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9" r:id="rId21"/>
    <p:sldId id="280" r:id="rId22"/>
    <p:sldId id="281" r:id="rId23"/>
    <p:sldId id="282" r:id="rId24"/>
    <p:sldId id="283" r:id="rId25"/>
    <p:sldId id="287" r:id="rId26"/>
    <p:sldId id="288" r:id="rId27"/>
    <p:sldId id="290" r:id="rId28"/>
    <p:sldId id="291" r:id="rId29"/>
    <p:sldId id="292" r:id="rId30"/>
    <p:sldId id="293" r:id="rId31"/>
    <p:sldId id="296" r:id="rId32"/>
    <p:sldId id="300" r:id="rId33"/>
    <p:sldId id="297" r:id="rId34"/>
    <p:sldId id="298" r:id="rId35"/>
    <p:sldId id="299" r:id="rId36"/>
    <p:sldId id="29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256BC-454D-439F-BCC3-963F346B7505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48C11-C48A-45B5-97FC-8722EFDFE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409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428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16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376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525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6397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146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930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5016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3376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233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0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162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2DA5F-F0AD-402A-B9A1-3DE900456761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831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400" dirty="0"/>
              <a:t>We covered following topics in our </a:t>
            </a:r>
            <a:r>
              <a:rPr lang="en-US" sz="2400" dirty="0" smtClean="0"/>
              <a:t>previous </a:t>
            </a:r>
            <a:r>
              <a:rPr lang="en-US" sz="2400" dirty="0"/>
              <a:t>lecture;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capital budgeting” and the steps involved in the capital budgeting process. 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Procedure to generate long-term project proposals within the firm. 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why cash flows, not the income flows are the most relevant to capital budgeting decisions. 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“Sunk cost” and “opportunity cost” and why sunk costs must be ignored, while opportunity costs must be included, in capital budgeting analysis.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Tax considerations, as well as depreciation for tax purposes, affects capital budgeting cash flows. 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Determine initial, interim, and terminal period “after-tax, incremental, operating cash flows” associated with a capital investment project.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6901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13 (I)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00400"/>
            <a:ext cx="7696200" cy="2133600"/>
          </a:xfrm>
          <a:noFill/>
          <a:ln/>
          <a:effectLst/>
        </p:spPr>
        <p:txBody>
          <a:bodyPr>
            <a:normAutofit/>
          </a:bodyPr>
          <a:lstStyle/>
          <a:p>
            <a:pPr marL="342900" indent="-342900"/>
            <a:r>
              <a:rPr lang="en-US" sz="6000" b="1" dirty="0">
                <a:solidFill>
                  <a:schemeClr val="tx1"/>
                </a:solidFill>
              </a:rPr>
              <a:t>Capital Budgeting Techniques</a:t>
            </a:r>
          </a:p>
        </p:txBody>
      </p:sp>
    </p:spTree>
    <p:extLst>
      <p:ext uri="{BB962C8B-B14F-4D97-AF65-F5344CB8AC3E}">
        <p14:creationId xmlns:p14="http://schemas.microsoft.com/office/powerpoint/2010/main" xmlns="" val="23237590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304800" y="19665"/>
            <a:ext cx="8077200" cy="127635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Outcomes</a:t>
            </a:r>
            <a:endParaRPr lang="en-US" sz="4000" b="1" dirty="0"/>
          </a:p>
        </p:txBody>
      </p:sp>
      <p:sp>
        <p:nvSpPr>
          <p:cNvPr id="69635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382000" cy="556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After studying Chapter </a:t>
            </a:r>
            <a:r>
              <a:rPr lang="en-US" sz="2800" dirty="0" smtClean="0"/>
              <a:t>13 (I), </a:t>
            </a:r>
            <a:r>
              <a:rPr lang="en-US" sz="2800" dirty="0"/>
              <a:t>you should be able to:</a:t>
            </a:r>
            <a:endParaRPr lang="en-US" sz="2800" dirty="0" smtClean="0"/>
          </a:p>
          <a:p>
            <a:pPr marL="685800" indent="-685800"/>
            <a:r>
              <a:rPr lang="en-US" sz="2800" dirty="0" smtClean="0"/>
              <a:t>Understand </a:t>
            </a:r>
            <a:r>
              <a:rPr lang="en-US" sz="2800" dirty="0"/>
              <a:t>the payback period (PBP) method of project evaluation and selection, including its: (a) calculation; (b) acceptance criterion; (c) advantages and disadvantages; and (d) focus on liquidity rather than profitability.</a:t>
            </a:r>
          </a:p>
          <a:p>
            <a:pPr marL="685800" indent="-685800"/>
            <a:r>
              <a:rPr lang="en-US" sz="2800" dirty="0"/>
              <a:t>Understand the three major discounted cash flow (DCF) methods of project evaluation and selection – internal rate of return (IRR), net present value (NPV), and profitability index (PI).</a:t>
            </a:r>
          </a:p>
          <a:p>
            <a:pPr marL="685800" indent="-685800"/>
            <a:r>
              <a:rPr lang="en-US" sz="2800" dirty="0"/>
              <a:t>Explain the calculation, acceptance criterion, and advantages (over the PBP method) for each of the three major DCF methods. </a:t>
            </a:r>
          </a:p>
        </p:txBody>
      </p:sp>
    </p:spTree>
    <p:extLst>
      <p:ext uri="{BB962C8B-B14F-4D97-AF65-F5344CB8AC3E}">
        <p14:creationId xmlns:p14="http://schemas.microsoft.com/office/powerpoint/2010/main" xmlns="" val="196457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382000" cy="1752600"/>
          </a:xfrm>
          <a:noFill/>
          <a:ln/>
          <a:effectLst/>
        </p:spPr>
        <p:txBody>
          <a:bodyPr/>
          <a:lstStyle/>
          <a:p>
            <a:pPr algn="l"/>
            <a:r>
              <a:rPr lang="en-US" b="1" dirty="0"/>
              <a:t>Capital Budgeting Techniques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305800" cy="3962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lvl="1"/>
            <a:r>
              <a:rPr lang="en-US"/>
              <a:t> Project Evaluation and Selection</a:t>
            </a:r>
          </a:p>
          <a:p>
            <a:pPr lvl="1"/>
            <a:r>
              <a:rPr lang="en-US"/>
              <a:t> Potential Difficulties</a:t>
            </a:r>
          </a:p>
          <a:p>
            <a:pPr lvl="1"/>
            <a:r>
              <a:rPr lang="en-US"/>
              <a:t> Capital Rationing</a:t>
            </a:r>
          </a:p>
          <a:p>
            <a:pPr lvl="1"/>
            <a:r>
              <a:rPr lang="en-US"/>
              <a:t> Project Monitoring</a:t>
            </a:r>
          </a:p>
          <a:p>
            <a:pPr lvl="1"/>
            <a:r>
              <a:rPr lang="en-US"/>
              <a:t> Post-Completion Audit</a:t>
            </a:r>
          </a:p>
        </p:txBody>
      </p:sp>
    </p:spTree>
    <p:extLst>
      <p:ext uri="{BB962C8B-B14F-4D97-AF65-F5344CB8AC3E}">
        <p14:creationId xmlns:p14="http://schemas.microsoft.com/office/powerpoint/2010/main" xmlns="" val="1497414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534400" cy="1752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Project Evaluation: 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Alternative </a:t>
            </a:r>
            <a:r>
              <a:rPr lang="en-US" sz="4000" b="1" dirty="0"/>
              <a:t>Methods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305800" cy="37338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lvl="1"/>
            <a:r>
              <a:rPr lang="en-US"/>
              <a:t> Payback Period (PBP)</a:t>
            </a:r>
          </a:p>
          <a:p>
            <a:pPr lvl="1"/>
            <a:r>
              <a:rPr lang="en-US"/>
              <a:t> Internal Rate of Return (IRR)</a:t>
            </a:r>
          </a:p>
          <a:p>
            <a:pPr lvl="1"/>
            <a:r>
              <a:rPr lang="en-US"/>
              <a:t> Net Present Value (NPV)</a:t>
            </a:r>
          </a:p>
          <a:p>
            <a:pPr lvl="1"/>
            <a:r>
              <a:rPr lang="en-US"/>
              <a:t> Profitability Index (PI)</a:t>
            </a:r>
          </a:p>
        </p:txBody>
      </p:sp>
    </p:spTree>
    <p:extLst>
      <p:ext uri="{BB962C8B-B14F-4D97-AF65-F5344CB8AC3E}">
        <p14:creationId xmlns:p14="http://schemas.microsoft.com/office/powerpoint/2010/main" xmlns="" val="3859457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6106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Proposed Project Data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534400" cy="4419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176213" lvl="1" indent="0">
              <a:buFont typeface="Monotype Sorts" pitchFamily="2" charset="2"/>
              <a:buNone/>
            </a:pPr>
            <a:r>
              <a:rPr lang="en-US" sz="3400" dirty="0" smtClean="0"/>
              <a:t>Mr. A </a:t>
            </a:r>
            <a:r>
              <a:rPr lang="en-US" sz="3400" dirty="0"/>
              <a:t>is evaluating a new project for </a:t>
            </a:r>
            <a:r>
              <a:rPr lang="en-US" sz="3400" dirty="0" smtClean="0"/>
              <a:t>his </a:t>
            </a:r>
            <a:r>
              <a:rPr lang="en-US" sz="3400" dirty="0"/>
              <a:t>firm, H</a:t>
            </a:r>
            <a:r>
              <a:rPr lang="en-US" sz="3400" dirty="0" smtClean="0"/>
              <a:t>e </a:t>
            </a:r>
            <a:r>
              <a:rPr lang="en-US" sz="3400" dirty="0"/>
              <a:t>has determined that the after-tax cash flows for the project will be $10,000; $12,000; $15,000; $10,000; and $7,000, respectively, for each of the Years 1 through 5.  The initial cash outlay will be $40,000.</a:t>
            </a:r>
          </a:p>
        </p:txBody>
      </p:sp>
    </p:spTree>
    <p:extLst>
      <p:ext uri="{BB962C8B-B14F-4D97-AF65-F5344CB8AC3E}">
        <p14:creationId xmlns:p14="http://schemas.microsoft.com/office/powerpoint/2010/main" xmlns="" val="284943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Independent Project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For this project, assume that it is </a:t>
            </a:r>
            <a:r>
              <a:rPr lang="en-US" sz="2800" u="sng" dirty="0"/>
              <a:t>independent</a:t>
            </a:r>
            <a:r>
              <a:rPr lang="en-US" sz="2800" dirty="0"/>
              <a:t> of any other potential projects that </a:t>
            </a:r>
            <a:r>
              <a:rPr lang="en-US" sz="2800" i="1" dirty="0"/>
              <a:t>Firm </a:t>
            </a:r>
            <a:r>
              <a:rPr lang="en-US" sz="2800" dirty="0"/>
              <a:t>may undertake.</a:t>
            </a:r>
          </a:p>
          <a:p>
            <a:pPr marL="0" indent="0">
              <a:buNone/>
            </a:pPr>
            <a:endParaRPr lang="en-US" sz="2800" u="sng" dirty="0" smtClean="0"/>
          </a:p>
          <a:p>
            <a:pPr marL="236538" indent="-236538"/>
            <a:r>
              <a:rPr lang="en-US" sz="2800" u="sng" dirty="0" smtClean="0"/>
              <a:t>Independent</a:t>
            </a:r>
            <a:r>
              <a:rPr lang="en-US" sz="2800" dirty="0" smtClean="0"/>
              <a:t> </a:t>
            </a:r>
            <a:r>
              <a:rPr lang="en-US" sz="2800" dirty="0"/>
              <a:t>-- A project whose acceptance (or rejection) does not prevent the acceptance of other projects under consideration.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27551620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504007" y="228600"/>
            <a:ext cx="8320087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Payback Period (PBP)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40556" y="4191000"/>
            <a:ext cx="7885113" cy="1517650"/>
          </a:xfrm>
          <a:noFill/>
          <a:ln w="12700" cap="flat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2800" dirty="0"/>
              <a:t>PBP is the period of time required for </a:t>
            </a:r>
            <a:r>
              <a:rPr lang="en-US" sz="2800" dirty="0" smtClean="0"/>
              <a:t>the cumulative </a:t>
            </a:r>
            <a:r>
              <a:rPr lang="en-US" sz="2800" dirty="0"/>
              <a:t>expected cash flows from an investment project to equal the initial cash outflow.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747713" y="2073275"/>
            <a:ext cx="7819449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0          </a:t>
            </a:r>
            <a:r>
              <a:rPr lang="en-US" sz="2800" dirty="0" smtClean="0">
                <a:solidFill>
                  <a:srgbClr val="000000"/>
                </a:solidFill>
              </a:rPr>
              <a:t>     </a:t>
            </a:r>
            <a:r>
              <a:rPr lang="en-US" sz="2800" dirty="0">
                <a:solidFill>
                  <a:srgbClr val="000000"/>
                </a:solidFill>
              </a:rPr>
              <a:t>1        </a:t>
            </a:r>
            <a:r>
              <a:rPr lang="en-US" sz="2800" dirty="0" smtClean="0">
                <a:solidFill>
                  <a:srgbClr val="000000"/>
                </a:solidFill>
              </a:rPr>
              <a:t>          </a:t>
            </a:r>
            <a:r>
              <a:rPr lang="en-US" sz="2800" dirty="0">
                <a:solidFill>
                  <a:srgbClr val="000000"/>
                </a:solidFill>
              </a:rPr>
              <a:t>2           </a:t>
            </a:r>
            <a:r>
              <a:rPr lang="en-US" sz="2800" dirty="0" smtClean="0">
                <a:solidFill>
                  <a:srgbClr val="000000"/>
                </a:solidFill>
              </a:rPr>
              <a:t>      </a:t>
            </a:r>
            <a:r>
              <a:rPr lang="en-US" sz="2800" dirty="0">
                <a:solidFill>
                  <a:srgbClr val="000000"/>
                </a:solidFill>
              </a:rPr>
              <a:t>3       </a:t>
            </a:r>
            <a:r>
              <a:rPr lang="en-US" sz="2800" dirty="0" smtClean="0">
                <a:solidFill>
                  <a:srgbClr val="000000"/>
                </a:solidFill>
              </a:rPr>
              <a:t>         </a:t>
            </a:r>
            <a:r>
              <a:rPr lang="en-US" sz="2800" dirty="0">
                <a:solidFill>
                  <a:srgbClr val="000000"/>
                </a:solidFill>
              </a:rPr>
              <a:t>4      </a:t>
            </a:r>
            <a:r>
              <a:rPr lang="en-US" sz="2800" dirty="0" smtClean="0">
                <a:solidFill>
                  <a:srgbClr val="000000"/>
                </a:solidFill>
              </a:rPr>
              <a:t>        </a:t>
            </a:r>
            <a:r>
              <a:rPr lang="en-US" sz="2800" dirty="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914400" y="2514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23622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39624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54864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70104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>
            <a:off x="83058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914400" y="2819400"/>
            <a:ext cx="7391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290513" y="2881313"/>
            <a:ext cx="8394928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  </a:t>
            </a:r>
            <a:r>
              <a:rPr lang="en-US" sz="2400" dirty="0" smtClean="0">
                <a:solidFill>
                  <a:srgbClr val="000000"/>
                </a:solidFill>
              </a:rPr>
              <a:t>  -</a:t>
            </a:r>
            <a:r>
              <a:rPr lang="en-US" sz="2400" dirty="0">
                <a:solidFill>
                  <a:srgbClr val="000000"/>
                </a:solidFill>
              </a:rPr>
              <a:t>40 K        </a:t>
            </a:r>
            <a:r>
              <a:rPr lang="en-US" sz="2400" dirty="0" smtClean="0">
                <a:solidFill>
                  <a:srgbClr val="000000"/>
                </a:solidFill>
              </a:rPr>
              <a:t>    </a:t>
            </a:r>
            <a:r>
              <a:rPr lang="en-US" sz="2400" dirty="0">
                <a:solidFill>
                  <a:srgbClr val="000000"/>
                </a:solidFill>
              </a:rPr>
              <a:t>10 K      </a:t>
            </a:r>
            <a:r>
              <a:rPr lang="en-US" sz="2400" dirty="0" smtClean="0">
                <a:solidFill>
                  <a:srgbClr val="000000"/>
                </a:solidFill>
              </a:rPr>
              <a:t>         </a:t>
            </a:r>
            <a:r>
              <a:rPr lang="en-US" sz="2400" dirty="0">
                <a:solidFill>
                  <a:srgbClr val="000000"/>
                </a:solidFill>
              </a:rPr>
              <a:t>12 K          </a:t>
            </a:r>
            <a:r>
              <a:rPr lang="en-US" sz="2400" dirty="0" smtClean="0">
                <a:solidFill>
                  <a:srgbClr val="000000"/>
                </a:solidFill>
              </a:rPr>
              <a:t>     15 </a:t>
            </a:r>
            <a:r>
              <a:rPr lang="en-US" sz="2400" dirty="0">
                <a:solidFill>
                  <a:srgbClr val="000000"/>
                </a:solidFill>
              </a:rPr>
              <a:t>K     </a:t>
            </a:r>
            <a:r>
              <a:rPr lang="en-US" sz="2400" dirty="0" smtClean="0">
                <a:solidFill>
                  <a:srgbClr val="000000"/>
                </a:solidFill>
              </a:rPr>
              <a:t>         </a:t>
            </a:r>
            <a:r>
              <a:rPr lang="en-US" sz="2400" dirty="0">
                <a:solidFill>
                  <a:srgbClr val="000000"/>
                </a:solidFill>
              </a:rPr>
              <a:t>10 K       </a:t>
            </a:r>
            <a:r>
              <a:rPr lang="en-US" sz="2400" dirty="0" smtClean="0">
                <a:solidFill>
                  <a:srgbClr val="000000"/>
                </a:solidFill>
              </a:rPr>
              <a:t>     </a:t>
            </a:r>
            <a:r>
              <a:rPr lang="en-US" sz="2400" dirty="0">
                <a:solidFill>
                  <a:srgbClr val="000000"/>
                </a:solidFill>
              </a:rPr>
              <a:t>7 K</a:t>
            </a:r>
          </a:p>
        </p:txBody>
      </p:sp>
    </p:spTree>
    <p:extLst>
      <p:ext uri="{BB962C8B-B14F-4D97-AF65-F5344CB8AC3E}">
        <p14:creationId xmlns:p14="http://schemas.microsoft.com/office/powerpoint/2010/main" xmlns="" val="3341739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5757863" y="3300413"/>
            <a:ext cx="49853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(c)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051050" y="3313113"/>
            <a:ext cx="6605977" cy="459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10 K        </a:t>
            </a:r>
            <a:r>
              <a:rPr lang="en-US" sz="2400" dirty="0" smtClean="0"/>
              <a:t>       </a:t>
            </a:r>
            <a:r>
              <a:rPr lang="en-US" sz="2400" dirty="0"/>
              <a:t>22 K  </a:t>
            </a:r>
            <a:r>
              <a:rPr lang="en-US" sz="2400" dirty="0" smtClean="0"/>
              <a:t>            </a:t>
            </a:r>
            <a:r>
              <a:rPr lang="en-US" sz="2400" i="1" dirty="0"/>
              <a:t>37 K          </a:t>
            </a:r>
            <a:r>
              <a:rPr lang="en-US" sz="2400" i="1" dirty="0" smtClean="0"/>
              <a:t>      </a:t>
            </a:r>
            <a:r>
              <a:rPr lang="en-US" sz="2400" dirty="0"/>
              <a:t>47 K         54 K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4582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Payback Solution (#1)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565400" y="4200525"/>
            <a:ext cx="6565900" cy="2486025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lvl="1">
              <a:buFont typeface="Monotype Sorts" pitchFamily="2" charset="2"/>
              <a:buNone/>
            </a:pPr>
            <a:r>
              <a:rPr lang="en-US" sz="3400" dirty="0"/>
              <a:t>PBP 	= a + ( b - c ) / d		</a:t>
            </a:r>
            <a:r>
              <a:rPr lang="en-US" sz="3400" dirty="0" smtClean="0"/>
              <a:t>	</a:t>
            </a:r>
            <a:r>
              <a:rPr lang="en-US" sz="3400" dirty="0"/>
              <a:t>	= 3 + (40 - 37) / 10			= 3 + (3) / 10				= 3.3 Years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747713" y="2073275"/>
            <a:ext cx="7574190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0            </a:t>
            </a:r>
            <a:r>
              <a:rPr lang="en-US" sz="2800" dirty="0" smtClean="0"/>
              <a:t>   </a:t>
            </a:r>
            <a:r>
              <a:rPr lang="en-US" sz="2800" dirty="0"/>
              <a:t>1          </a:t>
            </a:r>
            <a:r>
              <a:rPr lang="en-US" sz="2800" dirty="0" smtClean="0"/>
              <a:t>        </a:t>
            </a:r>
            <a:r>
              <a:rPr lang="en-US" sz="2800" dirty="0"/>
              <a:t>2          </a:t>
            </a:r>
            <a:r>
              <a:rPr lang="en-US" sz="2800" dirty="0" smtClean="0"/>
              <a:t>      </a:t>
            </a:r>
            <a:r>
              <a:rPr lang="en-US" sz="2800" i="1" dirty="0"/>
              <a:t>3</a:t>
            </a:r>
            <a:r>
              <a:rPr lang="en-US" sz="2800" dirty="0"/>
              <a:t>           </a:t>
            </a:r>
            <a:r>
              <a:rPr lang="en-US" sz="2800" dirty="0" smtClean="0"/>
              <a:t>      </a:t>
            </a:r>
            <a:r>
              <a:rPr lang="en-US" sz="2800" dirty="0"/>
              <a:t>4           5</a:t>
            </a:r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914400" y="2514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23622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39624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54102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70104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83058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914400" y="2819400"/>
            <a:ext cx="7391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290513" y="2881313"/>
            <a:ext cx="8257070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  </a:t>
            </a:r>
            <a:r>
              <a:rPr lang="en-US" sz="2400" i="1" dirty="0"/>
              <a:t>-40 K         </a:t>
            </a:r>
            <a:r>
              <a:rPr lang="en-US" sz="2400" i="1" dirty="0" smtClean="0"/>
              <a:t>     </a:t>
            </a:r>
            <a:r>
              <a:rPr lang="en-US" sz="2400" dirty="0"/>
              <a:t>10 K          </a:t>
            </a:r>
            <a:r>
              <a:rPr lang="en-US" sz="2400" dirty="0" smtClean="0"/>
              <a:t>     </a:t>
            </a:r>
            <a:r>
              <a:rPr lang="en-US" sz="2400" dirty="0"/>
              <a:t>12 K         </a:t>
            </a:r>
            <a:r>
              <a:rPr lang="en-US" sz="2400" dirty="0" smtClean="0"/>
              <a:t>      </a:t>
            </a:r>
            <a:r>
              <a:rPr lang="en-US" sz="2400" dirty="0"/>
              <a:t>15 K</a:t>
            </a:r>
            <a:r>
              <a:rPr lang="en-US" sz="2400" i="1" dirty="0"/>
              <a:t>         </a:t>
            </a:r>
            <a:r>
              <a:rPr lang="en-US" sz="2400" i="1" dirty="0" smtClean="0"/>
              <a:t>      </a:t>
            </a:r>
            <a:r>
              <a:rPr lang="en-US" sz="2400" i="1" dirty="0"/>
              <a:t>10 K          </a:t>
            </a:r>
            <a:r>
              <a:rPr lang="en-US" sz="2400" dirty="0"/>
              <a:t>7 K</a:t>
            </a:r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442094" y="4062413"/>
            <a:ext cx="1593899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/>
              <a:t>Cumulative</a:t>
            </a:r>
          </a:p>
          <a:p>
            <a:pPr algn="ctr"/>
            <a:r>
              <a:rPr lang="en-US" sz="2400"/>
              <a:t>Inflows</a:t>
            </a:r>
          </a:p>
        </p:txBody>
      </p:sp>
      <p:sp>
        <p:nvSpPr>
          <p:cNvPr id="11282" name="Arc 18"/>
          <p:cNvSpPr>
            <a:spLocks/>
          </p:cNvSpPr>
          <p:nvPr/>
        </p:nvSpPr>
        <p:spPr bwMode="auto">
          <a:xfrm>
            <a:off x="915988" y="3582988"/>
            <a:ext cx="838200" cy="44767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559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86"/>
                  <a:pt x="9645" y="22"/>
                  <a:pt x="21559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86"/>
                  <a:pt x="9645" y="22"/>
                  <a:pt x="21559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5554959" y="2106589"/>
            <a:ext cx="516168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(a)</a:t>
            </a: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1214438" y="2852738"/>
            <a:ext cx="62517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smtClean="0"/>
              <a:t>(-b</a:t>
            </a:r>
            <a:r>
              <a:rPr lang="en-US" sz="2400" dirty="0"/>
              <a:t>)</a:t>
            </a: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7324725" y="2871788"/>
            <a:ext cx="53059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(d)</a:t>
            </a:r>
          </a:p>
        </p:txBody>
      </p:sp>
    </p:spTree>
    <p:extLst>
      <p:ext uri="{BB962C8B-B14F-4D97-AF65-F5344CB8AC3E}">
        <p14:creationId xmlns:p14="http://schemas.microsoft.com/office/powerpoint/2010/main" xmlns="" val="4087854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val 2"/>
          <p:cNvSpPr>
            <a:spLocks noChangeArrowheads="1"/>
          </p:cNvSpPr>
          <p:nvPr/>
        </p:nvSpPr>
        <p:spPr bwMode="auto">
          <a:xfrm>
            <a:off x="5162550" y="3343275"/>
            <a:ext cx="787400" cy="4445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Oval 3"/>
          <p:cNvSpPr>
            <a:spLocks noChangeArrowheads="1"/>
          </p:cNvSpPr>
          <p:nvPr/>
        </p:nvSpPr>
        <p:spPr bwMode="auto">
          <a:xfrm>
            <a:off x="5035550" y="2101850"/>
            <a:ext cx="711200" cy="396875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6731000" y="2838450"/>
            <a:ext cx="774700" cy="479425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title"/>
          </p:nvPr>
        </p:nvSpPr>
        <p:spPr>
          <a:xfrm>
            <a:off x="450850" y="381000"/>
            <a:ext cx="861695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Payback Solution (#2)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943100" y="4143375"/>
            <a:ext cx="6829425" cy="2486025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lvl="1">
              <a:buFont typeface="Monotype Sorts" pitchFamily="2" charset="2"/>
              <a:buNone/>
            </a:pPr>
            <a:r>
              <a:rPr lang="en-US" sz="3400"/>
              <a:t>PBP 	= 3 + ( 3K ) / 10K				= 3.3 Years</a:t>
            </a:r>
            <a:endParaRPr lang="en-US" sz="900"/>
          </a:p>
          <a:p>
            <a:pPr lvl="1" algn="ctr">
              <a:buFont typeface="Monotype Sorts" pitchFamily="2" charset="2"/>
              <a:buNone/>
            </a:pPr>
            <a:r>
              <a:rPr lang="en-US" sz="2800"/>
              <a:t>Note:  Take absolute value of last negative cumulative cash flow value.</a:t>
            </a:r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914400" y="2514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>
            <a:off x="23622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>
            <a:off x="39624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>
            <a:off x="54102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>
            <a:off x="70104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8305800" y="2514600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914400" y="2819400"/>
            <a:ext cx="7391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612751" y="4805363"/>
            <a:ext cx="1593899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b="0"/>
              <a:t>Cumulative</a:t>
            </a:r>
          </a:p>
          <a:p>
            <a:pPr algn="ctr"/>
            <a:r>
              <a:rPr lang="en-US" sz="2400" b="0"/>
              <a:t>Cash Flows</a:t>
            </a:r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 flipV="1">
            <a:off x="1257300" y="3943350"/>
            <a:ext cx="400050" cy="771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6057900" y="2114550"/>
            <a:ext cx="0" cy="19145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290513" y="2881313"/>
            <a:ext cx="853278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  </a:t>
            </a:r>
            <a:r>
              <a:rPr lang="en-US" sz="2400" dirty="0" smtClean="0"/>
              <a:t>  -</a:t>
            </a:r>
            <a:r>
              <a:rPr lang="en-US" sz="2400" dirty="0"/>
              <a:t>40 K  </a:t>
            </a:r>
            <a:r>
              <a:rPr lang="en-US" sz="2400" dirty="0" smtClean="0"/>
              <a:t>          </a:t>
            </a:r>
            <a:r>
              <a:rPr lang="en-US" sz="2400" dirty="0"/>
              <a:t>10 K  </a:t>
            </a:r>
            <a:r>
              <a:rPr lang="en-US" sz="2400" dirty="0" smtClean="0"/>
              <a:t>             </a:t>
            </a:r>
            <a:r>
              <a:rPr lang="en-US" sz="2400" dirty="0"/>
              <a:t>12 K         </a:t>
            </a:r>
            <a:r>
              <a:rPr lang="en-US" sz="2400" dirty="0" smtClean="0"/>
              <a:t>      15 </a:t>
            </a:r>
            <a:r>
              <a:rPr lang="en-US" sz="2400" dirty="0"/>
              <a:t>K</a:t>
            </a:r>
            <a:r>
              <a:rPr lang="en-US" sz="2400" i="1" dirty="0"/>
              <a:t>         </a:t>
            </a:r>
            <a:r>
              <a:rPr lang="en-US" sz="2400" i="1" dirty="0" smtClean="0"/>
              <a:t>       </a:t>
            </a:r>
            <a:r>
              <a:rPr lang="en-US" sz="2400" dirty="0"/>
              <a:t>10 K    </a:t>
            </a:r>
            <a:r>
              <a:rPr lang="en-US" sz="2400" dirty="0" smtClean="0"/>
              <a:t>       </a:t>
            </a:r>
            <a:r>
              <a:rPr lang="en-US" sz="2400" dirty="0"/>
              <a:t>7 K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747713" y="2073275"/>
            <a:ext cx="6492163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0          </a:t>
            </a:r>
            <a:r>
              <a:rPr lang="en-US" sz="2800" dirty="0" smtClean="0"/>
              <a:t>     </a:t>
            </a:r>
            <a:r>
              <a:rPr lang="en-US" sz="2800" dirty="0"/>
              <a:t>1       </a:t>
            </a:r>
            <a:r>
              <a:rPr lang="en-US" sz="2800" dirty="0" smtClean="0"/>
              <a:t>           </a:t>
            </a:r>
            <a:r>
              <a:rPr lang="en-US" sz="2800" dirty="0"/>
              <a:t>2      </a:t>
            </a:r>
            <a:r>
              <a:rPr lang="en-US" sz="2800" dirty="0" smtClean="0"/>
              <a:t>         </a:t>
            </a:r>
            <a:r>
              <a:rPr lang="en-US" sz="2800" dirty="0"/>
              <a:t>4          </a:t>
            </a:r>
            <a:r>
              <a:rPr lang="en-US" sz="2800" dirty="0" smtClean="0"/>
              <a:t>        </a:t>
            </a:r>
            <a:r>
              <a:rPr lang="en-US" sz="2800" dirty="0"/>
              <a:t>5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50850" y="3341688"/>
            <a:ext cx="8316380" cy="459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smtClean="0"/>
              <a:t>  -</a:t>
            </a:r>
            <a:r>
              <a:rPr lang="en-US" sz="2400" dirty="0"/>
              <a:t>40 K         </a:t>
            </a:r>
            <a:r>
              <a:rPr lang="en-US" sz="2400" dirty="0" smtClean="0"/>
              <a:t> -</a:t>
            </a:r>
            <a:r>
              <a:rPr lang="en-US" sz="2400" dirty="0"/>
              <a:t>30 K       </a:t>
            </a:r>
            <a:r>
              <a:rPr lang="en-US" sz="2400" dirty="0" smtClean="0"/>
              <a:t>       </a:t>
            </a:r>
            <a:r>
              <a:rPr lang="en-US" sz="2400" dirty="0"/>
              <a:t>-18 K      </a:t>
            </a:r>
            <a:r>
              <a:rPr lang="en-US" sz="2400" dirty="0" smtClean="0"/>
              <a:t>          </a:t>
            </a:r>
            <a:r>
              <a:rPr lang="en-US" sz="2400" dirty="0"/>
              <a:t>-3 K           </a:t>
            </a:r>
            <a:r>
              <a:rPr lang="en-US" sz="2400" dirty="0" smtClean="0"/>
              <a:t>        </a:t>
            </a:r>
            <a:r>
              <a:rPr lang="en-US" sz="2400" dirty="0"/>
              <a:t>7 K    </a:t>
            </a:r>
            <a:r>
              <a:rPr lang="en-US" sz="2400" dirty="0" smtClean="0"/>
              <a:t>      </a:t>
            </a:r>
            <a:r>
              <a:rPr lang="en-US" sz="2400" dirty="0"/>
              <a:t>14 K</a:t>
            </a:r>
          </a:p>
        </p:txBody>
      </p:sp>
    </p:spTree>
    <p:extLst>
      <p:ext uri="{BB962C8B-B14F-4D97-AF65-F5344CB8AC3E}">
        <p14:creationId xmlns:p14="http://schemas.microsoft.com/office/powerpoint/2010/main" xmlns="" val="3675920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391400" cy="1276350"/>
          </a:xfrm>
          <a:noFill/>
          <a:ln/>
          <a:effectLst/>
        </p:spPr>
        <p:txBody>
          <a:bodyPr/>
          <a:lstStyle/>
          <a:p>
            <a:pPr algn="l"/>
            <a:r>
              <a:rPr lang="en-US" b="1" dirty="0"/>
              <a:t>PBP Acceptance Criterion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3810000"/>
            <a:ext cx="7848600" cy="18288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Yes!  The firm will receive back the initial cash outlay in less than 3.5 years. </a:t>
            </a:r>
            <a:r>
              <a:rPr lang="en-US" sz="3200" dirty="0" smtClean="0"/>
              <a:t>(3.3 </a:t>
            </a:r>
            <a:r>
              <a:rPr lang="en-US" sz="3200" dirty="0"/>
              <a:t>Years &lt; 3.5 Year Max</a:t>
            </a:r>
            <a:r>
              <a:rPr lang="en-US" sz="3200" dirty="0" smtClean="0"/>
              <a:t>.)</a:t>
            </a:r>
            <a:endParaRPr lang="en-US" sz="3200" dirty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600200"/>
            <a:ext cx="7924800" cy="2286000"/>
          </a:xfrm>
          <a:noFill/>
          <a:ln/>
        </p:spPr>
        <p:txBody>
          <a:bodyPr>
            <a:normAutofit/>
          </a:bodyPr>
          <a:lstStyle/>
          <a:p>
            <a:pPr marL="0" lvl="1" indent="0">
              <a:buFont typeface="Monotype Sorts" pitchFamily="2" charset="2"/>
              <a:buNone/>
            </a:pPr>
            <a:r>
              <a:rPr lang="en-US" sz="3200" dirty="0"/>
              <a:t>The management of </a:t>
            </a:r>
            <a:r>
              <a:rPr lang="en-US" sz="3200" dirty="0" smtClean="0"/>
              <a:t>the Firm has </a:t>
            </a:r>
            <a:r>
              <a:rPr lang="en-US" sz="3200" dirty="0"/>
              <a:t>set a maximum PBP of 3.5 years for projects of this type.</a:t>
            </a:r>
          </a:p>
          <a:p>
            <a:pPr marL="0" lvl="1" indent="0">
              <a:buFont typeface="Monotype Sorts" pitchFamily="2" charset="2"/>
              <a:buNone/>
            </a:pPr>
            <a:r>
              <a:rPr lang="en-US" sz="3200" dirty="0"/>
              <a:t>Should this project be accepted?</a:t>
            </a:r>
          </a:p>
        </p:txBody>
      </p:sp>
    </p:spTree>
    <p:extLst>
      <p:ext uri="{BB962C8B-B14F-4D97-AF65-F5344CB8AC3E}">
        <p14:creationId xmlns:p14="http://schemas.microsoft.com/office/powerpoint/2010/main" xmlns="" val="24400258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686800" cy="12192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PBP Strengths </a:t>
            </a:r>
            <a:r>
              <a:rPr lang="en-US" sz="4000" b="1" dirty="0" smtClean="0"/>
              <a:t>and </a:t>
            </a:r>
            <a:r>
              <a:rPr lang="en-US" sz="4000" b="1" dirty="0"/>
              <a:t>Weaknesses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981200"/>
            <a:ext cx="4495800" cy="4724400"/>
          </a:xfrm>
          <a:noFill/>
          <a:ln>
            <a:solidFill>
              <a:schemeClr val="tx1"/>
            </a:solidFill>
          </a:ln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339725" indent="-339725">
              <a:buFont typeface="Monotype Sorts" pitchFamily="2" charset="2"/>
              <a:buNone/>
            </a:pPr>
            <a:r>
              <a:rPr lang="en-US" sz="3200" u="sng" dirty="0"/>
              <a:t>Strengths</a:t>
            </a:r>
            <a:r>
              <a:rPr lang="en-US" sz="3200" dirty="0"/>
              <a:t>:</a:t>
            </a:r>
          </a:p>
          <a:p>
            <a:pPr marL="515938" lvl="1" indent="-515938"/>
            <a:r>
              <a:rPr lang="en-US" sz="2800" dirty="0" smtClean="0"/>
              <a:t>Easy </a:t>
            </a:r>
            <a:r>
              <a:rPr lang="en-US" sz="2800" dirty="0"/>
              <a:t>to use and       </a:t>
            </a:r>
            <a:r>
              <a:rPr lang="en-US" sz="2800" dirty="0" smtClean="0"/>
              <a:t>understand</a:t>
            </a:r>
            <a:r>
              <a:rPr lang="en-US" sz="2800" dirty="0"/>
              <a:t>	</a:t>
            </a:r>
          </a:p>
          <a:p>
            <a:pPr marL="515938" lvl="1" indent="-515938"/>
            <a:r>
              <a:rPr lang="en-US" sz="2800" dirty="0" smtClean="0"/>
              <a:t>Can </a:t>
            </a:r>
            <a:r>
              <a:rPr lang="en-US" sz="2800" dirty="0"/>
              <a:t>be used as a </a:t>
            </a:r>
            <a:r>
              <a:rPr lang="en-US" sz="2800" dirty="0" smtClean="0"/>
              <a:t>measure of liquidity</a:t>
            </a:r>
            <a:endParaRPr lang="en-US" sz="2800" dirty="0"/>
          </a:p>
          <a:p>
            <a:pPr marL="515938" lvl="1" indent="-515938"/>
            <a:r>
              <a:rPr lang="en-US" sz="2800" dirty="0" smtClean="0"/>
              <a:t>Easier </a:t>
            </a:r>
            <a:r>
              <a:rPr lang="en-US" sz="2800" dirty="0"/>
              <a:t>to forecast </a:t>
            </a:r>
            <a:r>
              <a:rPr lang="en-US" sz="2800" dirty="0" smtClean="0"/>
              <a:t>ST </a:t>
            </a:r>
            <a:r>
              <a:rPr lang="en-US" sz="2800" dirty="0"/>
              <a:t>than LT flows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981200"/>
            <a:ext cx="4343400" cy="4724400"/>
          </a:xfr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Font typeface="Monotype Sorts" pitchFamily="2" charset="2"/>
              <a:buNone/>
            </a:pPr>
            <a:r>
              <a:rPr lang="en-US" sz="3200" u="sng" dirty="0"/>
              <a:t>Weaknesses</a:t>
            </a:r>
            <a:r>
              <a:rPr lang="en-US" dirty="0"/>
              <a:t>:</a:t>
            </a:r>
          </a:p>
          <a:p>
            <a:pPr marL="457200" lvl="1" indent="-457200"/>
            <a:r>
              <a:rPr lang="en-US" sz="2800" dirty="0" smtClean="0"/>
              <a:t>Does </a:t>
            </a:r>
            <a:r>
              <a:rPr lang="en-US" sz="2800" dirty="0"/>
              <a:t>not </a:t>
            </a:r>
            <a:r>
              <a:rPr lang="en-US" sz="2800" dirty="0" smtClean="0"/>
              <a:t>account for </a:t>
            </a:r>
            <a:r>
              <a:rPr lang="en-US" sz="2800" dirty="0"/>
              <a:t>TVM		</a:t>
            </a:r>
          </a:p>
          <a:p>
            <a:pPr marL="457200" lvl="1" indent="-457200"/>
            <a:r>
              <a:rPr lang="en-US" sz="2800" dirty="0" smtClean="0"/>
              <a:t>Does </a:t>
            </a:r>
            <a:r>
              <a:rPr lang="en-US" sz="2800" dirty="0"/>
              <a:t>not </a:t>
            </a:r>
            <a:r>
              <a:rPr lang="en-US" sz="2800" dirty="0" smtClean="0"/>
              <a:t>consider cash </a:t>
            </a:r>
            <a:r>
              <a:rPr lang="en-US" sz="2800" dirty="0"/>
              <a:t>flows </a:t>
            </a:r>
            <a:r>
              <a:rPr lang="en-US" sz="2800" dirty="0" smtClean="0"/>
              <a:t>beyond the </a:t>
            </a:r>
            <a:r>
              <a:rPr lang="en-US" sz="2800" dirty="0"/>
              <a:t>PBP	</a:t>
            </a:r>
          </a:p>
          <a:p>
            <a:pPr marL="457200" lvl="1" indent="-457200"/>
            <a:r>
              <a:rPr lang="en-US" sz="2800" dirty="0" smtClean="0"/>
              <a:t>Cutoff </a:t>
            </a:r>
            <a:r>
              <a:rPr lang="en-US" sz="2800" dirty="0"/>
              <a:t>period </a:t>
            </a:r>
            <a:r>
              <a:rPr lang="en-US" sz="2800" dirty="0" smtClean="0"/>
              <a:t>is   subjective</a:t>
            </a:r>
            <a:endParaRPr lang="en-US" sz="2800" dirty="0"/>
          </a:p>
          <a:p>
            <a:pPr marL="457200" indent="-457200" eaLnBrk="1">
              <a:buFont typeface="Monotype Sort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7315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4582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Internal Rate of Return (IRR)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981200"/>
            <a:ext cx="7885114" cy="2105025"/>
          </a:xfrm>
          <a:noFill/>
          <a:ln/>
        </p:spPr>
        <p:txBody>
          <a:bodyPr/>
          <a:lstStyle/>
          <a:p>
            <a:pPr marL="0" lvl="1" indent="0">
              <a:buFont typeface="Monotype Sorts" pitchFamily="2" charset="2"/>
              <a:buNone/>
            </a:pPr>
            <a:r>
              <a:rPr lang="en-US" sz="3200" dirty="0"/>
              <a:t>IRR is the discount rate that equates the present value of the future net cash flows from an investment project with the project’s initial cash outflow.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624138" y="4752975"/>
            <a:ext cx="5644175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CF</a:t>
            </a:r>
            <a:r>
              <a:rPr lang="en-US" sz="3200" baseline="-25000" dirty="0">
                <a:solidFill>
                  <a:srgbClr val="000000"/>
                </a:solidFill>
              </a:rPr>
              <a:t>1</a:t>
            </a:r>
            <a:r>
              <a:rPr lang="en-US" sz="3200" dirty="0">
                <a:solidFill>
                  <a:srgbClr val="000000"/>
                </a:solidFill>
              </a:rPr>
              <a:t>           </a:t>
            </a:r>
            <a:r>
              <a:rPr lang="en-US" sz="3200" dirty="0" smtClean="0">
                <a:solidFill>
                  <a:srgbClr val="000000"/>
                </a:solidFill>
              </a:rPr>
              <a:t>     CF</a:t>
            </a:r>
            <a:r>
              <a:rPr lang="en-US" sz="3200" baseline="-25000" dirty="0" smtClean="0">
                <a:solidFill>
                  <a:srgbClr val="000000"/>
                </a:solidFill>
              </a:rPr>
              <a:t>2</a:t>
            </a:r>
            <a:r>
              <a:rPr lang="en-US" sz="3200" dirty="0" smtClean="0">
                <a:solidFill>
                  <a:srgbClr val="000000"/>
                </a:solidFill>
              </a:rPr>
              <a:t>                        </a:t>
            </a:r>
            <a:r>
              <a:rPr lang="en-US" sz="3200" dirty="0" err="1">
                <a:solidFill>
                  <a:srgbClr val="000000"/>
                </a:solidFill>
              </a:rPr>
              <a:t>CF</a:t>
            </a:r>
            <a:r>
              <a:rPr lang="en-US" sz="3200" baseline="-25000" dirty="0" err="1">
                <a:solidFill>
                  <a:srgbClr val="000000"/>
                </a:solidFill>
              </a:rPr>
              <a:t>n</a:t>
            </a:r>
            <a:r>
              <a:rPr lang="en-US" sz="3200" dirty="0"/>
              <a:t> 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709738" y="5287963"/>
            <a:ext cx="7032375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lvl="1">
              <a:spcBef>
                <a:spcPct val="20000"/>
              </a:spcBef>
              <a:spcAft>
                <a:spcPct val="20000"/>
              </a:spcAft>
            </a:pPr>
            <a:r>
              <a:rPr lang="en-US" sz="3200" dirty="0" smtClean="0"/>
              <a:t>  (</a:t>
            </a:r>
            <a:r>
              <a:rPr lang="en-US" sz="3200" dirty="0"/>
              <a:t>1+IRR)</a:t>
            </a:r>
            <a:r>
              <a:rPr lang="en-US" sz="3200" baseline="30000" dirty="0"/>
              <a:t>1</a:t>
            </a:r>
            <a:r>
              <a:rPr lang="en-US" sz="3200" dirty="0"/>
              <a:t>    </a:t>
            </a:r>
            <a:r>
              <a:rPr lang="en-US" sz="3200" dirty="0" smtClean="0"/>
              <a:t>   (</a:t>
            </a:r>
            <a:r>
              <a:rPr lang="en-US" sz="3200" dirty="0"/>
              <a:t>1+IRR)</a:t>
            </a:r>
            <a:r>
              <a:rPr lang="en-US" sz="3200" baseline="30000" dirty="0"/>
              <a:t>2</a:t>
            </a:r>
            <a:r>
              <a:rPr lang="en-US" sz="3200" dirty="0"/>
              <a:t>        </a:t>
            </a:r>
            <a:r>
              <a:rPr lang="en-US" sz="3200" dirty="0" smtClean="0"/>
              <a:t>        </a:t>
            </a:r>
            <a:r>
              <a:rPr lang="en-US" sz="3200" dirty="0"/>
              <a:t>(1+IRR)</a:t>
            </a:r>
            <a:r>
              <a:rPr lang="en-US" sz="3200" baseline="30000" dirty="0"/>
              <a:t>n</a:t>
            </a: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>
            <a:off x="2305050" y="5334000"/>
            <a:ext cx="1543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4311650" y="5324475"/>
            <a:ext cx="1543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>
            <a:off x="7124700" y="5338763"/>
            <a:ext cx="1543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5938838" y="5091113"/>
            <a:ext cx="11255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b="0">
                <a:solidFill>
                  <a:srgbClr val="000000"/>
                </a:solidFill>
              </a:rPr>
              <a:t>+ . . . +</a:t>
            </a: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3871913" y="5091113"/>
            <a:ext cx="3587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b="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852488" y="5062538"/>
            <a:ext cx="107362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ICO =</a:t>
            </a:r>
          </a:p>
        </p:txBody>
      </p:sp>
    </p:spTree>
    <p:extLst>
      <p:ext uri="{BB962C8B-B14F-4D97-AF65-F5344CB8AC3E}">
        <p14:creationId xmlns:p14="http://schemas.microsoft.com/office/powerpoint/2010/main" xmlns="" val="39796986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138636" y="3380189"/>
            <a:ext cx="607858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$15,000     </a:t>
            </a:r>
            <a:r>
              <a:rPr lang="en-US" sz="3200" dirty="0" smtClean="0"/>
              <a:t>     </a:t>
            </a:r>
            <a:r>
              <a:rPr lang="en-US" sz="3200" dirty="0"/>
              <a:t>$10,000    </a:t>
            </a:r>
            <a:r>
              <a:rPr lang="en-US" sz="3200" dirty="0" smtClean="0"/>
              <a:t>        </a:t>
            </a:r>
            <a:r>
              <a:rPr lang="en-US" sz="3200" dirty="0"/>
              <a:t>$7,000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7724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>
                <a:effectLst/>
              </a:rPr>
              <a:t> </a:t>
            </a:r>
            <a:r>
              <a:rPr lang="en-US" sz="4000" b="1" dirty="0"/>
              <a:t>IRR Solution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237823" y="2074269"/>
            <a:ext cx="3725380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$10,000  </a:t>
            </a:r>
            <a:r>
              <a:rPr lang="en-US" sz="3200" dirty="0" smtClean="0"/>
              <a:t>       </a:t>
            </a:r>
            <a:r>
              <a:rPr lang="en-US" sz="3200" dirty="0"/>
              <a:t>$12,000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2237823" y="2683869"/>
            <a:ext cx="3826370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(1+IRR)</a:t>
            </a:r>
            <a:r>
              <a:rPr lang="en-US" sz="3200" baseline="30000" dirty="0"/>
              <a:t>1  </a:t>
            </a:r>
            <a:r>
              <a:rPr lang="en-US" sz="3200" baseline="30000" dirty="0" smtClean="0"/>
              <a:t>             </a:t>
            </a:r>
            <a:r>
              <a:rPr lang="en-US" sz="3200" dirty="0"/>
              <a:t>(1+IRR)</a:t>
            </a:r>
            <a:r>
              <a:rPr lang="en-US" sz="3200" baseline="30000" dirty="0"/>
              <a:t>2</a:t>
            </a:r>
          </a:p>
        </p:txBody>
      </p:sp>
      <p:sp>
        <p:nvSpPr>
          <p:cNvPr id="16392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5029200"/>
            <a:ext cx="8534400" cy="10668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Find the interest rate (IRR) that causes the discounted cash flows to equal $40,000.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3891236" y="3608789"/>
            <a:ext cx="38792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6101036" y="3608789"/>
            <a:ext cx="38792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6200223" y="2379069"/>
            <a:ext cx="38792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3957044" y="2345138"/>
            <a:ext cx="38792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+</a:t>
            </a:r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4377830" y="3962400"/>
            <a:ext cx="1600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>
            <a:off x="6858000" y="3962400"/>
            <a:ext cx="1524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>
            <a:off x="2237823" y="3962400"/>
            <a:ext cx="1447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>
            <a:off x="2328310" y="2636244"/>
            <a:ext cx="1524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>
            <a:off x="4538110" y="2636244"/>
            <a:ext cx="1524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304800" y="2365375"/>
            <a:ext cx="1833836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$40,000 =</a:t>
            </a:r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2179063" y="4038600"/>
            <a:ext cx="6242094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(1+IRR)</a:t>
            </a:r>
            <a:r>
              <a:rPr lang="en-US" sz="3200" baseline="30000" dirty="0"/>
              <a:t>3     </a:t>
            </a:r>
            <a:r>
              <a:rPr lang="en-US" sz="3200" baseline="30000" dirty="0" smtClean="0"/>
              <a:t>           </a:t>
            </a:r>
            <a:r>
              <a:rPr lang="en-US" sz="3200" dirty="0"/>
              <a:t>(1+IRR)</a:t>
            </a:r>
            <a:r>
              <a:rPr lang="en-US" sz="3200" baseline="30000" dirty="0"/>
              <a:t>4      </a:t>
            </a:r>
            <a:r>
              <a:rPr lang="en-US" sz="3200" baseline="30000" dirty="0" smtClean="0"/>
              <a:t>          </a:t>
            </a:r>
            <a:r>
              <a:rPr lang="en-US" sz="3200" dirty="0"/>
              <a:t>(1+IRR)</a:t>
            </a:r>
            <a:r>
              <a:rPr lang="en-US" sz="3200" baseline="30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2307174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0010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IRR Solution (Try 10%)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31839" y="1981200"/>
            <a:ext cx="8839200" cy="4343400"/>
          </a:xfrm>
          <a:noFill/>
          <a:ln/>
        </p:spPr>
        <p:txBody>
          <a:bodyPr/>
          <a:lstStyle/>
          <a:p>
            <a:pPr marL="1828800" indent="-1828800">
              <a:buFont typeface="Monotype Sorts" pitchFamily="2" charset="2"/>
              <a:buNone/>
            </a:pPr>
            <a:r>
              <a:rPr lang="en-US" dirty="0"/>
              <a:t>$40,000 = 	$10,000(PVIF</a:t>
            </a:r>
            <a:r>
              <a:rPr lang="en-US" baseline="-25000" dirty="0"/>
              <a:t>10%,1</a:t>
            </a:r>
            <a:r>
              <a:rPr lang="en-US" dirty="0"/>
              <a:t>) + $12,000(PVIF</a:t>
            </a:r>
            <a:r>
              <a:rPr lang="en-US" baseline="-25000" dirty="0"/>
              <a:t>10%,2</a:t>
            </a:r>
            <a:r>
              <a:rPr lang="en-US" dirty="0"/>
              <a:t>) +	</a:t>
            </a:r>
            <a:r>
              <a:rPr lang="en-US" dirty="0" smtClean="0"/>
              <a:t>           $</a:t>
            </a:r>
            <a:r>
              <a:rPr lang="en-US" dirty="0"/>
              <a:t>15,000(PVIF</a:t>
            </a:r>
            <a:r>
              <a:rPr lang="en-US" baseline="-25000" dirty="0"/>
              <a:t>10%,3</a:t>
            </a:r>
            <a:r>
              <a:rPr lang="en-US" dirty="0"/>
              <a:t>) + $10,000(PVIF</a:t>
            </a:r>
            <a:r>
              <a:rPr lang="en-US" baseline="-25000" dirty="0"/>
              <a:t>10%,4</a:t>
            </a:r>
            <a:r>
              <a:rPr lang="en-US" dirty="0"/>
              <a:t>) + </a:t>
            </a:r>
            <a:r>
              <a:rPr lang="en-US" dirty="0" smtClean="0"/>
              <a:t>   $7,000(PVIF</a:t>
            </a:r>
            <a:r>
              <a:rPr lang="en-US" baseline="-25000" dirty="0" smtClean="0"/>
              <a:t>10</a:t>
            </a:r>
            <a:r>
              <a:rPr lang="en-US" baseline="-25000" dirty="0"/>
              <a:t>%,5</a:t>
            </a:r>
            <a:r>
              <a:rPr lang="en-US" dirty="0"/>
              <a:t>) 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$40,000 = 	$10,000(.909) + $12,000(.826) + 				$15,000(.751) + $10,000(.683) + 				$  7,000(.621)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$40,000 = 	$9,090 + $9,912 + $11,265 + 				</a:t>
            </a:r>
            <a:r>
              <a:rPr lang="en-US" dirty="0" smtClean="0"/>
              <a:t>           $</a:t>
            </a:r>
            <a:r>
              <a:rPr lang="en-US" dirty="0"/>
              <a:t>6,830 + $4,347					     	     =	$41,444	[</a:t>
            </a:r>
            <a:r>
              <a:rPr lang="en-US" i="1" dirty="0"/>
              <a:t>Rate is too low!!</a:t>
            </a:r>
            <a:r>
              <a:rPr lang="en-US" dirty="0"/>
              <a:t>]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6488164" y="3703638"/>
            <a:ext cx="422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8598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0010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IRR Solution (Try 15%)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783556"/>
            <a:ext cx="8534400" cy="4419600"/>
          </a:xfrm>
          <a:noFill/>
          <a:ln/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dirty="0"/>
              <a:t>$40,000 = 	$10,000(PVIF</a:t>
            </a:r>
            <a:r>
              <a:rPr lang="en-US" baseline="-25000" dirty="0"/>
              <a:t>15%,1</a:t>
            </a:r>
            <a:r>
              <a:rPr lang="en-US" dirty="0"/>
              <a:t>) + $12,000(PVIF</a:t>
            </a:r>
            <a:r>
              <a:rPr lang="en-US" baseline="-25000" dirty="0"/>
              <a:t>15%,2</a:t>
            </a:r>
            <a:r>
              <a:rPr lang="en-US" dirty="0"/>
              <a:t>) + 		</a:t>
            </a:r>
            <a:r>
              <a:rPr lang="en-US" dirty="0" smtClean="0"/>
              <a:t>           $</a:t>
            </a:r>
            <a:r>
              <a:rPr lang="en-US" dirty="0"/>
              <a:t>15,000(PVIF</a:t>
            </a:r>
            <a:r>
              <a:rPr lang="en-US" baseline="-25000" dirty="0"/>
              <a:t>15%,3</a:t>
            </a:r>
            <a:r>
              <a:rPr lang="en-US" dirty="0"/>
              <a:t>) + $10,000(PVIF</a:t>
            </a:r>
            <a:r>
              <a:rPr lang="en-US" baseline="-25000" dirty="0"/>
              <a:t>15%,4</a:t>
            </a:r>
            <a:r>
              <a:rPr lang="en-US" dirty="0"/>
              <a:t>) + 		</a:t>
            </a:r>
            <a:r>
              <a:rPr lang="en-US" dirty="0" smtClean="0"/>
              <a:t>           $  </a:t>
            </a:r>
            <a:r>
              <a:rPr lang="en-US" dirty="0"/>
              <a:t>7,000(PVIF</a:t>
            </a:r>
            <a:r>
              <a:rPr lang="en-US" baseline="-25000" dirty="0"/>
              <a:t>15%,5</a:t>
            </a:r>
            <a:r>
              <a:rPr lang="en-US" dirty="0"/>
              <a:t>) 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$40,000 = 	$10,000(.870) + $12,000(.756) + 				$15,000(.658) + $10,000(.572) + 				$  7,000(.497)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$40,000 = 	$8,700 + $9,072 + $9,870 + 					$5,720 + $3,479						     =	$36,841	[</a:t>
            </a:r>
            <a:r>
              <a:rPr lang="en-US" i="1" dirty="0"/>
              <a:t>Rate is too high!!</a:t>
            </a:r>
            <a:r>
              <a:rPr lang="en-US" dirty="0"/>
              <a:t>]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308725" y="3703638"/>
            <a:ext cx="422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45130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1981200"/>
            <a:ext cx="8382000" cy="4419600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/>
              <a:t>				.10	$41,444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		.05		IRR	$40,000		    $4,603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				.15	$36,841</a:t>
            </a:r>
          </a:p>
          <a:p>
            <a:pPr>
              <a:buFont typeface="Monotype Sorts" pitchFamily="2" charset="2"/>
              <a:buNone/>
            </a:pPr>
            <a:endParaRPr lang="en-US" dirty="0"/>
          </a:p>
          <a:p>
            <a:pPr>
              <a:buFont typeface="Monotype Sorts" pitchFamily="2" charset="2"/>
              <a:buNone/>
            </a:pPr>
            <a:r>
              <a:rPr lang="en-US" dirty="0"/>
              <a:t>		  X		$1,444					.05		$4,603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647700" y="152400"/>
            <a:ext cx="73914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IRR Solution (Interpolate)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6308725" y="3703638"/>
            <a:ext cx="422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7162800" y="2057400"/>
            <a:ext cx="0" cy="1524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6858000" y="2057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6858000" y="3581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2057400" y="2057400"/>
            <a:ext cx="0" cy="1524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2057400" y="2057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2057400" y="3581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5776913" y="2225675"/>
            <a:ext cx="1186223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$1,444</a:t>
            </a:r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5486400" y="22098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5486400" y="2819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5791200" y="2209800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>
            <a:off x="2819400" y="2209800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2819400" y="22098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2819400" y="2819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2271713" y="2301875"/>
            <a:ext cx="368692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X</a:t>
            </a:r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>
            <a:off x="1219200" y="4495800"/>
            <a:ext cx="685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3124200" y="4503174"/>
            <a:ext cx="1219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2370488" y="4235472"/>
            <a:ext cx="362280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xmlns="" val="177233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1981200"/>
            <a:ext cx="8382000" cy="4419600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/>
              <a:t>				.10	$41,444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		.05		IRR	$40,000		    $4,603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				.15	$36,841</a:t>
            </a:r>
          </a:p>
          <a:p>
            <a:pPr>
              <a:buFont typeface="Monotype Sorts" pitchFamily="2" charset="2"/>
              <a:buNone/>
            </a:pPr>
            <a:endParaRPr lang="en-US" dirty="0"/>
          </a:p>
          <a:p>
            <a:pPr>
              <a:buFont typeface="Monotype Sorts" pitchFamily="2" charset="2"/>
              <a:buNone/>
            </a:pPr>
            <a:r>
              <a:rPr lang="en-US" dirty="0"/>
              <a:t>			($1,444)(0.05)						      $4,603		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560439" y="152400"/>
            <a:ext cx="85344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IRR Solution (Interpolate)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6308725" y="3703638"/>
            <a:ext cx="422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7162800" y="2057400"/>
            <a:ext cx="0" cy="1524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6858000" y="2057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6858000" y="3581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>
            <a:off x="2057400" y="2057400"/>
            <a:ext cx="0" cy="1524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>
            <a:off x="2057400" y="2057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Line 12"/>
          <p:cNvSpPr>
            <a:spLocks noChangeShapeType="1"/>
          </p:cNvSpPr>
          <p:nvPr/>
        </p:nvSpPr>
        <p:spPr bwMode="auto">
          <a:xfrm>
            <a:off x="2057400" y="3581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5776913" y="2225675"/>
            <a:ext cx="1186223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$1,444</a:t>
            </a:r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>
            <a:off x="5486400" y="22098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5486400" y="2819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>
            <a:off x="5791200" y="2209800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1" name="Line 17"/>
          <p:cNvSpPr>
            <a:spLocks noChangeShapeType="1"/>
          </p:cNvSpPr>
          <p:nvPr/>
        </p:nvSpPr>
        <p:spPr bwMode="auto">
          <a:xfrm>
            <a:off x="2819400" y="2209800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>
            <a:off x="2819400" y="22098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auto">
          <a:xfrm>
            <a:off x="2819400" y="2819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4" name="Rectangle 20"/>
          <p:cNvSpPr>
            <a:spLocks noChangeArrowheads="1"/>
          </p:cNvSpPr>
          <p:nvPr/>
        </p:nvSpPr>
        <p:spPr bwMode="auto">
          <a:xfrm>
            <a:off x="2271713" y="2301875"/>
            <a:ext cx="368692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X</a:t>
            </a:r>
          </a:p>
        </p:txBody>
      </p:sp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1406936" y="4251347"/>
            <a:ext cx="629982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X =</a:t>
            </a:r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>
            <a:off x="2286000" y="4511675"/>
            <a:ext cx="2133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1442762" y="4937170"/>
            <a:ext cx="1534075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X = .0157</a:t>
            </a: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1442762" y="5619135"/>
            <a:ext cx="607858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IRR = .10 + .0157 = .1157 or 11.57%</a:t>
            </a:r>
          </a:p>
        </p:txBody>
      </p:sp>
    </p:spTree>
    <p:extLst>
      <p:ext uri="{BB962C8B-B14F-4D97-AF65-F5344CB8AC3E}">
        <p14:creationId xmlns:p14="http://schemas.microsoft.com/office/powerpoint/2010/main" xmlns="" val="133440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3914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IRR Acceptance Criterion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4419600"/>
            <a:ext cx="7848600" cy="1752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117475" indent="0">
              <a:buFont typeface="Monotype Sorts" pitchFamily="2" charset="2"/>
              <a:buNone/>
            </a:pPr>
            <a:r>
              <a:rPr lang="en-US" sz="3200" dirty="0" smtClean="0"/>
              <a:t>No</a:t>
            </a:r>
            <a:r>
              <a:rPr lang="en-US" sz="3200" dirty="0"/>
              <a:t>!  The firm will receive 11.57% for each dollar invested in this project at a cost of 13%.  [ IRR &lt; Hurdle Rate ]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752600"/>
            <a:ext cx="8153400" cy="2514600"/>
          </a:xfrm>
          <a:noFill/>
          <a:ln/>
        </p:spPr>
        <p:txBody>
          <a:bodyPr>
            <a:normAutofit lnSpcReduction="10000"/>
          </a:bodyPr>
          <a:lstStyle/>
          <a:p>
            <a:pPr marL="398463" lvl="1" indent="0">
              <a:buFont typeface="Monotype Sorts" pitchFamily="2" charset="2"/>
              <a:buNone/>
            </a:pPr>
            <a:r>
              <a:rPr lang="en-US" sz="3200" dirty="0" smtClean="0"/>
              <a:t>The </a:t>
            </a:r>
            <a:r>
              <a:rPr lang="en-US" sz="3200" dirty="0"/>
              <a:t>management of </a:t>
            </a:r>
            <a:r>
              <a:rPr lang="en-US" sz="3200" dirty="0" smtClean="0"/>
              <a:t>the firm has </a:t>
            </a:r>
            <a:r>
              <a:rPr lang="en-US" sz="3200" dirty="0"/>
              <a:t>determined that the hurdle rate is 13% for projects of this type</a:t>
            </a:r>
            <a:r>
              <a:rPr lang="en-US" sz="3200" dirty="0" smtClean="0"/>
              <a:t>.</a:t>
            </a:r>
          </a:p>
          <a:p>
            <a:pPr marL="398463" lvl="1" indent="0">
              <a:buFont typeface="Monotype Sorts" pitchFamily="2" charset="2"/>
              <a:buNone/>
            </a:pPr>
            <a:endParaRPr lang="en-US" sz="3200" dirty="0"/>
          </a:p>
          <a:p>
            <a:pPr marL="398463" lvl="1" indent="0">
              <a:buFont typeface="Monotype Sorts" pitchFamily="2" charset="2"/>
              <a:buNone/>
            </a:pPr>
            <a:r>
              <a:rPr lang="en-US" sz="3200" dirty="0" smtClean="0"/>
              <a:t>Should </a:t>
            </a:r>
            <a:r>
              <a:rPr lang="en-US" sz="3200" dirty="0"/>
              <a:t>this project be accepted?</a:t>
            </a:r>
          </a:p>
        </p:txBody>
      </p:sp>
    </p:spTree>
    <p:extLst>
      <p:ext uri="{BB962C8B-B14F-4D97-AF65-F5344CB8AC3E}">
        <p14:creationId xmlns:p14="http://schemas.microsoft.com/office/powerpoint/2010/main" xmlns="" val="25121944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534400" cy="1676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IRR </a:t>
            </a:r>
            <a:r>
              <a:rPr lang="en-US" sz="4000" b="1" dirty="0" smtClean="0"/>
              <a:t>Strengths and </a:t>
            </a:r>
            <a:r>
              <a:rPr lang="en-US" sz="4000" b="1" dirty="0"/>
              <a:t>Weaknesses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4038599" cy="3956858"/>
          </a:xfrm>
          <a:noFill/>
          <a:ln>
            <a:solidFill>
              <a:schemeClr val="tx1"/>
            </a:solidFill>
          </a:ln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3600" dirty="0"/>
              <a:t>   </a:t>
            </a:r>
            <a:r>
              <a:rPr lang="en-US" sz="3600" u="sng" dirty="0"/>
              <a:t>Strengths</a:t>
            </a:r>
            <a:r>
              <a:rPr lang="en-US" sz="3600" dirty="0"/>
              <a:t>:        </a:t>
            </a:r>
          </a:p>
          <a:p>
            <a:pPr marL="457200" lvl="1" indent="0"/>
            <a:r>
              <a:rPr lang="en-US" sz="3200" dirty="0"/>
              <a:t>  Accounts for 		TVM</a:t>
            </a:r>
          </a:p>
          <a:p>
            <a:pPr marL="457200" lvl="1" indent="0"/>
            <a:r>
              <a:rPr lang="en-US" sz="3200" dirty="0"/>
              <a:t>  Considers all 		cash flows</a:t>
            </a:r>
          </a:p>
          <a:p>
            <a:pPr marL="457200" lvl="1" indent="0"/>
            <a:r>
              <a:rPr lang="en-US" sz="3200" dirty="0"/>
              <a:t>  Less 			subjectivity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981200"/>
            <a:ext cx="4572000" cy="3962400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en-US" sz="3600" dirty="0" smtClean="0"/>
              <a:t>    </a:t>
            </a:r>
            <a:r>
              <a:rPr lang="en-US" sz="3600" u="sng" dirty="0" smtClean="0"/>
              <a:t>Weaknesses</a:t>
            </a:r>
            <a:r>
              <a:rPr lang="en-US" sz="3600" dirty="0"/>
              <a:t>: </a:t>
            </a:r>
            <a:endParaRPr lang="en-US" sz="3200" dirty="0"/>
          </a:p>
          <a:p>
            <a:pPr marL="457200" lvl="1" indent="0"/>
            <a:r>
              <a:rPr lang="en-US" sz="3200" dirty="0"/>
              <a:t>  Assumes all cash 	</a:t>
            </a:r>
            <a:r>
              <a:rPr lang="en-US" sz="3200" dirty="0" smtClean="0"/>
              <a:t>flows </a:t>
            </a:r>
            <a:r>
              <a:rPr lang="en-US" sz="3200" dirty="0"/>
              <a:t>reinvested at 	the IRR	</a:t>
            </a:r>
          </a:p>
          <a:p>
            <a:pPr marL="457200" lvl="1" indent="0"/>
            <a:r>
              <a:rPr lang="en-US" sz="3200" dirty="0"/>
              <a:t>  Difficulties with 		project rankings and 	Multiple IRRs</a:t>
            </a:r>
            <a:endParaRPr lang="en-US" sz="2800" dirty="0"/>
          </a:p>
          <a:p>
            <a:pPr eaLnBrk="1">
              <a:buFont typeface="Monotype Sort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1612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67818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Net Present Value (NPV)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981200"/>
            <a:ext cx="8153400" cy="2514600"/>
          </a:xfrm>
          <a:noFill/>
          <a:ln/>
        </p:spPr>
        <p:txBody>
          <a:bodyPr/>
          <a:lstStyle/>
          <a:p>
            <a:pPr marL="457200" lvl="1" indent="0">
              <a:buFont typeface="Monotype Sorts" pitchFamily="2" charset="2"/>
              <a:buNone/>
            </a:pPr>
            <a:r>
              <a:rPr lang="en-US" sz="3600" dirty="0" smtClean="0"/>
              <a:t>NPV </a:t>
            </a:r>
            <a:r>
              <a:rPr lang="en-US" sz="3600" dirty="0"/>
              <a:t>is the present value of an investment project’s net cash flows minus the project’s initial cash outflow.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2325688" y="4854575"/>
            <a:ext cx="4807407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CF</a:t>
            </a:r>
            <a:r>
              <a:rPr lang="en-US" sz="3200" baseline="-25000" dirty="0"/>
              <a:t>1</a:t>
            </a:r>
            <a:r>
              <a:rPr lang="en-US" sz="3200" dirty="0"/>
              <a:t>      </a:t>
            </a:r>
            <a:r>
              <a:rPr lang="en-US" sz="3200" dirty="0" smtClean="0"/>
              <a:t>      </a:t>
            </a:r>
            <a:r>
              <a:rPr lang="en-US" sz="3200" dirty="0"/>
              <a:t>CF</a:t>
            </a:r>
            <a:r>
              <a:rPr lang="en-US" sz="3200" baseline="-25000" dirty="0"/>
              <a:t>2</a:t>
            </a:r>
            <a:r>
              <a:rPr lang="en-US" sz="3200" dirty="0"/>
              <a:t>               </a:t>
            </a:r>
            <a:r>
              <a:rPr lang="en-US" sz="3200" dirty="0" smtClean="0"/>
              <a:t>    </a:t>
            </a:r>
            <a:r>
              <a:rPr lang="en-US" sz="3200" dirty="0" err="1" smtClean="0"/>
              <a:t>CF</a:t>
            </a:r>
            <a:r>
              <a:rPr lang="en-US" sz="3200" baseline="-25000" dirty="0" err="1" smtClean="0"/>
              <a:t>n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1633538" y="5364163"/>
            <a:ext cx="5568833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lvl="1">
              <a:spcBef>
                <a:spcPct val="20000"/>
              </a:spcBef>
              <a:spcAft>
                <a:spcPct val="20000"/>
              </a:spcAft>
            </a:pPr>
            <a:r>
              <a:rPr lang="en-US" sz="3200" dirty="0" smtClean="0"/>
              <a:t>  (</a:t>
            </a:r>
            <a:r>
              <a:rPr lang="en-US" sz="3200" dirty="0"/>
              <a:t>1+k)</a:t>
            </a:r>
            <a:r>
              <a:rPr lang="en-US" sz="3200" baseline="30000" dirty="0"/>
              <a:t>1</a:t>
            </a:r>
            <a:r>
              <a:rPr lang="en-US" sz="3200" dirty="0"/>
              <a:t>   </a:t>
            </a:r>
            <a:r>
              <a:rPr lang="en-US" sz="3200" dirty="0" smtClean="0"/>
              <a:t>   </a:t>
            </a:r>
            <a:r>
              <a:rPr lang="en-US" sz="3200" dirty="0"/>
              <a:t>(1+k)</a:t>
            </a:r>
            <a:r>
              <a:rPr lang="en-US" sz="3200" baseline="30000" dirty="0"/>
              <a:t>2</a:t>
            </a:r>
            <a:r>
              <a:rPr lang="en-US" sz="3200" dirty="0"/>
              <a:t>           </a:t>
            </a:r>
            <a:r>
              <a:rPr lang="en-US" sz="3200" dirty="0" smtClean="0"/>
              <a:t>  (</a:t>
            </a:r>
            <a:r>
              <a:rPr lang="en-US" sz="3200" dirty="0"/>
              <a:t>1+k)</a:t>
            </a:r>
            <a:r>
              <a:rPr lang="en-US" sz="3200" baseline="30000" dirty="0"/>
              <a:t>n</a:t>
            </a: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2133600" y="5410200"/>
            <a:ext cx="1104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6096000" y="5410200"/>
            <a:ext cx="106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4948238" y="5167313"/>
            <a:ext cx="997069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b="0"/>
              <a:t>+ . . . +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3338513" y="5167313"/>
            <a:ext cx="33663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b="0"/>
              <a:t>+</a:t>
            </a:r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7253288" y="5062538"/>
            <a:ext cx="99347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- </a:t>
            </a: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ICO</a:t>
            </a:r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3733800" y="54102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700088" y="5138738"/>
            <a:ext cx="118744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NPV =</a:t>
            </a:r>
          </a:p>
        </p:txBody>
      </p:sp>
    </p:spTree>
    <p:extLst>
      <p:ext uri="{BB962C8B-B14F-4D97-AF65-F5344CB8AC3E}">
        <p14:creationId xmlns:p14="http://schemas.microsoft.com/office/powerpoint/2010/main" xmlns="" val="2652419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1905000"/>
            <a:ext cx="8305800" cy="16002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Our firm from previous example has </a:t>
            </a:r>
            <a:r>
              <a:rPr lang="en-US" sz="3200" dirty="0"/>
              <a:t>determined that the appropriate discount rate (k) for this project is 13%.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271713" y="4695825"/>
            <a:ext cx="3331041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$10,000    </a:t>
            </a:r>
            <a:r>
              <a:rPr lang="en-US" sz="3200" dirty="0" smtClean="0"/>
              <a:t>   </a:t>
            </a:r>
            <a:r>
              <a:rPr lang="en-US" sz="3200" dirty="0"/>
              <a:t>$7,000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 NPV Solution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2271713" y="3476625"/>
            <a:ext cx="5636159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$10,000 </a:t>
            </a:r>
            <a:r>
              <a:rPr lang="en-US" sz="3200" dirty="0" smtClean="0"/>
              <a:t>      </a:t>
            </a:r>
            <a:r>
              <a:rPr lang="en-US" sz="3200" dirty="0"/>
              <a:t>$12,000   </a:t>
            </a:r>
            <a:r>
              <a:rPr lang="en-US" sz="3200" dirty="0" smtClean="0"/>
              <a:t>   $</a:t>
            </a:r>
            <a:r>
              <a:rPr lang="en-US" sz="3200" dirty="0"/>
              <a:t>15,000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2347913" y="4010025"/>
            <a:ext cx="5350825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 </a:t>
            </a:r>
            <a:r>
              <a:rPr lang="en-US" sz="3200" dirty="0" smtClean="0"/>
              <a:t> (</a:t>
            </a:r>
            <a:r>
              <a:rPr lang="en-US" sz="3200" dirty="0"/>
              <a:t>1.13)</a:t>
            </a:r>
            <a:r>
              <a:rPr lang="en-US" sz="3200" baseline="30000" dirty="0"/>
              <a:t>1        </a:t>
            </a:r>
            <a:r>
              <a:rPr lang="en-US" sz="3200" baseline="30000" dirty="0" smtClean="0"/>
              <a:t>     </a:t>
            </a:r>
            <a:r>
              <a:rPr lang="en-US" sz="3200" dirty="0"/>
              <a:t>(1.13)</a:t>
            </a:r>
            <a:r>
              <a:rPr lang="en-US" sz="3200" baseline="30000" dirty="0"/>
              <a:t>2       </a:t>
            </a:r>
            <a:r>
              <a:rPr lang="en-US" sz="3200" baseline="30000" dirty="0" smtClean="0"/>
              <a:t>     </a:t>
            </a:r>
            <a:r>
              <a:rPr lang="en-US" sz="3200" dirty="0"/>
              <a:t>(1.13)</a:t>
            </a:r>
            <a:r>
              <a:rPr lang="en-US" sz="3200" baseline="30000" dirty="0"/>
              <a:t>3 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3948113" y="3705225"/>
            <a:ext cx="38792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5776913" y="3705225"/>
            <a:ext cx="38792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3871913" y="5000625"/>
            <a:ext cx="38792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4419600" y="3962400"/>
            <a:ext cx="1219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6248400" y="3962400"/>
            <a:ext cx="1219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>
            <a:off x="2514600" y="3962400"/>
            <a:ext cx="1219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>
            <a:off x="2514600" y="5257800"/>
            <a:ext cx="1219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4419600" y="5257800"/>
            <a:ext cx="1143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5793095" y="4966694"/>
            <a:ext cx="1753686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- $40,000</a:t>
            </a: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2424113" y="5229225"/>
            <a:ext cx="3170741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(1.13)</a:t>
            </a:r>
            <a:r>
              <a:rPr lang="en-US" sz="3200" baseline="30000" dirty="0"/>
              <a:t>4       </a:t>
            </a:r>
            <a:r>
              <a:rPr lang="en-US" sz="3200" baseline="30000" dirty="0" smtClean="0"/>
              <a:t>     </a:t>
            </a:r>
            <a:r>
              <a:rPr lang="en-US" sz="3200" dirty="0"/>
              <a:t>(1.13)</a:t>
            </a:r>
            <a:r>
              <a:rPr lang="en-US" sz="3200" baseline="30000" dirty="0"/>
              <a:t>5</a:t>
            </a: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830263" y="3660775"/>
            <a:ext cx="118744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NPV =</a:t>
            </a:r>
          </a:p>
        </p:txBody>
      </p:sp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7605713" y="3705225"/>
            <a:ext cx="387928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xmlns="" val="2436665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NPV Solution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6482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  <a:tabLst>
                <a:tab pos="1314450" algn="l"/>
              </a:tabLst>
            </a:pPr>
            <a:r>
              <a:rPr lang="en-US" sz="2800" dirty="0"/>
              <a:t>NPV = 	$10,000(PVIF</a:t>
            </a:r>
            <a:r>
              <a:rPr lang="en-US" sz="2800" baseline="-25000" dirty="0"/>
              <a:t>13%,1</a:t>
            </a:r>
            <a:r>
              <a:rPr lang="en-US" sz="2800" dirty="0"/>
              <a:t>) + $12,000(PVIF</a:t>
            </a:r>
            <a:r>
              <a:rPr lang="en-US" sz="2800" baseline="-25000" dirty="0"/>
              <a:t>13%,2</a:t>
            </a:r>
            <a:r>
              <a:rPr lang="en-US" sz="2800" dirty="0"/>
              <a:t>) + 	$15,000(PVIF</a:t>
            </a:r>
            <a:r>
              <a:rPr lang="en-US" sz="2800" baseline="-25000" dirty="0"/>
              <a:t>13%,3</a:t>
            </a:r>
            <a:r>
              <a:rPr lang="en-US" sz="2800" dirty="0"/>
              <a:t>) + $10,000(PVIF</a:t>
            </a:r>
            <a:r>
              <a:rPr lang="en-US" sz="2800" baseline="-25000" dirty="0"/>
              <a:t>13%,4</a:t>
            </a:r>
            <a:r>
              <a:rPr lang="en-US" sz="2800" dirty="0"/>
              <a:t>) + </a:t>
            </a:r>
            <a:r>
              <a:rPr lang="en-US" sz="2800" dirty="0" smtClean="0"/>
              <a:t>   </a:t>
            </a:r>
            <a:r>
              <a:rPr lang="en-US" sz="2800" dirty="0"/>
              <a:t>	</a:t>
            </a:r>
            <a:r>
              <a:rPr lang="en-US" sz="2800" dirty="0" smtClean="0"/>
              <a:t>$7,000(PVIF</a:t>
            </a:r>
            <a:r>
              <a:rPr lang="en-US" sz="2800" baseline="-25000" dirty="0" smtClean="0"/>
              <a:t>13</a:t>
            </a:r>
            <a:r>
              <a:rPr lang="en-US" sz="2800" baseline="-25000" dirty="0"/>
              <a:t>%,5</a:t>
            </a:r>
            <a:r>
              <a:rPr lang="en-US" sz="2800" dirty="0"/>
              <a:t>) - $40,000</a:t>
            </a:r>
          </a:p>
          <a:p>
            <a:pPr marL="0" indent="0">
              <a:buFont typeface="Monotype Sorts" pitchFamily="2" charset="2"/>
              <a:buNone/>
              <a:tabLst>
                <a:tab pos="1314450" algn="l"/>
              </a:tabLst>
            </a:pPr>
            <a:r>
              <a:rPr lang="en-US" sz="2800" dirty="0"/>
              <a:t>NPV = 	$10,000(.885) + $12,000(.783) + 		$15,000(.693) + $10,000(.613) + </a:t>
            </a:r>
            <a:r>
              <a:rPr lang="en-US" sz="2800" dirty="0" smtClean="0"/>
              <a:t>  </a:t>
            </a:r>
            <a:r>
              <a:rPr lang="en-US" sz="2800" dirty="0"/>
              <a:t>		</a:t>
            </a:r>
            <a:r>
              <a:rPr lang="en-US" sz="2800" dirty="0" smtClean="0"/>
              <a:t>$7,000</a:t>
            </a:r>
            <a:r>
              <a:rPr lang="en-US" sz="2800" dirty="0"/>
              <a:t>(.543) - $40,000</a:t>
            </a:r>
          </a:p>
          <a:p>
            <a:pPr marL="0" indent="0">
              <a:buFont typeface="Monotype Sorts" pitchFamily="2" charset="2"/>
              <a:buNone/>
              <a:tabLst>
                <a:tab pos="1314450" algn="l"/>
              </a:tabLst>
            </a:pPr>
            <a:r>
              <a:rPr lang="en-US" sz="2800" dirty="0"/>
              <a:t>NPV = 	$8,850 + $9,396 + $10,395 + 			$6,130 + $3,801 - $40,000 </a:t>
            </a:r>
          </a:p>
          <a:p>
            <a:pPr marL="0" indent="0">
              <a:buFont typeface="Monotype Sorts" pitchFamily="2" charset="2"/>
              <a:buNone/>
              <a:tabLst>
                <a:tab pos="1314450" algn="l"/>
              </a:tabLst>
            </a:pPr>
            <a:r>
              <a:rPr lang="en-US" sz="2800" dirty="0"/>
              <a:t>         =	- $1,428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6308725" y="3703638"/>
            <a:ext cx="422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88879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83820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NPV Acceptance Criterion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419600"/>
            <a:ext cx="8382000" cy="1752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280988" indent="0">
              <a:buFont typeface="Monotype Sorts" pitchFamily="2" charset="2"/>
              <a:buNone/>
            </a:pPr>
            <a:r>
              <a:rPr lang="en-US" sz="3200" dirty="0" smtClean="0"/>
              <a:t>No</a:t>
            </a:r>
            <a:r>
              <a:rPr lang="en-US" sz="3200" dirty="0"/>
              <a:t>!  The NPV is </a:t>
            </a:r>
            <a:r>
              <a:rPr lang="en-US" sz="3200" u="sng" dirty="0"/>
              <a:t>negative</a:t>
            </a:r>
            <a:r>
              <a:rPr lang="en-US" sz="3200" dirty="0"/>
              <a:t>.  This means that the project is reducing shareholder wealth.  [</a:t>
            </a:r>
            <a:r>
              <a:rPr lang="en-US" sz="3200" i="1" dirty="0"/>
              <a:t>Reject </a:t>
            </a:r>
            <a:r>
              <a:rPr lang="en-US" sz="3200" dirty="0"/>
              <a:t>as </a:t>
            </a:r>
            <a:r>
              <a:rPr lang="en-US" sz="3200" i="1" dirty="0"/>
              <a:t>NPV</a:t>
            </a:r>
            <a:r>
              <a:rPr lang="en-US" sz="3200" dirty="0"/>
              <a:t> &lt; </a:t>
            </a:r>
            <a:r>
              <a:rPr lang="en-US" sz="3200" i="1" dirty="0"/>
              <a:t>0</a:t>
            </a:r>
            <a:r>
              <a:rPr lang="en-US" sz="3200" dirty="0"/>
              <a:t> ]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752600"/>
            <a:ext cx="7924800" cy="2514600"/>
          </a:xfrm>
          <a:noFill/>
          <a:ln/>
        </p:spPr>
        <p:txBody>
          <a:bodyPr>
            <a:normAutofit lnSpcReduction="10000"/>
          </a:bodyPr>
          <a:lstStyle/>
          <a:p>
            <a:pPr marL="280988" lvl="1" indent="0">
              <a:buFont typeface="Monotype Sorts" pitchFamily="2" charset="2"/>
              <a:buNone/>
            </a:pPr>
            <a:r>
              <a:rPr lang="en-US" sz="3200" dirty="0"/>
              <a:t>The management of </a:t>
            </a:r>
            <a:r>
              <a:rPr lang="en-US" sz="3200" dirty="0" smtClean="0"/>
              <a:t>the firm </a:t>
            </a:r>
            <a:r>
              <a:rPr lang="en-US" sz="3200" dirty="0" smtClean="0"/>
              <a:t>has </a:t>
            </a:r>
            <a:r>
              <a:rPr lang="en-US" sz="3200" dirty="0"/>
              <a:t>determined that the required rate is 13% for projects of this type</a:t>
            </a:r>
            <a:r>
              <a:rPr lang="en-US" sz="3200" dirty="0" smtClean="0"/>
              <a:t>.</a:t>
            </a:r>
          </a:p>
          <a:p>
            <a:pPr marL="280988" lvl="1" indent="0">
              <a:buFont typeface="Monotype Sorts" pitchFamily="2" charset="2"/>
              <a:buNone/>
            </a:pPr>
            <a:endParaRPr lang="en-US" sz="3200" dirty="0"/>
          </a:p>
          <a:p>
            <a:pPr marL="280988" lvl="1" indent="0">
              <a:buFont typeface="Monotype Sorts" pitchFamily="2" charset="2"/>
              <a:buNone/>
            </a:pPr>
            <a:r>
              <a:rPr lang="en-US" sz="3200" dirty="0"/>
              <a:t>Should this project be accepted?</a:t>
            </a:r>
          </a:p>
        </p:txBody>
      </p:sp>
    </p:spTree>
    <p:extLst>
      <p:ext uri="{BB962C8B-B14F-4D97-AF65-F5344CB8AC3E}">
        <p14:creationId xmlns:p14="http://schemas.microsoft.com/office/powerpoint/2010/main" xmlns="" val="3905053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391400" cy="1676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NPV </a:t>
            </a:r>
            <a:r>
              <a:rPr lang="en-US" sz="4000" b="1" dirty="0" smtClean="0"/>
              <a:t>Strengths and </a:t>
            </a:r>
            <a:r>
              <a:rPr lang="en-US" sz="4000" b="1" dirty="0"/>
              <a:t>Weaknesses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5346" y="1981200"/>
            <a:ext cx="4314254" cy="4724400"/>
          </a:xfrm>
          <a:noFill/>
          <a:ln>
            <a:solidFill>
              <a:schemeClr val="tx1"/>
            </a:solidFill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3600" dirty="0"/>
              <a:t>   </a:t>
            </a:r>
            <a:r>
              <a:rPr lang="en-US" sz="3600" dirty="0" smtClean="0"/>
              <a:t> </a:t>
            </a:r>
            <a:r>
              <a:rPr lang="en-US" sz="3600" u="sng" dirty="0"/>
              <a:t>Strengths</a:t>
            </a:r>
            <a:r>
              <a:rPr lang="en-US" sz="3600" dirty="0"/>
              <a:t>:</a:t>
            </a:r>
          </a:p>
          <a:p>
            <a:pPr marL="457200" lvl="1" indent="0"/>
            <a:r>
              <a:rPr lang="en-US" sz="3200" dirty="0"/>
              <a:t>  Cash flows 			assumed to be 		reinvested at the 	</a:t>
            </a:r>
            <a:r>
              <a:rPr lang="en-US" sz="3200" dirty="0" smtClean="0"/>
              <a:t>hurdle </a:t>
            </a:r>
            <a:r>
              <a:rPr lang="en-US" sz="3200" dirty="0"/>
              <a:t>rate.</a:t>
            </a:r>
          </a:p>
          <a:p>
            <a:pPr marL="457200" lvl="1" indent="0"/>
            <a:r>
              <a:rPr lang="en-US" sz="3200" dirty="0"/>
              <a:t>  Accounts for TVM.</a:t>
            </a:r>
          </a:p>
          <a:p>
            <a:pPr marL="457200" lvl="1" indent="0"/>
            <a:r>
              <a:rPr lang="en-US" sz="3200" dirty="0"/>
              <a:t>  Considers all 			cash flows.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19599" y="1981200"/>
            <a:ext cx="4529967" cy="4724400"/>
          </a:xfrm>
          <a:noFill/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3600" dirty="0" smtClean="0"/>
              <a:t>    </a:t>
            </a:r>
            <a:r>
              <a:rPr lang="en-US" sz="3600" u="sng" dirty="0" smtClean="0"/>
              <a:t>Weaknesses</a:t>
            </a:r>
            <a:r>
              <a:rPr lang="en-US" sz="3600" dirty="0"/>
              <a:t>:</a:t>
            </a:r>
            <a:endParaRPr lang="en-US" sz="3200" dirty="0"/>
          </a:p>
          <a:p>
            <a:pPr marL="457200" lvl="1" indent="0"/>
            <a:r>
              <a:rPr lang="en-US" sz="3200" dirty="0"/>
              <a:t>  May not include 		managerial 		options embedded 	in the </a:t>
            </a:r>
            <a:r>
              <a:rPr lang="en-US" sz="3200" dirty="0" smtClean="0"/>
              <a:t>project.</a:t>
            </a:r>
            <a:endParaRPr lang="en-US" sz="3200" dirty="0"/>
          </a:p>
          <a:p>
            <a:pPr eaLnBrk="1">
              <a:buFont typeface="Monotype Sorts" pitchFamily="2" charset="2"/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6505940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Net Present Value Profile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1600200" y="2362200"/>
            <a:ext cx="0" cy="3276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1433513" y="5029200"/>
            <a:ext cx="5805487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3109913" y="6081713"/>
            <a:ext cx="27892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rgbClr val="000000"/>
                </a:solidFill>
              </a:rPr>
              <a:t>Discount Rate (%)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1433513" y="5700713"/>
            <a:ext cx="549349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0        </a:t>
            </a:r>
            <a:r>
              <a:rPr lang="en-US" sz="2400" dirty="0" smtClean="0"/>
              <a:t>   </a:t>
            </a:r>
            <a:r>
              <a:rPr lang="en-US" sz="2400" dirty="0"/>
              <a:t>3      </a:t>
            </a:r>
            <a:r>
              <a:rPr lang="en-US" sz="2400" dirty="0" smtClean="0"/>
              <a:t>      </a:t>
            </a:r>
            <a:r>
              <a:rPr lang="en-US" sz="2400" dirty="0"/>
              <a:t>6     </a:t>
            </a:r>
            <a:r>
              <a:rPr lang="en-US" sz="2400" dirty="0" smtClean="0"/>
              <a:t>         </a:t>
            </a:r>
            <a:r>
              <a:rPr lang="en-US" sz="2400" dirty="0"/>
              <a:t>9      </a:t>
            </a:r>
            <a:r>
              <a:rPr lang="en-US" sz="2400" dirty="0" smtClean="0"/>
              <a:t>     </a:t>
            </a:r>
            <a:r>
              <a:rPr lang="en-US" sz="2400" dirty="0"/>
              <a:t>12     </a:t>
            </a:r>
            <a:r>
              <a:rPr lang="en-US" sz="2400" dirty="0" smtClean="0"/>
              <a:t>      </a:t>
            </a:r>
            <a:r>
              <a:rPr lang="en-US" sz="2400" dirty="0"/>
              <a:t>15</a:t>
            </a: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 flipV="1">
            <a:off x="66294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 flipV="1">
            <a:off x="4572000" y="3962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 flipV="1">
            <a:off x="3505200" y="31242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 flipV="1">
            <a:off x="2514600" y="2362200"/>
            <a:ext cx="0" cy="3276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 flipV="1">
            <a:off x="55626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>
            <a:off x="1600200" y="4191000"/>
            <a:ext cx="3200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1600200" y="3352800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>
            <a:off x="1600200" y="25146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1600200" y="5638800"/>
            <a:ext cx="5638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1530350" y="2597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5" name="Freeform 19"/>
          <p:cNvSpPr>
            <a:spLocks/>
          </p:cNvSpPr>
          <p:nvPr/>
        </p:nvSpPr>
        <p:spPr bwMode="auto">
          <a:xfrm>
            <a:off x="1676400" y="2743200"/>
            <a:ext cx="4192588" cy="2516188"/>
          </a:xfrm>
          <a:custGeom>
            <a:avLst/>
            <a:gdLst>
              <a:gd name="T0" fmla="*/ 0 w 2641"/>
              <a:gd name="T1" fmla="*/ 0 h 1585"/>
              <a:gd name="T2" fmla="*/ 1152 w 2641"/>
              <a:gd name="T3" fmla="*/ 768 h 1585"/>
              <a:gd name="T4" fmla="*/ 2352 w 2641"/>
              <a:gd name="T5" fmla="*/ 1440 h 1585"/>
              <a:gd name="T6" fmla="*/ 2640 w 2641"/>
              <a:gd name="T7" fmla="*/ 1584 h 1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1" h="1585">
                <a:moveTo>
                  <a:pt x="0" y="0"/>
                </a:moveTo>
                <a:lnTo>
                  <a:pt x="1152" y="768"/>
                </a:lnTo>
                <a:lnTo>
                  <a:pt x="2352" y="1440"/>
                </a:lnTo>
                <a:lnTo>
                  <a:pt x="2640" y="1584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6" name="Oval 20"/>
          <p:cNvSpPr>
            <a:spLocks noChangeArrowheads="1"/>
          </p:cNvSpPr>
          <p:nvPr/>
        </p:nvSpPr>
        <p:spPr bwMode="auto">
          <a:xfrm>
            <a:off x="53403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7" name="Oval 21"/>
          <p:cNvSpPr>
            <a:spLocks noChangeArrowheads="1"/>
          </p:cNvSpPr>
          <p:nvPr/>
        </p:nvSpPr>
        <p:spPr bwMode="auto">
          <a:xfrm>
            <a:off x="5797550" y="5187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8" name="Rectangle 22"/>
          <p:cNvSpPr>
            <a:spLocks noChangeArrowheads="1"/>
          </p:cNvSpPr>
          <p:nvPr/>
        </p:nvSpPr>
        <p:spPr bwMode="auto">
          <a:xfrm>
            <a:off x="5167313" y="4024313"/>
            <a:ext cx="7064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rgbClr val="CF76F4"/>
                </a:solidFill>
              </a:rPr>
              <a:t>IRR</a:t>
            </a:r>
          </a:p>
        </p:txBody>
      </p:sp>
      <p:sp>
        <p:nvSpPr>
          <p:cNvPr id="29719" name="Rectangle 23"/>
          <p:cNvSpPr>
            <a:spLocks noChangeArrowheads="1"/>
          </p:cNvSpPr>
          <p:nvPr/>
        </p:nvSpPr>
        <p:spPr bwMode="auto">
          <a:xfrm>
            <a:off x="5929313" y="4329113"/>
            <a:ext cx="171608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rgbClr val="42B200"/>
                </a:solidFill>
              </a:rPr>
              <a:t>NPV@13%</a:t>
            </a:r>
          </a:p>
        </p:txBody>
      </p:sp>
      <p:sp>
        <p:nvSpPr>
          <p:cNvPr id="29720" name="Rectangle 24"/>
          <p:cNvSpPr>
            <a:spLocks noChangeArrowheads="1"/>
          </p:cNvSpPr>
          <p:nvPr/>
        </p:nvSpPr>
        <p:spPr bwMode="auto">
          <a:xfrm>
            <a:off x="2119313" y="2043113"/>
            <a:ext cx="195738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tx2"/>
                </a:solidFill>
              </a:rPr>
              <a:t>Sum of CF’s</a:t>
            </a:r>
          </a:p>
        </p:txBody>
      </p:sp>
      <p:sp>
        <p:nvSpPr>
          <p:cNvPr id="29721" name="Line 25"/>
          <p:cNvSpPr>
            <a:spLocks noChangeShapeType="1"/>
          </p:cNvSpPr>
          <p:nvPr/>
        </p:nvSpPr>
        <p:spPr bwMode="auto">
          <a:xfrm flipH="1">
            <a:off x="1752600" y="2286000"/>
            <a:ext cx="304800" cy="3048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2" name="Line 26"/>
          <p:cNvSpPr>
            <a:spLocks noChangeShapeType="1"/>
          </p:cNvSpPr>
          <p:nvPr/>
        </p:nvSpPr>
        <p:spPr bwMode="auto">
          <a:xfrm>
            <a:off x="5410200" y="4419600"/>
            <a:ext cx="0" cy="457200"/>
          </a:xfrm>
          <a:prstGeom prst="line">
            <a:avLst/>
          </a:prstGeom>
          <a:noFill/>
          <a:ln w="12700">
            <a:solidFill>
              <a:srgbClr val="CF76F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3" name="Line 27"/>
          <p:cNvSpPr>
            <a:spLocks noChangeShapeType="1"/>
          </p:cNvSpPr>
          <p:nvPr/>
        </p:nvSpPr>
        <p:spPr bwMode="auto">
          <a:xfrm flipH="1">
            <a:off x="6019800" y="4724400"/>
            <a:ext cx="304800" cy="3810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4" name="Rectangle 28"/>
          <p:cNvSpPr>
            <a:spLocks noChangeArrowheads="1"/>
          </p:cNvSpPr>
          <p:nvPr/>
        </p:nvSpPr>
        <p:spPr bwMode="auto">
          <a:xfrm>
            <a:off x="5624513" y="2043113"/>
            <a:ext cx="27368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/>
              <a:t>Plot NPV for each</a:t>
            </a:r>
          </a:p>
          <a:p>
            <a:pPr algn="ctr"/>
            <a:r>
              <a:rPr lang="en-US" sz="2400"/>
              <a:t>discount rate.</a:t>
            </a:r>
          </a:p>
        </p:txBody>
      </p:sp>
      <p:sp>
        <p:nvSpPr>
          <p:cNvPr id="29725" name="Rectangle 29"/>
          <p:cNvSpPr>
            <a:spLocks noChangeArrowheads="1"/>
          </p:cNvSpPr>
          <p:nvPr/>
        </p:nvSpPr>
        <p:spPr bwMode="auto">
          <a:xfrm rot="1080000">
            <a:off x="3433763" y="3332163"/>
            <a:ext cx="536098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chemeClr val="hlink"/>
                </a:solidFill>
              </a:rPr>
              <a:t>Three of these points are easy now!</a:t>
            </a:r>
          </a:p>
        </p:txBody>
      </p:sp>
      <p:sp>
        <p:nvSpPr>
          <p:cNvPr id="29726" name="Rectangle 30"/>
          <p:cNvSpPr>
            <a:spLocks noChangeArrowheads="1"/>
          </p:cNvSpPr>
          <p:nvPr/>
        </p:nvSpPr>
        <p:spPr bwMode="auto">
          <a:xfrm rot="16200000">
            <a:off x="-629443" y="3647281"/>
            <a:ext cx="27733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Net Present Value</a:t>
            </a:r>
          </a:p>
        </p:txBody>
      </p:sp>
      <p:sp>
        <p:nvSpPr>
          <p:cNvPr id="29727" name="Rectangle 31"/>
          <p:cNvSpPr>
            <a:spLocks noChangeArrowheads="1"/>
          </p:cNvSpPr>
          <p:nvPr/>
        </p:nvSpPr>
        <p:spPr bwMode="auto">
          <a:xfrm>
            <a:off x="823913" y="1890713"/>
            <a:ext cx="103028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$000s</a:t>
            </a:r>
          </a:p>
        </p:txBody>
      </p:sp>
      <p:sp>
        <p:nvSpPr>
          <p:cNvPr id="29728" name="Rectangle 32"/>
          <p:cNvSpPr>
            <a:spLocks noChangeArrowheads="1"/>
          </p:cNvSpPr>
          <p:nvPr/>
        </p:nvSpPr>
        <p:spPr bwMode="auto">
          <a:xfrm>
            <a:off x="1052513" y="2271713"/>
            <a:ext cx="52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15</a:t>
            </a:r>
          </a:p>
        </p:txBody>
      </p:sp>
      <p:sp>
        <p:nvSpPr>
          <p:cNvPr id="29729" name="Rectangle 33"/>
          <p:cNvSpPr>
            <a:spLocks noChangeArrowheads="1"/>
          </p:cNvSpPr>
          <p:nvPr/>
        </p:nvSpPr>
        <p:spPr bwMode="auto">
          <a:xfrm>
            <a:off x="1052513" y="3109913"/>
            <a:ext cx="52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10</a:t>
            </a:r>
          </a:p>
        </p:txBody>
      </p:sp>
      <p:sp>
        <p:nvSpPr>
          <p:cNvPr id="29730" name="Rectangle 34"/>
          <p:cNvSpPr>
            <a:spLocks noChangeArrowheads="1"/>
          </p:cNvSpPr>
          <p:nvPr/>
        </p:nvSpPr>
        <p:spPr bwMode="auto">
          <a:xfrm>
            <a:off x="1128713" y="4024313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5</a:t>
            </a:r>
          </a:p>
        </p:txBody>
      </p:sp>
      <p:sp>
        <p:nvSpPr>
          <p:cNvPr id="29731" name="Rectangle 35"/>
          <p:cNvSpPr>
            <a:spLocks noChangeArrowheads="1"/>
          </p:cNvSpPr>
          <p:nvPr/>
        </p:nvSpPr>
        <p:spPr bwMode="auto">
          <a:xfrm>
            <a:off x="1128713" y="4862513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0</a:t>
            </a:r>
          </a:p>
        </p:txBody>
      </p:sp>
      <p:sp>
        <p:nvSpPr>
          <p:cNvPr id="29732" name="Rectangle 36"/>
          <p:cNvSpPr>
            <a:spLocks noChangeArrowheads="1"/>
          </p:cNvSpPr>
          <p:nvPr/>
        </p:nvSpPr>
        <p:spPr bwMode="auto">
          <a:xfrm>
            <a:off x="1052513" y="5395913"/>
            <a:ext cx="4524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xmlns="" val="9557344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Profitability Index (PI)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82953" y="1752600"/>
            <a:ext cx="8562975" cy="1493043"/>
          </a:xfrm>
          <a:noFill/>
          <a:ln/>
        </p:spPr>
        <p:txBody>
          <a:bodyPr>
            <a:normAutofit lnSpcReduction="10000"/>
          </a:bodyPr>
          <a:lstStyle/>
          <a:p>
            <a:pPr marL="457200" lvl="1" indent="0">
              <a:buFont typeface="Monotype Sorts" pitchFamily="2" charset="2"/>
              <a:buNone/>
            </a:pPr>
            <a:r>
              <a:rPr lang="en-US" sz="3400" dirty="0" smtClean="0"/>
              <a:t>PI </a:t>
            </a:r>
            <a:r>
              <a:rPr lang="en-US" sz="3400" dirty="0"/>
              <a:t>is the ratio of the present value of a project’s future net cash flows to the project’s initial cash outflow</a:t>
            </a:r>
            <a:r>
              <a:rPr lang="en-US" sz="3400" dirty="0" smtClean="0"/>
              <a:t>.</a:t>
            </a:r>
          </a:p>
          <a:p>
            <a:pPr marL="457200" lvl="1" indent="0">
              <a:buFont typeface="Monotype Sorts" pitchFamily="2" charset="2"/>
              <a:buNone/>
            </a:pPr>
            <a:endParaRPr lang="en-US" sz="3400" dirty="0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2107224" y="4064994"/>
            <a:ext cx="4714433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CF</a:t>
            </a:r>
            <a:r>
              <a:rPr lang="en-US" sz="3200" baseline="-25000" dirty="0"/>
              <a:t>1</a:t>
            </a:r>
            <a:r>
              <a:rPr lang="en-US" sz="3200" dirty="0"/>
              <a:t>       CF</a:t>
            </a:r>
            <a:r>
              <a:rPr lang="en-US" sz="3200" baseline="-25000" dirty="0"/>
              <a:t>2</a:t>
            </a:r>
            <a:r>
              <a:rPr lang="en-US" sz="3200" dirty="0"/>
              <a:t>              </a:t>
            </a:r>
            <a:r>
              <a:rPr lang="en-US" sz="3200" dirty="0" smtClean="0"/>
              <a:t>         </a:t>
            </a:r>
            <a:r>
              <a:rPr lang="en-US" sz="3200" dirty="0" err="1"/>
              <a:t>CF</a:t>
            </a:r>
            <a:r>
              <a:rPr lang="en-US" sz="3200" baseline="-25000" dirty="0" err="1"/>
              <a:t>n</a:t>
            </a:r>
            <a:r>
              <a:rPr lang="en-US" sz="3200" dirty="0"/>
              <a:t> 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338874" y="4574582"/>
            <a:ext cx="5661807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lvl="1">
              <a:spcBef>
                <a:spcPct val="20000"/>
              </a:spcBef>
              <a:spcAft>
                <a:spcPct val="20000"/>
              </a:spcAft>
            </a:pPr>
            <a:r>
              <a:rPr lang="en-US" sz="3200" dirty="0" smtClean="0"/>
              <a:t>  (</a:t>
            </a:r>
            <a:r>
              <a:rPr lang="en-US" sz="3200" dirty="0"/>
              <a:t>1+k)</a:t>
            </a:r>
            <a:r>
              <a:rPr lang="en-US" sz="3200" baseline="30000" dirty="0"/>
              <a:t>1</a:t>
            </a:r>
            <a:r>
              <a:rPr lang="en-US" sz="3200" dirty="0"/>
              <a:t>    (1+k)</a:t>
            </a:r>
            <a:r>
              <a:rPr lang="en-US" sz="3200" baseline="30000" dirty="0"/>
              <a:t>2</a:t>
            </a:r>
            <a:r>
              <a:rPr lang="en-US" sz="3200" dirty="0"/>
              <a:t>         </a:t>
            </a:r>
            <a:r>
              <a:rPr lang="en-US" sz="3200" dirty="0" smtClean="0"/>
              <a:t>       (</a:t>
            </a:r>
            <a:r>
              <a:rPr lang="en-US" sz="3200" dirty="0"/>
              <a:t>1+k)</a:t>
            </a:r>
            <a:r>
              <a:rPr lang="en-US" sz="3200" baseline="30000" dirty="0"/>
              <a:t>n</a:t>
            </a: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>
            <a:off x="1915136" y="4620619"/>
            <a:ext cx="1104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801336" y="4620619"/>
            <a:ext cx="106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577374" y="4377732"/>
            <a:ext cx="997069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b="0"/>
              <a:t>+ . . . +</a:t>
            </a: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3043849" y="4377732"/>
            <a:ext cx="33663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b="0"/>
              <a:t>+</a:t>
            </a: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7796824" y="4272957"/>
            <a:ext cx="775470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ICO</a:t>
            </a:r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>
            <a:off x="3362936" y="4620619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710224" y="4272957"/>
            <a:ext cx="796694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PI =</a:t>
            </a:r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1686536" y="4087219"/>
            <a:ext cx="0" cy="1066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>
            <a:off x="7096736" y="4087219"/>
            <a:ext cx="0" cy="1066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>
            <a:off x="1686536" y="4087219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>
            <a:off x="1686536" y="5154019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>
            <a:off x="6791936" y="4087219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0" name="Line 20"/>
          <p:cNvSpPr>
            <a:spLocks noChangeShapeType="1"/>
          </p:cNvSpPr>
          <p:nvPr/>
        </p:nvSpPr>
        <p:spPr bwMode="auto">
          <a:xfrm>
            <a:off x="6791936" y="5154019"/>
            <a:ext cx="30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3" name="Line 23"/>
          <p:cNvSpPr>
            <a:spLocks noChangeShapeType="1"/>
          </p:cNvSpPr>
          <p:nvPr/>
        </p:nvSpPr>
        <p:spPr bwMode="auto">
          <a:xfrm flipH="1">
            <a:off x="7249136" y="4544419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4" name="Oval 24"/>
          <p:cNvSpPr>
            <a:spLocks noChangeArrowheads="1"/>
          </p:cNvSpPr>
          <p:nvPr/>
        </p:nvSpPr>
        <p:spPr bwMode="auto">
          <a:xfrm>
            <a:off x="7414236" y="4404719"/>
            <a:ext cx="50800" cy="508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5" name="Oval 25"/>
          <p:cNvSpPr>
            <a:spLocks noChangeArrowheads="1"/>
          </p:cNvSpPr>
          <p:nvPr/>
        </p:nvSpPr>
        <p:spPr bwMode="auto">
          <a:xfrm>
            <a:off x="7414236" y="4633319"/>
            <a:ext cx="50800" cy="50800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8944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xfrm>
            <a:off x="661219" y="228600"/>
            <a:ext cx="84582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>
                <a:effectLst/>
              </a:rPr>
              <a:t> </a:t>
            </a:r>
            <a:r>
              <a:rPr lang="en-US" sz="4000" b="1" dirty="0"/>
              <a:t>PI Acceptance Criterion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419600"/>
            <a:ext cx="8382000" cy="1752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457200" indent="0">
              <a:buFont typeface="Monotype Sorts" pitchFamily="2" charset="2"/>
              <a:buNone/>
            </a:pPr>
            <a:r>
              <a:rPr lang="en-US" sz="3200" dirty="0" smtClean="0"/>
              <a:t>No</a:t>
            </a:r>
            <a:r>
              <a:rPr lang="en-US" sz="3200" dirty="0"/>
              <a:t>!  The PI is </a:t>
            </a:r>
            <a:r>
              <a:rPr lang="en-US" sz="3200" u="sng" dirty="0"/>
              <a:t>less than 1.00</a:t>
            </a:r>
            <a:r>
              <a:rPr lang="en-US" sz="3200" dirty="0"/>
              <a:t>.  </a:t>
            </a:r>
            <a:r>
              <a:rPr lang="en-US" sz="3200" dirty="0" smtClean="0"/>
              <a:t>This </a:t>
            </a:r>
            <a:r>
              <a:rPr lang="en-US" sz="3200" dirty="0"/>
              <a:t>means that the project is not profitable.  [Reject as PI &lt; 1.00 ]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981200"/>
            <a:ext cx="8229600" cy="2057400"/>
          </a:xfrm>
          <a:noFill/>
          <a:ln/>
        </p:spPr>
        <p:txBody>
          <a:bodyPr>
            <a:normAutofit lnSpcReduction="10000"/>
          </a:bodyPr>
          <a:lstStyle/>
          <a:p>
            <a:pPr lvl="1">
              <a:buFont typeface="Monotype Sorts" pitchFamily="2" charset="2"/>
              <a:buNone/>
            </a:pPr>
            <a:r>
              <a:rPr lang="en-US" sz="3200" dirty="0"/>
              <a:t>		</a:t>
            </a:r>
            <a:r>
              <a:rPr lang="en-US" sz="3200" dirty="0" smtClean="0"/>
              <a:t>PI </a:t>
            </a:r>
            <a:r>
              <a:rPr lang="en-US" sz="3200" dirty="0"/>
              <a:t>	= $38,572 / $40,000</a:t>
            </a:r>
          </a:p>
          <a:p>
            <a:pPr lvl="1">
              <a:buFont typeface="Monotype Sorts" pitchFamily="2" charset="2"/>
              <a:buNone/>
            </a:pPr>
            <a:r>
              <a:rPr lang="en-US" sz="3200" dirty="0"/>
              <a:t>			= .9643 </a:t>
            </a:r>
            <a:endParaRPr lang="en-US" sz="3200" dirty="0" smtClean="0"/>
          </a:p>
          <a:p>
            <a:pPr lvl="1">
              <a:buFont typeface="Monotype Sorts" pitchFamily="2" charset="2"/>
              <a:buNone/>
            </a:pPr>
            <a:endParaRPr lang="en-US" sz="1800" dirty="0"/>
          </a:p>
          <a:p>
            <a:pPr lvl="1">
              <a:buFont typeface="Monotype Sorts" pitchFamily="2" charset="2"/>
              <a:buNone/>
            </a:pPr>
            <a:r>
              <a:rPr lang="en-US" sz="3200" dirty="0"/>
              <a:t>Should this project be accepted?</a:t>
            </a:r>
          </a:p>
        </p:txBody>
      </p:sp>
    </p:spTree>
    <p:extLst>
      <p:ext uri="{BB962C8B-B14F-4D97-AF65-F5344CB8AC3E}">
        <p14:creationId xmlns:p14="http://schemas.microsoft.com/office/powerpoint/2010/main" xmlns="" val="8380335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534400" cy="1676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PI Strengths </a:t>
            </a:r>
            <a:r>
              <a:rPr lang="en-US" sz="4000" b="1" dirty="0" smtClean="0"/>
              <a:t>and </a:t>
            </a:r>
            <a:r>
              <a:rPr lang="en-US" sz="4000" b="1" dirty="0"/>
              <a:t>Weaknesses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45143" y="2286000"/>
            <a:ext cx="4350658" cy="3810000"/>
          </a:xfrm>
          <a:noFill/>
          <a:ln>
            <a:solidFill>
              <a:schemeClr val="tx1"/>
            </a:solidFill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3600" dirty="0"/>
              <a:t>    </a:t>
            </a:r>
            <a:r>
              <a:rPr lang="en-US" sz="3600" u="sng" dirty="0" smtClean="0"/>
              <a:t>Strengths</a:t>
            </a:r>
            <a:r>
              <a:rPr lang="en-US" sz="3600" dirty="0"/>
              <a:t>:</a:t>
            </a:r>
          </a:p>
          <a:p>
            <a:pPr marL="457200" lvl="1" indent="0"/>
            <a:r>
              <a:rPr lang="en-US" sz="3200" dirty="0"/>
              <a:t>  Same as NPV</a:t>
            </a:r>
          </a:p>
          <a:p>
            <a:pPr marL="457200" lvl="1" indent="0"/>
            <a:r>
              <a:rPr lang="en-US" sz="3200" dirty="0"/>
              <a:t>  Allows 			comparison of 	different scale 	projects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2286000"/>
            <a:ext cx="4572000" cy="3810000"/>
          </a:xfrm>
          <a:noFill/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3600" dirty="0" smtClean="0"/>
              <a:t>    </a:t>
            </a:r>
            <a:r>
              <a:rPr lang="en-US" sz="3600" u="sng" dirty="0" smtClean="0"/>
              <a:t>Weaknesses</a:t>
            </a:r>
            <a:r>
              <a:rPr lang="en-US" sz="3600" dirty="0"/>
              <a:t>:</a:t>
            </a:r>
            <a:endParaRPr lang="en-US" sz="3200" dirty="0"/>
          </a:p>
          <a:p>
            <a:pPr marL="457200" lvl="1" indent="0"/>
            <a:r>
              <a:rPr lang="en-US" sz="3200" dirty="0"/>
              <a:t>  Same as NPV</a:t>
            </a:r>
          </a:p>
          <a:p>
            <a:pPr marL="457200" lvl="1" indent="0"/>
            <a:r>
              <a:rPr lang="en-US" sz="3200" dirty="0"/>
              <a:t>  Provides only 		relative profitability</a:t>
            </a:r>
          </a:p>
          <a:p>
            <a:pPr marL="457200" lvl="1" indent="0"/>
            <a:r>
              <a:rPr lang="en-US" sz="3200" dirty="0"/>
              <a:t>  Potential Ranking 		Problems</a:t>
            </a:r>
          </a:p>
        </p:txBody>
      </p:sp>
    </p:spTree>
    <p:extLst>
      <p:ext uri="{BB962C8B-B14F-4D97-AF65-F5344CB8AC3E}">
        <p14:creationId xmlns:p14="http://schemas.microsoft.com/office/powerpoint/2010/main" xmlns="" val="1226019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xfrm>
            <a:off x="537289" y="152400"/>
            <a:ext cx="79248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Evaluation Summary</a:t>
            </a:r>
          </a:p>
        </p:txBody>
      </p:sp>
      <p:graphicFrame>
        <p:nvGraphicFramePr>
          <p:cNvPr id="33796" name="Object 4">
            <a:hlinkClick r:id="" action="ppaction://ole?verb=0"/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661093385"/>
              </p:ext>
            </p:extLst>
          </p:nvPr>
        </p:nvGraphicFramePr>
        <p:xfrm>
          <a:off x="669925" y="2862263"/>
          <a:ext cx="7723188" cy="3567112"/>
        </p:xfrm>
        <a:graphic>
          <a:graphicData uri="http://schemas.openxmlformats.org/presentationml/2006/ole">
            <p:oleObj spid="_x0000_s1034" name="Document" r:id="rId3" imgW="8515009" imgH="3933286" progId="Word.Document.8">
              <p:embed/>
            </p:oleObj>
          </a:graphicData>
        </a:graphic>
      </p:graphicFrame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685800" y="3429000"/>
            <a:ext cx="7924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2362200" y="2971800"/>
            <a:ext cx="0" cy="3124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4038600" y="2895600"/>
            <a:ext cx="0" cy="3124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>
            <a:off x="6629400" y="2971800"/>
            <a:ext cx="0" cy="3124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685800" y="4114800"/>
            <a:ext cx="7924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685800" y="4876800"/>
            <a:ext cx="7924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685800" y="5562600"/>
            <a:ext cx="7924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900113" y="2028825"/>
            <a:ext cx="366690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Independent </a:t>
            </a:r>
            <a:r>
              <a:rPr lang="en-US" sz="3200" dirty="0">
                <a:solidFill>
                  <a:srgbClr val="000000"/>
                </a:solidFill>
              </a:rPr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xmlns="" val="1597986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We studied the following topics;</a:t>
            </a:r>
            <a:endParaRPr lang="en-US" dirty="0"/>
          </a:p>
          <a:p>
            <a:pPr marL="685800" indent="-685800"/>
            <a:r>
              <a:rPr lang="en-US" dirty="0" smtClean="0"/>
              <a:t>Payback </a:t>
            </a:r>
            <a:r>
              <a:rPr lang="en-US" dirty="0"/>
              <a:t>period (PBP) method of project evaluation and selection, including its: (a) calculation; (b) acceptance criterion; (c) advantages and disadvantages; and (d) focus on liquidity rather than profitability.</a:t>
            </a:r>
          </a:p>
          <a:p>
            <a:pPr marL="685800" indent="-685800"/>
            <a:r>
              <a:rPr lang="en-US" dirty="0" smtClean="0"/>
              <a:t>Discounted </a:t>
            </a:r>
            <a:r>
              <a:rPr lang="en-US" dirty="0"/>
              <a:t>cash flow (DCF) methods of project evaluation and selection – internal rate of return (IRR), net present value (NPV), and profitability index (PI).</a:t>
            </a:r>
          </a:p>
          <a:p>
            <a:pPr marL="685800" indent="-685800"/>
            <a:r>
              <a:rPr lang="en-US" dirty="0"/>
              <a:t>Explain the calculation, acceptance criterion, and advantages (over the PBP method) for each of the three major DCF methods.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70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1277</Words>
  <Application>Microsoft Office PowerPoint</Application>
  <PresentationFormat>On-screen Show (4:3)</PresentationFormat>
  <Paragraphs>209</Paragraphs>
  <Slides>36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Document</vt:lpstr>
      <vt:lpstr>Summary of Previous Lecture</vt:lpstr>
      <vt:lpstr>Chapter 13 (I)</vt:lpstr>
      <vt:lpstr>Learning Outcomes</vt:lpstr>
      <vt:lpstr>Capital Budgeting Techniques</vt:lpstr>
      <vt:lpstr>Project Evaluation:   Alternative Methods</vt:lpstr>
      <vt:lpstr>Proposed Project Data</vt:lpstr>
      <vt:lpstr>Independent Project</vt:lpstr>
      <vt:lpstr>Payback Period (PBP)</vt:lpstr>
      <vt:lpstr>Payback Solution (#1)</vt:lpstr>
      <vt:lpstr>Payback Solution (#2)</vt:lpstr>
      <vt:lpstr>PBP Acceptance Criterion</vt:lpstr>
      <vt:lpstr>PBP Strengths and Weaknesses</vt:lpstr>
      <vt:lpstr>Internal Rate of Return (IRR)</vt:lpstr>
      <vt:lpstr> IRR Solution</vt:lpstr>
      <vt:lpstr>IRR Solution (Try 10%)</vt:lpstr>
      <vt:lpstr>IRR Solution (Try 15%)</vt:lpstr>
      <vt:lpstr>IRR Solution (Interpolate)</vt:lpstr>
      <vt:lpstr>IRR Solution (Interpolate)</vt:lpstr>
      <vt:lpstr>IRR Acceptance Criterion</vt:lpstr>
      <vt:lpstr>IRR Strengths and Weaknesses</vt:lpstr>
      <vt:lpstr>Net Present Value (NPV)</vt:lpstr>
      <vt:lpstr> NPV Solution</vt:lpstr>
      <vt:lpstr>NPV Solution</vt:lpstr>
      <vt:lpstr>NPV Acceptance Criterion</vt:lpstr>
      <vt:lpstr>NPV Strengths and Weaknesses</vt:lpstr>
      <vt:lpstr>Net Present Value Profile</vt:lpstr>
      <vt:lpstr>Profitability Index (PI)</vt:lpstr>
      <vt:lpstr> PI Acceptance Criterion</vt:lpstr>
      <vt:lpstr>PI Strengths and Weaknesses</vt:lpstr>
      <vt:lpstr>Evaluation Summary</vt:lpstr>
      <vt:lpstr>Slide 31</vt:lpstr>
      <vt:lpstr>Slide 32</vt:lpstr>
      <vt:lpstr>Slide 33</vt:lpstr>
      <vt:lpstr>Slide 34</vt:lpstr>
      <vt:lpstr>Slide 35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NTS</cp:lastModifiedBy>
  <cp:revision>18</cp:revision>
  <dcterms:created xsi:type="dcterms:W3CDTF">2012-11-15T08:00:36Z</dcterms:created>
  <dcterms:modified xsi:type="dcterms:W3CDTF">2012-11-16T08:07:34Z</dcterms:modified>
</cp:coreProperties>
</file>