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79" r:id="rId24"/>
    <p:sldId id="280" r:id="rId25"/>
    <p:sldId id="284" r:id="rId26"/>
    <p:sldId id="285" r:id="rId27"/>
    <p:sldId id="286" r:id="rId28"/>
    <p:sldId id="287" r:id="rId29"/>
    <p:sldId id="288" r:id="rId30"/>
    <p:sldId id="289" r:id="rId31"/>
    <p:sldId id="291" r:id="rId32"/>
    <p:sldId id="305" r:id="rId33"/>
    <p:sldId id="306" r:id="rId34"/>
    <p:sldId id="307" r:id="rId35"/>
    <p:sldId id="308" r:id="rId36"/>
    <p:sldId id="309" r:id="rId37"/>
    <p:sldId id="310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13" r:id="rId46"/>
    <p:sldId id="314" r:id="rId47"/>
    <p:sldId id="315" r:id="rId48"/>
    <p:sldId id="312" r:id="rId49"/>
    <p:sldId id="31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AE6B5-DE2D-4FAC-8A87-E6E65902DE62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321E1-36AD-40EC-BA0F-3ECC05AEB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370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512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07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074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2566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470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119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25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312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216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576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243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2560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2782002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560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80133-8377-4E8C-B9BB-02E4388DFD74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18729-13D4-453B-83AF-D79AA887AD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1640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Summary of Previous of Lecture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 covered the following topics in the previous lecture;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 smtClean="0"/>
              <a:t>Financial management; acquisition, financing, and management of assets with some overall goal in mind.</a:t>
            </a:r>
            <a:endParaRPr lang="en-US" sz="2400" dirty="0"/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Describe "financial management" in terms of the three major decision areas that confront the financial manager. i.e.  Investment Decisions, Financing decisions, and Asset management decisions.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Identify the goal of the </a:t>
            </a:r>
            <a:r>
              <a:rPr lang="en-US" sz="2400" dirty="0" smtClean="0"/>
              <a:t>firms; wealth maximization</a:t>
            </a:r>
            <a:endParaRPr lang="en-US" sz="2400" dirty="0"/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Agency </a:t>
            </a:r>
            <a:r>
              <a:rPr lang="en-US" sz="2400" dirty="0" smtClean="0"/>
              <a:t>problems; relationship between the owners and management</a:t>
            </a:r>
            <a:endParaRPr lang="en-US" sz="2400" dirty="0"/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Social responsibility of the </a:t>
            </a:r>
            <a:r>
              <a:rPr lang="en-US" sz="2400" dirty="0" smtClean="0"/>
              <a:t>firms, i.e. protection of the consumer, welfare of the employees, fair hiring practice, supporting education and protecting the environment.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53265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457200"/>
            <a:ext cx="77724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5400" b="1" dirty="0" smtClean="0"/>
              <a:t>Chapter 2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905000"/>
            <a:ext cx="7848600" cy="2971800"/>
          </a:xfrm>
          <a:effectLst/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US" sz="5400" b="1" dirty="0" smtClean="0">
                <a:solidFill>
                  <a:schemeClr val="tx1"/>
                </a:solidFill>
              </a:rPr>
              <a:t>The Business, Tax, and Financial Environments</a:t>
            </a:r>
          </a:p>
        </p:txBody>
      </p:sp>
    </p:spTree>
    <p:extLst>
      <p:ext uri="{BB962C8B-B14F-4D97-AF65-F5344CB8AC3E}">
        <p14:creationId xmlns:p14="http://schemas.microsoft.com/office/powerpoint/2010/main" xmlns="" val="42430374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382000" cy="838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Learning Outcomes</a:t>
            </a:r>
          </a:p>
        </p:txBody>
      </p:sp>
      <p:sp>
        <p:nvSpPr>
          <p:cNvPr id="3076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458200" cy="5486400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b="1" dirty="0" smtClean="0"/>
              <a:t>After studying Chapter 2, you should be able to:</a:t>
            </a:r>
            <a:endParaRPr lang="en-US" sz="2400" dirty="0" smtClean="0"/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Describe the four basic forms of business organization - and the advantages and disadvantages of each. </a:t>
            </a:r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Understand how to calculate a corporation's taxable income and how to determine the corporate tax rate - both average and marginal. </a:t>
            </a:r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Understand various methods of depreciation. </a:t>
            </a:r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Understand why acquiring assets through the use of debt financing offers a tax advantage over both common and preferred stock financing. </a:t>
            </a:r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Describe the purpose and make up of financial markets. </a:t>
            </a:r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Demonstrate an understanding of how letter ratings of the major rating agencies help you to judge a security’s default risk.</a:t>
            </a:r>
          </a:p>
          <a:p>
            <a:pPr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Understand what is meant by the term “term structure of interest rates” and relate it to a “yield curve.”</a:t>
            </a:r>
          </a:p>
        </p:txBody>
      </p:sp>
    </p:spTree>
    <p:extLst>
      <p:ext uri="{BB962C8B-B14F-4D97-AF65-F5344CB8AC3E}">
        <p14:creationId xmlns:p14="http://schemas.microsoft.com/office/powerpoint/2010/main" xmlns="" val="2569215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05800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4000" b="1" dirty="0" smtClean="0"/>
              <a:t>The Business, Tax, and Financial Environments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marL="742950" indent="-742950">
              <a:buClrTx/>
              <a:buFont typeface="+mj-lt"/>
              <a:buAutoNum type="arabicPeriod"/>
            </a:pPr>
            <a:r>
              <a:rPr lang="en-US" sz="4000" dirty="0" smtClean="0"/>
              <a:t>The Business Environment</a:t>
            </a:r>
          </a:p>
          <a:p>
            <a:pPr marL="742950" indent="-742950">
              <a:buClrTx/>
              <a:buFont typeface="+mj-lt"/>
              <a:buAutoNum type="arabicPeriod"/>
            </a:pPr>
            <a:r>
              <a:rPr lang="en-US" sz="4000" dirty="0" smtClean="0"/>
              <a:t>The Tax Environment</a:t>
            </a:r>
          </a:p>
          <a:p>
            <a:pPr marL="742950" indent="-742950">
              <a:buClrTx/>
              <a:buFont typeface="+mj-lt"/>
              <a:buAutoNum type="arabicPeriod"/>
            </a:pPr>
            <a:r>
              <a:rPr lang="en-US" sz="4000" dirty="0" smtClean="0"/>
              <a:t>The Financial Environment</a:t>
            </a:r>
          </a:p>
        </p:txBody>
      </p:sp>
    </p:spTree>
    <p:extLst>
      <p:ext uri="{BB962C8B-B14F-4D97-AF65-F5344CB8AC3E}">
        <p14:creationId xmlns:p14="http://schemas.microsoft.com/office/powerpoint/2010/main" xmlns="" val="2531066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524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The Business Environment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3276600"/>
            <a:ext cx="8153400" cy="3124200"/>
          </a:xfrm>
          <a:noFill/>
        </p:spPr>
        <p:txBody>
          <a:bodyPr/>
          <a:lstStyle/>
          <a:p>
            <a:pPr marL="457200" indent="-457200"/>
            <a:r>
              <a:rPr lang="en-US" dirty="0" smtClean="0"/>
              <a:t>Sole Proprietorships</a:t>
            </a:r>
          </a:p>
          <a:p>
            <a:pPr marL="457200" indent="-457200"/>
            <a:r>
              <a:rPr lang="en-US" dirty="0" smtClean="0"/>
              <a:t>Partnerships (general and limited)</a:t>
            </a:r>
          </a:p>
          <a:p>
            <a:pPr marL="457200" indent="-457200"/>
            <a:r>
              <a:rPr lang="en-US" dirty="0" smtClean="0"/>
              <a:t>Corporations</a:t>
            </a:r>
          </a:p>
          <a:p>
            <a:pPr marL="457200" indent="-457200"/>
            <a:r>
              <a:rPr lang="en-US" dirty="0" smtClean="0"/>
              <a:t>Limited liability companies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33400" y="1905000"/>
            <a:ext cx="8153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4000" dirty="0" smtClean="0"/>
              <a:t>In U.S there are </a:t>
            </a:r>
            <a:r>
              <a:rPr lang="en-US" sz="4000" dirty="0"/>
              <a:t>four basic forms of business </a:t>
            </a:r>
            <a:r>
              <a:rPr lang="en-US" sz="4000" dirty="0" smtClean="0"/>
              <a:t>organizations: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744207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615950" y="0"/>
            <a:ext cx="8451850" cy="1524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The Business Environment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19676" y="3733800"/>
            <a:ext cx="8153400" cy="1828800"/>
          </a:xfrm>
        </p:spPr>
        <p:txBody>
          <a:bodyPr/>
          <a:lstStyle/>
          <a:p>
            <a:pPr marL="457200" indent="-457200">
              <a:defRPr/>
            </a:pPr>
            <a:r>
              <a:rPr lang="en-US" sz="3200" dirty="0" smtClean="0"/>
              <a:t>Oldest form of business organization.</a:t>
            </a:r>
          </a:p>
          <a:p>
            <a:pPr marL="457200" indent="-457200">
              <a:defRPr/>
            </a:pPr>
            <a:r>
              <a:rPr lang="en-US" sz="3200" dirty="0" smtClean="0"/>
              <a:t>Business income is accounted for on the personal income tax form.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615950" y="1911350"/>
            <a:ext cx="8064500" cy="22733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u="sng" dirty="0"/>
              <a:t>Sole Proprietorship</a:t>
            </a:r>
            <a:r>
              <a:rPr lang="en-US" sz="3200" dirty="0"/>
              <a:t> </a:t>
            </a:r>
            <a:r>
              <a:rPr lang="en-US" sz="3200" dirty="0" smtClean="0"/>
              <a:t>- </a:t>
            </a:r>
            <a:r>
              <a:rPr lang="en-US" sz="3200" dirty="0"/>
              <a:t>A business form for which there is one owner.  This single owner has unlimited liability for all debts of the firm.</a:t>
            </a:r>
          </a:p>
        </p:txBody>
      </p:sp>
    </p:spTree>
    <p:extLst>
      <p:ext uri="{BB962C8B-B14F-4D97-AF65-F5344CB8AC3E}">
        <p14:creationId xmlns:p14="http://schemas.microsoft.com/office/powerpoint/2010/main" xmlns="" val="2807530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1600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Summary for Sole Proprietorship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114800" cy="4114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u="sng" dirty="0" smtClean="0"/>
              <a:t>Advantages</a:t>
            </a:r>
          </a:p>
          <a:p>
            <a:pPr>
              <a:defRPr/>
            </a:pPr>
            <a:r>
              <a:rPr lang="en-US" sz="3200" dirty="0" smtClean="0"/>
              <a:t>Simplicity</a:t>
            </a:r>
          </a:p>
          <a:p>
            <a:pPr>
              <a:defRPr/>
            </a:pPr>
            <a:r>
              <a:rPr lang="en-US" sz="3200" dirty="0" smtClean="0"/>
              <a:t>Low setup cost</a:t>
            </a:r>
          </a:p>
          <a:p>
            <a:pPr>
              <a:defRPr/>
            </a:pPr>
            <a:r>
              <a:rPr lang="en-US" sz="3200" dirty="0" smtClean="0"/>
              <a:t>Quick setup</a:t>
            </a:r>
          </a:p>
          <a:p>
            <a:pPr>
              <a:defRPr/>
            </a:pPr>
            <a:r>
              <a:rPr lang="en-US" sz="3200" dirty="0" smtClean="0"/>
              <a:t>Single tax filing on individual form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2672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u="sng" dirty="0" smtClean="0"/>
              <a:t>Disadvantages</a:t>
            </a:r>
          </a:p>
          <a:p>
            <a:pPr marL="514350" lvl="1" indent="-400050">
              <a:defRPr/>
            </a:pPr>
            <a:r>
              <a:rPr lang="en-US" sz="3200" dirty="0" smtClean="0"/>
              <a:t>Unlimited liability</a:t>
            </a:r>
          </a:p>
          <a:p>
            <a:pPr marL="514350" lvl="1" indent="-400050">
              <a:defRPr/>
            </a:pPr>
            <a:r>
              <a:rPr lang="en-US" sz="3200" dirty="0" smtClean="0"/>
              <a:t>Hard to raise additional capital</a:t>
            </a:r>
          </a:p>
          <a:p>
            <a:pPr marL="514350" lvl="1" indent="-400050">
              <a:defRPr/>
            </a:pPr>
            <a:r>
              <a:rPr lang="en-US" sz="3200" dirty="0" smtClean="0"/>
              <a:t>Transfer of ownership difficulties</a:t>
            </a:r>
          </a:p>
        </p:txBody>
      </p:sp>
    </p:spTree>
    <p:extLst>
      <p:ext uri="{BB962C8B-B14F-4D97-AF65-F5344CB8AC3E}">
        <p14:creationId xmlns:p14="http://schemas.microsoft.com/office/powerpoint/2010/main" xmlns="" val="1023577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692150" y="0"/>
            <a:ext cx="8375650" cy="1447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The Business Environment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3200400"/>
            <a:ext cx="7848600" cy="2133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Business income is accounted for on each partner’s personal income tax form.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92150" y="1911350"/>
            <a:ext cx="7683500" cy="14414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u="sng" dirty="0"/>
              <a:t>Partnership</a:t>
            </a:r>
            <a:r>
              <a:rPr lang="en-US" sz="3200" dirty="0"/>
              <a:t> </a:t>
            </a:r>
            <a:r>
              <a:rPr lang="en-US" sz="3200" dirty="0" smtClean="0"/>
              <a:t>- </a:t>
            </a:r>
            <a:r>
              <a:rPr lang="en-US" sz="3200" dirty="0"/>
              <a:t>A business form in which two or more individuals act as owners.</a:t>
            </a:r>
          </a:p>
        </p:txBody>
      </p:sp>
    </p:spTree>
    <p:extLst>
      <p:ext uri="{BB962C8B-B14F-4D97-AF65-F5344CB8AC3E}">
        <p14:creationId xmlns:p14="http://schemas.microsoft.com/office/powerpoint/2010/main" xmlns="" val="1499357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Types of Partnerships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3657600"/>
            <a:ext cx="8610600" cy="27432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300" i="1" u="sng" dirty="0" smtClean="0"/>
              <a:t>Limited Partnership</a:t>
            </a:r>
            <a:r>
              <a:rPr lang="en-US" sz="3300" i="1" dirty="0" smtClean="0"/>
              <a:t>  </a:t>
            </a:r>
            <a:r>
              <a:rPr lang="en-US" sz="3300" dirty="0" smtClean="0"/>
              <a:t>- limited partners have </a:t>
            </a:r>
            <a:r>
              <a:rPr lang="en-US" sz="3300" i="1" dirty="0" smtClean="0"/>
              <a:t>liability limited </a:t>
            </a:r>
            <a:r>
              <a:rPr lang="en-US" sz="3300" dirty="0" smtClean="0"/>
              <a:t>to their capital contribution (investors only).  At least one general partner is required and all general partners have unlimited liability.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04800" y="1676400"/>
            <a:ext cx="86106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i="1" u="sng" dirty="0"/>
              <a:t>General Partnership</a:t>
            </a:r>
            <a:r>
              <a:rPr lang="en-US" sz="3200" i="1" dirty="0"/>
              <a:t>  </a:t>
            </a:r>
            <a:r>
              <a:rPr lang="en-US" sz="3200" dirty="0" smtClean="0"/>
              <a:t>- </a:t>
            </a:r>
            <a:r>
              <a:rPr lang="en-US" sz="3200" dirty="0"/>
              <a:t>all partners have </a:t>
            </a:r>
            <a:r>
              <a:rPr lang="en-US" sz="3200" i="1" dirty="0"/>
              <a:t>unlimited liability </a:t>
            </a:r>
            <a:r>
              <a:rPr lang="en-US" sz="3200" dirty="0"/>
              <a:t>and are liable for all obligations of the partnership.</a:t>
            </a:r>
          </a:p>
        </p:txBody>
      </p:sp>
    </p:spTree>
    <p:extLst>
      <p:ext uri="{BB962C8B-B14F-4D97-AF65-F5344CB8AC3E}">
        <p14:creationId xmlns:p14="http://schemas.microsoft.com/office/powerpoint/2010/main" xmlns="" val="31985892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610600" cy="12763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Summary for Partnership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495800" cy="46482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u="sng" dirty="0" smtClean="0"/>
              <a:t>Advantages</a:t>
            </a:r>
          </a:p>
          <a:p>
            <a:pPr>
              <a:defRPr/>
            </a:pPr>
            <a:r>
              <a:rPr lang="en-US" dirty="0" smtClean="0"/>
              <a:t>Can be simple</a:t>
            </a:r>
          </a:p>
          <a:p>
            <a:pPr>
              <a:defRPr/>
            </a:pPr>
            <a:r>
              <a:rPr lang="en-US" dirty="0" smtClean="0"/>
              <a:t>Low setup cost, higher than sole proprietorship</a:t>
            </a:r>
          </a:p>
          <a:p>
            <a:pPr>
              <a:defRPr/>
            </a:pPr>
            <a:r>
              <a:rPr lang="en-US" dirty="0" smtClean="0"/>
              <a:t>Relatively quick setup</a:t>
            </a:r>
          </a:p>
          <a:p>
            <a:pPr>
              <a:defRPr/>
            </a:pPr>
            <a:r>
              <a:rPr lang="en-US" dirty="0" smtClean="0"/>
              <a:t>Limited liability for limited partners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81200"/>
            <a:ext cx="4267200" cy="45720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u="sng" dirty="0" smtClean="0"/>
              <a:t>Disadvantages</a:t>
            </a:r>
          </a:p>
          <a:p>
            <a:pPr>
              <a:defRPr/>
            </a:pPr>
            <a:r>
              <a:rPr lang="en-US" dirty="0" smtClean="0"/>
              <a:t>Unlimited liability for the general partner</a:t>
            </a:r>
          </a:p>
          <a:p>
            <a:pPr>
              <a:defRPr/>
            </a:pPr>
            <a:r>
              <a:rPr lang="en-US" dirty="0" smtClean="0"/>
              <a:t>Difficult to raise additional capital, but easier than sole proprietorship</a:t>
            </a:r>
          </a:p>
          <a:p>
            <a:pPr>
              <a:defRPr/>
            </a:pPr>
            <a:r>
              <a:rPr lang="en-US" dirty="0" smtClean="0"/>
              <a:t>Transfer of ownership difficulties</a:t>
            </a:r>
          </a:p>
        </p:txBody>
      </p:sp>
    </p:spTree>
    <p:extLst>
      <p:ext uri="{BB962C8B-B14F-4D97-AF65-F5344CB8AC3E}">
        <p14:creationId xmlns:p14="http://schemas.microsoft.com/office/powerpoint/2010/main" xmlns="" val="3599568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The Business Environment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9692" y="2743200"/>
            <a:ext cx="7924800" cy="2971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 artificial entity that can own assets and incur liabilities.</a:t>
            </a:r>
          </a:p>
          <a:p>
            <a:pPr>
              <a:defRPr/>
            </a:pPr>
            <a:r>
              <a:rPr lang="en-US" dirty="0" smtClean="0"/>
              <a:t>Business income is accounted for on the </a:t>
            </a:r>
            <a:r>
              <a:rPr lang="en-US" i="1" dirty="0" smtClean="0"/>
              <a:t>income tax form of the corporation</a:t>
            </a:r>
            <a:r>
              <a:rPr lang="en-US" dirty="0" smtClean="0"/>
              <a:t>.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89692" y="1600200"/>
            <a:ext cx="7683500" cy="12827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u="sng" dirty="0"/>
              <a:t>Corporation</a:t>
            </a:r>
            <a:r>
              <a:rPr lang="en-US" sz="3200" dirty="0"/>
              <a:t> -- A business form legally separate from its owners.</a:t>
            </a:r>
          </a:p>
        </p:txBody>
      </p:sp>
    </p:spTree>
    <p:extLst>
      <p:ext uri="{BB962C8B-B14F-4D97-AF65-F5344CB8AC3E}">
        <p14:creationId xmlns:p14="http://schemas.microsoft.com/office/powerpoint/2010/main" xmlns="" val="21287056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315200" cy="12763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Summary for Corporation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81200"/>
            <a:ext cx="4648200" cy="4343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u="sng" dirty="0" smtClean="0"/>
              <a:t>Advantages</a:t>
            </a:r>
          </a:p>
          <a:p>
            <a:pPr>
              <a:defRPr/>
            </a:pPr>
            <a:r>
              <a:rPr lang="en-US" sz="3200" dirty="0" smtClean="0"/>
              <a:t>Limited liability</a:t>
            </a:r>
          </a:p>
          <a:p>
            <a:pPr>
              <a:defRPr/>
            </a:pPr>
            <a:r>
              <a:rPr lang="en-US" sz="3200" dirty="0" smtClean="0"/>
              <a:t>Easy transfer of ownership</a:t>
            </a:r>
          </a:p>
          <a:p>
            <a:pPr>
              <a:defRPr/>
            </a:pPr>
            <a:r>
              <a:rPr lang="en-US" sz="3200" dirty="0" smtClean="0"/>
              <a:t>Unlimited life</a:t>
            </a:r>
          </a:p>
          <a:p>
            <a:pPr>
              <a:defRPr/>
            </a:pPr>
            <a:r>
              <a:rPr lang="en-US" sz="3200" dirty="0" smtClean="0"/>
              <a:t>Easier to raise large quantities of capital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u="sng" dirty="0" smtClean="0"/>
              <a:t>Disadvantages</a:t>
            </a:r>
          </a:p>
          <a:p>
            <a:pPr>
              <a:defRPr/>
            </a:pPr>
            <a:r>
              <a:rPr lang="en-US" sz="3200" dirty="0" smtClean="0"/>
              <a:t>Double taxation</a:t>
            </a:r>
          </a:p>
          <a:p>
            <a:pPr>
              <a:defRPr/>
            </a:pPr>
            <a:r>
              <a:rPr lang="en-US" sz="3200" dirty="0" smtClean="0"/>
              <a:t>More difficult to establish </a:t>
            </a:r>
          </a:p>
          <a:p>
            <a:pPr>
              <a:defRPr/>
            </a:pPr>
            <a:r>
              <a:rPr lang="en-US" sz="3200" dirty="0" smtClean="0"/>
              <a:t>More expensive to set up and maintain</a:t>
            </a:r>
          </a:p>
        </p:txBody>
      </p:sp>
    </p:spTree>
    <p:extLst>
      <p:ext uri="{BB962C8B-B14F-4D97-AF65-F5344CB8AC3E}">
        <p14:creationId xmlns:p14="http://schemas.microsoft.com/office/powerpoint/2010/main" xmlns="" val="1862661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35321" y="3886200"/>
            <a:ext cx="8610600" cy="1676400"/>
          </a:xfrm>
        </p:spPr>
        <p:txBody>
          <a:bodyPr/>
          <a:lstStyle/>
          <a:p>
            <a:pPr>
              <a:defRPr/>
            </a:pPr>
            <a:r>
              <a:rPr lang="en-US" sz="3400" dirty="0" smtClean="0"/>
              <a:t>Business income is accounted for on each “member’s” individual income tax form.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11150" y="1524000"/>
            <a:ext cx="8597900" cy="22860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400" u="sng" dirty="0"/>
              <a:t>Limited Liability Companies</a:t>
            </a:r>
            <a:r>
              <a:rPr lang="en-US" sz="3400" dirty="0"/>
              <a:t> </a:t>
            </a:r>
            <a:r>
              <a:rPr lang="en-US" sz="3400" dirty="0" smtClean="0"/>
              <a:t>- </a:t>
            </a:r>
            <a:r>
              <a:rPr lang="en-US" sz="3400" dirty="0"/>
              <a:t>A business form that provides its owners (called “members”) with corporate-style limited personal liability and the federal-tax treatment of a partnership.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The Business Environment</a:t>
            </a:r>
          </a:p>
        </p:txBody>
      </p:sp>
    </p:spTree>
    <p:extLst>
      <p:ext uri="{BB962C8B-B14F-4D97-AF65-F5344CB8AC3E}">
        <p14:creationId xmlns:p14="http://schemas.microsoft.com/office/powerpoint/2010/main" xmlns="" val="2167352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447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Limited Liability Company (LLC)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90600" y="3581400"/>
            <a:ext cx="7772400" cy="2895600"/>
          </a:xfrm>
          <a:noFill/>
        </p:spPr>
        <p:txBody>
          <a:bodyPr/>
          <a:lstStyle/>
          <a:p>
            <a:pPr marL="457200" indent="-457200"/>
            <a:r>
              <a:rPr lang="en-US" sz="2800" b="1" dirty="0" smtClean="0"/>
              <a:t>Limited liability</a:t>
            </a:r>
          </a:p>
          <a:p>
            <a:pPr marL="457200" indent="-457200"/>
            <a:r>
              <a:rPr lang="en-US" sz="2800" b="1" dirty="0" smtClean="0"/>
              <a:t>Centralized management</a:t>
            </a:r>
          </a:p>
          <a:p>
            <a:pPr marL="457200" indent="-457200"/>
            <a:r>
              <a:rPr lang="en-US" sz="2800" dirty="0" smtClean="0"/>
              <a:t>Unlimited life</a:t>
            </a:r>
          </a:p>
          <a:p>
            <a:pPr marL="457200" indent="-457200"/>
            <a:r>
              <a:rPr lang="en-US" sz="2800" dirty="0" smtClean="0"/>
              <a:t>Transfer of ownership without other owners’ prior consent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3400" y="1828800"/>
            <a:ext cx="8077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Generally, an LLC will possess only the first two of the following four standard corporation characteristics</a:t>
            </a:r>
          </a:p>
        </p:txBody>
      </p:sp>
    </p:spTree>
    <p:extLst>
      <p:ext uri="{BB962C8B-B14F-4D97-AF65-F5344CB8AC3E}">
        <p14:creationId xmlns:p14="http://schemas.microsoft.com/office/powerpoint/2010/main" xmlns="" val="390106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610600" cy="12763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Summary for LLC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495800" cy="4648200"/>
          </a:xfrm>
        </p:spPr>
        <p:txBody>
          <a:bodyPr/>
          <a:lstStyle/>
          <a:p>
            <a:pPr marL="742950" indent="-400050">
              <a:buFont typeface="Monotype Sorts" pitchFamily="2" charset="2"/>
              <a:buNone/>
              <a:defRPr/>
            </a:pPr>
            <a:r>
              <a:rPr lang="en-US" u="sng" dirty="0" smtClean="0"/>
              <a:t>Advantages</a:t>
            </a:r>
          </a:p>
          <a:p>
            <a:pPr marL="742950" indent="-400050">
              <a:defRPr/>
            </a:pPr>
            <a:r>
              <a:rPr lang="en-US" dirty="0" smtClean="0"/>
              <a:t>Limited liability</a:t>
            </a:r>
          </a:p>
          <a:p>
            <a:pPr marL="742950" indent="-400050">
              <a:defRPr/>
            </a:pPr>
            <a:r>
              <a:rPr lang="en-US" dirty="0" smtClean="0"/>
              <a:t>Eliminates double taxation</a:t>
            </a:r>
          </a:p>
          <a:p>
            <a:pPr marL="742950" indent="-400050">
              <a:defRPr/>
            </a:pPr>
            <a:r>
              <a:rPr lang="en-US" dirty="0" smtClean="0"/>
              <a:t>No restriction on number or type of owners</a:t>
            </a:r>
          </a:p>
          <a:p>
            <a:pPr marL="742950" indent="-400050">
              <a:defRPr/>
            </a:pPr>
            <a:r>
              <a:rPr lang="en-US" dirty="0" smtClean="0"/>
              <a:t>Easier to raise additional capital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3886200" cy="4572000"/>
          </a:xfrm>
        </p:spPr>
        <p:txBody>
          <a:bodyPr/>
          <a:lstStyle/>
          <a:p>
            <a:pPr marL="800100">
              <a:buFont typeface="Monotype Sorts" pitchFamily="2" charset="2"/>
              <a:buNone/>
              <a:defRPr/>
            </a:pPr>
            <a:r>
              <a:rPr lang="en-US" u="sng" dirty="0" smtClean="0"/>
              <a:t>Disadvantages</a:t>
            </a:r>
          </a:p>
          <a:p>
            <a:pPr marL="800100">
              <a:defRPr/>
            </a:pPr>
            <a:r>
              <a:rPr lang="en-US" dirty="0" smtClean="0"/>
              <a:t>Limited life (generally)</a:t>
            </a:r>
          </a:p>
          <a:p>
            <a:pPr marL="800100">
              <a:defRPr/>
            </a:pPr>
            <a:r>
              <a:rPr lang="en-US" dirty="0" smtClean="0"/>
              <a:t>Transfer of ownership difficulties (generally)</a:t>
            </a:r>
          </a:p>
        </p:txBody>
      </p:sp>
    </p:spTree>
    <p:extLst>
      <p:ext uri="{BB962C8B-B14F-4D97-AF65-F5344CB8AC3E}">
        <p14:creationId xmlns:p14="http://schemas.microsoft.com/office/powerpoint/2010/main" xmlns="" val="2315044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Object 3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066513579"/>
              </p:ext>
            </p:extLst>
          </p:nvPr>
        </p:nvGraphicFramePr>
        <p:xfrm>
          <a:off x="0" y="1924665"/>
          <a:ext cx="8934450" cy="4295775"/>
        </p:xfrm>
        <a:graphic>
          <a:graphicData uri="http://schemas.openxmlformats.org/presentationml/2006/ole">
            <p:oleObj spid="_x0000_s1032" name="Document" r:id="rId3" imgW="8167465" imgH="3927175" progId="Word.Document.8">
              <p:embed/>
            </p:oleObj>
          </a:graphicData>
        </a:graphic>
      </p:graphicFrame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>
          <a:xfrm>
            <a:off x="222660" y="228600"/>
            <a:ext cx="8832850" cy="1066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Corporate Income Taxes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228600" y="27432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28600" y="23622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228600" y="19050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cxnSp>
        <p:nvCxnSpPr>
          <p:cNvPr id="3" name="Straight Connector 2"/>
          <p:cNvCxnSpPr/>
          <p:nvPr/>
        </p:nvCxnSpPr>
        <p:spPr>
          <a:xfrm>
            <a:off x="1828800" y="2362200"/>
            <a:ext cx="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429000" y="1905000"/>
            <a:ext cx="0" cy="419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191000" y="1905001"/>
            <a:ext cx="0" cy="41909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6393" idx="1"/>
          </p:cNvCxnSpPr>
          <p:nvPr/>
        </p:nvCxnSpPr>
        <p:spPr>
          <a:xfrm>
            <a:off x="8686800" y="1905001"/>
            <a:ext cx="0" cy="41909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228600" y="60960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cxnSp>
        <p:nvCxnSpPr>
          <p:cNvPr id="22" name="Straight Connector 21"/>
          <p:cNvCxnSpPr/>
          <p:nvPr/>
        </p:nvCxnSpPr>
        <p:spPr>
          <a:xfrm>
            <a:off x="228600" y="1905000"/>
            <a:ext cx="0" cy="419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28600" y="31242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228600" y="35052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228600" y="38862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>
            <a:off x="250723" y="43434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>
            <a:off x="250723" y="47244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228600" y="51816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228600" y="5562600"/>
            <a:ext cx="845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1936300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Income Tax Example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i="1" dirty="0" smtClean="0"/>
              <a:t>AB Corporation (ABC)</a:t>
            </a:r>
            <a:r>
              <a:rPr lang="en-US" dirty="0" smtClean="0"/>
              <a:t> is calculating the </a:t>
            </a:r>
            <a:r>
              <a:rPr lang="en-US" i="1" dirty="0" smtClean="0"/>
              <a:t>income tax liability</a:t>
            </a:r>
            <a:r>
              <a:rPr lang="en-US" dirty="0" smtClean="0"/>
              <a:t>, </a:t>
            </a:r>
            <a:r>
              <a:rPr lang="en-US" i="1" dirty="0" smtClean="0"/>
              <a:t>marginal tax rate</a:t>
            </a:r>
            <a:r>
              <a:rPr lang="en-US" dirty="0" smtClean="0"/>
              <a:t>, and </a:t>
            </a:r>
            <a:r>
              <a:rPr lang="en-US" i="1" dirty="0" smtClean="0"/>
              <a:t>average tax rate </a:t>
            </a:r>
            <a:r>
              <a:rPr lang="en-US" dirty="0" smtClean="0"/>
              <a:t>for the fiscal year ending December 31.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i="1" dirty="0" smtClean="0"/>
              <a:t>ABC’s </a:t>
            </a:r>
            <a:r>
              <a:rPr lang="en-US" dirty="0" smtClean="0"/>
              <a:t>corporate taxable income for this fiscal year was $250,000.</a:t>
            </a:r>
          </a:p>
        </p:txBody>
      </p:sp>
    </p:spTree>
    <p:extLst>
      <p:ext uri="{BB962C8B-B14F-4D97-AF65-F5344CB8AC3E}">
        <p14:creationId xmlns:p14="http://schemas.microsoft.com/office/powerpoint/2010/main" xmlns="" val="2865194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Income Tax Example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4038600"/>
            <a:ext cx="8077200" cy="2057400"/>
          </a:xfrm>
        </p:spPr>
        <p:txBody>
          <a:bodyPr/>
          <a:lstStyle/>
          <a:p>
            <a:pPr marL="285750" indent="-285750">
              <a:buFont typeface="Monotype Sorts" pitchFamily="2" charset="2"/>
              <a:buNone/>
              <a:defRPr/>
            </a:pPr>
            <a:r>
              <a:rPr lang="en-US" u="sng" dirty="0" smtClean="0"/>
              <a:t>Marginal tax rate</a:t>
            </a:r>
            <a:r>
              <a:rPr lang="en-US" dirty="0" smtClean="0"/>
              <a:t>	 = </a:t>
            </a:r>
            <a:r>
              <a:rPr lang="en-US" sz="3200" dirty="0" smtClean="0"/>
              <a:t>39%</a:t>
            </a:r>
            <a:endParaRPr lang="en-US" dirty="0" smtClean="0"/>
          </a:p>
          <a:p>
            <a:pPr marL="285750" indent="-285750">
              <a:buFont typeface="Monotype Sorts" pitchFamily="2" charset="2"/>
              <a:buNone/>
              <a:defRPr/>
            </a:pPr>
            <a:r>
              <a:rPr lang="en-US" u="sng" dirty="0" smtClean="0"/>
              <a:t>Average tax rate</a:t>
            </a:r>
            <a:r>
              <a:rPr lang="en-US" dirty="0" smtClean="0"/>
              <a:t> 	 = </a:t>
            </a:r>
            <a:r>
              <a:rPr lang="en-US" sz="3200" dirty="0" smtClean="0"/>
              <a:t>$80,750 / $250,000					 </a:t>
            </a:r>
            <a:r>
              <a:rPr lang="en-US" dirty="0" smtClean="0"/>
              <a:t>= </a:t>
            </a:r>
            <a:r>
              <a:rPr lang="en-US" sz="3200" dirty="0" smtClean="0"/>
              <a:t>32.3%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533400" y="1600200"/>
            <a:ext cx="8077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285750" indent="-285750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600" u="sng" dirty="0"/>
              <a:t>Income tax liability</a:t>
            </a:r>
            <a:r>
              <a:rPr lang="en-US" sz="3600" dirty="0"/>
              <a:t>				</a:t>
            </a:r>
            <a:r>
              <a:rPr lang="en-US" sz="3200" dirty="0"/>
              <a:t>    </a:t>
            </a:r>
            <a:r>
              <a:rPr lang="en-US" sz="3200" dirty="0" smtClean="0"/>
              <a:t>           = </a:t>
            </a:r>
            <a:r>
              <a:rPr lang="en-US" sz="3200" i="1" dirty="0"/>
              <a:t>$22,250</a:t>
            </a:r>
            <a:r>
              <a:rPr lang="en-US" sz="3200" dirty="0"/>
              <a:t> + .39 x ($250,000 - $100,000)  </a:t>
            </a:r>
            <a:r>
              <a:rPr lang="en-US" sz="3200" dirty="0" smtClean="0"/>
              <a:t>         = </a:t>
            </a:r>
            <a:r>
              <a:rPr lang="en-US" sz="3200" i="1" dirty="0"/>
              <a:t>$22,250</a:t>
            </a:r>
            <a:r>
              <a:rPr lang="en-US" sz="3200" dirty="0"/>
              <a:t> + $58,500				   </a:t>
            </a:r>
            <a:r>
              <a:rPr lang="en-US" sz="3200" dirty="0" smtClean="0"/>
              <a:t>            </a:t>
            </a:r>
            <a:r>
              <a:rPr lang="en-US" sz="3200" dirty="0"/>
              <a:t>= $80,750</a:t>
            </a:r>
          </a:p>
        </p:txBody>
      </p:sp>
    </p:spTree>
    <p:extLst>
      <p:ext uri="{BB962C8B-B14F-4D97-AF65-F5344CB8AC3E}">
        <p14:creationId xmlns:p14="http://schemas.microsoft.com/office/powerpoint/2010/main" xmlns="" val="3301379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Depreciation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27050" y="4191000"/>
            <a:ext cx="8153400" cy="1752600"/>
          </a:xfrm>
          <a:noFill/>
        </p:spPr>
        <p:txBody>
          <a:bodyPr/>
          <a:lstStyle/>
          <a:p>
            <a:r>
              <a:rPr lang="en-US" sz="3200" dirty="0" smtClean="0"/>
              <a:t>Generally, profitable firms prefer to use an accelerated method for tax reporting purposes.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539750" y="1835150"/>
            <a:ext cx="8140700" cy="22034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u="sng" dirty="0"/>
              <a:t>Depreciation</a:t>
            </a:r>
            <a:r>
              <a:rPr lang="en-US" sz="3200" dirty="0"/>
              <a:t> represents the systematic allocation of the cost of a capital asset over a period of time for financial reporting purposes, tax purposes, or both.</a:t>
            </a:r>
          </a:p>
        </p:txBody>
      </p:sp>
    </p:spTree>
    <p:extLst>
      <p:ext uri="{BB962C8B-B14F-4D97-AF65-F5344CB8AC3E}">
        <p14:creationId xmlns:p14="http://schemas.microsoft.com/office/powerpoint/2010/main" xmlns="" val="2852809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Common Types of Depreciation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648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800" dirty="0" smtClean="0"/>
              <a:t>  </a:t>
            </a:r>
            <a:r>
              <a:rPr lang="en-US" dirty="0" smtClean="0"/>
              <a:t>Straight-line (</a:t>
            </a:r>
            <a:r>
              <a:rPr lang="en-US" i="1" dirty="0" smtClean="0"/>
              <a:t>SL</a:t>
            </a:r>
            <a:r>
              <a:rPr lang="en-US" dirty="0" smtClean="0"/>
              <a:t>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  Accelerated Types</a:t>
            </a:r>
            <a:endParaRPr lang="en-US" u="sng" dirty="0" smtClean="0"/>
          </a:p>
          <a:p>
            <a:pPr marL="973138" lvl="2" indent="-279400">
              <a:defRPr/>
            </a:pPr>
            <a:r>
              <a:rPr lang="en-US" sz="2800" dirty="0" smtClean="0"/>
              <a:t>Double Declining Balance (</a:t>
            </a:r>
            <a:r>
              <a:rPr lang="en-US" sz="2800" i="1" dirty="0" smtClean="0"/>
              <a:t>DDB</a:t>
            </a:r>
            <a:r>
              <a:rPr lang="en-US" sz="2800" dirty="0" smtClean="0"/>
              <a:t>)</a:t>
            </a:r>
          </a:p>
          <a:p>
            <a:pPr marL="973138" lvl="2" indent="-279400">
              <a:defRPr/>
            </a:pPr>
            <a:r>
              <a:rPr lang="en-US" sz="2800" dirty="0" smtClean="0"/>
              <a:t>Modified Accelerated Cost Recovery System (</a:t>
            </a:r>
            <a:r>
              <a:rPr lang="en-US" sz="2800" i="1" dirty="0" smtClean="0"/>
              <a:t>MACRS</a:t>
            </a:r>
            <a:r>
              <a:rPr lang="en-US" sz="2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274992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153400" cy="1219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MACRS Example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8077200" cy="4648200"/>
          </a:xfrm>
          <a:noFill/>
        </p:spPr>
        <p:txBody>
          <a:bodyPr/>
          <a:lstStyle/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3200" smtClean="0"/>
              <a:t>Assets are depreciated based on one of eight different property classes.  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3200" smtClean="0"/>
              <a:t>Generally, the half-year convention is used.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3200" smtClean="0"/>
              <a:t>Depreciation in any particular year is the maximum of DDB or straight-line.  A switch in depreciation methods is made from DDB to SL during the life of the asset.</a:t>
            </a:r>
          </a:p>
        </p:txBody>
      </p:sp>
    </p:spTree>
    <p:extLst>
      <p:ext uri="{BB962C8B-B14F-4D97-AF65-F5344CB8AC3E}">
        <p14:creationId xmlns:p14="http://schemas.microsoft.com/office/powerpoint/2010/main" xmlns="" val="2397162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Depreciation Example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05800" cy="4648200"/>
          </a:xfrm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i="1" dirty="0" smtClean="0"/>
              <a:t>AB Corporation (ABC)</a:t>
            </a:r>
            <a:r>
              <a:rPr lang="en-US" dirty="0" smtClean="0"/>
              <a:t> is calculating the depreciation on a machine with a depreciable basis of $100,000, a 6-year useful life, and a 5-year property class life.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Annual depreciation charges are calculated using MACRS</a:t>
            </a:r>
          </a:p>
        </p:txBody>
      </p:sp>
    </p:spTree>
    <p:extLst>
      <p:ext uri="{BB962C8B-B14F-4D97-AF65-F5344CB8AC3E}">
        <p14:creationId xmlns:p14="http://schemas.microsoft.com/office/powerpoint/2010/main" xmlns="" val="85732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77200" cy="1219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MACRS Example</a:t>
            </a:r>
          </a:p>
        </p:txBody>
      </p:sp>
      <p:graphicFrame>
        <p:nvGraphicFramePr>
          <p:cNvPr id="23557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88900" y="2055813"/>
          <a:ext cx="8748713" cy="4270375"/>
        </p:xfrm>
        <a:graphic>
          <a:graphicData uri="http://schemas.openxmlformats.org/presentationml/2006/ole">
            <p:oleObj spid="_x0000_s2055" name="Document" r:id="rId3" imgW="7829635" imgH="3162272" progId="Word.Document.8">
              <p:embed/>
            </p:oleObj>
          </a:graphicData>
        </a:graphic>
      </p:graphicFrame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381000" y="1981200"/>
            <a:ext cx="8305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381000" y="2971800"/>
            <a:ext cx="8305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6249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476250"/>
            <a:ext cx="7924800" cy="12763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MACRS Schedule</a:t>
            </a:r>
          </a:p>
        </p:txBody>
      </p:sp>
      <p:graphicFrame>
        <p:nvGraphicFramePr>
          <p:cNvPr id="24581" name="Object 5">
            <a:hlinkClick r:id="" action="ppaction://ole?verb=0"/>
          </p:cNvPr>
          <p:cNvGraphicFramePr>
            <a:graphicFrameLocks noGrp="1"/>
          </p:cNvGraphicFramePr>
          <p:nvPr>
            <p:ph type="tbl" idx="1"/>
          </p:nvPr>
        </p:nvGraphicFramePr>
        <p:xfrm>
          <a:off x="304800" y="1905000"/>
          <a:ext cx="8458200" cy="4475163"/>
        </p:xfrm>
        <a:graphic>
          <a:graphicData uri="http://schemas.openxmlformats.org/presentationml/2006/ole">
            <p:oleObj spid="_x0000_s3079" name="Document" r:id="rId3" imgW="7772400" imgH="4114800" progId="Word.Document.8">
              <p:embed/>
            </p:oleObj>
          </a:graphicData>
        </a:graphic>
      </p:graphicFrame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533400" y="2819400"/>
            <a:ext cx="784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533400" y="1981200"/>
            <a:ext cx="784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751802" y="2362200"/>
            <a:ext cx="563019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>
            <a:stCxn id="24583" idx="0"/>
          </p:cNvCxnSpPr>
          <p:nvPr/>
        </p:nvCxnSpPr>
        <p:spPr>
          <a:xfrm>
            <a:off x="533400" y="1981200"/>
            <a:ext cx="0" cy="441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51803" y="1978742"/>
            <a:ext cx="0" cy="441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91000" y="2362200"/>
            <a:ext cx="0" cy="40361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553200" y="2364658"/>
            <a:ext cx="0" cy="40361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82000" y="1981200"/>
            <a:ext cx="0" cy="441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533400" y="6398342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876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Interest Deductibility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46482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u="sng" dirty="0" smtClean="0"/>
              <a:t>Interest Expense</a:t>
            </a:r>
            <a:r>
              <a:rPr lang="en-US" sz="3200" dirty="0" smtClean="0"/>
              <a:t> is the interest paid on outstanding debt and is </a:t>
            </a:r>
            <a:r>
              <a:rPr lang="en-US" sz="3200" i="1" dirty="0" smtClean="0"/>
              <a:t>tax deductible</a:t>
            </a:r>
            <a:r>
              <a:rPr lang="en-US" sz="3200" dirty="0" smtClean="0"/>
              <a:t>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u="sng" dirty="0" smtClean="0"/>
              <a:t>Cash Dividend</a:t>
            </a:r>
            <a:r>
              <a:rPr lang="en-US" sz="3200" dirty="0" smtClean="0"/>
              <a:t> is the cash distribution of earnings to shareholders and is </a:t>
            </a:r>
            <a:r>
              <a:rPr lang="en-US" sz="3200" i="1" dirty="0" smtClean="0"/>
              <a:t>not</a:t>
            </a:r>
            <a:r>
              <a:rPr lang="en-US" sz="3200" dirty="0" smtClean="0"/>
              <a:t> a tax deductible expense.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after-tax cost of debt is:				 (Interest Expense) X ( 1 - Tax Rate)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Thus, debt financing has a tax advantage!</a:t>
            </a:r>
          </a:p>
        </p:txBody>
      </p:sp>
    </p:spTree>
    <p:extLst>
      <p:ext uri="{BB962C8B-B14F-4D97-AF65-F5344CB8AC3E}">
        <p14:creationId xmlns:p14="http://schemas.microsoft.com/office/powerpoint/2010/main" xmlns="" val="1146905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Handling Corporate Losses and Gains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4343400"/>
            <a:ext cx="8458200" cy="18288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3400" dirty="0" smtClean="0"/>
              <a:t>Losses are generally carried back first and then forward starting with the earliest year with operating gains.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81000" y="1828800"/>
            <a:ext cx="8458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400" dirty="0"/>
              <a:t>Corporations that sustain a net operating loss can carry that loss back (Carryback) 2 years and forward </a:t>
            </a:r>
            <a:r>
              <a:rPr lang="en-US" sz="3400" dirty="0" smtClean="0"/>
              <a:t>(Carry forward) </a:t>
            </a:r>
            <a:r>
              <a:rPr lang="en-US" sz="3400" dirty="0"/>
              <a:t>20 years to offset operating gains in those years.</a:t>
            </a:r>
          </a:p>
        </p:txBody>
      </p:sp>
    </p:spTree>
    <p:extLst>
      <p:ext uri="{BB962C8B-B14F-4D97-AF65-F5344CB8AC3E}">
        <p14:creationId xmlns:p14="http://schemas.microsoft.com/office/powerpoint/2010/main" xmlns="" val="3185842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380999" y="0"/>
            <a:ext cx="8094663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Corporate Losses and Gains Example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001000" cy="46482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Management is examining the impact of an operating loss at </a:t>
            </a:r>
            <a:r>
              <a:rPr lang="en-US" sz="3400" i="1" dirty="0" smtClean="0"/>
              <a:t>AB Corporation (ABC) </a:t>
            </a:r>
            <a:r>
              <a:rPr lang="en-US" sz="3400" dirty="0" smtClean="0"/>
              <a:t>in 2003.  The following time line shows operating income and losses.  What impact does the 2007 loss have on </a:t>
            </a:r>
            <a:r>
              <a:rPr lang="en-US" sz="3400" i="1" dirty="0" smtClean="0"/>
              <a:t>ABC</a:t>
            </a:r>
            <a:r>
              <a:rPr lang="en-US" sz="3400" dirty="0" smtClean="0"/>
              <a:t>?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752600" y="5715000"/>
            <a:ext cx="60198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7162617" y="6037674"/>
            <a:ext cx="123431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-$500,000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5184462" y="6005513"/>
            <a:ext cx="1213475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/>
              <a:t> 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$100,000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161987" y="6005513"/>
            <a:ext cx="1213475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/>
              <a:t> </a:t>
            </a:r>
            <a:r>
              <a: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$150,000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1143000" y="6020006"/>
            <a:ext cx="1155767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2"/>
                </a:solidFill>
              </a:rPr>
              <a:t>$150,000</a:t>
            </a:r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1752600" y="54864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3810000" y="54864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5791200" y="54864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7772400" y="54864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7428715" y="5091113"/>
            <a:ext cx="70211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2007</a:t>
            </a: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5440142" y="5064536"/>
            <a:ext cx="70211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2006</a:t>
            </a: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3458942" y="5091113"/>
            <a:ext cx="70211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2005</a:t>
            </a: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1401542" y="5067455"/>
            <a:ext cx="70211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2004</a:t>
            </a:r>
          </a:p>
        </p:txBody>
      </p:sp>
    </p:spTree>
    <p:extLst>
      <p:ext uri="{BB962C8B-B14F-4D97-AF65-F5344CB8AC3E}">
        <p14:creationId xmlns:p14="http://schemas.microsoft.com/office/powerpoint/2010/main" xmlns="" val="2663055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828799"/>
            <a:ext cx="7951788" cy="4640263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800" dirty="0" smtClean="0"/>
              <a:t>The loss can offset the gain in each of the years 2005 and 2006.  The remaining $250,000 can be carried forward to 2008 or beyond.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i="1" u="sng" dirty="0" smtClean="0"/>
              <a:t>Impact</a:t>
            </a:r>
            <a:r>
              <a:rPr lang="en-US" sz="2800" dirty="0" smtClean="0"/>
              <a:t>: Tax refund for federal taxes paid in 2005 and 2006.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1676400" y="4876800"/>
            <a:ext cx="60198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6843713" y="5167313"/>
            <a:ext cx="15557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-$500,000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4938713" y="5167313"/>
            <a:ext cx="15382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/>
              <a:t> 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$100,000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2957513" y="5167313"/>
            <a:ext cx="15382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/>
              <a:t> </a:t>
            </a: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$150,000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900113" y="5167313"/>
            <a:ext cx="14541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$150,000</a:t>
            </a:r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1676400" y="46482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3810000" y="46482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>
            <a:off x="5791200" y="46482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7696200" y="46482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7224713" y="4252913"/>
            <a:ext cx="86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2007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5319713" y="4252913"/>
            <a:ext cx="86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2006</a:t>
            </a: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3338513" y="4252913"/>
            <a:ext cx="86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2005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1204913" y="4252913"/>
            <a:ext cx="860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2004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2957513" y="5548313"/>
            <a:ext cx="15557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-$150,000</a:t>
            </a:r>
          </a:p>
        </p:txBody>
      </p:sp>
      <p:sp>
        <p:nvSpPr>
          <p:cNvPr id="31766" name="Rectangle 22"/>
          <p:cNvSpPr>
            <a:spLocks noChangeArrowheads="1"/>
          </p:cNvSpPr>
          <p:nvPr/>
        </p:nvSpPr>
        <p:spPr bwMode="auto">
          <a:xfrm>
            <a:off x="4938713" y="5548313"/>
            <a:ext cx="15557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-$100,000</a:t>
            </a: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6948488" y="5548313"/>
            <a:ext cx="14541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$250,000</a:t>
            </a:r>
          </a:p>
        </p:txBody>
      </p:sp>
      <p:sp>
        <p:nvSpPr>
          <p:cNvPr id="2" name="Line 24"/>
          <p:cNvSpPr>
            <a:spLocks noChangeShapeType="1"/>
          </p:cNvSpPr>
          <p:nvPr/>
        </p:nvSpPr>
        <p:spPr bwMode="auto">
          <a:xfrm>
            <a:off x="838200" y="6019800"/>
            <a:ext cx="1447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Line 25"/>
          <p:cNvSpPr>
            <a:spLocks noChangeShapeType="1"/>
          </p:cNvSpPr>
          <p:nvPr/>
        </p:nvSpPr>
        <p:spPr bwMode="auto">
          <a:xfrm>
            <a:off x="2971800" y="6019800"/>
            <a:ext cx="1447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9" name="Line 26"/>
          <p:cNvSpPr>
            <a:spLocks noChangeShapeType="1"/>
          </p:cNvSpPr>
          <p:nvPr/>
        </p:nvSpPr>
        <p:spPr bwMode="auto">
          <a:xfrm>
            <a:off x="4953000" y="6019800"/>
            <a:ext cx="1447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Line 27"/>
          <p:cNvSpPr>
            <a:spLocks noChangeShapeType="1"/>
          </p:cNvSpPr>
          <p:nvPr/>
        </p:nvSpPr>
        <p:spPr bwMode="auto">
          <a:xfrm>
            <a:off x="6858000" y="6019800"/>
            <a:ext cx="1447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914400" y="6019800"/>
            <a:ext cx="14541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$150,000</a:t>
            </a:r>
          </a:p>
        </p:txBody>
      </p:sp>
      <p:sp>
        <p:nvSpPr>
          <p:cNvPr id="31773" name="Rectangle 29"/>
          <p:cNvSpPr>
            <a:spLocks noChangeArrowheads="1"/>
          </p:cNvSpPr>
          <p:nvPr/>
        </p:nvSpPr>
        <p:spPr bwMode="auto">
          <a:xfrm>
            <a:off x="5615781" y="5983083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14A0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31774" name="Rectangle 30"/>
          <p:cNvSpPr>
            <a:spLocks noChangeArrowheads="1"/>
          </p:cNvSpPr>
          <p:nvPr/>
        </p:nvSpPr>
        <p:spPr bwMode="auto">
          <a:xfrm>
            <a:off x="3551238" y="6024563"/>
            <a:ext cx="2587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14A0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</a:p>
        </p:txBody>
      </p:sp>
      <p:sp>
        <p:nvSpPr>
          <p:cNvPr id="31775" name="Rectangle 31"/>
          <p:cNvSpPr>
            <a:spLocks noChangeArrowheads="1"/>
          </p:cNvSpPr>
          <p:nvPr/>
        </p:nvSpPr>
        <p:spPr bwMode="auto">
          <a:xfrm>
            <a:off x="6853238" y="6015038"/>
            <a:ext cx="15557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-$250,000</a:t>
            </a:r>
          </a:p>
        </p:txBody>
      </p:sp>
      <p:sp>
        <p:nvSpPr>
          <p:cNvPr id="33" name="Rectangle 3"/>
          <p:cNvSpPr>
            <a:spLocks noGrp="1" noChangeArrowheads="1"/>
          </p:cNvSpPr>
          <p:nvPr>
            <p:ph type="title"/>
          </p:nvPr>
        </p:nvSpPr>
        <p:spPr>
          <a:xfrm>
            <a:off x="380999" y="0"/>
            <a:ext cx="8094663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Corporate Losses and Gains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2608585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Corporate Capital Gains / Losses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Generally, the sale of a “capital asset” generates a capital gain (asset sells for more than original cost) or capital loss (asset sells for less than original cost).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7354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4114800"/>
            <a:ext cx="8001000" cy="1981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 smtClean="0"/>
              <a:t>Capital losses are deductible only against capital gains.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533400" y="2057400"/>
            <a:ext cx="8001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600" dirty="0"/>
              <a:t>Currently, capital gains are taxed at ordinary income tax rates for corporations, or a maximum 35%.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Corporate Capital Gains / Losses</a:t>
            </a:r>
          </a:p>
        </p:txBody>
      </p:sp>
    </p:spTree>
    <p:extLst>
      <p:ext uri="{BB962C8B-B14F-4D97-AF65-F5344CB8AC3E}">
        <p14:creationId xmlns:p14="http://schemas.microsoft.com/office/powerpoint/2010/main" xmlns="" val="713846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542925"/>
            <a:ext cx="8534400" cy="1209675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Financial Environment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7244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Businesses interact continually with the financial markets.</a:t>
            </a:r>
          </a:p>
          <a:p>
            <a:pPr>
              <a:defRPr/>
            </a:pPr>
            <a:r>
              <a:rPr lang="en-US" sz="3200" u="sng" dirty="0" smtClean="0"/>
              <a:t>Financial Markets</a:t>
            </a:r>
            <a:r>
              <a:rPr lang="en-US" sz="3200" dirty="0" smtClean="0"/>
              <a:t> are composed of all institutions and procedures for bringing buyers and sellers of financial instruments together.</a:t>
            </a:r>
          </a:p>
          <a:p>
            <a:pPr>
              <a:defRPr/>
            </a:pPr>
            <a:r>
              <a:rPr lang="en-US" sz="3200" dirty="0" smtClean="0"/>
              <a:t>The purpose of financial markets is to efficiently allocate savings to ultimate users.</a:t>
            </a:r>
          </a:p>
        </p:txBody>
      </p:sp>
    </p:spTree>
    <p:extLst>
      <p:ext uri="{BB962C8B-B14F-4D97-AF65-F5344CB8AC3E}">
        <p14:creationId xmlns:p14="http://schemas.microsoft.com/office/powerpoint/2010/main" xmlns="" val="571323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12573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/>
              <a:t>Flow of Funds in the Economy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00225" y="1852533"/>
            <a:ext cx="4946650" cy="3710067"/>
            <a:chOff x="304800" y="2350135"/>
            <a:chExt cx="4946650" cy="3710067"/>
          </a:xfrm>
          <a:noFill/>
        </p:grpSpPr>
        <p:sp>
          <p:nvSpPr>
            <p:cNvPr id="36866" name="Rectangle 2"/>
            <p:cNvSpPr>
              <a:spLocks noChangeArrowheads="1"/>
            </p:cNvSpPr>
            <p:nvPr/>
          </p:nvSpPr>
          <p:spPr bwMode="auto">
            <a:xfrm>
              <a:off x="692150" y="3416935"/>
              <a:ext cx="2654300" cy="405130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868" name="Rectangle 4"/>
            <p:cNvSpPr>
              <a:spLocks noChangeArrowheads="1"/>
            </p:cNvSpPr>
            <p:nvPr/>
          </p:nvSpPr>
          <p:spPr bwMode="auto">
            <a:xfrm>
              <a:off x="692150" y="2350135"/>
              <a:ext cx="2654300" cy="405130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869" name="Rectangle 5"/>
            <p:cNvSpPr>
              <a:spLocks noChangeArrowheads="1"/>
            </p:cNvSpPr>
            <p:nvPr/>
          </p:nvSpPr>
          <p:spPr bwMode="auto">
            <a:xfrm>
              <a:off x="4273550" y="2948305"/>
              <a:ext cx="977900" cy="2332990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870" name="Rectangle 6"/>
            <p:cNvSpPr>
              <a:spLocks noChangeArrowheads="1"/>
            </p:cNvSpPr>
            <p:nvPr/>
          </p:nvSpPr>
          <p:spPr bwMode="auto">
            <a:xfrm>
              <a:off x="611188" y="2391648"/>
              <a:ext cx="2816225" cy="3998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INVESTMENT SECTOR</a:t>
              </a:r>
            </a:p>
          </p:txBody>
        </p:sp>
        <p:sp>
          <p:nvSpPr>
            <p:cNvPr id="36871" name="Rectangle 7"/>
            <p:cNvSpPr>
              <a:spLocks noChangeArrowheads="1"/>
            </p:cNvSpPr>
            <p:nvPr/>
          </p:nvSpPr>
          <p:spPr bwMode="auto">
            <a:xfrm rot="-5400000">
              <a:off x="3702050" y="3754279"/>
              <a:ext cx="2136775" cy="7019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FINANCIAL</a:t>
              </a:r>
            </a:p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INTERMEDIARIES</a:t>
              </a:r>
            </a:p>
          </p:txBody>
        </p:sp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692150" y="4483735"/>
              <a:ext cx="2654300" cy="405130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875" name="Rectangle 11"/>
            <p:cNvSpPr>
              <a:spLocks noChangeArrowheads="1"/>
            </p:cNvSpPr>
            <p:nvPr/>
          </p:nvSpPr>
          <p:spPr bwMode="auto">
            <a:xfrm>
              <a:off x="692150" y="5626735"/>
              <a:ext cx="2654300" cy="405130"/>
            </a:xfrm>
            <a:prstGeom prst="rect">
              <a:avLst/>
            </a:prstGeom>
            <a:grp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876" name="Rectangle 12"/>
            <p:cNvSpPr>
              <a:spLocks noChangeArrowheads="1"/>
            </p:cNvSpPr>
            <p:nvPr/>
          </p:nvSpPr>
          <p:spPr bwMode="auto">
            <a:xfrm>
              <a:off x="763588" y="5660311"/>
              <a:ext cx="2511425" cy="3998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SAVINGS SECTOR</a:t>
              </a:r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557213" y="3458448"/>
              <a:ext cx="2870200" cy="3998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FINANCIAL BROKERS</a:t>
              </a:r>
            </a:p>
          </p:txBody>
        </p:sp>
        <p:sp>
          <p:nvSpPr>
            <p:cNvPr id="36878" name="Line 14"/>
            <p:cNvSpPr>
              <a:spLocks noChangeShapeType="1"/>
            </p:cNvSpPr>
            <p:nvPr/>
          </p:nvSpPr>
          <p:spPr bwMode="auto">
            <a:xfrm flipV="1">
              <a:off x="304800" y="2591594"/>
              <a:ext cx="0" cy="3275806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9" name="Line 15"/>
            <p:cNvSpPr>
              <a:spLocks noChangeShapeType="1"/>
            </p:cNvSpPr>
            <p:nvPr/>
          </p:nvSpPr>
          <p:spPr bwMode="auto">
            <a:xfrm>
              <a:off x="304800" y="5867400"/>
              <a:ext cx="3810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0" name="Line 16"/>
            <p:cNvSpPr>
              <a:spLocks noChangeShapeType="1"/>
            </p:cNvSpPr>
            <p:nvPr/>
          </p:nvSpPr>
          <p:spPr bwMode="auto">
            <a:xfrm>
              <a:off x="304800" y="2590800"/>
              <a:ext cx="3810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1" name="Line 17"/>
            <p:cNvSpPr>
              <a:spLocks noChangeShapeType="1"/>
            </p:cNvSpPr>
            <p:nvPr/>
          </p:nvSpPr>
          <p:spPr bwMode="auto">
            <a:xfrm flipV="1">
              <a:off x="1981200" y="2708910"/>
              <a:ext cx="0" cy="754381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2" name="Line 18"/>
            <p:cNvSpPr>
              <a:spLocks noChangeShapeType="1"/>
            </p:cNvSpPr>
            <p:nvPr/>
          </p:nvSpPr>
          <p:spPr bwMode="auto">
            <a:xfrm flipV="1">
              <a:off x="1981200" y="4838700"/>
              <a:ext cx="0" cy="83820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3" name="Line 19"/>
            <p:cNvSpPr>
              <a:spLocks noChangeShapeType="1"/>
            </p:cNvSpPr>
            <p:nvPr/>
          </p:nvSpPr>
          <p:spPr bwMode="auto">
            <a:xfrm>
              <a:off x="3352800" y="2514600"/>
              <a:ext cx="14478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4" name="Line 20"/>
            <p:cNvSpPr>
              <a:spLocks noChangeShapeType="1"/>
            </p:cNvSpPr>
            <p:nvPr/>
          </p:nvSpPr>
          <p:spPr bwMode="auto">
            <a:xfrm>
              <a:off x="3352800" y="5943600"/>
              <a:ext cx="14478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5" name="Line 21"/>
            <p:cNvSpPr>
              <a:spLocks noChangeShapeType="1"/>
            </p:cNvSpPr>
            <p:nvPr/>
          </p:nvSpPr>
          <p:spPr bwMode="auto">
            <a:xfrm flipV="1">
              <a:off x="4800600" y="5143500"/>
              <a:ext cx="0" cy="83820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6" name="Line 22"/>
            <p:cNvSpPr>
              <a:spLocks noChangeShapeType="1"/>
            </p:cNvSpPr>
            <p:nvPr/>
          </p:nvSpPr>
          <p:spPr bwMode="auto">
            <a:xfrm flipV="1">
              <a:off x="4800600" y="2487930"/>
              <a:ext cx="0" cy="58674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7" name="Line 23"/>
            <p:cNvSpPr>
              <a:spLocks noChangeShapeType="1"/>
            </p:cNvSpPr>
            <p:nvPr/>
          </p:nvSpPr>
          <p:spPr bwMode="auto">
            <a:xfrm flipH="1">
              <a:off x="3352800" y="3505200"/>
              <a:ext cx="9144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8" name="Line 24"/>
            <p:cNvSpPr>
              <a:spLocks noChangeShapeType="1"/>
            </p:cNvSpPr>
            <p:nvPr/>
          </p:nvSpPr>
          <p:spPr bwMode="auto">
            <a:xfrm flipH="1">
              <a:off x="3823018" y="3733801"/>
              <a:ext cx="0" cy="198120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9" name="Line 25"/>
            <p:cNvSpPr>
              <a:spLocks noChangeShapeType="1"/>
            </p:cNvSpPr>
            <p:nvPr/>
          </p:nvSpPr>
          <p:spPr bwMode="auto">
            <a:xfrm flipH="1">
              <a:off x="3352800" y="5715000"/>
              <a:ext cx="4572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0" name="Line 26"/>
            <p:cNvSpPr>
              <a:spLocks noChangeShapeType="1"/>
            </p:cNvSpPr>
            <p:nvPr/>
          </p:nvSpPr>
          <p:spPr bwMode="auto">
            <a:xfrm flipH="1">
              <a:off x="3352800" y="3733800"/>
              <a:ext cx="4572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1" name="Arc 27"/>
            <p:cNvSpPr>
              <a:spLocks/>
            </p:cNvSpPr>
            <p:nvPr/>
          </p:nvSpPr>
          <p:spPr bwMode="auto">
            <a:xfrm rot="5400000">
              <a:off x="3810794" y="4713764"/>
              <a:ext cx="230188" cy="251460"/>
            </a:xfrm>
            <a:custGeom>
              <a:avLst/>
              <a:gdLst>
                <a:gd name="T0" fmla="*/ 0 w 21750"/>
                <a:gd name="T1" fmla="*/ 11 h 21600"/>
                <a:gd name="T2" fmla="*/ 230188 w 21750"/>
                <a:gd name="T3" fmla="*/ 228600 h 21600"/>
                <a:gd name="T4" fmla="*/ 1588 w 21750"/>
                <a:gd name="T5" fmla="*/ 22860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50" h="21600" fill="none" extrusionOk="0">
                  <a:moveTo>
                    <a:pt x="-1" y="0"/>
                  </a:moveTo>
                  <a:cubicBezTo>
                    <a:pt x="49" y="0"/>
                    <a:pt x="99" y="-1"/>
                    <a:pt x="150" y="0"/>
                  </a:cubicBezTo>
                  <a:cubicBezTo>
                    <a:pt x="12079" y="0"/>
                    <a:pt x="21750" y="9670"/>
                    <a:pt x="21750" y="21600"/>
                  </a:cubicBezTo>
                </a:path>
                <a:path w="21750" h="21600" stroke="0" extrusionOk="0">
                  <a:moveTo>
                    <a:pt x="-1" y="0"/>
                  </a:moveTo>
                  <a:cubicBezTo>
                    <a:pt x="49" y="0"/>
                    <a:pt x="99" y="-1"/>
                    <a:pt x="150" y="0"/>
                  </a:cubicBezTo>
                  <a:cubicBezTo>
                    <a:pt x="12079" y="0"/>
                    <a:pt x="21750" y="9670"/>
                    <a:pt x="21750" y="21600"/>
                  </a:cubicBezTo>
                  <a:lnTo>
                    <a:pt x="150" y="21600"/>
                  </a:lnTo>
                  <a:lnTo>
                    <a:pt x="-1" y="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2" name="Arc 28"/>
            <p:cNvSpPr>
              <a:spLocks/>
            </p:cNvSpPr>
            <p:nvPr/>
          </p:nvSpPr>
          <p:spPr bwMode="auto">
            <a:xfrm rot="-5400000">
              <a:off x="3582988" y="4714558"/>
              <a:ext cx="228600" cy="251460"/>
            </a:xfrm>
            <a:custGeom>
              <a:avLst/>
              <a:gdLst>
                <a:gd name="T0" fmla="*/ 0 w 21600"/>
                <a:gd name="T1" fmla="*/ 228600 h 21599"/>
                <a:gd name="T2" fmla="*/ 227013 w 21600"/>
                <a:gd name="T3" fmla="*/ 0 h 21599"/>
                <a:gd name="T4" fmla="*/ 228600 w 21600"/>
                <a:gd name="T5" fmla="*/ 228600 h 215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9"/>
                  </a:moveTo>
                  <a:cubicBezTo>
                    <a:pt x="0" y="9728"/>
                    <a:pt x="9579" y="81"/>
                    <a:pt x="21449" y="-1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28"/>
                    <a:pt x="9579" y="81"/>
                    <a:pt x="21449" y="-1"/>
                  </a:cubicBez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3" name="Line 29"/>
            <p:cNvSpPr>
              <a:spLocks noChangeShapeType="1"/>
            </p:cNvSpPr>
            <p:nvPr/>
          </p:nvSpPr>
          <p:spPr bwMode="auto">
            <a:xfrm flipH="1">
              <a:off x="3352800" y="4724400"/>
              <a:ext cx="2286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4" name="Line 30"/>
            <p:cNvSpPr>
              <a:spLocks noChangeShapeType="1"/>
            </p:cNvSpPr>
            <p:nvPr/>
          </p:nvSpPr>
          <p:spPr bwMode="auto">
            <a:xfrm>
              <a:off x="4038600" y="4724400"/>
              <a:ext cx="228600" cy="0"/>
            </a:xfrm>
            <a:prstGeom prst="line">
              <a:avLst/>
            </a:prstGeom>
            <a:grp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5" name="Rectangle 31"/>
            <p:cNvSpPr>
              <a:spLocks noChangeArrowheads="1"/>
            </p:cNvSpPr>
            <p:nvPr/>
          </p:nvSpPr>
          <p:spPr bwMode="auto">
            <a:xfrm>
              <a:off x="520700" y="4528423"/>
              <a:ext cx="3059113" cy="39989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SECONDARY MARKET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97291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/>
              <a:t>Flow of Funds in the Economy</a:t>
            </a:r>
            <a:endPara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04800" y="2363788"/>
            <a:ext cx="8610600" cy="3678237"/>
            <a:chOff x="304800" y="2363788"/>
            <a:chExt cx="8610600" cy="3678237"/>
          </a:xfrm>
        </p:grpSpPr>
        <p:sp>
          <p:nvSpPr>
            <p:cNvPr id="37890" name="Rectangle 2"/>
            <p:cNvSpPr>
              <a:spLocks noChangeArrowheads="1"/>
            </p:cNvSpPr>
            <p:nvPr/>
          </p:nvSpPr>
          <p:spPr bwMode="auto">
            <a:xfrm>
              <a:off x="692150" y="3435350"/>
              <a:ext cx="2654300" cy="3683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92" name="Rectangle 4"/>
            <p:cNvSpPr>
              <a:spLocks noChangeArrowheads="1"/>
            </p:cNvSpPr>
            <p:nvPr/>
          </p:nvSpPr>
          <p:spPr bwMode="auto">
            <a:xfrm>
              <a:off x="692150" y="2368550"/>
              <a:ext cx="2654300" cy="3683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4273550" y="3054350"/>
              <a:ext cx="977900" cy="21209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 rot="-5400000">
              <a:off x="3702050" y="3786188"/>
              <a:ext cx="2136775" cy="638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FINANCIAL</a:t>
              </a:r>
            </a:p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INTERMEDIARIES</a:t>
              </a:r>
            </a:p>
          </p:txBody>
        </p:sp>
        <p:sp>
          <p:nvSpPr>
            <p:cNvPr id="37897" name="Rectangle 9"/>
            <p:cNvSpPr>
              <a:spLocks noChangeArrowheads="1"/>
            </p:cNvSpPr>
            <p:nvPr/>
          </p:nvSpPr>
          <p:spPr bwMode="auto">
            <a:xfrm>
              <a:off x="692150" y="4502150"/>
              <a:ext cx="2654300" cy="3683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98" name="Rectangle 10"/>
            <p:cNvSpPr>
              <a:spLocks noChangeArrowheads="1"/>
            </p:cNvSpPr>
            <p:nvPr/>
          </p:nvSpPr>
          <p:spPr bwMode="auto">
            <a:xfrm>
              <a:off x="692150" y="5645150"/>
              <a:ext cx="2654300" cy="3683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763588" y="5678488"/>
              <a:ext cx="2511425" cy="363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SAVINGS SECTOR</a:t>
              </a:r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557213" y="3476625"/>
              <a:ext cx="2870200" cy="363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/>
                <a:t>FINANCIAL BROKERS</a:t>
              </a:r>
            </a:p>
          </p:txBody>
        </p:sp>
        <p:sp>
          <p:nvSpPr>
            <p:cNvPr id="37901" name="Line 13"/>
            <p:cNvSpPr>
              <a:spLocks noChangeShapeType="1"/>
            </p:cNvSpPr>
            <p:nvPr/>
          </p:nvSpPr>
          <p:spPr bwMode="auto">
            <a:xfrm flipV="1">
              <a:off x="304800" y="2590800"/>
              <a:ext cx="0" cy="3276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2" name="Line 14"/>
            <p:cNvSpPr>
              <a:spLocks noChangeShapeType="1"/>
            </p:cNvSpPr>
            <p:nvPr/>
          </p:nvSpPr>
          <p:spPr bwMode="auto">
            <a:xfrm>
              <a:off x="304800" y="5867400"/>
              <a:ext cx="381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3" name="Line 15"/>
            <p:cNvSpPr>
              <a:spLocks noChangeShapeType="1"/>
            </p:cNvSpPr>
            <p:nvPr/>
          </p:nvSpPr>
          <p:spPr bwMode="auto">
            <a:xfrm>
              <a:off x="304800" y="2590800"/>
              <a:ext cx="381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4" name="Line 16"/>
            <p:cNvSpPr>
              <a:spLocks noChangeShapeType="1"/>
            </p:cNvSpPr>
            <p:nvPr/>
          </p:nvSpPr>
          <p:spPr bwMode="auto">
            <a:xfrm flipV="1">
              <a:off x="1981200" y="2743200"/>
              <a:ext cx="0" cy="685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5" name="Line 17"/>
            <p:cNvSpPr>
              <a:spLocks noChangeShapeType="1"/>
            </p:cNvSpPr>
            <p:nvPr/>
          </p:nvSpPr>
          <p:spPr bwMode="auto">
            <a:xfrm flipV="1">
              <a:off x="1981200" y="4876800"/>
              <a:ext cx="0" cy="762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6" name="Line 18"/>
            <p:cNvSpPr>
              <a:spLocks noChangeShapeType="1"/>
            </p:cNvSpPr>
            <p:nvPr/>
          </p:nvSpPr>
          <p:spPr bwMode="auto">
            <a:xfrm>
              <a:off x="3352800" y="2514600"/>
              <a:ext cx="1447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7" name="Line 19"/>
            <p:cNvSpPr>
              <a:spLocks noChangeShapeType="1"/>
            </p:cNvSpPr>
            <p:nvPr/>
          </p:nvSpPr>
          <p:spPr bwMode="auto">
            <a:xfrm>
              <a:off x="3352800" y="5943600"/>
              <a:ext cx="1447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8" name="Line 20"/>
            <p:cNvSpPr>
              <a:spLocks noChangeShapeType="1"/>
            </p:cNvSpPr>
            <p:nvPr/>
          </p:nvSpPr>
          <p:spPr bwMode="auto">
            <a:xfrm flipV="1">
              <a:off x="4800600" y="5181600"/>
              <a:ext cx="0" cy="762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9" name="Line 21"/>
            <p:cNvSpPr>
              <a:spLocks noChangeShapeType="1"/>
            </p:cNvSpPr>
            <p:nvPr/>
          </p:nvSpPr>
          <p:spPr bwMode="auto">
            <a:xfrm flipV="1">
              <a:off x="4800600" y="2514600"/>
              <a:ext cx="0" cy="533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0" name="Line 22"/>
            <p:cNvSpPr>
              <a:spLocks noChangeShapeType="1"/>
            </p:cNvSpPr>
            <p:nvPr/>
          </p:nvSpPr>
          <p:spPr bwMode="auto">
            <a:xfrm flipH="1">
              <a:off x="3352800" y="3505200"/>
              <a:ext cx="914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1" name="Line 23"/>
            <p:cNvSpPr>
              <a:spLocks noChangeShapeType="1"/>
            </p:cNvSpPr>
            <p:nvPr/>
          </p:nvSpPr>
          <p:spPr bwMode="auto">
            <a:xfrm>
              <a:off x="3810000" y="3733800"/>
              <a:ext cx="0" cy="1981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2" name="Line 24"/>
            <p:cNvSpPr>
              <a:spLocks noChangeShapeType="1"/>
            </p:cNvSpPr>
            <p:nvPr/>
          </p:nvSpPr>
          <p:spPr bwMode="auto">
            <a:xfrm flipH="1">
              <a:off x="3352800" y="5715000"/>
              <a:ext cx="457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3" name="Line 25"/>
            <p:cNvSpPr>
              <a:spLocks noChangeShapeType="1"/>
            </p:cNvSpPr>
            <p:nvPr/>
          </p:nvSpPr>
          <p:spPr bwMode="auto">
            <a:xfrm flipH="1">
              <a:off x="3352800" y="3733800"/>
              <a:ext cx="457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4" name="Arc 26"/>
            <p:cNvSpPr>
              <a:spLocks/>
            </p:cNvSpPr>
            <p:nvPr/>
          </p:nvSpPr>
          <p:spPr bwMode="auto">
            <a:xfrm rot="5400000">
              <a:off x="3810794" y="4725194"/>
              <a:ext cx="230188" cy="228600"/>
            </a:xfrm>
            <a:custGeom>
              <a:avLst/>
              <a:gdLst>
                <a:gd name="T0" fmla="*/ 0 w 21750"/>
                <a:gd name="T1" fmla="*/ 11 h 21600"/>
                <a:gd name="T2" fmla="*/ 230188 w 21750"/>
                <a:gd name="T3" fmla="*/ 228600 h 21600"/>
                <a:gd name="T4" fmla="*/ 1588 w 21750"/>
                <a:gd name="T5" fmla="*/ 22860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50" h="21600" fill="none" extrusionOk="0">
                  <a:moveTo>
                    <a:pt x="-1" y="0"/>
                  </a:moveTo>
                  <a:cubicBezTo>
                    <a:pt x="49" y="0"/>
                    <a:pt x="99" y="-1"/>
                    <a:pt x="150" y="0"/>
                  </a:cubicBezTo>
                  <a:cubicBezTo>
                    <a:pt x="12079" y="0"/>
                    <a:pt x="21750" y="9670"/>
                    <a:pt x="21750" y="21600"/>
                  </a:cubicBezTo>
                </a:path>
                <a:path w="21750" h="21600" stroke="0" extrusionOk="0">
                  <a:moveTo>
                    <a:pt x="-1" y="0"/>
                  </a:moveTo>
                  <a:cubicBezTo>
                    <a:pt x="49" y="0"/>
                    <a:pt x="99" y="-1"/>
                    <a:pt x="150" y="0"/>
                  </a:cubicBezTo>
                  <a:cubicBezTo>
                    <a:pt x="12079" y="0"/>
                    <a:pt x="21750" y="9670"/>
                    <a:pt x="21750" y="21600"/>
                  </a:cubicBezTo>
                  <a:lnTo>
                    <a:pt x="15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5" name="Arc 27"/>
            <p:cNvSpPr>
              <a:spLocks/>
            </p:cNvSpPr>
            <p:nvPr/>
          </p:nvSpPr>
          <p:spPr bwMode="auto">
            <a:xfrm rot="-5400000">
              <a:off x="3582988" y="4725988"/>
              <a:ext cx="228600" cy="228600"/>
            </a:xfrm>
            <a:custGeom>
              <a:avLst/>
              <a:gdLst>
                <a:gd name="T0" fmla="*/ 0 w 21600"/>
                <a:gd name="T1" fmla="*/ 228600 h 21599"/>
                <a:gd name="T2" fmla="*/ 227013 w 21600"/>
                <a:gd name="T3" fmla="*/ 0 h 21599"/>
                <a:gd name="T4" fmla="*/ 228600 w 21600"/>
                <a:gd name="T5" fmla="*/ 228600 h 215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9"/>
                  </a:moveTo>
                  <a:cubicBezTo>
                    <a:pt x="0" y="9728"/>
                    <a:pt x="9579" y="81"/>
                    <a:pt x="21449" y="-1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28"/>
                    <a:pt x="9579" y="81"/>
                    <a:pt x="21449" y="-1"/>
                  </a:cubicBez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6" name="Line 28"/>
            <p:cNvSpPr>
              <a:spLocks noChangeShapeType="1"/>
            </p:cNvSpPr>
            <p:nvPr/>
          </p:nvSpPr>
          <p:spPr bwMode="auto">
            <a:xfrm flipH="1">
              <a:off x="3352800" y="4724400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7" name="Line 29"/>
            <p:cNvSpPr>
              <a:spLocks noChangeShapeType="1"/>
            </p:cNvSpPr>
            <p:nvPr/>
          </p:nvSpPr>
          <p:spPr bwMode="auto">
            <a:xfrm>
              <a:off x="4038600" y="4724400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8" name="Rectangle 30"/>
            <p:cNvSpPr>
              <a:spLocks noChangeArrowheads="1"/>
            </p:cNvSpPr>
            <p:nvPr/>
          </p:nvSpPr>
          <p:spPr bwMode="auto">
            <a:xfrm>
              <a:off x="520700" y="4546600"/>
              <a:ext cx="3059113" cy="363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0000"/>
                  </a:solidFill>
                </a:rPr>
                <a:t>SECONDARY MARKET</a:t>
              </a:r>
            </a:p>
          </p:txBody>
        </p:sp>
        <p:sp>
          <p:nvSpPr>
            <p:cNvPr id="37920" name="Rectangle 32"/>
            <p:cNvSpPr>
              <a:spLocks noChangeArrowheads="1"/>
            </p:cNvSpPr>
            <p:nvPr/>
          </p:nvSpPr>
          <p:spPr bwMode="auto">
            <a:xfrm>
              <a:off x="6026150" y="2444750"/>
              <a:ext cx="2882900" cy="35687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921" name="Rectangle 33"/>
            <p:cNvSpPr>
              <a:spLocks noChangeArrowheads="1"/>
            </p:cNvSpPr>
            <p:nvPr/>
          </p:nvSpPr>
          <p:spPr bwMode="auto">
            <a:xfrm>
              <a:off x="6021388" y="2638425"/>
              <a:ext cx="2816225" cy="2305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defRPr/>
              </a:pPr>
              <a:r>
                <a:rPr lang="en-US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INVESTMENT</a:t>
              </a:r>
              <a:endPara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>
                <a:defRPr/>
              </a:pPr>
              <a:r>
                <a:rPr lang="en-US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SECTOR</a:t>
              </a:r>
            </a:p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  <a:p>
              <a:pPr algn="ctr">
                <a:defRPr/>
              </a:pPr>
              <a:r>
                <a:rPr lang="en-US" dirty="0">
                  <a:solidFill>
                    <a:srgbClr val="000000"/>
                  </a:solidFill>
                </a:rPr>
                <a:t>Businesses</a:t>
              </a:r>
            </a:p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  <a:p>
              <a:pPr algn="ctr">
                <a:defRPr/>
              </a:pPr>
              <a:r>
                <a:rPr lang="en-US" dirty="0">
                  <a:solidFill>
                    <a:srgbClr val="000000"/>
                  </a:solidFill>
                </a:rPr>
                <a:t>Government</a:t>
              </a:r>
            </a:p>
            <a:p>
              <a:pPr algn="ctr">
                <a:defRPr/>
              </a:pPr>
              <a:endParaRPr lang="en-US" dirty="0">
                <a:solidFill>
                  <a:srgbClr val="000000"/>
                </a:solidFill>
              </a:endParaRPr>
            </a:p>
            <a:p>
              <a:pPr algn="ctr">
                <a:defRPr/>
              </a:pPr>
              <a:r>
                <a:rPr lang="en-US" dirty="0">
                  <a:solidFill>
                    <a:srgbClr val="000000"/>
                  </a:solidFill>
                </a:rPr>
                <a:t>Households</a:t>
              </a:r>
            </a:p>
          </p:txBody>
        </p:sp>
        <p:sp>
          <p:nvSpPr>
            <p:cNvPr id="37922" name="Line 34"/>
            <p:cNvSpPr>
              <a:spLocks noChangeShapeType="1"/>
            </p:cNvSpPr>
            <p:nvPr/>
          </p:nvSpPr>
          <p:spPr bwMode="auto">
            <a:xfrm>
              <a:off x="6019800" y="3429000"/>
              <a:ext cx="2895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23" name="Rectangle 35"/>
            <p:cNvSpPr>
              <a:spLocks noChangeArrowheads="1"/>
            </p:cNvSpPr>
            <p:nvPr/>
          </p:nvSpPr>
          <p:spPr bwMode="auto">
            <a:xfrm>
              <a:off x="671513" y="2363788"/>
              <a:ext cx="2670175" cy="363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2060"/>
                  </a:solidFill>
                </a:rPr>
                <a:t>INVESTMENT SECTOR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777820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92150" y="34353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274320" y="0"/>
            <a:ext cx="8839200" cy="1752600"/>
          </a:xfrm>
          <a:noFill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/>
              <a:t>Flow of Funds in the Economy</a:t>
            </a:r>
            <a:endPara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92150" y="23685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4273550" y="3054350"/>
            <a:ext cx="977900" cy="2120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 rot="-5400000">
            <a:off x="3702050" y="3786188"/>
            <a:ext cx="2136775" cy="6381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FINANCIAL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</a:rPr>
              <a:t>INTERMEDIARIES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692150" y="4502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692150" y="5645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763588" y="5678488"/>
            <a:ext cx="2511425" cy="3635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SAVINGS SECTOR</a:t>
            </a: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557213" y="3476625"/>
            <a:ext cx="2870200" cy="363538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FINANCIAL BROKERS</a:t>
            </a:r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V="1">
            <a:off x="304800" y="2590800"/>
            <a:ext cx="0" cy="3276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304800" y="58674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304800" y="25908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V="1">
            <a:off x="1981200" y="27432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V="1">
            <a:off x="1981200" y="48768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3352800" y="2514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3352800" y="5943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4800600" y="51816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 flipV="1">
            <a:off x="4800600" y="25146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 flipH="1">
            <a:off x="3352800" y="3505200"/>
            <a:ext cx="914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3810000" y="3733800"/>
            <a:ext cx="0" cy="1981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 flipH="1">
            <a:off x="3352800" y="5715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 flipH="1">
            <a:off x="3352800" y="37338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38" name="Arc 26"/>
          <p:cNvSpPr>
            <a:spLocks/>
          </p:cNvSpPr>
          <p:nvPr/>
        </p:nvSpPr>
        <p:spPr bwMode="auto">
          <a:xfrm rot="5400000">
            <a:off x="3810794" y="4725194"/>
            <a:ext cx="230188" cy="228600"/>
          </a:xfrm>
          <a:custGeom>
            <a:avLst/>
            <a:gdLst>
              <a:gd name="T0" fmla="*/ 0 w 21750"/>
              <a:gd name="T1" fmla="*/ 11 h 21600"/>
              <a:gd name="T2" fmla="*/ 230188 w 21750"/>
              <a:gd name="T3" fmla="*/ 228600 h 21600"/>
              <a:gd name="T4" fmla="*/ 1588 w 21750"/>
              <a:gd name="T5" fmla="*/ 228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50" h="21600" fill="none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</a:path>
              <a:path w="21750" h="21600" stroke="0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  <a:lnTo>
                  <a:pt x="15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8939" name="Arc 27"/>
          <p:cNvSpPr>
            <a:spLocks/>
          </p:cNvSpPr>
          <p:nvPr/>
        </p:nvSpPr>
        <p:spPr bwMode="auto">
          <a:xfrm rot="-5400000">
            <a:off x="3582988" y="4725988"/>
            <a:ext cx="228600" cy="228600"/>
          </a:xfrm>
          <a:custGeom>
            <a:avLst/>
            <a:gdLst>
              <a:gd name="T0" fmla="*/ 0 w 21600"/>
              <a:gd name="T1" fmla="*/ 228600 h 21599"/>
              <a:gd name="T2" fmla="*/ 227013 w 21600"/>
              <a:gd name="T3" fmla="*/ 0 h 21599"/>
              <a:gd name="T4" fmla="*/ 228600 w 21600"/>
              <a:gd name="T5" fmla="*/ 228600 h 215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99" fill="none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8940" name="Line 28"/>
          <p:cNvSpPr>
            <a:spLocks noChangeShapeType="1"/>
          </p:cNvSpPr>
          <p:nvPr/>
        </p:nvSpPr>
        <p:spPr bwMode="auto">
          <a:xfrm flipH="1">
            <a:off x="33528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41" name="Line 29"/>
          <p:cNvSpPr>
            <a:spLocks noChangeShapeType="1"/>
          </p:cNvSpPr>
          <p:nvPr/>
        </p:nvSpPr>
        <p:spPr bwMode="auto">
          <a:xfrm>
            <a:off x="40386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42" name="Rectangle 30"/>
          <p:cNvSpPr>
            <a:spLocks noChangeArrowheads="1"/>
          </p:cNvSpPr>
          <p:nvPr/>
        </p:nvSpPr>
        <p:spPr bwMode="auto">
          <a:xfrm>
            <a:off x="520700" y="4546600"/>
            <a:ext cx="3059113" cy="363538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SECONDARY MARKET</a:t>
            </a: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6026150" y="2444750"/>
            <a:ext cx="2882900" cy="35687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6021388" y="2638425"/>
            <a:ext cx="2816225" cy="25827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SAVINGS</a:t>
            </a:r>
          </a:p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SECTOR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Households</a:t>
            </a: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Businesses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Government</a:t>
            </a:r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>
            <a:off x="6019800" y="3429000"/>
            <a:ext cx="2895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671513" y="2363788"/>
            <a:ext cx="2670175" cy="363537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INVESTMENT SECTOR</a:t>
            </a:r>
          </a:p>
        </p:txBody>
      </p:sp>
    </p:spTree>
    <p:extLst>
      <p:ext uri="{BB962C8B-B14F-4D97-AF65-F5344CB8AC3E}">
        <p14:creationId xmlns:p14="http://schemas.microsoft.com/office/powerpoint/2010/main" xmlns="" val="2672235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692150" y="34353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/>
              <a:t>Flow of Funds in the Economy</a:t>
            </a:r>
            <a:endPara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692150" y="23685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4273550" y="3054350"/>
            <a:ext cx="977900" cy="2120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 rot="-5400000">
            <a:off x="3702050" y="3786188"/>
            <a:ext cx="21367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FINANCIAL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</a:rPr>
              <a:t>INTERMEDIARIES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692150" y="4502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692150" y="5645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763588" y="5678488"/>
            <a:ext cx="251142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SAVINGS SECTOR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557213" y="3476625"/>
            <a:ext cx="28702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FINANCIAL BROKERS</a:t>
            </a:r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 flipV="1">
            <a:off x="304800" y="2590800"/>
            <a:ext cx="0" cy="3276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04800" y="58674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304800" y="25908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 flipV="1">
            <a:off x="1981200" y="27432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 flipV="1">
            <a:off x="1981200" y="48768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3352800" y="2514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3352800" y="5943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4800600" y="51816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4800600" y="25146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3352800" y="3505200"/>
            <a:ext cx="914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59" name="Line 23"/>
          <p:cNvSpPr>
            <a:spLocks noChangeShapeType="1"/>
          </p:cNvSpPr>
          <p:nvPr/>
        </p:nvSpPr>
        <p:spPr bwMode="auto">
          <a:xfrm>
            <a:off x="3810000" y="3733800"/>
            <a:ext cx="0" cy="1981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 flipH="1">
            <a:off x="3352800" y="5715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 flipH="1">
            <a:off x="3352800" y="37338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2" name="Arc 26"/>
          <p:cNvSpPr>
            <a:spLocks/>
          </p:cNvSpPr>
          <p:nvPr/>
        </p:nvSpPr>
        <p:spPr bwMode="auto">
          <a:xfrm rot="5400000">
            <a:off x="3810794" y="4725194"/>
            <a:ext cx="230188" cy="228600"/>
          </a:xfrm>
          <a:custGeom>
            <a:avLst/>
            <a:gdLst>
              <a:gd name="T0" fmla="*/ 0 w 21750"/>
              <a:gd name="T1" fmla="*/ 11 h 21600"/>
              <a:gd name="T2" fmla="*/ 230188 w 21750"/>
              <a:gd name="T3" fmla="*/ 228600 h 21600"/>
              <a:gd name="T4" fmla="*/ 1588 w 21750"/>
              <a:gd name="T5" fmla="*/ 228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50" h="21600" fill="none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</a:path>
              <a:path w="21750" h="21600" stroke="0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  <a:lnTo>
                  <a:pt x="15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3" name="Arc 27"/>
          <p:cNvSpPr>
            <a:spLocks/>
          </p:cNvSpPr>
          <p:nvPr/>
        </p:nvSpPr>
        <p:spPr bwMode="auto">
          <a:xfrm rot="-5400000">
            <a:off x="3582988" y="4725988"/>
            <a:ext cx="228600" cy="228600"/>
          </a:xfrm>
          <a:custGeom>
            <a:avLst/>
            <a:gdLst>
              <a:gd name="T0" fmla="*/ 0 w 21600"/>
              <a:gd name="T1" fmla="*/ 228600 h 21599"/>
              <a:gd name="T2" fmla="*/ 227013 w 21600"/>
              <a:gd name="T3" fmla="*/ 0 h 21599"/>
              <a:gd name="T4" fmla="*/ 228600 w 21600"/>
              <a:gd name="T5" fmla="*/ 228600 h 215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99" fill="none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 flipH="1">
            <a:off x="33528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5" name="Line 29"/>
          <p:cNvSpPr>
            <a:spLocks noChangeShapeType="1"/>
          </p:cNvSpPr>
          <p:nvPr/>
        </p:nvSpPr>
        <p:spPr bwMode="auto">
          <a:xfrm>
            <a:off x="40386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520700" y="4546600"/>
            <a:ext cx="30591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SECONDARY MARKET</a:t>
            </a:r>
          </a:p>
        </p:txBody>
      </p:sp>
      <p:sp>
        <p:nvSpPr>
          <p:cNvPr id="39968" name="Rectangle 32"/>
          <p:cNvSpPr>
            <a:spLocks noChangeArrowheads="1"/>
          </p:cNvSpPr>
          <p:nvPr/>
        </p:nvSpPr>
        <p:spPr bwMode="auto">
          <a:xfrm>
            <a:off x="6026150" y="2444750"/>
            <a:ext cx="2882900" cy="35687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69" name="Rectangle 33"/>
          <p:cNvSpPr>
            <a:spLocks noChangeArrowheads="1"/>
          </p:cNvSpPr>
          <p:nvPr/>
        </p:nvSpPr>
        <p:spPr bwMode="auto">
          <a:xfrm>
            <a:off x="6097588" y="2638425"/>
            <a:ext cx="2816225" cy="230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FINANCIAL</a:t>
            </a:r>
          </a:p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BROKERS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Investment </a:t>
            </a:r>
            <a:r>
              <a:rPr lang="en-US" dirty="0">
                <a:solidFill>
                  <a:srgbClr val="000000"/>
                </a:solidFill>
              </a:rPr>
              <a:t>Bankers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Mortgage Bankers</a:t>
            </a:r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>
            <a:off x="6019800" y="3581400"/>
            <a:ext cx="2895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671513" y="2363788"/>
            <a:ext cx="26701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INVESTMENT SECTOR</a:t>
            </a:r>
          </a:p>
        </p:txBody>
      </p:sp>
    </p:spTree>
    <p:extLst>
      <p:ext uri="{BB962C8B-B14F-4D97-AF65-F5344CB8AC3E}">
        <p14:creationId xmlns:p14="http://schemas.microsoft.com/office/powerpoint/2010/main" xmlns="" val="5287497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92150" y="34353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92150" y="23685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4273550" y="3054350"/>
            <a:ext cx="977900" cy="2120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 rot="16200000">
            <a:off x="3702050" y="3786188"/>
            <a:ext cx="21367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FINANCIAL</a:t>
            </a:r>
          </a:p>
          <a:p>
            <a:pPr algn="ctr">
              <a:defRPr/>
            </a:pPr>
            <a:r>
              <a:rPr lang="en-US" sz="18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INTERMEDIARIES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692150" y="4502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692150" y="5645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763588" y="5678488"/>
            <a:ext cx="2511425" cy="363537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SAVINGS SECTOR</a:t>
            </a:r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557213" y="3476625"/>
            <a:ext cx="28702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FINANCIAL BROKERS</a:t>
            </a:r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304800" y="2590800"/>
            <a:ext cx="0" cy="3276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304800" y="58674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304800" y="25908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V="1">
            <a:off x="1981200" y="27432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 flipV="1">
            <a:off x="1981200" y="48768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3352800" y="2514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3352800" y="5943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 flipV="1">
            <a:off x="4800600" y="51816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 flipV="1">
            <a:off x="4800600" y="25146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 flipH="1">
            <a:off x="3352800" y="3505200"/>
            <a:ext cx="914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3810000" y="3733800"/>
            <a:ext cx="0" cy="1981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 flipH="1">
            <a:off x="3352800" y="5715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 flipH="1">
            <a:off x="3352800" y="37338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6" name="Arc 26"/>
          <p:cNvSpPr>
            <a:spLocks/>
          </p:cNvSpPr>
          <p:nvPr/>
        </p:nvSpPr>
        <p:spPr bwMode="auto">
          <a:xfrm rot="5400000">
            <a:off x="3810794" y="4725194"/>
            <a:ext cx="230188" cy="228600"/>
          </a:xfrm>
          <a:custGeom>
            <a:avLst/>
            <a:gdLst>
              <a:gd name="T0" fmla="*/ 0 w 21750"/>
              <a:gd name="T1" fmla="*/ 11 h 21600"/>
              <a:gd name="T2" fmla="*/ 230188 w 21750"/>
              <a:gd name="T3" fmla="*/ 228600 h 21600"/>
              <a:gd name="T4" fmla="*/ 1588 w 21750"/>
              <a:gd name="T5" fmla="*/ 228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50" h="21600" fill="none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</a:path>
              <a:path w="21750" h="21600" stroke="0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  <a:lnTo>
                  <a:pt x="15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7" name="Arc 27"/>
          <p:cNvSpPr>
            <a:spLocks/>
          </p:cNvSpPr>
          <p:nvPr/>
        </p:nvSpPr>
        <p:spPr bwMode="auto">
          <a:xfrm rot="-5400000">
            <a:off x="3582988" y="4725988"/>
            <a:ext cx="228600" cy="228600"/>
          </a:xfrm>
          <a:custGeom>
            <a:avLst/>
            <a:gdLst>
              <a:gd name="T0" fmla="*/ 0 w 21600"/>
              <a:gd name="T1" fmla="*/ 228600 h 21599"/>
              <a:gd name="T2" fmla="*/ 227013 w 21600"/>
              <a:gd name="T3" fmla="*/ 0 h 21599"/>
              <a:gd name="T4" fmla="*/ 228600 w 21600"/>
              <a:gd name="T5" fmla="*/ 228600 h 215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99" fill="none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 flipH="1">
            <a:off x="33528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>
            <a:off x="40386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520700" y="4546600"/>
            <a:ext cx="30591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SECONDARY MARKET</a:t>
            </a: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6026150" y="2444750"/>
            <a:ext cx="2882900" cy="35687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5897563" y="2647950"/>
            <a:ext cx="3121025" cy="3044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FINANCIAL</a:t>
            </a:r>
          </a:p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INTERMEDIARIES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</a:rPr>
              <a:t>Commercial </a:t>
            </a:r>
            <a:r>
              <a:rPr lang="en-US" sz="2300" dirty="0">
                <a:solidFill>
                  <a:srgbClr val="000000"/>
                </a:solidFill>
              </a:rPr>
              <a:t>Banks</a:t>
            </a:r>
          </a:p>
          <a:p>
            <a:pPr algn="ctr">
              <a:defRPr/>
            </a:pPr>
            <a:r>
              <a:rPr lang="en-US" sz="2300" dirty="0">
                <a:solidFill>
                  <a:srgbClr val="000000"/>
                </a:solidFill>
              </a:rPr>
              <a:t>Savings Institutions</a:t>
            </a:r>
          </a:p>
          <a:p>
            <a:pPr algn="ctr">
              <a:defRPr/>
            </a:pPr>
            <a:r>
              <a:rPr lang="en-US" sz="2300" dirty="0">
                <a:solidFill>
                  <a:srgbClr val="000000"/>
                </a:solidFill>
              </a:rPr>
              <a:t>Insurance Cos.</a:t>
            </a:r>
          </a:p>
          <a:p>
            <a:pPr algn="ctr">
              <a:defRPr/>
            </a:pPr>
            <a:r>
              <a:rPr lang="en-US" sz="2300" dirty="0">
                <a:solidFill>
                  <a:srgbClr val="000000"/>
                </a:solidFill>
              </a:rPr>
              <a:t>Pension Funds</a:t>
            </a:r>
          </a:p>
          <a:p>
            <a:pPr algn="ctr">
              <a:defRPr/>
            </a:pPr>
            <a:r>
              <a:rPr lang="en-US" sz="2300" dirty="0">
                <a:solidFill>
                  <a:srgbClr val="000000"/>
                </a:solidFill>
              </a:rPr>
              <a:t>Finance Companies</a:t>
            </a:r>
          </a:p>
          <a:p>
            <a:pPr algn="ctr">
              <a:defRPr/>
            </a:pPr>
            <a:r>
              <a:rPr lang="en-US" sz="2300" dirty="0">
                <a:solidFill>
                  <a:srgbClr val="000000"/>
                </a:solidFill>
              </a:rPr>
              <a:t>Mutual Funds</a:t>
            </a:r>
          </a:p>
        </p:txBody>
      </p:sp>
      <p:sp>
        <p:nvSpPr>
          <p:cNvPr id="40994" name="Line 34"/>
          <p:cNvSpPr>
            <a:spLocks noChangeShapeType="1"/>
          </p:cNvSpPr>
          <p:nvPr/>
        </p:nvSpPr>
        <p:spPr bwMode="auto">
          <a:xfrm>
            <a:off x="6019800" y="3429000"/>
            <a:ext cx="2895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671513" y="2363788"/>
            <a:ext cx="26701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INVESTMENT SECTOR</a:t>
            </a:r>
          </a:p>
        </p:txBody>
      </p:sp>
      <p:sp>
        <p:nvSpPr>
          <p:cNvPr id="3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/>
              <a:t>Flow of Funds in the Economy</a:t>
            </a:r>
            <a:endPara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769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92150" y="34353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692150" y="23685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273550" y="3054350"/>
            <a:ext cx="977900" cy="2120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 rot="-5400000">
            <a:off x="3702050" y="3786188"/>
            <a:ext cx="2136775" cy="6381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800" dirty="0"/>
              <a:t>FINANCIAL</a:t>
            </a:r>
          </a:p>
          <a:p>
            <a:pPr algn="ctr"/>
            <a:r>
              <a:rPr lang="en-US" sz="1800" dirty="0"/>
              <a:t>INTERMEDIARIES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692150" y="4502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692150" y="5645150"/>
            <a:ext cx="2654300" cy="368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763588" y="5678488"/>
            <a:ext cx="2511425" cy="363537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SAVINGS SECTOR</a:t>
            </a: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557213" y="3476625"/>
            <a:ext cx="2870200" cy="363538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FINANCIAL BROKERS</a:t>
            </a:r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V="1">
            <a:off x="304800" y="2590800"/>
            <a:ext cx="0" cy="3276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304800" y="58674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304800" y="2590800"/>
            <a:ext cx="381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 flipV="1">
            <a:off x="1981200" y="27432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 flipV="1">
            <a:off x="1981200" y="48768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3352800" y="2514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>
            <a:off x="3352800" y="5943600"/>
            <a:ext cx="1447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 flipV="1">
            <a:off x="4800600" y="5181600"/>
            <a:ext cx="0" cy="762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 flipV="1">
            <a:off x="4800600" y="25146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 flipH="1">
            <a:off x="3352800" y="3505200"/>
            <a:ext cx="914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>
            <a:off x="3810000" y="3733800"/>
            <a:ext cx="0" cy="1981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 flipH="1">
            <a:off x="3352800" y="57150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09" name="Line 25"/>
          <p:cNvSpPr>
            <a:spLocks noChangeShapeType="1"/>
          </p:cNvSpPr>
          <p:nvPr/>
        </p:nvSpPr>
        <p:spPr bwMode="auto">
          <a:xfrm flipH="1">
            <a:off x="3352800" y="3733800"/>
            <a:ext cx="457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10" name="Arc 26"/>
          <p:cNvSpPr>
            <a:spLocks/>
          </p:cNvSpPr>
          <p:nvPr/>
        </p:nvSpPr>
        <p:spPr bwMode="auto">
          <a:xfrm rot="5400000">
            <a:off x="3810794" y="4725194"/>
            <a:ext cx="230188" cy="228600"/>
          </a:xfrm>
          <a:custGeom>
            <a:avLst/>
            <a:gdLst>
              <a:gd name="T0" fmla="*/ 0 w 21750"/>
              <a:gd name="T1" fmla="*/ 11 h 21600"/>
              <a:gd name="T2" fmla="*/ 230188 w 21750"/>
              <a:gd name="T3" fmla="*/ 228600 h 21600"/>
              <a:gd name="T4" fmla="*/ 1588 w 21750"/>
              <a:gd name="T5" fmla="*/ 2286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50" h="21600" fill="none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</a:path>
              <a:path w="21750" h="21600" stroke="0" extrusionOk="0">
                <a:moveTo>
                  <a:pt x="-1" y="0"/>
                </a:moveTo>
                <a:cubicBezTo>
                  <a:pt x="49" y="0"/>
                  <a:pt x="99" y="-1"/>
                  <a:pt x="150" y="0"/>
                </a:cubicBezTo>
                <a:cubicBezTo>
                  <a:pt x="12079" y="0"/>
                  <a:pt x="21750" y="9670"/>
                  <a:pt x="21750" y="21600"/>
                </a:cubicBezTo>
                <a:lnTo>
                  <a:pt x="15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2011" name="Arc 27"/>
          <p:cNvSpPr>
            <a:spLocks/>
          </p:cNvSpPr>
          <p:nvPr/>
        </p:nvSpPr>
        <p:spPr bwMode="auto">
          <a:xfrm rot="-5400000">
            <a:off x="3582988" y="4725988"/>
            <a:ext cx="228600" cy="228600"/>
          </a:xfrm>
          <a:custGeom>
            <a:avLst/>
            <a:gdLst>
              <a:gd name="T0" fmla="*/ 0 w 21600"/>
              <a:gd name="T1" fmla="*/ 228600 h 21599"/>
              <a:gd name="T2" fmla="*/ 227013 w 21600"/>
              <a:gd name="T3" fmla="*/ 0 h 21599"/>
              <a:gd name="T4" fmla="*/ 228600 w 21600"/>
              <a:gd name="T5" fmla="*/ 228600 h 215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99" fill="none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2012" name="Line 28"/>
          <p:cNvSpPr>
            <a:spLocks noChangeShapeType="1"/>
          </p:cNvSpPr>
          <p:nvPr/>
        </p:nvSpPr>
        <p:spPr bwMode="auto">
          <a:xfrm flipH="1">
            <a:off x="33528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13" name="Line 29"/>
          <p:cNvSpPr>
            <a:spLocks noChangeShapeType="1"/>
          </p:cNvSpPr>
          <p:nvPr/>
        </p:nvSpPr>
        <p:spPr bwMode="auto">
          <a:xfrm>
            <a:off x="4038600" y="4724400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14" name="Rectangle 30"/>
          <p:cNvSpPr>
            <a:spLocks noChangeArrowheads="1"/>
          </p:cNvSpPr>
          <p:nvPr/>
        </p:nvSpPr>
        <p:spPr bwMode="auto">
          <a:xfrm>
            <a:off x="520700" y="4546600"/>
            <a:ext cx="3059113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SECONDARY MARKET</a:t>
            </a:r>
          </a:p>
        </p:txBody>
      </p:sp>
      <p:sp>
        <p:nvSpPr>
          <p:cNvPr id="42016" name="Rectangle 32"/>
          <p:cNvSpPr>
            <a:spLocks noChangeArrowheads="1"/>
          </p:cNvSpPr>
          <p:nvPr/>
        </p:nvSpPr>
        <p:spPr bwMode="auto">
          <a:xfrm>
            <a:off x="6178550" y="2444750"/>
            <a:ext cx="27305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017" name="Rectangle 33"/>
          <p:cNvSpPr>
            <a:spLocks noChangeArrowheads="1"/>
          </p:cNvSpPr>
          <p:nvPr/>
        </p:nvSpPr>
        <p:spPr bwMode="auto">
          <a:xfrm>
            <a:off x="6097588" y="2638425"/>
            <a:ext cx="2816225" cy="230575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SECONDARY</a:t>
            </a:r>
          </a:p>
          <a:p>
            <a:pPr algn="ctr">
              <a:defRPr/>
            </a:pPr>
            <a:r>
              <a:rPr lang="en-US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MARKET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Security or Stock</a:t>
            </a: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Exchanges</a:t>
            </a:r>
          </a:p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OTC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Market</a:t>
            </a:r>
          </a:p>
        </p:txBody>
      </p:sp>
      <p:sp>
        <p:nvSpPr>
          <p:cNvPr id="42018" name="Line 34"/>
          <p:cNvSpPr>
            <a:spLocks noChangeShapeType="1"/>
          </p:cNvSpPr>
          <p:nvPr/>
        </p:nvSpPr>
        <p:spPr bwMode="auto">
          <a:xfrm>
            <a:off x="6178550" y="345059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019" name="Rectangle 35"/>
          <p:cNvSpPr>
            <a:spLocks noChangeArrowheads="1"/>
          </p:cNvSpPr>
          <p:nvPr/>
        </p:nvSpPr>
        <p:spPr bwMode="auto">
          <a:xfrm>
            <a:off x="671513" y="2363788"/>
            <a:ext cx="2670175" cy="363537"/>
          </a:xfrm>
          <a:prstGeom prst="rect">
            <a:avLst/>
          </a:prstGeom>
          <a:noFill/>
          <a:ln>
            <a:noFill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INVESTMENT SECTOR</a:t>
            </a:r>
          </a:p>
        </p:txBody>
      </p:sp>
      <p:sp>
        <p:nvSpPr>
          <p:cNvPr id="3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/>
              <a:t>Flow of Funds in the Economy</a:t>
            </a:r>
            <a:endParaRPr lang="en-US" sz="4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780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437535" y="152400"/>
            <a:ext cx="8610600" cy="1209675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Allocation of Funds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05581" y="3352800"/>
            <a:ext cx="8281219" cy="3276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200" dirty="0" smtClean="0"/>
              <a:t>In a rational world, the highest expected returns will be offered only by those economic units with the most promising investment opportunities.</a:t>
            </a:r>
          </a:p>
          <a:p>
            <a:pPr marL="0" indent="0">
              <a:buNone/>
              <a:defRPr/>
            </a:pPr>
            <a:r>
              <a:rPr lang="en-US" sz="3200" u="sng" dirty="0" smtClean="0"/>
              <a:t>Result</a:t>
            </a:r>
            <a:r>
              <a:rPr lang="en-US" sz="3200" dirty="0" smtClean="0"/>
              <a:t>: Savings tend to be allocated to the most efficient uses.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405580" y="1600200"/>
            <a:ext cx="8281219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</a:pPr>
            <a:r>
              <a:rPr lang="en-US" sz="3200" dirty="0">
                <a:solidFill>
                  <a:srgbClr val="000000"/>
                </a:solidFill>
              </a:rPr>
              <a:t>Funds will flow to economic units that are willing to provide the greatest expected return (holding risk constant).</a:t>
            </a:r>
          </a:p>
        </p:txBody>
      </p:sp>
    </p:spTree>
    <p:extLst>
      <p:ext uri="{BB962C8B-B14F-4D97-AF65-F5344CB8AC3E}">
        <p14:creationId xmlns:p14="http://schemas.microsoft.com/office/powerpoint/2010/main" xmlns="" val="2580489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-36871"/>
            <a:ext cx="7581900" cy="1676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Risk-Expected Return Profile</a:t>
            </a:r>
          </a:p>
        </p:txBody>
      </p:sp>
      <p:sp>
        <p:nvSpPr>
          <p:cNvPr id="26" name="Line 5"/>
          <p:cNvSpPr>
            <a:spLocks noChangeShapeType="1"/>
          </p:cNvSpPr>
          <p:nvPr/>
        </p:nvSpPr>
        <p:spPr bwMode="auto">
          <a:xfrm flipV="1">
            <a:off x="1600200" y="1905000"/>
            <a:ext cx="0" cy="388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1600200" y="5791200"/>
            <a:ext cx="6324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4481513" y="6005513"/>
            <a:ext cx="909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RISK</a:t>
            </a: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 rot="-5400000">
            <a:off x="-781844" y="3725069"/>
            <a:ext cx="37385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EXPECTED RETURN </a:t>
            </a:r>
            <a:r>
              <a:rPr lang="en-US" dirty="0"/>
              <a:t>(%)</a:t>
            </a:r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 flipV="1">
            <a:off x="1600200" y="2057400"/>
            <a:ext cx="3657600" cy="2438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1662113" y="4375150"/>
            <a:ext cx="4149920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U.S. Treasury Bills (risk-free securities)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2119313" y="4070350"/>
            <a:ext cx="3433505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Prime-grade Commercial Paper</a:t>
            </a: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2652713" y="3765550"/>
            <a:ext cx="38639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Long-term Government Bonds</a:t>
            </a:r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3186113" y="3384550"/>
            <a:ext cx="44434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Investment-grade Corporate Bonds</a:t>
            </a: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3795713" y="3003550"/>
            <a:ext cx="40624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Medium-grade Corporate Bonds</a:t>
            </a: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4329113" y="2622550"/>
            <a:ext cx="22129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Preferred Stocks</a:t>
            </a:r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4862513" y="2241550"/>
            <a:ext cx="3257368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Conservative Common Stocks</a:t>
            </a:r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5319713" y="1860550"/>
            <a:ext cx="3103286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Speculative Common Stocks</a:t>
            </a:r>
          </a:p>
        </p:txBody>
      </p:sp>
      <p:sp>
        <p:nvSpPr>
          <p:cNvPr id="39" name="Oval 18"/>
          <p:cNvSpPr>
            <a:spLocks noChangeArrowheads="1"/>
          </p:cNvSpPr>
          <p:nvPr/>
        </p:nvSpPr>
        <p:spPr bwMode="auto">
          <a:xfrm>
            <a:off x="5187950" y="1987550"/>
            <a:ext cx="139700" cy="139700"/>
          </a:xfrm>
          <a:prstGeom prst="ellipse">
            <a:avLst/>
          </a:prstGeom>
          <a:solidFill>
            <a:srgbClr val="38006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" name="Oval 19"/>
          <p:cNvSpPr>
            <a:spLocks noChangeArrowheads="1"/>
          </p:cNvSpPr>
          <p:nvPr/>
        </p:nvSpPr>
        <p:spPr bwMode="auto">
          <a:xfrm>
            <a:off x="4730750" y="2292350"/>
            <a:ext cx="139700" cy="139700"/>
          </a:xfrm>
          <a:prstGeom prst="ellipse">
            <a:avLst/>
          </a:prstGeom>
          <a:solidFill>
            <a:srgbClr val="38006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Oval 20"/>
          <p:cNvSpPr>
            <a:spLocks noChangeArrowheads="1"/>
          </p:cNvSpPr>
          <p:nvPr/>
        </p:nvSpPr>
        <p:spPr bwMode="auto">
          <a:xfrm>
            <a:off x="4121150" y="2673350"/>
            <a:ext cx="139700" cy="1397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" name="Oval 21"/>
          <p:cNvSpPr>
            <a:spLocks noChangeArrowheads="1"/>
          </p:cNvSpPr>
          <p:nvPr/>
        </p:nvSpPr>
        <p:spPr bwMode="auto">
          <a:xfrm>
            <a:off x="3587750" y="3054350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Oval 22"/>
          <p:cNvSpPr>
            <a:spLocks noChangeArrowheads="1"/>
          </p:cNvSpPr>
          <p:nvPr/>
        </p:nvSpPr>
        <p:spPr bwMode="auto">
          <a:xfrm>
            <a:off x="2978150" y="3511550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Oval 23"/>
          <p:cNvSpPr>
            <a:spLocks noChangeArrowheads="1"/>
          </p:cNvSpPr>
          <p:nvPr/>
        </p:nvSpPr>
        <p:spPr bwMode="auto">
          <a:xfrm>
            <a:off x="2444750" y="3816350"/>
            <a:ext cx="139700" cy="1397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" name="Oval 24"/>
          <p:cNvSpPr>
            <a:spLocks noChangeArrowheads="1"/>
          </p:cNvSpPr>
          <p:nvPr/>
        </p:nvSpPr>
        <p:spPr bwMode="auto">
          <a:xfrm>
            <a:off x="1987550" y="4121150"/>
            <a:ext cx="139700" cy="139700"/>
          </a:xfrm>
          <a:prstGeom prst="ellipse">
            <a:avLst/>
          </a:prstGeom>
          <a:solidFill>
            <a:srgbClr val="42B2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" name="Oval 25"/>
          <p:cNvSpPr>
            <a:spLocks noChangeArrowheads="1"/>
          </p:cNvSpPr>
          <p:nvPr/>
        </p:nvSpPr>
        <p:spPr bwMode="auto">
          <a:xfrm>
            <a:off x="1530350" y="4425950"/>
            <a:ext cx="139700" cy="139700"/>
          </a:xfrm>
          <a:prstGeom prst="ellipse">
            <a:avLst/>
          </a:prstGeom>
          <a:solidFill>
            <a:srgbClr val="42B2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3295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What Influences Security Expected Returns?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71500" y="3124200"/>
            <a:ext cx="7810500" cy="3124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u="sng" dirty="0" smtClean="0"/>
              <a:t>Marketability</a:t>
            </a:r>
            <a:r>
              <a:rPr lang="en-US" dirty="0" smtClean="0"/>
              <a:t> is the ability to sell a significant volume of securities in a short period of time in the secondary market without significant price concession.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571500" y="1905000"/>
            <a:ext cx="78105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200" u="sng" dirty="0"/>
              <a:t>Default Risk</a:t>
            </a:r>
            <a:r>
              <a:rPr lang="en-US" sz="3200" dirty="0"/>
              <a:t> is the failure to meet the terms of a contract.</a:t>
            </a:r>
          </a:p>
        </p:txBody>
      </p:sp>
    </p:spTree>
    <p:extLst>
      <p:ext uri="{BB962C8B-B14F-4D97-AF65-F5344CB8AC3E}">
        <p14:creationId xmlns:p14="http://schemas.microsoft.com/office/powerpoint/2010/main" xmlns="" val="4200935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b="1" dirty="0" smtClean="0"/>
              <a:t>Ratings by Investment Agencies on Default Risk</a:t>
            </a:r>
          </a:p>
        </p:txBody>
      </p:sp>
      <p:graphicFrame>
        <p:nvGraphicFramePr>
          <p:cNvPr id="46085" name="Object 5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385945889"/>
              </p:ext>
            </p:extLst>
          </p:nvPr>
        </p:nvGraphicFramePr>
        <p:xfrm>
          <a:off x="466725" y="1905000"/>
          <a:ext cx="8313738" cy="3533775"/>
        </p:xfrm>
        <a:graphic>
          <a:graphicData uri="http://schemas.openxmlformats.org/presentationml/2006/ole">
            <p:oleObj spid="_x0000_s4103" name="Document" r:id="rId3" imgW="8296363" imgH="3514805" progId="Word.Document.8">
              <p:embed/>
            </p:oleObj>
          </a:graphicData>
        </a:graphic>
      </p:graphicFrame>
      <p:sp>
        <p:nvSpPr>
          <p:cNvPr id="46086" name="Line 6"/>
          <p:cNvSpPr>
            <a:spLocks noChangeShapeType="1"/>
          </p:cNvSpPr>
          <p:nvPr/>
        </p:nvSpPr>
        <p:spPr bwMode="auto">
          <a:xfrm>
            <a:off x="566737" y="2271252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503238" y="3810000"/>
            <a:ext cx="8293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381000" y="5791200"/>
            <a:ext cx="8415337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>
              <a:defRPr/>
            </a:pPr>
            <a:r>
              <a:rPr lang="en-US" sz="2400" i="1" dirty="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Investment grade </a:t>
            </a:r>
            <a:r>
              <a:rPr lang="en-US" sz="2400" i="1" dirty="0">
                <a:solidFill>
                  <a:srgbClr val="000000"/>
                </a:solidFill>
              </a:rPr>
              <a:t>represents the top four categories.</a:t>
            </a:r>
          </a:p>
          <a:p>
            <a:pPr algn="ctr">
              <a:defRPr/>
            </a:pPr>
            <a:r>
              <a:rPr lang="en-US" sz="2400" i="1" dirty="0">
                <a:solidFill>
                  <a:schemeClr val="hlink"/>
                </a:solidFill>
              </a:rPr>
              <a:t>Below investment grade </a:t>
            </a:r>
            <a:r>
              <a:rPr lang="en-US" sz="2400" i="1" dirty="0">
                <a:solidFill>
                  <a:srgbClr val="000000"/>
                </a:solidFill>
              </a:rPr>
              <a:t>represents all other categories.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4648200" y="1981200"/>
            <a:ext cx="1588" cy="3429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9207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920750" y="4654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Oval 12"/>
          <p:cNvSpPr>
            <a:spLocks noChangeArrowheads="1"/>
          </p:cNvSpPr>
          <p:nvPr/>
        </p:nvSpPr>
        <p:spPr bwMode="auto">
          <a:xfrm>
            <a:off x="920750" y="4502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Oval 13"/>
          <p:cNvSpPr>
            <a:spLocks noChangeArrowheads="1"/>
          </p:cNvSpPr>
          <p:nvPr/>
        </p:nvSpPr>
        <p:spPr bwMode="auto">
          <a:xfrm>
            <a:off x="31305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4" name="Oval 14"/>
          <p:cNvSpPr>
            <a:spLocks noChangeArrowheads="1"/>
          </p:cNvSpPr>
          <p:nvPr/>
        </p:nvSpPr>
        <p:spPr bwMode="auto">
          <a:xfrm>
            <a:off x="3130550" y="4654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5" name="Oval 15"/>
          <p:cNvSpPr>
            <a:spLocks noChangeArrowheads="1"/>
          </p:cNvSpPr>
          <p:nvPr/>
        </p:nvSpPr>
        <p:spPr bwMode="auto">
          <a:xfrm>
            <a:off x="3130550" y="4502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6" name="Oval 16"/>
          <p:cNvSpPr>
            <a:spLocks noChangeArrowheads="1"/>
          </p:cNvSpPr>
          <p:nvPr/>
        </p:nvSpPr>
        <p:spPr bwMode="auto">
          <a:xfrm>
            <a:off x="51117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7" name="Oval 17"/>
          <p:cNvSpPr>
            <a:spLocks noChangeArrowheads="1"/>
          </p:cNvSpPr>
          <p:nvPr/>
        </p:nvSpPr>
        <p:spPr bwMode="auto">
          <a:xfrm>
            <a:off x="5111750" y="4654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8" name="Oval 18"/>
          <p:cNvSpPr>
            <a:spLocks noChangeArrowheads="1"/>
          </p:cNvSpPr>
          <p:nvPr/>
        </p:nvSpPr>
        <p:spPr bwMode="auto">
          <a:xfrm>
            <a:off x="5111750" y="4502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9" name="Oval 19"/>
          <p:cNvSpPr>
            <a:spLocks noChangeArrowheads="1"/>
          </p:cNvSpPr>
          <p:nvPr/>
        </p:nvSpPr>
        <p:spPr bwMode="auto">
          <a:xfrm>
            <a:off x="71691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0" name="Oval 20"/>
          <p:cNvSpPr>
            <a:spLocks noChangeArrowheads="1"/>
          </p:cNvSpPr>
          <p:nvPr/>
        </p:nvSpPr>
        <p:spPr bwMode="auto">
          <a:xfrm>
            <a:off x="7169150" y="4654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1" name="Oval 21"/>
          <p:cNvSpPr>
            <a:spLocks noChangeArrowheads="1"/>
          </p:cNvSpPr>
          <p:nvPr/>
        </p:nvSpPr>
        <p:spPr bwMode="auto">
          <a:xfrm>
            <a:off x="7169150" y="4502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1295400" y="2286000"/>
            <a:ext cx="0" cy="3124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5000" y="2286000"/>
            <a:ext cx="0" cy="3124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91710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295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What Influences Expected Security Returns?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71500" y="3733800"/>
            <a:ext cx="8039100" cy="2362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u="sng" dirty="0" smtClean="0"/>
              <a:t>Taxability</a:t>
            </a:r>
            <a:r>
              <a:rPr lang="en-US" dirty="0" smtClean="0"/>
              <a:t> considers the expected tax consequences of the security.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71500" y="1905000"/>
            <a:ext cx="80391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200" u="sng" dirty="0"/>
              <a:t>Maturity</a:t>
            </a:r>
            <a:r>
              <a:rPr lang="en-US" sz="3200" dirty="0"/>
              <a:t> is concerned with the life of the security;  the amount of time before the principal amount of a security becomes due.</a:t>
            </a:r>
          </a:p>
        </p:txBody>
      </p:sp>
    </p:spTree>
    <p:extLst>
      <p:ext uri="{BB962C8B-B14F-4D97-AF65-F5344CB8AC3E}">
        <p14:creationId xmlns:p14="http://schemas.microsoft.com/office/powerpoint/2010/main" xmlns="" val="115834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0772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Term Structure of Interest Rates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5562600"/>
            <a:ext cx="8839200" cy="990600"/>
          </a:xfrm>
          <a:noFill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2600" smtClean="0"/>
              <a:t>A </a:t>
            </a:r>
            <a:r>
              <a:rPr lang="en-US" sz="2600" smtClean="0">
                <a:solidFill>
                  <a:schemeClr val="hlink"/>
                </a:solidFill>
              </a:rPr>
              <a:t>yield curve </a:t>
            </a:r>
            <a:r>
              <a:rPr lang="en-US" sz="2600" smtClean="0"/>
              <a:t>is a graph of the relationship between yields and term to maturity for particular securities.</a:t>
            </a:r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>
            <a:off x="1676400" y="2133600"/>
            <a:ext cx="0" cy="259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 flipH="1">
            <a:off x="1676400" y="4724400"/>
            <a:ext cx="5715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6" name="Arc 8"/>
          <p:cNvSpPr>
            <a:spLocks/>
          </p:cNvSpPr>
          <p:nvPr/>
        </p:nvSpPr>
        <p:spPr bwMode="auto">
          <a:xfrm rot="10800000">
            <a:off x="1676400" y="2438400"/>
            <a:ext cx="5715000" cy="1447800"/>
          </a:xfrm>
          <a:custGeom>
            <a:avLst/>
            <a:gdLst>
              <a:gd name="T0" fmla="*/ 5715000 w 21600"/>
              <a:gd name="T1" fmla="*/ 0 h 21600"/>
              <a:gd name="T2" fmla="*/ 0 w 21600"/>
              <a:gd name="T3" fmla="*/ 144780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7" name="Arc 9"/>
          <p:cNvSpPr>
            <a:spLocks/>
          </p:cNvSpPr>
          <p:nvPr/>
        </p:nvSpPr>
        <p:spPr bwMode="auto">
          <a:xfrm>
            <a:off x="1677988" y="2362200"/>
            <a:ext cx="5715000" cy="1524000"/>
          </a:xfrm>
          <a:custGeom>
            <a:avLst/>
            <a:gdLst>
              <a:gd name="T0" fmla="*/ 5715000 w 21600"/>
              <a:gd name="T1" fmla="*/ 1524000 h 21600"/>
              <a:gd name="T2" fmla="*/ 0 w 21600"/>
              <a:gd name="T3" fmla="*/ 0 h 21600"/>
              <a:gd name="T4" fmla="*/ 571500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4405313" y="2043113"/>
            <a:ext cx="42576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Upward Sloping Yield Curve</a:t>
            </a: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100513" y="3871913"/>
            <a:ext cx="46799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Downward Sloping Yield Curve</a:t>
            </a: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 rot="-5400000">
            <a:off x="102039" y="3386904"/>
            <a:ext cx="253595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   </a:t>
            </a:r>
            <a:r>
              <a:rPr lang="en-US" dirty="0" smtClean="0">
                <a:solidFill>
                  <a:srgbClr val="000000"/>
                </a:solidFill>
              </a:rPr>
              <a:t>  2     4     6     8     10   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 rot="-5400000">
            <a:off x="54770" y="3266281"/>
            <a:ext cx="1636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YIELD (%)</a:t>
            </a: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1585913" y="4710113"/>
            <a:ext cx="5448608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        </a:t>
            </a:r>
            <a:r>
              <a:rPr lang="en-US" dirty="0" smtClean="0">
                <a:solidFill>
                  <a:srgbClr val="000000"/>
                </a:solidFill>
              </a:rPr>
              <a:t>      5             </a:t>
            </a:r>
            <a:r>
              <a:rPr lang="en-US" dirty="0">
                <a:solidFill>
                  <a:srgbClr val="000000"/>
                </a:solidFill>
              </a:rPr>
              <a:t>10 </a:t>
            </a:r>
            <a:r>
              <a:rPr lang="en-US" dirty="0" smtClean="0">
                <a:solidFill>
                  <a:srgbClr val="000000"/>
                </a:solidFill>
              </a:rPr>
              <a:t>           </a:t>
            </a:r>
            <a:r>
              <a:rPr lang="en-US" dirty="0">
                <a:solidFill>
                  <a:srgbClr val="000000"/>
                </a:solidFill>
              </a:rPr>
              <a:t>15      </a:t>
            </a:r>
            <a:r>
              <a:rPr lang="en-US" dirty="0" smtClean="0">
                <a:solidFill>
                  <a:srgbClr val="000000"/>
                </a:solidFill>
              </a:rPr>
              <a:t>      </a:t>
            </a:r>
            <a:r>
              <a:rPr lang="en-US" dirty="0">
                <a:solidFill>
                  <a:srgbClr val="000000"/>
                </a:solidFill>
              </a:rPr>
              <a:t>20 </a:t>
            </a:r>
            <a:r>
              <a:rPr lang="en-US" dirty="0" smtClean="0">
                <a:solidFill>
                  <a:srgbClr val="000000"/>
                </a:solidFill>
              </a:rPr>
              <a:t>          25            </a:t>
            </a:r>
            <a:r>
              <a:rPr lang="en-US" dirty="0">
                <a:solidFill>
                  <a:srgbClr val="000000"/>
                </a:solidFill>
              </a:rPr>
              <a:t>30</a:t>
            </a: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6005513" y="2424113"/>
            <a:ext cx="12144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(Usual)</a:t>
            </a: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5776913" y="4176713"/>
            <a:ext cx="15859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(Unusual)</a:t>
            </a: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3414713" y="5060950"/>
            <a:ext cx="28654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YEARS TO MATURITY</a:t>
            </a:r>
          </a:p>
        </p:txBody>
      </p:sp>
    </p:spTree>
    <p:extLst>
      <p:ext uri="{BB962C8B-B14F-4D97-AF65-F5344CB8AC3E}">
        <p14:creationId xmlns:p14="http://schemas.microsoft.com/office/powerpoint/2010/main" xmlns="" val="1664678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571500" y="0"/>
            <a:ext cx="8496300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500" b="1" dirty="0" smtClean="0"/>
              <a:t>What Influences Expected Security Returns?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71500" y="3581400"/>
            <a:ext cx="8229600" cy="30480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800" u="sng" dirty="0" smtClean="0"/>
              <a:t>Inflation</a:t>
            </a:r>
            <a:r>
              <a:rPr lang="en-US" sz="2800" dirty="0" smtClean="0"/>
              <a:t> is a rise in the average level of prices of goods and services.  The greater inflation expectations, then the greater the expected return.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571500" y="1905000"/>
            <a:ext cx="8229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2800" u="sng" dirty="0"/>
              <a:t>Embedded Options</a:t>
            </a:r>
            <a:r>
              <a:rPr lang="en-US" sz="2800" dirty="0"/>
              <a:t> provide the opportunity to change specific attributes of the security.</a:t>
            </a:r>
          </a:p>
        </p:txBody>
      </p:sp>
    </p:spTree>
    <p:extLst>
      <p:ext uri="{BB962C8B-B14F-4D97-AF65-F5344CB8AC3E}">
        <p14:creationId xmlns:p14="http://schemas.microsoft.com/office/powerpoint/2010/main" xmlns="" val="1105061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24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24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24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9183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We covered the following topics in today’s lecture;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 smtClean="0"/>
              <a:t>Forms of business organizations - and the advantages and disadvantages of each. 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C</a:t>
            </a:r>
            <a:r>
              <a:rPr lang="en-US" sz="2400" dirty="0" smtClean="0"/>
              <a:t>orporation's taxable income and how to determine the corporate tax rate - both average and marginal. 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V</a:t>
            </a:r>
            <a:r>
              <a:rPr lang="en-US" sz="2400" dirty="0" smtClean="0"/>
              <a:t>arious methods of depreciation. 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U</a:t>
            </a:r>
            <a:r>
              <a:rPr lang="en-US" sz="2400" dirty="0" smtClean="0"/>
              <a:t>se of debt financing over both common and preferred stock financing. 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P</a:t>
            </a:r>
            <a:r>
              <a:rPr lang="en-US" sz="2400" dirty="0" smtClean="0"/>
              <a:t>urpose and make up of financial markets. 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/>
              <a:t>R</a:t>
            </a:r>
            <a:r>
              <a:rPr lang="en-US" sz="2400" dirty="0" smtClean="0"/>
              <a:t>atings of the major rating agencies and security’s default risk.</a:t>
            </a:r>
          </a:p>
          <a:p>
            <a:pPr>
              <a:buFont typeface="Monotype Sorts" pitchFamily="2" charset="2"/>
              <a:buAutoNum type="arabicPeriod"/>
            </a:pPr>
            <a:r>
              <a:rPr lang="en-US" sz="2400" dirty="0" smtClean="0"/>
              <a:t>Term structure of interest rates and its relation it to the yield curve.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5914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1790</Words>
  <Application>Microsoft Office PowerPoint</Application>
  <PresentationFormat>On-screen Show (4:3)</PresentationFormat>
  <Paragraphs>291</Paragraphs>
  <Slides>49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Document</vt:lpstr>
      <vt:lpstr>Summary of Previous of Lecture</vt:lpstr>
      <vt:lpstr>Chapter 2</vt:lpstr>
      <vt:lpstr>Learning Outcomes</vt:lpstr>
      <vt:lpstr>The Business, Tax, and Financial Environments</vt:lpstr>
      <vt:lpstr>The Business Environment</vt:lpstr>
      <vt:lpstr>The Business Environment</vt:lpstr>
      <vt:lpstr>Summary for Sole Proprietorship</vt:lpstr>
      <vt:lpstr>The Business Environment</vt:lpstr>
      <vt:lpstr>Types of Partnerships</vt:lpstr>
      <vt:lpstr>Summary for Partnership</vt:lpstr>
      <vt:lpstr>The Business Environment</vt:lpstr>
      <vt:lpstr>Summary for Corporation</vt:lpstr>
      <vt:lpstr>The Business Environment</vt:lpstr>
      <vt:lpstr>Limited Liability Company (LLC)</vt:lpstr>
      <vt:lpstr>Summary for LLC</vt:lpstr>
      <vt:lpstr>Corporate Income Taxes</vt:lpstr>
      <vt:lpstr>Income Tax Example</vt:lpstr>
      <vt:lpstr>Income Tax Example</vt:lpstr>
      <vt:lpstr>Depreciation</vt:lpstr>
      <vt:lpstr>Common Types of Depreciation</vt:lpstr>
      <vt:lpstr>MACRS Example</vt:lpstr>
      <vt:lpstr>Depreciation Example</vt:lpstr>
      <vt:lpstr>MACRS Example</vt:lpstr>
      <vt:lpstr>MACRS Schedule</vt:lpstr>
      <vt:lpstr>Interest Deductibility</vt:lpstr>
      <vt:lpstr>Handling Corporate Losses and Gains</vt:lpstr>
      <vt:lpstr>Corporate Losses and Gains Example</vt:lpstr>
      <vt:lpstr>Corporate Losses and Gains Example</vt:lpstr>
      <vt:lpstr>Corporate Capital Gains / Losses</vt:lpstr>
      <vt:lpstr>Corporate Capital Gains / Losses</vt:lpstr>
      <vt:lpstr>Financial Environment</vt:lpstr>
      <vt:lpstr>Flow of Funds in the Economy</vt:lpstr>
      <vt:lpstr>Flow of Funds in the Economy</vt:lpstr>
      <vt:lpstr>Flow of Funds in the Economy</vt:lpstr>
      <vt:lpstr>Flow of Funds in the Economy</vt:lpstr>
      <vt:lpstr>Flow of Funds in the Economy</vt:lpstr>
      <vt:lpstr>Flow of Funds in the Economy</vt:lpstr>
      <vt:lpstr>Allocation of Funds</vt:lpstr>
      <vt:lpstr>Risk-Expected Return Profile</vt:lpstr>
      <vt:lpstr>What Influences Security Expected Returns?</vt:lpstr>
      <vt:lpstr>Ratings by Investment Agencies on Default Risk</vt:lpstr>
      <vt:lpstr>What Influences Expected Security Returns?</vt:lpstr>
      <vt:lpstr>Term Structure of Interest Rates</vt:lpstr>
      <vt:lpstr>What Influences Expected Security Returns?</vt:lpstr>
      <vt:lpstr>Slide 45</vt:lpstr>
      <vt:lpstr>Slide 46</vt:lpstr>
      <vt:lpstr>Slide 47</vt:lpstr>
      <vt:lpstr>Slide 48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Previous of Lecture</dc:title>
  <dc:creator>Dr. Muhammad Azhar Khan</dc:creator>
  <cp:lastModifiedBy>NTS</cp:lastModifiedBy>
  <cp:revision>17</cp:revision>
  <dcterms:created xsi:type="dcterms:W3CDTF">2012-12-10T18:41:17Z</dcterms:created>
  <dcterms:modified xsi:type="dcterms:W3CDTF">2012-12-11T05:46:49Z</dcterms:modified>
</cp:coreProperties>
</file>