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doc" ContentType="application/msword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74" r:id="rId5"/>
    <p:sldId id="275" r:id="rId6"/>
    <p:sldId id="276" r:id="rId7"/>
    <p:sldId id="277" r:id="rId8"/>
    <p:sldId id="299" r:id="rId9"/>
    <p:sldId id="293" r:id="rId10"/>
    <p:sldId id="294" r:id="rId11"/>
    <p:sldId id="295" r:id="rId12"/>
    <p:sldId id="296" r:id="rId13"/>
    <p:sldId id="297" r:id="rId14"/>
    <p:sldId id="298" r:id="rId15"/>
    <p:sldId id="300" r:id="rId16"/>
    <p:sldId id="301" r:id="rId17"/>
    <p:sldId id="29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998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B7EE41-8CC2-4CC5-B1F7-10CE9C279211}" type="datetimeFigureOut">
              <a:rPr lang="en-US" smtClean="0"/>
              <a:pPr/>
              <a:t>11/14/2012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58D043-8025-40EB-8E33-D80049FB9AA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377650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GB"/>
          </a:p>
        </p:txBody>
      </p:sp>
      <p:sp>
        <p:nvSpPr>
          <p:cNvPr id="512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D501E-6DDD-4CD7-9584-4CA1530AB2B4}" type="datetimeFigureOut">
              <a:rPr lang="en-US" smtClean="0"/>
              <a:pPr/>
              <a:t>11/14/2012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57A65-8445-4FBB-9181-C2B88EC8C0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38117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D501E-6DDD-4CD7-9584-4CA1530AB2B4}" type="datetimeFigureOut">
              <a:rPr lang="en-US" smtClean="0"/>
              <a:pPr/>
              <a:t>11/14/2012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57A65-8445-4FBB-9181-C2B88EC8C0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90778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D501E-6DDD-4CD7-9584-4CA1530AB2B4}" type="datetimeFigureOut">
              <a:rPr lang="en-US" smtClean="0"/>
              <a:pPr/>
              <a:t>11/14/2012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57A65-8445-4FBB-9181-C2B88EC8C0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23102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D501E-6DDD-4CD7-9584-4CA1530AB2B4}" type="datetimeFigureOut">
              <a:rPr lang="en-US" smtClean="0"/>
              <a:pPr/>
              <a:t>11/14/2012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57A65-8445-4FBB-9181-C2B88EC8C0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1493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D501E-6DDD-4CD7-9584-4CA1530AB2B4}" type="datetimeFigureOut">
              <a:rPr lang="en-US" smtClean="0"/>
              <a:pPr/>
              <a:t>11/14/2012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57A65-8445-4FBB-9181-C2B88EC8C0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1365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D501E-6DDD-4CD7-9584-4CA1530AB2B4}" type="datetimeFigureOut">
              <a:rPr lang="en-US" smtClean="0"/>
              <a:pPr/>
              <a:t>11/14/2012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57A65-8445-4FBB-9181-C2B88EC8C0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590503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D501E-6DDD-4CD7-9584-4CA1530AB2B4}" type="datetimeFigureOut">
              <a:rPr lang="en-US" smtClean="0"/>
              <a:pPr/>
              <a:t>11/14/2012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57A65-8445-4FBB-9181-C2B88EC8C0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456610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D501E-6DDD-4CD7-9584-4CA1530AB2B4}" type="datetimeFigureOut">
              <a:rPr lang="en-US" smtClean="0"/>
              <a:pPr/>
              <a:t>11/14/2012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57A65-8445-4FBB-9181-C2B88EC8C0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02896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D501E-6DDD-4CD7-9584-4CA1530AB2B4}" type="datetimeFigureOut">
              <a:rPr lang="en-US" smtClean="0"/>
              <a:pPr/>
              <a:t>11/14/2012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57A65-8445-4FBB-9181-C2B88EC8C0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75854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D501E-6DDD-4CD7-9584-4CA1530AB2B4}" type="datetimeFigureOut">
              <a:rPr lang="en-US" smtClean="0"/>
              <a:pPr/>
              <a:t>11/14/2012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57A65-8445-4FBB-9181-C2B88EC8C0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78475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D501E-6DDD-4CD7-9584-4CA1530AB2B4}" type="datetimeFigureOut">
              <a:rPr lang="en-US" smtClean="0"/>
              <a:pPr/>
              <a:t>11/14/2012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57A65-8445-4FBB-9181-C2B88EC8C0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63918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476250"/>
            <a:ext cx="6781800" cy="12763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26190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5D501E-6DDD-4CD7-9584-4CA1530AB2B4}" type="datetimeFigureOut">
              <a:rPr lang="en-US" smtClean="0"/>
              <a:pPr/>
              <a:t>11/14/2012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857A65-8445-4FBB-9181-C2B88EC8C0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20085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.doc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000" b="1" dirty="0" smtClean="0"/>
              <a:t>Summary of Previous Lecture</a:t>
            </a:r>
            <a:endParaRPr lang="en-US" sz="4000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en-US" sz="2400" dirty="0"/>
              <a:t>We covered following topics in our </a:t>
            </a:r>
            <a:r>
              <a:rPr lang="en-US" sz="2400" dirty="0" smtClean="0"/>
              <a:t>previous </a:t>
            </a:r>
            <a:r>
              <a:rPr lang="en-US" sz="2400" dirty="0"/>
              <a:t>lecture;</a:t>
            </a:r>
          </a:p>
          <a:p>
            <a:pPr marL="685800" indent="-685800">
              <a:lnSpc>
                <a:spcPct val="80000"/>
              </a:lnSpc>
            </a:pPr>
            <a:r>
              <a:rPr lang="en-US" sz="2400" dirty="0"/>
              <a:t>capital budgeting” and the steps involved in the capital budgeting process. </a:t>
            </a:r>
          </a:p>
          <a:p>
            <a:pPr marL="685800" indent="-685800">
              <a:lnSpc>
                <a:spcPct val="80000"/>
              </a:lnSpc>
            </a:pPr>
            <a:r>
              <a:rPr lang="en-US" sz="2400" dirty="0"/>
              <a:t>Procedure to generate long-term project proposals within the firm. </a:t>
            </a:r>
          </a:p>
          <a:p>
            <a:pPr marL="685800" indent="-685800">
              <a:lnSpc>
                <a:spcPct val="80000"/>
              </a:lnSpc>
            </a:pPr>
            <a:r>
              <a:rPr lang="en-US" sz="2400" dirty="0"/>
              <a:t>why cash flows, not the income flows are the most relevant to capital budgeting decisions. </a:t>
            </a:r>
          </a:p>
          <a:p>
            <a:pPr marL="685800" indent="-685800">
              <a:lnSpc>
                <a:spcPct val="80000"/>
              </a:lnSpc>
            </a:pPr>
            <a:r>
              <a:rPr lang="en-US" sz="2400" dirty="0"/>
              <a:t>“Sunk cost” and “opportunity cost” and why sunk costs must be ignored, while opportunity costs must be included, in capital budgeting analysis.</a:t>
            </a:r>
          </a:p>
          <a:p>
            <a:pPr marL="685800" indent="-685800">
              <a:lnSpc>
                <a:spcPct val="80000"/>
              </a:lnSpc>
            </a:pPr>
            <a:r>
              <a:rPr lang="en-US" sz="2400" dirty="0"/>
              <a:t>Tax considerations, as well as depreciation for tax purposes, affects capital budgeting cash flows. </a:t>
            </a:r>
          </a:p>
          <a:p>
            <a:pPr marL="685800" indent="-685800">
              <a:lnSpc>
                <a:spcPct val="80000"/>
              </a:lnSpc>
            </a:pPr>
            <a:r>
              <a:rPr lang="en-US" sz="2400" dirty="0"/>
              <a:t>Determine initial, interim, and terminal period “after-tax, incremental, operating cash flows” associated with a capital investment project. 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098100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838200"/>
            <a:ext cx="7772400" cy="1143000"/>
          </a:xfrm>
          <a:noFill/>
          <a:ln/>
        </p:spPr>
        <p:txBody>
          <a:bodyPr/>
          <a:lstStyle/>
          <a:p>
            <a:pPr algn="ctr"/>
            <a:r>
              <a:rPr lang="en-US" sz="5400" b="1" dirty="0"/>
              <a:t>Chapter </a:t>
            </a:r>
            <a:r>
              <a:rPr lang="en-US" sz="5400" b="1" dirty="0" smtClean="0"/>
              <a:t>12 (II)</a:t>
            </a:r>
            <a:endParaRPr lang="en-US" sz="5400" b="1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2209800"/>
            <a:ext cx="7696200" cy="3048000"/>
          </a:xfrm>
          <a:noFill/>
          <a:ln/>
          <a:effectLst/>
        </p:spPr>
        <p:txBody>
          <a:bodyPr/>
          <a:lstStyle/>
          <a:p>
            <a:pPr marL="342900" indent="-342900"/>
            <a:r>
              <a:rPr lang="en-US" sz="6000" b="1" dirty="0">
                <a:solidFill>
                  <a:schemeClr val="tx1"/>
                </a:solidFill>
              </a:rPr>
              <a:t>Capital Budgeting and Estimating Cash Flows</a:t>
            </a:r>
          </a:p>
        </p:txBody>
      </p:sp>
    </p:spTree>
    <p:extLst>
      <p:ext uri="{BB962C8B-B14F-4D97-AF65-F5344CB8AC3E}">
        <p14:creationId xmlns:p14="http://schemas.microsoft.com/office/powerpoint/2010/main" xmlns="" val="22280288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6781800" cy="1276350"/>
          </a:xfrm>
        </p:spPr>
        <p:txBody>
          <a:bodyPr>
            <a:normAutofit/>
          </a:bodyPr>
          <a:lstStyle/>
          <a:p>
            <a:pPr algn="l"/>
            <a:r>
              <a:rPr lang="en-US" sz="4000" b="1" dirty="0" smtClean="0"/>
              <a:t>Learning Outcome</a:t>
            </a:r>
            <a:endParaRPr lang="en-US" sz="4000" b="1" dirty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905000"/>
            <a:ext cx="8382000" cy="4800600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en-US" sz="2000" b="1" dirty="0" smtClean="0"/>
              <a:t>After studying Chapter 12, you should be able to:</a:t>
            </a:r>
            <a:endParaRPr lang="en-US" sz="1900" dirty="0" smtClean="0"/>
          </a:p>
          <a:p>
            <a:pPr marL="685800" indent="-685800">
              <a:lnSpc>
                <a:spcPct val="80000"/>
              </a:lnSpc>
            </a:pPr>
            <a:r>
              <a:rPr lang="en-US" sz="1900" dirty="0" smtClean="0"/>
              <a:t>Define </a:t>
            </a:r>
            <a:r>
              <a:rPr lang="en-US" sz="1900" dirty="0"/>
              <a:t>“capital budgeting” and identify the steps involved in the capital budgeting process. </a:t>
            </a:r>
          </a:p>
          <a:p>
            <a:pPr marL="685800" indent="-685800">
              <a:lnSpc>
                <a:spcPct val="80000"/>
              </a:lnSpc>
            </a:pPr>
            <a:r>
              <a:rPr lang="en-US" sz="1900" dirty="0"/>
              <a:t>Explain the procedure to generate long-term project proposals within the firm. </a:t>
            </a:r>
          </a:p>
          <a:p>
            <a:pPr marL="685800" indent="-685800">
              <a:lnSpc>
                <a:spcPct val="80000"/>
              </a:lnSpc>
            </a:pPr>
            <a:r>
              <a:rPr lang="en-US" sz="1900" dirty="0"/>
              <a:t>Justify why cash, not income, flows are the most relevant to capital budgeting decisions. </a:t>
            </a:r>
          </a:p>
          <a:p>
            <a:pPr marL="685800" indent="-685800">
              <a:lnSpc>
                <a:spcPct val="80000"/>
              </a:lnSpc>
            </a:pPr>
            <a:r>
              <a:rPr lang="en-US" sz="1900" dirty="0"/>
              <a:t>Summarize in a “checklist” the major concerns to keep in mind as one prepares to determine relevant capital budgeting cash flows.</a:t>
            </a:r>
          </a:p>
          <a:p>
            <a:pPr marL="685800" indent="-685800">
              <a:lnSpc>
                <a:spcPct val="80000"/>
              </a:lnSpc>
            </a:pPr>
            <a:r>
              <a:rPr lang="en-US" sz="1900" dirty="0"/>
              <a:t>Define the terms “sunk cost” and “opportunity cost” and explain why sunk costs must be ignored, while opportunity costs must be included, in capital budgeting analysis.</a:t>
            </a:r>
          </a:p>
          <a:p>
            <a:pPr marL="685800" indent="-685800">
              <a:lnSpc>
                <a:spcPct val="80000"/>
              </a:lnSpc>
            </a:pPr>
            <a:r>
              <a:rPr lang="en-US" sz="1900" dirty="0"/>
              <a:t>Explain how tax considerations, as well as depreciation for tax purposes, affects capital budgeting cash flows. </a:t>
            </a:r>
          </a:p>
          <a:p>
            <a:pPr marL="685800" indent="-685800">
              <a:lnSpc>
                <a:spcPct val="80000"/>
              </a:lnSpc>
            </a:pPr>
            <a:r>
              <a:rPr lang="en-US" sz="1900" dirty="0"/>
              <a:t>Determine initial, interim, and terminal period “after-tax, incremental, operating cash flows” associated with a capital investment project. </a:t>
            </a:r>
          </a:p>
        </p:txBody>
      </p:sp>
    </p:spTree>
    <p:extLst>
      <p:ext uri="{BB962C8B-B14F-4D97-AF65-F5344CB8AC3E}">
        <p14:creationId xmlns:p14="http://schemas.microsoft.com/office/powerpoint/2010/main" xmlns="" val="504445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304800" y="0"/>
            <a:ext cx="876300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 anchor="ctr"/>
          <a:lstStyle/>
          <a:p>
            <a:r>
              <a:rPr lang="en-US" sz="4000" b="1" dirty="0"/>
              <a:t>Calculating the Incremental Cash Flows</a:t>
            </a:r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304800" y="1752600"/>
            <a:ext cx="8458200" cy="4343400"/>
          </a:xfrm>
          <a:noFill/>
          <a:ln/>
        </p:spPr>
        <p:txBody>
          <a:bodyPr/>
          <a:lstStyle/>
          <a:p>
            <a:pPr marL="457200" indent="-457200"/>
            <a:r>
              <a:rPr lang="en-US" sz="3200" dirty="0"/>
              <a:t>Initial cash outflow -- the initial net cash investment.</a:t>
            </a:r>
          </a:p>
          <a:p>
            <a:pPr marL="457200" indent="-457200"/>
            <a:r>
              <a:rPr lang="en-US" sz="3200" dirty="0"/>
              <a:t>Interim incremental net cash flows -- those net cash flows occurring after the initial cash investment but not including the final period’s cash flow.</a:t>
            </a:r>
          </a:p>
          <a:p>
            <a:pPr marL="457200" indent="-457200"/>
            <a:r>
              <a:rPr lang="en-US" sz="3200" dirty="0"/>
              <a:t>Terminal-year incremental net cash flows -- the final period’s net cash flow.</a:t>
            </a:r>
          </a:p>
        </p:txBody>
      </p:sp>
    </p:spTree>
    <p:extLst>
      <p:ext uri="{BB962C8B-B14F-4D97-AF65-F5344CB8AC3E}">
        <p14:creationId xmlns:p14="http://schemas.microsoft.com/office/powerpoint/2010/main" xmlns="" val="536652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381000" y="0"/>
            <a:ext cx="86868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 anchor="ctr"/>
          <a:lstStyle/>
          <a:p>
            <a:r>
              <a:rPr lang="en-US" sz="4000" b="1" dirty="0"/>
              <a:t>Initial Cash Outflow</a:t>
            </a:r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381000" y="1295400"/>
            <a:ext cx="8458200" cy="5257800"/>
          </a:xfrm>
          <a:noFill/>
          <a:ln/>
        </p:spPr>
        <p:txBody>
          <a:bodyPr>
            <a:noAutofit/>
          </a:bodyPr>
          <a:lstStyle/>
          <a:p>
            <a:pPr marL="457200" indent="-457200">
              <a:spcBef>
                <a:spcPct val="5000"/>
              </a:spcBef>
              <a:buFont typeface="Monotype Sorts" pitchFamily="2" charset="2"/>
              <a:buNone/>
            </a:pPr>
            <a:r>
              <a:rPr lang="en-US" dirty="0"/>
              <a:t>a)			 </a:t>
            </a:r>
            <a:r>
              <a:rPr lang="en-US" dirty="0" smtClean="0"/>
              <a:t>  </a:t>
            </a:r>
            <a:r>
              <a:rPr lang="en-US" dirty="0"/>
              <a:t>Cost of “new” assets</a:t>
            </a:r>
          </a:p>
          <a:p>
            <a:pPr marL="457200" indent="-457200">
              <a:spcBef>
                <a:spcPct val="5000"/>
              </a:spcBef>
              <a:buFont typeface="Monotype Sorts" pitchFamily="2" charset="2"/>
              <a:buNone/>
            </a:pPr>
            <a:r>
              <a:rPr lang="en-US" dirty="0"/>
              <a:t>b)		+	 </a:t>
            </a:r>
            <a:r>
              <a:rPr lang="en-US" dirty="0" smtClean="0"/>
              <a:t>  </a:t>
            </a:r>
            <a:r>
              <a:rPr lang="en-US" dirty="0"/>
              <a:t>Capitalized expenditures</a:t>
            </a:r>
          </a:p>
          <a:p>
            <a:pPr marL="457200" indent="-457200">
              <a:spcBef>
                <a:spcPct val="5000"/>
              </a:spcBef>
              <a:buFont typeface="Monotype Sorts" pitchFamily="2" charset="2"/>
              <a:buNone/>
            </a:pPr>
            <a:r>
              <a:rPr lang="en-US" dirty="0"/>
              <a:t>c)		+ (-)	</a:t>
            </a:r>
            <a:r>
              <a:rPr lang="en-US" dirty="0" smtClean="0"/>
              <a:t>   </a:t>
            </a:r>
            <a:r>
              <a:rPr lang="en-US" dirty="0"/>
              <a:t>Increased (decreased) </a:t>
            </a:r>
            <a:r>
              <a:rPr lang="en-US" dirty="0" smtClean="0"/>
              <a:t>Net W. Capital</a:t>
            </a:r>
            <a:endParaRPr lang="en-US" dirty="0"/>
          </a:p>
          <a:p>
            <a:pPr marL="457200" indent="-457200">
              <a:spcBef>
                <a:spcPct val="5000"/>
              </a:spcBef>
              <a:buFont typeface="Monotype Sorts" pitchFamily="2" charset="2"/>
              <a:buNone/>
            </a:pPr>
            <a:r>
              <a:rPr lang="en-US" dirty="0"/>
              <a:t>d)		-	 </a:t>
            </a:r>
            <a:r>
              <a:rPr lang="en-US" dirty="0" smtClean="0"/>
              <a:t>  </a:t>
            </a:r>
            <a:r>
              <a:rPr lang="en-US" dirty="0"/>
              <a:t>Net proceeds from sale of 				  “old” asset(s) if replacement</a:t>
            </a:r>
          </a:p>
          <a:p>
            <a:pPr marL="457200" indent="-457200">
              <a:spcBef>
                <a:spcPct val="5000"/>
              </a:spcBef>
              <a:buFont typeface="Monotype Sorts" pitchFamily="2" charset="2"/>
              <a:buNone/>
            </a:pPr>
            <a:r>
              <a:rPr lang="en-US" dirty="0"/>
              <a:t>e)		+ (-)	 </a:t>
            </a:r>
            <a:r>
              <a:rPr lang="en-US" dirty="0" smtClean="0"/>
              <a:t>  </a:t>
            </a:r>
            <a:r>
              <a:rPr lang="en-US" dirty="0"/>
              <a:t>Taxes (savings) due to the </a:t>
            </a:r>
            <a:r>
              <a:rPr lang="en-US" dirty="0" smtClean="0"/>
              <a:t>sale of 			   “old</a:t>
            </a:r>
            <a:r>
              <a:rPr lang="en-US" dirty="0"/>
              <a:t>” asset(s) if replacement</a:t>
            </a:r>
          </a:p>
          <a:p>
            <a:pPr marL="514350" indent="-514350">
              <a:spcBef>
                <a:spcPct val="5000"/>
              </a:spcBef>
              <a:buFont typeface="Monotype Sorts" pitchFamily="2" charset="2"/>
              <a:buAutoNum type="alphaLcParenR" startAt="6"/>
            </a:pPr>
            <a:r>
              <a:rPr lang="en-US" dirty="0" smtClean="0"/>
              <a:t>=</a:t>
            </a:r>
            <a:r>
              <a:rPr lang="en-US" dirty="0"/>
              <a:t>	 </a:t>
            </a:r>
            <a:r>
              <a:rPr lang="en-US" dirty="0" smtClean="0"/>
              <a:t>	   Initial </a:t>
            </a:r>
            <a:r>
              <a:rPr lang="en-US" dirty="0"/>
              <a:t>cash </a:t>
            </a:r>
            <a:r>
              <a:rPr lang="en-US" dirty="0" smtClean="0"/>
              <a:t>outflow</a:t>
            </a:r>
          </a:p>
          <a:p>
            <a:pPr marL="0" indent="0">
              <a:spcBef>
                <a:spcPct val="5000"/>
              </a:spcBef>
              <a:buNone/>
            </a:pPr>
            <a:endParaRPr lang="en-US" sz="2000" dirty="0" smtClean="0"/>
          </a:p>
          <a:p>
            <a:pPr marL="0" indent="0">
              <a:spcBef>
                <a:spcPct val="5000"/>
              </a:spcBef>
              <a:buNone/>
            </a:pPr>
            <a:r>
              <a:rPr lang="en-US" sz="2000" dirty="0" smtClean="0"/>
              <a:t>Any changes in working capital should be considered net of any spontaneous changes in current liabilities that occur because the project is implemented.</a:t>
            </a:r>
            <a:endParaRPr lang="en-US" dirty="0"/>
          </a:p>
        </p:txBody>
      </p:sp>
      <p:sp>
        <p:nvSpPr>
          <p:cNvPr id="22534" name="Line 6"/>
          <p:cNvSpPr>
            <a:spLocks noChangeShapeType="1"/>
          </p:cNvSpPr>
          <p:nvPr/>
        </p:nvSpPr>
        <p:spPr bwMode="auto">
          <a:xfrm>
            <a:off x="2438400" y="4876800"/>
            <a:ext cx="61722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2438400" y="5410200"/>
            <a:ext cx="3505200" cy="76200"/>
            <a:chOff x="2438400" y="5410200"/>
            <a:chExt cx="3505200" cy="152400"/>
          </a:xfrm>
        </p:grpSpPr>
        <p:cxnSp>
          <p:nvCxnSpPr>
            <p:cNvPr id="3" name="Straight Connector 2"/>
            <p:cNvCxnSpPr/>
            <p:nvPr/>
          </p:nvCxnSpPr>
          <p:spPr>
            <a:xfrm>
              <a:off x="2438400" y="5410200"/>
              <a:ext cx="3505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2438400" y="5562600"/>
              <a:ext cx="3505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6223198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381000" y="304800"/>
            <a:ext cx="85344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 anchor="ctr"/>
          <a:lstStyle/>
          <a:p>
            <a:r>
              <a:rPr lang="en-US" sz="4000" b="1" dirty="0"/>
              <a:t>Incremental Cash Flows</a:t>
            </a:r>
          </a:p>
        </p:txBody>
      </p:sp>
      <p:sp>
        <p:nvSpPr>
          <p:cNvPr id="2355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381000" y="1828800"/>
            <a:ext cx="8458200" cy="4800600"/>
          </a:xfrm>
          <a:noFill/>
          <a:ln/>
        </p:spPr>
        <p:txBody>
          <a:bodyPr/>
          <a:lstStyle/>
          <a:p>
            <a:pPr marL="457200" indent="-457200">
              <a:spcBef>
                <a:spcPct val="5000"/>
              </a:spcBef>
              <a:buFont typeface="Monotype Sorts" pitchFamily="2" charset="2"/>
              <a:buNone/>
            </a:pPr>
            <a:r>
              <a:rPr lang="en-US" sz="2800" dirty="0"/>
              <a:t>a)			</a:t>
            </a:r>
            <a:r>
              <a:rPr lang="en-US" sz="2800" dirty="0" smtClean="0"/>
              <a:t> Net </a:t>
            </a:r>
            <a:r>
              <a:rPr lang="en-US" sz="2800" dirty="0"/>
              <a:t>incr. (</a:t>
            </a:r>
            <a:r>
              <a:rPr lang="en-US" sz="2800" dirty="0" err="1"/>
              <a:t>decr</a:t>
            </a:r>
            <a:r>
              <a:rPr lang="en-US" sz="2800" dirty="0"/>
              <a:t>.) in operating revenue 			</a:t>
            </a:r>
            <a:r>
              <a:rPr lang="en-US" sz="2800" dirty="0" smtClean="0"/>
              <a:t>	 less </a:t>
            </a:r>
            <a:r>
              <a:rPr lang="en-US" sz="2800" dirty="0"/>
              <a:t>(plus) any net incr. (</a:t>
            </a:r>
            <a:r>
              <a:rPr lang="en-US" sz="2800" dirty="0" err="1"/>
              <a:t>decr</a:t>
            </a:r>
            <a:r>
              <a:rPr lang="en-US" sz="2800" dirty="0"/>
              <a:t>.) in 			</a:t>
            </a:r>
            <a:r>
              <a:rPr lang="en-US" sz="2800" dirty="0" smtClean="0"/>
              <a:t>	 operating </a:t>
            </a:r>
            <a:r>
              <a:rPr lang="en-US" sz="2800" dirty="0"/>
              <a:t>expenses, excluding </a:t>
            </a:r>
            <a:r>
              <a:rPr lang="en-US" sz="2800" dirty="0" err="1"/>
              <a:t>depr</a:t>
            </a:r>
            <a:r>
              <a:rPr lang="en-US" sz="2800" dirty="0"/>
              <a:t>.</a:t>
            </a:r>
          </a:p>
          <a:p>
            <a:pPr marL="457200" indent="-457200">
              <a:spcBef>
                <a:spcPct val="5000"/>
              </a:spcBef>
              <a:buFont typeface="Monotype Sorts" pitchFamily="2" charset="2"/>
              <a:buNone/>
            </a:pPr>
            <a:r>
              <a:rPr lang="en-US" sz="2800" dirty="0"/>
              <a:t>b)		- (+)	</a:t>
            </a:r>
            <a:r>
              <a:rPr lang="en-US" sz="2800" dirty="0" smtClean="0"/>
              <a:t> Net </a:t>
            </a:r>
            <a:r>
              <a:rPr lang="en-US" sz="2800" dirty="0"/>
              <a:t>incr. (</a:t>
            </a:r>
            <a:r>
              <a:rPr lang="en-US" sz="2800" dirty="0" err="1"/>
              <a:t>decr</a:t>
            </a:r>
            <a:r>
              <a:rPr lang="en-US" sz="2800" dirty="0"/>
              <a:t>.) in tax depreciation</a:t>
            </a:r>
          </a:p>
          <a:p>
            <a:pPr marL="457200" indent="-457200">
              <a:spcBef>
                <a:spcPct val="5000"/>
              </a:spcBef>
              <a:buFont typeface="Monotype Sorts" pitchFamily="2" charset="2"/>
              <a:buNone/>
            </a:pPr>
            <a:r>
              <a:rPr lang="en-US" sz="2800" dirty="0"/>
              <a:t>c)		=	</a:t>
            </a:r>
            <a:r>
              <a:rPr lang="en-US" sz="2800" dirty="0" smtClean="0"/>
              <a:t> Net </a:t>
            </a:r>
            <a:r>
              <a:rPr lang="en-US" sz="2800" dirty="0"/>
              <a:t>change in income before taxes</a:t>
            </a:r>
          </a:p>
          <a:p>
            <a:pPr marL="457200" indent="-457200">
              <a:spcBef>
                <a:spcPct val="5000"/>
              </a:spcBef>
              <a:buFont typeface="Monotype Sorts" pitchFamily="2" charset="2"/>
              <a:buNone/>
            </a:pPr>
            <a:r>
              <a:rPr lang="en-US" sz="2800" dirty="0"/>
              <a:t>d)		- </a:t>
            </a:r>
            <a:r>
              <a:rPr lang="en-US" sz="2800" dirty="0" smtClean="0"/>
              <a:t>(+) </a:t>
            </a:r>
            <a:r>
              <a:rPr lang="en-US" sz="2800" dirty="0"/>
              <a:t>	</a:t>
            </a:r>
            <a:r>
              <a:rPr lang="en-US" sz="2800" dirty="0" smtClean="0"/>
              <a:t> Net </a:t>
            </a:r>
            <a:r>
              <a:rPr lang="en-US" sz="2800" dirty="0"/>
              <a:t>incr. (</a:t>
            </a:r>
            <a:r>
              <a:rPr lang="en-US" sz="2800" dirty="0" err="1"/>
              <a:t>decr</a:t>
            </a:r>
            <a:r>
              <a:rPr lang="en-US" sz="2800" dirty="0"/>
              <a:t>.) in taxes</a:t>
            </a:r>
          </a:p>
          <a:p>
            <a:pPr marL="457200" indent="-457200">
              <a:spcBef>
                <a:spcPct val="5000"/>
              </a:spcBef>
              <a:buFont typeface="Monotype Sorts" pitchFamily="2" charset="2"/>
              <a:buNone/>
            </a:pPr>
            <a:r>
              <a:rPr lang="en-US" sz="2800" dirty="0"/>
              <a:t>e)		=	</a:t>
            </a:r>
            <a:r>
              <a:rPr lang="en-US" sz="2800" dirty="0" smtClean="0"/>
              <a:t> Net </a:t>
            </a:r>
            <a:r>
              <a:rPr lang="en-US" sz="2800" dirty="0"/>
              <a:t>change in income after taxes</a:t>
            </a:r>
          </a:p>
          <a:p>
            <a:pPr marL="457200" indent="-457200">
              <a:spcBef>
                <a:spcPct val="5000"/>
              </a:spcBef>
              <a:buFont typeface="Monotype Sorts" pitchFamily="2" charset="2"/>
              <a:buNone/>
            </a:pPr>
            <a:r>
              <a:rPr lang="en-US" sz="2800" dirty="0"/>
              <a:t>f)		+ (-)	</a:t>
            </a:r>
            <a:r>
              <a:rPr lang="en-US" sz="2800" dirty="0" smtClean="0"/>
              <a:t> Net </a:t>
            </a:r>
            <a:r>
              <a:rPr lang="en-US" sz="2800" dirty="0"/>
              <a:t>incr. (</a:t>
            </a:r>
            <a:r>
              <a:rPr lang="en-US" sz="2800" dirty="0" err="1"/>
              <a:t>decr</a:t>
            </a:r>
            <a:r>
              <a:rPr lang="en-US" sz="2800" dirty="0"/>
              <a:t>.) in tax </a:t>
            </a:r>
            <a:r>
              <a:rPr lang="en-US" sz="2800" dirty="0" err="1"/>
              <a:t>depr</a:t>
            </a:r>
            <a:r>
              <a:rPr lang="en-US" sz="2800" dirty="0"/>
              <a:t>. </a:t>
            </a:r>
            <a:r>
              <a:rPr lang="en-US" sz="2800" dirty="0" smtClean="0"/>
              <a:t>Charges (Rev. b)</a:t>
            </a:r>
            <a:endParaRPr lang="en-US" sz="2800" dirty="0"/>
          </a:p>
          <a:p>
            <a:pPr marL="457200" indent="-457200">
              <a:spcBef>
                <a:spcPct val="5000"/>
              </a:spcBef>
              <a:buFont typeface="Monotype Sorts" pitchFamily="2" charset="2"/>
              <a:buNone/>
            </a:pPr>
            <a:r>
              <a:rPr lang="en-US" sz="2800" dirty="0"/>
              <a:t>g)		=	</a:t>
            </a:r>
            <a:r>
              <a:rPr lang="en-US" sz="2800" dirty="0" smtClean="0"/>
              <a:t> Incremental </a:t>
            </a:r>
            <a:r>
              <a:rPr lang="en-US" sz="2800" dirty="0"/>
              <a:t>net cash flow for period</a:t>
            </a:r>
          </a:p>
        </p:txBody>
      </p:sp>
      <p:sp>
        <p:nvSpPr>
          <p:cNvPr id="23558" name="Line 6"/>
          <p:cNvSpPr>
            <a:spLocks noChangeShapeType="1"/>
          </p:cNvSpPr>
          <p:nvPr/>
        </p:nvSpPr>
        <p:spPr bwMode="auto">
          <a:xfrm>
            <a:off x="2286000" y="5410200"/>
            <a:ext cx="56388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0" name="Line 8"/>
          <p:cNvSpPr>
            <a:spLocks noChangeShapeType="1"/>
          </p:cNvSpPr>
          <p:nvPr/>
        </p:nvSpPr>
        <p:spPr bwMode="auto">
          <a:xfrm>
            <a:off x="2286000" y="4495800"/>
            <a:ext cx="56388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1" name="Line 9"/>
          <p:cNvSpPr>
            <a:spLocks noChangeShapeType="1"/>
          </p:cNvSpPr>
          <p:nvPr/>
        </p:nvSpPr>
        <p:spPr bwMode="auto">
          <a:xfrm>
            <a:off x="2286000" y="3657600"/>
            <a:ext cx="56388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2286000" y="5943600"/>
            <a:ext cx="5334000" cy="45719"/>
            <a:chOff x="2286000" y="5943600"/>
            <a:chExt cx="6248400" cy="142568"/>
          </a:xfrm>
        </p:grpSpPr>
        <p:sp>
          <p:nvSpPr>
            <p:cNvPr id="10" name="Line 6"/>
            <p:cNvSpPr>
              <a:spLocks noChangeShapeType="1"/>
            </p:cNvSpPr>
            <p:nvPr/>
          </p:nvSpPr>
          <p:spPr bwMode="auto">
            <a:xfrm>
              <a:off x="2286000" y="5943600"/>
              <a:ext cx="62484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Line 6"/>
            <p:cNvSpPr>
              <a:spLocks noChangeShapeType="1"/>
            </p:cNvSpPr>
            <p:nvPr/>
          </p:nvSpPr>
          <p:spPr bwMode="auto">
            <a:xfrm>
              <a:off x="2286000" y="6086168"/>
              <a:ext cx="62484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39679922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228600" y="0"/>
            <a:ext cx="88392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 anchor="ctr"/>
          <a:lstStyle/>
          <a:p>
            <a:r>
              <a:rPr lang="en-US" sz="4000" b="1" dirty="0"/>
              <a:t>Terminal-Year Incremental Cash Flows</a:t>
            </a:r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52400" y="1600200"/>
            <a:ext cx="8839200" cy="5029200"/>
          </a:xfrm>
          <a:noFill/>
          <a:ln/>
        </p:spPr>
        <p:txBody>
          <a:bodyPr>
            <a:normAutofit fontScale="92500" lnSpcReduction="10000"/>
          </a:bodyPr>
          <a:lstStyle/>
          <a:p>
            <a:pPr marL="457200" indent="-457200">
              <a:spcBef>
                <a:spcPct val="5000"/>
              </a:spcBef>
              <a:buFont typeface="Monotype Sorts" pitchFamily="2" charset="2"/>
              <a:buNone/>
            </a:pPr>
            <a:r>
              <a:rPr lang="en-US" sz="2800" dirty="0"/>
              <a:t>a</a:t>
            </a:r>
            <a:r>
              <a:rPr lang="en-US" sz="3000" dirty="0"/>
              <a:t>) 			Calculate the incremental net cash 			</a:t>
            </a:r>
            <a:r>
              <a:rPr lang="en-US" sz="3000" dirty="0" smtClean="0"/>
              <a:t>	flow </a:t>
            </a:r>
            <a:r>
              <a:rPr lang="en-US" sz="3000" dirty="0"/>
              <a:t>for the terminal period</a:t>
            </a:r>
          </a:p>
          <a:p>
            <a:pPr marL="457200" indent="-457200">
              <a:spcBef>
                <a:spcPct val="5000"/>
              </a:spcBef>
              <a:buFont typeface="Monotype Sorts" pitchFamily="2" charset="2"/>
              <a:buNone/>
            </a:pPr>
            <a:r>
              <a:rPr lang="en-US" sz="3000" dirty="0"/>
              <a:t>b)		+ (-)	Salvage value (disposal/reclamation 			</a:t>
            </a:r>
            <a:r>
              <a:rPr lang="en-US" sz="3000" dirty="0" smtClean="0"/>
              <a:t>	costs</a:t>
            </a:r>
            <a:r>
              <a:rPr lang="en-US" sz="3000" dirty="0"/>
              <a:t>) of </a:t>
            </a:r>
            <a:r>
              <a:rPr lang="en-US" sz="3000" dirty="0" smtClean="0"/>
              <a:t>new asset(s)</a:t>
            </a:r>
            <a:endParaRPr lang="en-US" sz="3000" dirty="0"/>
          </a:p>
          <a:p>
            <a:pPr marL="457200" indent="-457200">
              <a:spcBef>
                <a:spcPct val="5000"/>
              </a:spcBef>
              <a:buFont typeface="Monotype Sorts" pitchFamily="2" charset="2"/>
              <a:buNone/>
            </a:pPr>
            <a:r>
              <a:rPr lang="en-US" sz="3000" dirty="0"/>
              <a:t>c)		- (+)	Taxes (tax savings) due to asset sale 			</a:t>
            </a:r>
            <a:r>
              <a:rPr lang="en-US" sz="3000" dirty="0" smtClean="0"/>
              <a:t>	or </a:t>
            </a:r>
            <a:r>
              <a:rPr lang="en-US" sz="3000" dirty="0"/>
              <a:t>disposal of “new” assets</a:t>
            </a:r>
          </a:p>
          <a:p>
            <a:pPr marL="457200" indent="-457200">
              <a:spcBef>
                <a:spcPct val="5000"/>
              </a:spcBef>
              <a:buFont typeface="Monotype Sorts" pitchFamily="2" charset="2"/>
              <a:buNone/>
            </a:pPr>
            <a:r>
              <a:rPr lang="en-US" sz="3000" dirty="0"/>
              <a:t>d)		+ (-)	Decreased (increased) level of “net” 			</a:t>
            </a:r>
            <a:r>
              <a:rPr lang="en-US" sz="3000" dirty="0" smtClean="0"/>
              <a:t>	working capital*</a:t>
            </a:r>
            <a:endParaRPr lang="en-US" sz="3000" dirty="0"/>
          </a:p>
          <a:p>
            <a:pPr marL="514350" indent="-514350">
              <a:spcBef>
                <a:spcPct val="5000"/>
              </a:spcBef>
              <a:buFont typeface="Monotype Sorts" pitchFamily="2" charset="2"/>
              <a:buAutoNum type="alphaLcParenR" startAt="5"/>
            </a:pPr>
            <a:r>
              <a:rPr lang="en-US" sz="3000" dirty="0" smtClean="0"/>
              <a:t>      =</a:t>
            </a:r>
            <a:r>
              <a:rPr lang="en-US" sz="3000" dirty="0"/>
              <a:t>	</a:t>
            </a:r>
            <a:r>
              <a:rPr lang="en-US" sz="3000" dirty="0" smtClean="0"/>
              <a:t>Terminal </a:t>
            </a:r>
            <a:r>
              <a:rPr lang="en-US" sz="3000" dirty="0"/>
              <a:t>year incremental net cash </a:t>
            </a:r>
            <a:r>
              <a:rPr lang="en-US" sz="3000" dirty="0" smtClean="0"/>
              <a:t>flow</a:t>
            </a:r>
          </a:p>
          <a:p>
            <a:pPr marL="0" indent="0">
              <a:spcBef>
                <a:spcPct val="5000"/>
              </a:spcBef>
              <a:buNone/>
            </a:pPr>
            <a:endParaRPr lang="en-US" sz="2800" dirty="0" smtClean="0"/>
          </a:p>
          <a:p>
            <a:pPr marL="236538" indent="-236538">
              <a:spcBef>
                <a:spcPct val="5000"/>
              </a:spcBef>
              <a:buNone/>
            </a:pPr>
            <a:r>
              <a:rPr lang="en-US" sz="2800" dirty="0" smtClean="0"/>
              <a:t>*</a:t>
            </a:r>
            <a:r>
              <a:rPr lang="en-US" sz="2200" dirty="0" smtClean="0"/>
              <a:t> Any change in working capital should be considered net of any spontaneous   changes in current liabilities that occur because the project is terminated.</a:t>
            </a:r>
            <a:endParaRPr lang="en-US" sz="2800" dirty="0"/>
          </a:p>
        </p:txBody>
      </p:sp>
      <p:sp>
        <p:nvSpPr>
          <p:cNvPr id="24583" name="Line 7"/>
          <p:cNvSpPr>
            <a:spLocks noChangeShapeType="1"/>
          </p:cNvSpPr>
          <p:nvPr/>
        </p:nvSpPr>
        <p:spPr bwMode="auto">
          <a:xfrm>
            <a:off x="2057400" y="4800600"/>
            <a:ext cx="57912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2057400" y="5181600"/>
            <a:ext cx="5715000" cy="76200"/>
            <a:chOff x="2133600" y="5867400"/>
            <a:chExt cx="5715000" cy="152400"/>
          </a:xfrm>
        </p:grpSpPr>
        <p:sp>
          <p:nvSpPr>
            <p:cNvPr id="8" name="Line 7"/>
            <p:cNvSpPr>
              <a:spLocks noChangeShapeType="1"/>
            </p:cNvSpPr>
            <p:nvPr/>
          </p:nvSpPr>
          <p:spPr bwMode="auto">
            <a:xfrm>
              <a:off x="2133600" y="5867400"/>
              <a:ext cx="57150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Line 7"/>
            <p:cNvSpPr>
              <a:spLocks noChangeShapeType="1"/>
            </p:cNvSpPr>
            <p:nvPr/>
          </p:nvSpPr>
          <p:spPr bwMode="auto">
            <a:xfrm>
              <a:off x="2133600" y="6019800"/>
              <a:ext cx="57150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599688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type="title"/>
          </p:nvPr>
        </p:nvSpPr>
        <p:spPr>
          <a:xfrm>
            <a:off x="381000" y="476250"/>
            <a:ext cx="8686800" cy="1276350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MACRS Sample Schedule</a:t>
            </a:r>
          </a:p>
        </p:txBody>
      </p:sp>
      <p:graphicFrame>
        <p:nvGraphicFramePr>
          <p:cNvPr id="16389" name="Object 5">
            <a:hlinkClick r:id="" action="ppaction://ole?verb=0"/>
          </p:cNvPr>
          <p:cNvGraphicFramePr>
            <a:graphicFrameLocks noGrp="1"/>
          </p:cNvGraphicFramePr>
          <p:nvPr>
            <p:ph type="tbl" idx="1"/>
          </p:nvPr>
        </p:nvGraphicFramePr>
        <p:xfrm>
          <a:off x="304800" y="1981200"/>
          <a:ext cx="8458200" cy="4475163"/>
        </p:xfrm>
        <a:graphic>
          <a:graphicData uri="http://schemas.openxmlformats.org/presentationml/2006/ole">
            <p:oleObj spid="_x0000_s2050" name="Document" r:id="rId3" imgW="7772400" imgH="4114800" progId="Word.Document.8">
              <p:embed/>
            </p:oleObj>
          </a:graphicData>
        </a:graphic>
      </p:graphicFrame>
      <p:sp>
        <p:nvSpPr>
          <p:cNvPr id="16390" name="Line 6"/>
          <p:cNvSpPr>
            <a:spLocks noChangeShapeType="1"/>
          </p:cNvSpPr>
          <p:nvPr/>
        </p:nvSpPr>
        <p:spPr bwMode="auto">
          <a:xfrm>
            <a:off x="533400" y="2819400"/>
            <a:ext cx="78486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1" name="Line 7"/>
          <p:cNvSpPr>
            <a:spLocks noChangeShapeType="1"/>
          </p:cNvSpPr>
          <p:nvPr/>
        </p:nvSpPr>
        <p:spPr bwMode="auto">
          <a:xfrm>
            <a:off x="533400" y="1981200"/>
            <a:ext cx="78486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2" name="Line 8"/>
          <p:cNvSpPr>
            <a:spLocks noChangeShapeType="1"/>
          </p:cNvSpPr>
          <p:nvPr/>
        </p:nvSpPr>
        <p:spPr bwMode="auto">
          <a:xfrm>
            <a:off x="2895600" y="2447925"/>
            <a:ext cx="54864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366262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16414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90115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90115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90115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90115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90115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4000" b="1" dirty="0" smtClean="0"/>
              <a:t>Summary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029200"/>
          </a:xfrm>
        </p:spPr>
        <p:txBody>
          <a:bodyPr>
            <a:no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en-US" sz="2400" dirty="0" smtClean="0"/>
              <a:t>Today we solved few of the problems given at the end of the chapter 12.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738161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478</TotalTime>
  <Words>381</Words>
  <Application>Microsoft Office PowerPoint</Application>
  <PresentationFormat>On-screen Show (4:3)</PresentationFormat>
  <Paragraphs>51</Paragraphs>
  <Slides>17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Office Theme</vt:lpstr>
      <vt:lpstr>Document</vt:lpstr>
      <vt:lpstr>Summary of Previous Lecture</vt:lpstr>
      <vt:lpstr>Chapter 12 (II)</vt:lpstr>
      <vt:lpstr>Learning Outcome</vt:lpstr>
      <vt:lpstr>Slide 4</vt:lpstr>
      <vt:lpstr>Slide 5</vt:lpstr>
      <vt:lpstr>Slide 6</vt:lpstr>
      <vt:lpstr>Slide 7</vt:lpstr>
      <vt:lpstr>MACRS Sample Schedule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Summary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Dr. Muhammad Azhar Khan</dc:creator>
  <cp:lastModifiedBy>NTS</cp:lastModifiedBy>
  <cp:revision>39</cp:revision>
  <dcterms:created xsi:type="dcterms:W3CDTF">2012-11-13T09:48:05Z</dcterms:created>
  <dcterms:modified xsi:type="dcterms:W3CDTF">2012-11-14T09:59:57Z</dcterms:modified>
</cp:coreProperties>
</file>