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89" r:id="rId13"/>
    <p:sldId id="267" r:id="rId14"/>
    <p:sldId id="268" r:id="rId15"/>
    <p:sldId id="291"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92"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998"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EDE0E9-B466-420C-BC2A-63E687B73006}"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A39F3885-6B8A-431F-8840-DC892AE8BF3F}">
      <dgm:prSet phldrT="[Text]" custT="1"/>
      <dgm:spPr/>
      <dgm:t>
        <a:bodyPr/>
        <a:lstStyle/>
        <a:p>
          <a:r>
            <a:rPr lang="en-US" sz="2800" dirty="0" smtClean="0"/>
            <a:t>Capital Investment Proposal</a:t>
          </a:r>
          <a:endParaRPr lang="en-US" sz="2800" dirty="0"/>
        </a:p>
      </dgm:t>
    </dgm:pt>
    <dgm:pt modelId="{486B0577-4E71-42CA-A67C-6977C716E9CD}" type="parTrans" cxnId="{8470B2DD-153E-4972-A728-0A54701D17DB}">
      <dgm:prSet/>
      <dgm:spPr/>
      <dgm:t>
        <a:bodyPr/>
        <a:lstStyle/>
        <a:p>
          <a:endParaRPr lang="en-US" sz="2800"/>
        </a:p>
      </dgm:t>
    </dgm:pt>
    <dgm:pt modelId="{65DC5496-1C6C-446F-B5CC-2DB1C16ED6E9}" type="sibTrans" cxnId="{8470B2DD-153E-4972-A728-0A54701D17DB}">
      <dgm:prSet/>
      <dgm:spPr/>
      <dgm:t>
        <a:bodyPr/>
        <a:lstStyle/>
        <a:p>
          <a:endParaRPr lang="en-US" sz="2800"/>
        </a:p>
      </dgm:t>
    </dgm:pt>
    <dgm:pt modelId="{B070203F-5E9F-47D6-AC4D-C9F92B4138C6}">
      <dgm:prSet phldrT="[Text]" custT="1"/>
      <dgm:spPr/>
      <dgm:t>
        <a:bodyPr/>
        <a:lstStyle/>
        <a:p>
          <a:r>
            <a:rPr lang="en-US" sz="2000" dirty="0" smtClean="0"/>
            <a:t>Purchase of equipment, Building, Land, Introduction of new product, New Distribution system, New Program for R &amp; D</a:t>
          </a:r>
          <a:endParaRPr lang="en-US" sz="2000" dirty="0"/>
        </a:p>
      </dgm:t>
    </dgm:pt>
    <dgm:pt modelId="{86F912C0-4FE3-4EC1-A0E9-7D58CC600F39}" type="parTrans" cxnId="{7FEA6A55-C119-4B23-AEA4-B98FC5CB5756}">
      <dgm:prSet/>
      <dgm:spPr/>
      <dgm:t>
        <a:bodyPr/>
        <a:lstStyle/>
        <a:p>
          <a:endParaRPr lang="en-US" sz="2800"/>
        </a:p>
      </dgm:t>
    </dgm:pt>
    <dgm:pt modelId="{564F3F05-9A6E-4582-A63B-8BD35990DB70}" type="sibTrans" cxnId="{7FEA6A55-C119-4B23-AEA4-B98FC5CB5756}">
      <dgm:prSet/>
      <dgm:spPr/>
      <dgm:t>
        <a:bodyPr/>
        <a:lstStyle/>
        <a:p>
          <a:endParaRPr lang="en-US" sz="2800"/>
        </a:p>
      </dgm:t>
    </dgm:pt>
    <dgm:pt modelId="{50F9E5A3-BD81-4B71-B921-BED4DC5AD6D6}">
      <dgm:prSet phldrT="[Text]" custT="1"/>
      <dgm:spPr/>
      <dgm:t>
        <a:bodyPr/>
        <a:lstStyle/>
        <a:p>
          <a:r>
            <a:rPr lang="en-US" sz="2800" dirty="0" smtClean="0"/>
            <a:t>Financing of the Projects</a:t>
          </a:r>
          <a:endParaRPr lang="en-US" sz="2800" dirty="0"/>
        </a:p>
      </dgm:t>
    </dgm:pt>
    <dgm:pt modelId="{DCE70EE3-B16F-4B0B-ADCC-DBED78B4E494}" type="parTrans" cxnId="{74022194-91EF-4979-9883-9010D4F42910}">
      <dgm:prSet/>
      <dgm:spPr/>
      <dgm:t>
        <a:bodyPr/>
        <a:lstStyle/>
        <a:p>
          <a:endParaRPr lang="en-US" sz="2800"/>
        </a:p>
      </dgm:t>
    </dgm:pt>
    <dgm:pt modelId="{1DE8A1C1-9E2E-467B-A532-DE80766351A8}" type="sibTrans" cxnId="{74022194-91EF-4979-9883-9010D4F42910}">
      <dgm:prSet/>
      <dgm:spPr/>
      <dgm:t>
        <a:bodyPr/>
        <a:lstStyle/>
        <a:p>
          <a:endParaRPr lang="en-US" sz="2800"/>
        </a:p>
      </dgm:t>
    </dgm:pt>
    <dgm:pt modelId="{34664105-06EB-40B3-827D-C9E437FAD26A}">
      <dgm:prSet phldrT="[Text]" custT="1"/>
      <dgm:spPr/>
      <dgm:t>
        <a:bodyPr/>
        <a:lstStyle/>
        <a:p>
          <a:r>
            <a:rPr lang="en-US" sz="2000" dirty="0" smtClean="0"/>
            <a:t>Long Term Financing Required (Retained Earnings, Issue Common/ Preferred Stocks and/or Bonds, and  Long Term Debts, )</a:t>
          </a:r>
          <a:endParaRPr lang="en-US" sz="2000" dirty="0"/>
        </a:p>
      </dgm:t>
    </dgm:pt>
    <dgm:pt modelId="{3772CB17-5CC0-41DF-AAFC-C066069599B7}" type="parTrans" cxnId="{351E4329-4D98-4496-8DC9-6330445EF488}">
      <dgm:prSet/>
      <dgm:spPr/>
      <dgm:t>
        <a:bodyPr/>
        <a:lstStyle/>
        <a:p>
          <a:endParaRPr lang="en-US" sz="2800"/>
        </a:p>
      </dgm:t>
    </dgm:pt>
    <dgm:pt modelId="{C4D90847-F626-45DA-9B97-CD04A5246909}" type="sibTrans" cxnId="{351E4329-4D98-4496-8DC9-6330445EF488}">
      <dgm:prSet/>
      <dgm:spPr/>
      <dgm:t>
        <a:bodyPr/>
        <a:lstStyle/>
        <a:p>
          <a:endParaRPr lang="en-US" sz="2800"/>
        </a:p>
      </dgm:t>
    </dgm:pt>
    <dgm:pt modelId="{79E3F1E8-F4C5-43C8-848F-564876BE6C74}">
      <dgm:prSet phldrT="[Text]" custT="1"/>
      <dgm:spPr/>
      <dgm:t>
        <a:bodyPr/>
        <a:lstStyle/>
        <a:p>
          <a:r>
            <a:rPr lang="en-US" sz="2800" dirty="0" smtClean="0"/>
            <a:t>Future Cash Benefits</a:t>
          </a:r>
          <a:endParaRPr lang="en-US" sz="2800" dirty="0"/>
        </a:p>
      </dgm:t>
    </dgm:pt>
    <dgm:pt modelId="{C9E33442-797F-4C81-AE8C-BE061F8B9CF8}" type="parTrans" cxnId="{4375EA17-E3A7-4344-8EA3-F45B42383A02}">
      <dgm:prSet/>
      <dgm:spPr/>
      <dgm:t>
        <a:bodyPr/>
        <a:lstStyle/>
        <a:p>
          <a:endParaRPr lang="en-US" sz="2800"/>
        </a:p>
      </dgm:t>
    </dgm:pt>
    <dgm:pt modelId="{9F4E0C06-1C48-4165-A7E1-25B216EABF19}" type="sibTrans" cxnId="{4375EA17-E3A7-4344-8EA3-F45B42383A02}">
      <dgm:prSet/>
      <dgm:spPr/>
      <dgm:t>
        <a:bodyPr/>
        <a:lstStyle/>
        <a:p>
          <a:endParaRPr lang="en-US" sz="2800"/>
        </a:p>
      </dgm:t>
    </dgm:pt>
    <dgm:pt modelId="{4E77578A-36EF-4F62-801F-0A252A04F4F5}">
      <dgm:prSet phldrT="[Text]" custT="1"/>
      <dgm:spPr/>
      <dgm:t>
        <a:bodyPr/>
        <a:lstStyle/>
        <a:p>
          <a:r>
            <a:rPr lang="en-US" sz="2000" dirty="0" smtClean="0"/>
            <a:t>After Tax Incremental Operating Cash Flows</a:t>
          </a:r>
          <a:endParaRPr lang="en-US" sz="2000" dirty="0"/>
        </a:p>
      </dgm:t>
    </dgm:pt>
    <dgm:pt modelId="{F322303E-0DD4-40A8-B152-8FF422A7C2A1}" type="parTrans" cxnId="{D4D340F3-0B79-41B9-9E89-F728A4677A73}">
      <dgm:prSet/>
      <dgm:spPr/>
      <dgm:t>
        <a:bodyPr/>
        <a:lstStyle/>
        <a:p>
          <a:endParaRPr lang="en-US" sz="2800"/>
        </a:p>
      </dgm:t>
    </dgm:pt>
    <dgm:pt modelId="{226C9108-439F-41DA-8258-09285FA41F16}" type="sibTrans" cxnId="{D4D340F3-0B79-41B9-9E89-F728A4677A73}">
      <dgm:prSet/>
      <dgm:spPr/>
      <dgm:t>
        <a:bodyPr/>
        <a:lstStyle/>
        <a:p>
          <a:endParaRPr lang="en-US" sz="2800"/>
        </a:p>
      </dgm:t>
    </dgm:pt>
    <dgm:pt modelId="{D976A8B9-388D-4430-8AFA-BE26F7E5958C}" type="pres">
      <dgm:prSet presAssocID="{5DEDE0E9-B466-420C-BC2A-63E687B73006}" presName="Name0" presStyleCnt="0">
        <dgm:presLayoutVars>
          <dgm:dir/>
          <dgm:animLvl val="lvl"/>
          <dgm:resizeHandles val="exact"/>
        </dgm:presLayoutVars>
      </dgm:prSet>
      <dgm:spPr/>
      <dgm:t>
        <a:bodyPr/>
        <a:lstStyle/>
        <a:p>
          <a:endParaRPr lang="en-US"/>
        </a:p>
      </dgm:t>
    </dgm:pt>
    <dgm:pt modelId="{1B7590F6-FDD1-43D4-BA41-E65EC6F35917}" type="pres">
      <dgm:prSet presAssocID="{79E3F1E8-F4C5-43C8-848F-564876BE6C74}" presName="boxAndChildren" presStyleCnt="0"/>
      <dgm:spPr/>
    </dgm:pt>
    <dgm:pt modelId="{78689D4B-A3CA-4F53-8E0E-663F32AF475C}" type="pres">
      <dgm:prSet presAssocID="{79E3F1E8-F4C5-43C8-848F-564876BE6C74}" presName="parentTextBox" presStyleLbl="node1" presStyleIdx="0" presStyleCnt="3"/>
      <dgm:spPr/>
      <dgm:t>
        <a:bodyPr/>
        <a:lstStyle/>
        <a:p>
          <a:endParaRPr lang="en-US"/>
        </a:p>
      </dgm:t>
    </dgm:pt>
    <dgm:pt modelId="{FC9D730A-1563-4D0A-9F69-147D11431B6F}" type="pres">
      <dgm:prSet presAssocID="{79E3F1E8-F4C5-43C8-848F-564876BE6C74}" presName="entireBox" presStyleLbl="node1" presStyleIdx="0" presStyleCnt="3"/>
      <dgm:spPr/>
      <dgm:t>
        <a:bodyPr/>
        <a:lstStyle/>
        <a:p>
          <a:endParaRPr lang="en-US"/>
        </a:p>
      </dgm:t>
    </dgm:pt>
    <dgm:pt modelId="{7BEC12D0-0104-49F6-8105-596524240724}" type="pres">
      <dgm:prSet presAssocID="{79E3F1E8-F4C5-43C8-848F-564876BE6C74}" presName="descendantBox" presStyleCnt="0"/>
      <dgm:spPr/>
    </dgm:pt>
    <dgm:pt modelId="{C07992A9-5A13-438A-BAF9-90D9BB718F69}" type="pres">
      <dgm:prSet presAssocID="{4E77578A-36EF-4F62-801F-0A252A04F4F5}" presName="childTextBox" presStyleLbl="fgAccFollowNode1" presStyleIdx="0" presStyleCnt="3">
        <dgm:presLayoutVars>
          <dgm:bulletEnabled val="1"/>
        </dgm:presLayoutVars>
      </dgm:prSet>
      <dgm:spPr/>
      <dgm:t>
        <a:bodyPr/>
        <a:lstStyle/>
        <a:p>
          <a:endParaRPr lang="en-US"/>
        </a:p>
      </dgm:t>
    </dgm:pt>
    <dgm:pt modelId="{FA5DD35F-51C9-4113-A3E9-471E6D8D386C}" type="pres">
      <dgm:prSet presAssocID="{1DE8A1C1-9E2E-467B-A532-DE80766351A8}" presName="sp" presStyleCnt="0"/>
      <dgm:spPr/>
    </dgm:pt>
    <dgm:pt modelId="{FF1285DE-B36B-40D1-B77F-0C91F0E99D15}" type="pres">
      <dgm:prSet presAssocID="{50F9E5A3-BD81-4B71-B921-BED4DC5AD6D6}" presName="arrowAndChildren" presStyleCnt="0"/>
      <dgm:spPr/>
    </dgm:pt>
    <dgm:pt modelId="{E45AEE5A-F725-4180-BD1F-204847C0EB85}" type="pres">
      <dgm:prSet presAssocID="{50F9E5A3-BD81-4B71-B921-BED4DC5AD6D6}" presName="parentTextArrow" presStyleLbl="node1" presStyleIdx="0" presStyleCnt="3"/>
      <dgm:spPr/>
      <dgm:t>
        <a:bodyPr/>
        <a:lstStyle/>
        <a:p>
          <a:endParaRPr lang="en-US"/>
        </a:p>
      </dgm:t>
    </dgm:pt>
    <dgm:pt modelId="{18C8E46B-3C0E-4577-ABF6-4319DBE18AEE}" type="pres">
      <dgm:prSet presAssocID="{50F9E5A3-BD81-4B71-B921-BED4DC5AD6D6}" presName="arrow" presStyleLbl="node1" presStyleIdx="1" presStyleCnt="3"/>
      <dgm:spPr/>
      <dgm:t>
        <a:bodyPr/>
        <a:lstStyle/>
        <a:p>
          <a:endParaRPr lang="en-US"/>
        </a:p>
      </dgm:t>
    </dgm:pt>
    <dgm:pt modelId="{F61820C4-4912-4700-B6C6-DA63C8FE1C90}" type="pres">
      <dgm:prSet presAssocID="{50F9E5A3-BD81-4B71-B921-BED4DC5AD6D6}" presName="descendantArrow" presStyleCnt="0"/>
      <dgm:spPr/>
    </dgm:pt>
    <dgm:pt modelId="{BBC76F8F-DCB5-4BD2-A94E-5D10EAB3BC53}" type="pres">
      <dgm:prSet presAssocID="{34664105-06EB-40B3-827D-C9E437FAD26A}" presName="childTextArrow" presStyleLbl="fgAccFollowNode1" presStyleIdx="1" presStyleCnt="3">
        <dgm:presLayoutVars>
          <dgm:bulletEnabled val="1"/>
        </dgm:presLayoutVars>
      </dgm:prSet>
      <dgm:spPr/>
      <dgm:t>
        <a:bodyPr/>
        <a:lstStyle/>
        <a:p>
          <a:endParaRPr lang="en-US"/>
        </a:p>
      </dgm:t>
    </dgm:pt>
    <dgm:pt modelId="{12D24A1D-3D2D-4D66-A11D-522AB0A2B8CE}" type="pres">
      <dgm:prSet presAssocID="{65DC5496-1C6C-446F-B5CC-2DB1C16ED6E9}" presName="sp" presStyleCnt="0"/>
      <dgm:spPr/>
    </dgm:pt>
    <dgm:pt modelId="{67BC54F6-C01D-4684-93DF-5B6E0843B74E}" type="pres">
      <dgm:prSet presAssocID="{A39F3885-6B8A-431F-8840-DC892AE8BF3F}" presName="arrowAndChildren" presStyleCnt="0"/>
      <dgm:spPr/>
    </dgm:pt>
    <dgm:pt modelId="{18C6551B-5B30-4CE3-968F-00A36D3E7FE0}" type="pres">
      <dgm:prSet presAssocID="{A39F3885-6B8A-431F-8840-DC892AE8BF3F}" presName="parentTextArrow" presStyleLbl="node1" presStyleIdx="1" presStyleCnt="3"/>
      <dgm:spPr/>
      <dgm:t>
        <a:bodyPr/>
        <a:lstStyle/>
        <a:p>
          <a:endParaRPr lang="en-US"/>
        </a:p>
      </dgm:t>
    </dgm:pt>
    <dgm:pt modelId="{9EC41EE3-D38C-4832-8B0A-9812008FD023}" type="pres">
      <dgm:prSet presAssocID="{A39F3885-6B8A-431F-8840-DC892AE8BF3F}" presName="arrow" presStyleLbl="node1" presStyleIdx="2" presStyleCnt="3" custLinFactNeighborX="3922" custLinFactNeighborY="-47"/>
      <dgm:spPr/>
      <dgm:t>
        <a:bodyPr/>
        <a:lstStyle/>
        <a:p>
          <a:endParaRPr lang="en-US"/>
        </a:p>
      </dgm:t>
    </dgm:pt>
    <dgm:pt modelId="{54A6645C-8D2D-4386-99DE-A97BB03B0364}" type="pres">
      <dgm:prSet presAssocID="{A39F3885-6B8A-431F-8840-DC892AE8BF3F}" presName="descendantArrow" presStyleCnt="0"/>
      <dgm:spPr/>
    </dgm:pt>
    <dgm:pt modelId="{190F8EAF-250B-489F-AD8C-44FE90024904}" type="pres">
      <dgm:prSet presAssocID="{B070203F-5E9F-47D6-AC4D-C9F92B4138C6}" presName="childTextArrow" presStyleLbl="fgAccFollowNode1" presStyleIdx="2" presStyleCnt="3">
        <dgm:presLayoutVars>
          <dgm:bulletEnabled val="1"/>
        </dgm:presLayoutVars>
      </dgm:prSet>
      <dgm:spPr/>
      <dgm:t>
        <a:bodyPr/>
        <a:lstStyle/>
        <a:p>
          <a:endParaRPr lang="en-US"/>
        </a:p>
      </dgm:t>
    </dgm:pt>
  </dgm:ptLst>
  <dgm:cxnLst>
    <dgm:cxn modelId="{DE7C6134-2288-4C8B-90DF-994DF72CAD96}" type="presOf" srcId="{B070203F-5E9F-47D6-AC4D-C9F92B4138C6}" destId="{190F8EAF-250B-489F-AD8C-44FE90024904}" srcOrd="0" destOrd="0" presId="urn:microsoft.com/office/officeart/2005/8/layout/process4"/>
    <dgm:cxn modelId="{8D19E602-3BC9-4C0C-B032-0A6A2AD7BEC5}" type="presOf" srcId="{79E3F1E8-F4C5-43C8-848F-564876BE6C74}" destId="{FC9D730A-1563-4D0A-9F69-147D11431B6F}" srcOrd="1" destOrd="0" presId="urn:microsoft.com/office/officeart/2005/8/layout/process4"/>
    <dgm:cxn modelId="{4375EA17-E3A7-4344-8EA3-F45B42383A02}" srcId="{5DEDE0E9-B466-420C-BC2A-63E687B73006}" destId="{79E3F1E8-F4C5-43C8-848F-564876BE6C74}" srcOrd="2" destOrd="0" parTransId="{C9E33442-797F-4C81-AE8C-BE061F8B9CF8}" sibTransId="{9F4E0C06-1C48-4165-A7E1-25B216EABF19}"/>
    <dgm:cxn modelId="{351E4329-4D98-4496-8DC9-6330445EF488}" srcId="{50F9E5A3-BD81-4B71-B921-BED4DC5AD6D6}" destId="{34664105-06EB-40B3-827D-C9E437FAD26A}" srcOrd="0" destOrd="0" parTransId="{3772CB17-5CC0-41DF-AAFC-C066069599B7}" sibTransId="{C4D90847-F626-45DA-9B97-CD04A5246909}"/>
    <dgm:cxn modelId="{7FEA6A55-C119-4B23-AEA4-B98FC5CB5756}" srcId="{A39F3885-6B8A-431F-8840-DC892AE8BF3F}" destId="{B070203F-5E9F-47D6-AC4D-C9F92B4138C6}" srcOrd="0" destOrd="0" parTransId="{86F912C0-4FE3-4EC1-A0E9-7D58CC600F39}" sibTransId="{564F3F05-9A6E-4582-A63B-8BD35990DB70}"/>
    <dgm:cxn modelId="{7A703635-2DE3-4D27-A7AC-84C02318F47B}" type="presOf" srcId="{50F9E5A3-BD81-4B71-B921-BED4DC5AD6D6}" destId="{E45AEE5A-F725-4180-BD1F-204847C0EB85}" srcOrd="0" destOrd="0" presId="urn:microsoft.com/office/officeart/2005/8/layout/process4"/>
    <dgm:cxn modelId="{981CE802-72FC-4279-84CF-CC44D3375747}" type="presOf" srcId="{5DEDE0E9-B466-420C-BC2A-63E687B73006}" destId="{D976A8B9-388D-4430-8AFA-BE26F7E5958C}" srcOrd="0" destOrd="0" presId="urn:microsoft.com/office/officeart/2005/8/layout/process4"/>
    <dgm:cxn modelId="{1D3FA2A2-3C9C-4A31-A558-AD3B1A73C643}" type="presOf" srcId="{34664105-06EB-40B3-827D-C9E437FAD26A}" destId="{BBC76F8F-DCB5-4BD2-A94E-5D10EAB3BC53}" srcOrd="0" destOrd="0" presId="urn:microsoft.com/office/officeart/2005/8/layout/process4"/>
    <dgm:cxn modelId="{8470B2DD-153E-4972-A728-0A54701D17DB}" srcId="{5DEDE0E9-B466-420C-BC2A-63E687B73006}" destId="{A39F3885-6B8A-431F-8840-DC892AE8BF3F}" srcOrd="0" destOrd="0" parTransId="{486B0577-4E71-42CA-A67C-6977C716E9CD}" sibTransId="{65DC5496-1C6C-446F-B5CC-2DB1C16ED6E9}"/>
    <dgm:cxn modelId="{B7539DB3-B22C-4EF4-B5A1-E8C77D4A7AC3}" type="presOf" srcId="{79E3F1E8-F4C5-43C8-848F-564876BE6C74}" destId="{78689D4B-A3CA-4F53-8E0E-663F32AF475C}" srcOrd="0" destOrd="0" presId="urn:microsoft.com/office/officeart/2005/8/layout/process4"/>
    <dgm:cxn modelId="{6CF3D4CD-DEC9-46EA-BEDB-7DDD8690FC73}" type="presOf" srcId="{50F9E5A3-BD81-4B71-B921-BED4DC5AD6D6}" destId="{18C8E46B-3C0E-4577-ABF6-4319DBE18AEE}" srcOrd="1" destOrd="0" presId="urn:microsoft.com/office/officeart/2005/8/layout/process4"/>
    <dgm:cxn modelId="{94EDF3E1-DB51-4BFA-A413-66C7653327AD}" type="presOf" srcId="{A39F3885-6B8A-431F-8840-DC892AE8BF3F}" destId="{18C6551B-5B30-4CE3-968F-00A36D3E7FE0}" srcOrd="0" destOrd="0" presId="urn:microsoft.com/office/officeart/2005/8/layout/process4"/>
    <dgm:cxn modelId="{089B260C-DBEC-49A9-8D97-CC30D1987BAC}" type="presOf" srcId="{4E77578A-36EF-4F62-801F-0A252A04F4F5}" destId="{C07992A9-5A13-438A-BAF9-90D9BB718F69}" srcOrd="0" destOrd="0" presId="urn:microsoft.com/office/officeart/2005/8/layout/process4"/>
    <dgm:cxn modelId="{74022194-91EF-4979-9883-9010D4F42910}" srcId="{5DEDE0E9-B466-420C-BC2A-63E687B73006}" destId="{50F9E5A3-BD81-4B71-B921-BED4DC5AD6D6}" srcOrd="1" destOrd="0" parTransId="{DCE70EE3-B16F-4B0B-ADCC-DBED78B4E494}" sibTransId="{1DE8A1C1-9E2E-467B-A532-DE80766351A8}"/>
    <dgm:cxn modelId="{D4D340F3-0B79-41B9-9E89-F728A4677A73}" srcId="{79E3F1E8-F4C5-43C8-848F-564876BE6C74}" destId="{4E77578A-36EF-4F62-801F-0A252A04F4F5}" srcOrd="0" destOrd="0" parTransId="{F322303E-0DD4-40A8-B152-8FF422A7C2A1}" sibTransId="{226C9108-439F-41DA-8258-09285FA41F16}"/>
    <dgm:cxn modelId="{7D1096BA-18D3-45DB-B428-608A14D63107}" type="presOf" srcId="{A39F3885-6B8A-431F-8840-DC892AE8BF3F}" destId="{9EC41EE3-D38C-4832-8B0A-9812008FD023}" srcOrd="1" destOrd="0" presId="urn:microsoft.com/office/officeart/2005/8/layout/process4"/>
    <dgm:cxn modelId="{D026E7DF-A5CA-49EB-8D4C-314EACDF302D}" type="presParOf" srcId="{D976A8B9-388D-4430-8AFA-BE26F7E5958C}" destId="{1B7590F6-FDD1-43D4-BA41-E65EC6F35917}" srcOrd="0" destOrd="0" presId="urn:microsoft.com/office/officeart/2005/8/layout/process4"/>
    <dgm:cxn modelId="{ADEC7F29-22C8-45C9-80DD-FB99325C01A3}" type="presParOf" srcId="{1B7590F6-FDD1-43D4-BA41-E65EC6F35917}" destId="{78689D4B-A3CA-4F53-8E0E-663F32AF475C}" srcOrd="0" destOrd="0" presId="urn:microsoft.com/office/officeart/2005/8/layout/process4"/>
    <dgm:cxn modelId="{0E345FD5-5E3C-467D-88ED-E673FDEB9EA6}" type="presParOf" srcId="{1B7590F6-FDD1-43D4-BA41-E65EC6F35917}" destId="{FC9D730A-1563-4D0A-9F69-147D11431B6F}" srcOrd="1" destOrd="0" presId="urn:microsoft.com/office/officeart/2005/8/layout/process4"/>
    <dgm:cxn modelId="{8E9B588C-9E85-4609-AF9E-7CF5D469604B}" type="presParOf" srcId="{1B7590F6-FDD1-43D4-BA41-E65EC6F35917}" destId="{7BEC12D0-0104-49F6-8105-596524240724}" srcOrd="2" destOrd="0" presId="urn:microsoft.com/office/officeart/2005/8/layout/process4"/>
    <dgm:cxn modelId="{869062DC-959D-4649-B2CD-5CE2C5E9D25E}" type="presParOf" srcId="{7BEC12D0-0104-49F6-8105-596524240724}" destId="{C07992A9-5A13-438A-BAF9-90D9BB718F69}" srcOrd="0" destOrd="0" presId="urn:microsoft.com/office/officeart/2005/8/layout/process4"/>
    <dgm:cxn modelId="{125DE03C-97DF-4C5C-A676-4E4910FD23BD}" type="presParOf" srcId="{D976A8B9-388D-4430-8AFA-BE26F7E5958C}" destId="{FA5DD35F-51C9-4113-A3E9-471E6D8D386C}" srcOrd="1" destOrd="0" presId="urn:microsoft.com/office/officeart/2005/8/layout/process4"/>
    <dgm:cxn modelId="{9F96316E-CA87-4CD2-B273-1EBC5B2A2C65}" type="presParOf" srcId="{D976A8B9-388D-4430-8AFA-BE26F7E5958C}" destId="{FF1285DE-B36B-40D1-B77F-0C91F0E99D15}" srcOrd="2" destOrd="0" presId="urn:microsoft.com/office/officeart/2005/8/layout/process4"/>
    <dgm:cxn modelId="{65DED854-E880-4DC6-BA4F-1FFC28E55100}" type="presParOf" srcId="{FF1285DE-B36B-40D1-B77F-0C91F0E99D15}" destId="{E45AEE5A-F725-4180-BD1F-204847C0EB85}" srcOrd="0" destOrd="0" presId="urn:microsoft.com/office/officeart/2005/8/layout/process4"/>
    <dgm:cxn modelId="{328A6ED9-77BC-4F3B-B46F-E507E7BDB7A2}" type="presParOf" srcId="{FF1285DE-B36B-40D1-B77F-0C91F0E99D15}" destId="{18C8E46B-3C0E-4577-ABF6-4319DBE18AEE}" srcOrd="1" destOrd="0" presId="urn:microsoft.com/office/officeart/2005/8/layout/process4"/>
    <dgm:cxn modelId="{8A93552F-F249-4D7F-88AA-C7EEAD132C7C}" type="presParOf" srcId="{FF1285DE-B36B-40D1-B77F-0C91F0E99D15}" destId="{F61820C4-4912-4700-B6C6-DA63C8FE1C90}" srcOrd="2" destOrd="0" presId="urn:microsoft.com/office/officeart/2005/8/layout/process4"/>
    <dgm:cxn modelId="{83BC7A5D-1E40-43F4-AA53-7405F2F43440}" type="presParOf" srcId="{F61820C4-4912-4700-B6C6-DA63C8FE1C90}" destId="{BBC76F8F-DCB5-4BD2-A94E-5D10EAB3BC53}" srcOrd="0" destOrd="0" presId="urn:microsoft.com/office/officeart/2005/8/layout/process4"/>
    <dgm:cxn modelId="{9BAF84B2-2DD0-4F4C-86B8-73B51467A288}" type="presParOf" srcId="{D976A8B9-388D-4430-8AFA-BE26F7E5958C}" destId="{12D24A1D-3D2D-4D66-A11D-522AB0A2B8CE}" srcOrd="3" destOrd="0" presId="urn:microsoft.com/office/officeart/2005/8/layout/process4"/>
    <dgm:cxn modelId="{56878AAA-B0A5-408B-B1C4-9669CACCD038}" type="presParOf" srcId="{D976A8B9-388D-4430-8AFA-BE26F7E5958C}" destId="{67BC54F6-C01D-4684-93DF-5B6E0843B74E}" srcOrd="4" destOrd="0" presId="urn:microsoft.com/office/officeart/2005/8/layout/process4"/>
    <dgm:cxn modelId="{8FB904FB-E0C7-4C35-A872-721FAC7B0C4A}" type="presParOf" srcId="{67BC54F6-C01D-4684-93DF-5B6E0843B74E}" destId="{18C6551B-5B30-4CE3-968F-00A36D3E7FE0}" srcOrd="0" destOrd="0" presId="urn:microsoft.com/office/officeart/2005/8/layout/process4"/>
    <dgm:cxn modelId="{5B1E41CF-EA7E-4400-85F7-DA83F00B9B52}" type="presParOf" srcId="{67BC54F6-C01D-4684-93DF-5B6E0843B74E}" destId="{9EC41EE3-D38C-4832-8B0A-9812008FD023}" srcOrd="1" destOrd="0" presId="urn:microsoft.com/office/officeart/2005/8/layout/process4"/>
    <dgm:cxn modelId="{67C5A917-74EB-43BC-8D96-A22B2A061F30}" type="presParOf" srcId="{67BC54F6-C01D-4684-93DF-5B6E0843B74E}" destId="{54A6645C-8D2D-4386-99DE-A97BB03B0364}" srcOrd="2" destOrd="0" presId="urn:microsoft.com/office/officeart/2005/8/layout/process4"/>
    <dgm:cxn modelId="{0127C29E-B23A-4A53-AE50-C1C48572BA61}" type="presParOf" srcId="{54A6645C-8D2D-4386-99DE-A97BB03B0364}" destId="{190F8EAF-250B-489F-AD8C-44FE90024904}"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C9D730A-1563-4D0A-9F69-147D11431B6F}">
      <dsp:nvSpPr>
        <dsp:cNvPr id="0" name=""/>
        <dsp:cNvSpPr/>
      </dsp:nvSpPr>
      <dsp:spPr>
        <a:xfrm>
          <a:off x="0" y="3059187"/>
          <a:ext cx="7772400" cy="10040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t>Future Cash Benefits</a:t>
          </a:r>
          <a:endParaRPr lang="en-US" sz="2800" kern="1200" dirty="0"/>
        </a:p>
      </dsp:txBody>
      <dsp:txXfrm>
        <a:off x="0" y="3059187"/>
        <a:ext cx="7772400" cy="542210"/>
      </dsp:txXfrm>
    </dsp:sp>
    <dsp:sp modelId="{C07992A9-5A13-438A-BAF9-90D9BB718F69}">
      <dsp:nvSpPr>
        <dsp:cNvPr id="0" name=""/>
        <dsp:cNvSpPr/>
      </dsp:nvSpPr>
      <dsp:spPr>
        <a:xfrm>
          <a:off x="0" y="3581316"/>
          <a:ext cx="7772400" cy="46188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en-US" sz="2000" kern="1200" dirty="0" smtClean="0"/>
            <a:t>After Tax Incremental Operating Cash Flows</a:t>
          </a:r>
          <a:endParaRPr lang="en-US" sz="2000" kern="1200" dirty="0"/>
        </a:p>
      </dsp:txBody>
      <dsp:txXfrm>
        <a:off x="0" y="3581316"/>
        <a:ext cx="7772400" cy="461883"/>
      </dsp:txXfrm>
    </dsp:sp>
    <dsp:sp modelId="{18C8E46B-3C0E-4577-ABF6-4319DBE18AEE}">
      <dsp:nvSpPr>
        <dsp:cNvPr id="0" name=""/>
        <dsp:cNvSpPr/>
      </dsp:nvSpPr>
      <dsp:spPr>
        <a:xfrm rot="10800000">
          <a:off x="0" y="1529953"/>
          <a:ext cx="7772400" cy="1544296"/>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t>Financing of the Projects</a:t>
          </a:r>
          <a:endParaRPr lang="en-US" sz="2800" kern="1200" dirty="0"/>
        </a:p>
      </dsp:txBody>
      <dsp:txXfrm>
        <a:off x="0" y="1529953"/>
        <a:ext cx="7772400" cy="542047"/>
      </dsp:txXfrm>
    </dsp:sp>
    <dsp:sp modelId="{BBC76F8F-DCB5-4BD2-A94E-5D10EAB3BC53}">
      <dsp:nvSpPr>
        <dsp:cNvPr id="0" name=""/>
        <dsp:cNvSpPr/>
      </dsp:nvSpPr>
      <dsp:spPr>
        <a:xfrm>
          <a:off x="0" y="2072001"/>
          <a:ext cx="7772400"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en-US" sz="2000" kern="1200" dirty="0" smtClean="0"/>
            <a:t>Long Term Financing Required (Retained Earnings, Issue Common/ Preferred Stocks and/or Bonds, and  Long Term Debts, )</a:t>
          </a:r>
          <a:endParaRPr lang="en-US" sz="2000" kern="1200" dirty="0"/>
        </a:p>
      </dsp:txBody>
      <dsp:txXfrm>
        <a:off x="0" y="2072001"/>
        <a:ext cx="7772400" cy="461744"/>
      </dsp:txXfrm>
    </dsp:sp>
    <dsp:sp modelId="{9EC41EE3-D38C-4832-8B0A-9812008FD023}">
      <dsp:nvSpPr>
        <dsp:cNvPr id="0" name=""/>
        <dsp:cNvSpPr/>
      </dsp:nvSpPr>
      <dsp:spPr>
        <a:xfrm rot="10800000">
          <a:off x="0" y="0"/>
          <a:ext cx="7772400" cy="1544296"/>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t>Capital Investment Proposal</a:t>
          </a:r>
          <a:endParaRPr lang="en-US" sz="2800" kern="1200" dirty="0"/>
        </a:p>
      </dsp:txBody>
      <dsp:txXfrm>
        <a:off x="0" y="0"/>
        <a:ext cx="7772400" cy="542047"/>
      </dsp:txXfrm>
    </dsp:sp>
    <dsp:sp modelId="{190F8EAF-250B-489F-AD8C-44FE90024904}">
      <dsp:nvSpPr>
        <dsp:cNvPr id="0" name=""/>
        <dsp:cNvSpPr/>
      </dsp:nvSpPr>
      <dsp:spPr>
        <a:xfrm>
          <a:off x="0" y="542766"/>
          <a:ext cx="7772400"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en-US" sz="2000" kern="1200" dirty="0" smtClean="0"/>
            <a:t>Purchase of equipment, Building, Land, Introduction of new product, New Distribution system, New Program for R &amp; D</a:t>
          </a:r>
          <a:endParaRPr lang="en-US" sz="2000" kern="1200" dirty="0"/>
        </a:p>
      </dsp:txBody>
      <dsp:txXfrm>
        <a:off x="0" y="542766"/>
        <a:ext cx="7772400" cy="461744"/>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3.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B7EE41-8CC2-4CC5-B1F7-10CE9C279211}" type="datetimeFigureOut">
              <a:rPr lang="en-US" smtClean="0"/>
              <a:pPr/>
              <a:t>11/14/2012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58D043-8025-40EB-8E33-D80049FB9AA2}" type="slidenum">
              <a:rPr lang="en-US" smtClean="0"/>
              <a:pPr/>
              <a:t>‹#›</a:t>
            </a:fld>
            <a:endParaRPr lang="en-US"/>
          </a:p>
        </p:txBody>
      </p:sp>
    </p:spTree>
    <p:extLst>
      <p:ext uri="{BB962C8B-B14F-4D97-AF65-F5344CB8AC3E}">
        <p14:creationId xmlns:p14="http://schemas.microsoft.com/office/powerpoint/2010/main" xmlns="" val="4037765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a:ln/>
        </p:spPr>
        <p:txBody>
          <a:bodyPr/>
          <a:lstStyle/>
          <a:p>
            <a:endParaRPr lang="en-GB"/>
          </a:p>
        </p:txBody>
      </p:sp>
      <p:sp>
        <p:nvSpPr>
          <p:cNvPr id="512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5D501E-6DDD-4CD7-9584-4CA1530AB2B4}" type="datetimeFigureOut">
              <a:rPr lang="en-US" smtClean="0"/>
              <a:pPr/>
              <a:t>11/14/2012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857A65-8445-4FBB-9181-C2B88EC8C0C6}" type="slidenum">
              <a:rPr lang="en-US" smtClean="0"/>
              <a:pPr/>
              <a:t>‹#›</a:t>
            </a:fld>
            <a:endParaRPr lang="en-US"/>
          </a:p>
        </p:txBody>
      </p:sp>
    </p:spTree>
    <p:extLst>
      <p:ext uri="{BB962C8B-B14F-4D97-AF65-F5344CB8AC3E}">
        <p14:creationId xmlns:p14="http://schemas.microsoft.com/office/powerpoint/2010/main" xmlns="" val="3438117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5D501E-6DDD-4CD7-9584-4CA1530AB2B4}" type="datetimeFigureOut">
              <a:rPr lang="en-US" smtClean="0"/>
              <a:pPr/>
              <a:t>11/14/2012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857A65-8445-4FBB-9181-C2B88EC8C0C6}" type="slidenum">
              <a:rPr lang="en-US" smtClean="0"/>
              <a:pPr/>
              <a:t>‹#›</a:t>
            </a:fld>
            <a:endParaRPr lang="en-US"/>
          </a:p>
        </p:txBody>
      </p:sp>
    </p:spTree>
    <p:extLst>
      <p:ext uri="{BB962C8B-B14F-4D97-AF65-F5344CB8AC3E}">
        <p14:creationId xmlns:p14="http://schemas.microsoft.com/office/powerpoint/2010/main" xmlns="" val="1190778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5D501E-6DDD-4CD7-9584-4CA1530AB2B4}" type="datetimeFigureOut">
              <a:rPr lang="en-US" smtClean="0"/>
              <a:pPr/>
              <a:t>11/14/2012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857A65-8445-4FBB-9181-C2B88EC8C0C6}" type="slidenum">
              <a:rPr lang="en-US" smtClean="0"/>
              <a:pPr/>
              <a:t>‹#›</a:t>
            </a:fld>
            <a:endParaRPr lang="en-US"/>
          </a:p>
        </p:txBody>
      </p:sp>
    </p:spTree>
    <p:extLst>
      <p:ext uri="{BB962C8B-B14F-4D97-AF65-F5344CB8AC3E}">
        <p14:creationId xmlns:p14="http://schemas.microsoft.com/office/powerpoint/2010/main" xmlns="" val="3423102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5D501E-6DDD-4CD7-9584-4CA1530AB2B4}" type="datetimeFigureOut">
              <a:rPr lang="en-US" smtClean="0"/>
              <a:pPr/>
              <a:t>11/14/2012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857A65-8445-4FBB-9181-C2B88EC8C0C6}" type="slidenum">
              <a:rPr lang="en-US" smtClean="0"/>
              <a:pPr/>
              <a:t>‹#›</a:t>
            </a:fld>
            <a:endParaRPr lang="en-US"/>
          </a:p>
        </p:txBody>
      </p:sp>
    </p:spTree>
    <p:extLst>
      <p:ext uri="{BB962C8B-B14F-4D97-AF65-F5344CB8AC3E}">
        <p14:creationId xmlns:p14="http://schemas.microsoft.com/office/powerpoint/2010/main" xmlns="" val="3591493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5D501E-6DDD-4CD7-9584-4CA1530AB2B4}" type="datetimeFigureOut">
              <a:rPr lang="en-US" smtClean="0"/>
              <a:pPr/>
              <a:t>11/14/2012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857A65-8445-4FBB-9181-C2B88EC8C0C6}" type="slidenum">
              <a:rPr lang="en-US" smtClean="0"/>
              <a:pPr/>
              <a:t>‹#›</a:t>
            </a:fld>
            <a:endParaRPr lang="en-US"/>
          </a:p>
        </p:txBody>
      </p:sp>
    </p:spTree>
    <p:extLst>
      <p:ext uri="{BB962C8B-B14F-4D97-AF65-F5344CB8AC3E}">
        <p14:creationId xmlns:p14="http://schemas.microsoft.com/office/powerpoint/2010/main" xmlns="" val="19136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5D501E-6DDD-4CD7-9584-4CA1530AB2B4}" type="datetimeFigureOut">
              <a:rPr lang="en-US" smtClean="0"/>
              <a:pPr/>
              <a:t>11/14/2012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857A65-8445-4FBB-9181-C2B88EC8C0C6}" type="slidenum">
              <a:rPr lang="en-US" smtClean="0"/>
              <a:pPr/>
              <a:t>‹#›</a:t>
            </a:fld>
            <a:endParaRPr lang="en-US"/>
          </a:p>
        </p:txBody>
      </p:sp>
    </p:spTree>
    <p:extLst>
      <p:ext uri="{BB962C8B-B14F-4D97-AF65-F5344CB8AC3E}">
        <p14:creationId xmlns:p14="http://schemas.microsoft.com/office/powerpoint/2010/main" xmlns="" val="3559050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5D501E-6DDD-4CD7-9584-4CA1530AB2B4}" type="datetimeFigureOut">
              <a:rPr lang="en-US" smtClean="0"/>
              <a:pPr/>
              <a:t>11/14/2012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857A65-8445-4FBB-9181-C2B88EC8C0C6}" type="slidenum">
              <a:rPr lang="en-US" smtClean="0"/>
              <a:pPr/>
              <a:t>‹#›</a:t>
            </a:fld>
            <a:endParaRPr lang="en-US"/>
          </a:p>
        </p:txBody>
      </p:sp>
    </p:spTree>
    <p:extLst>
      <p:ext uri="{BB962C8B-B14F-4D97-AF65-F5344CB8AC3E}">
        <p14:creationId xmlns:p14="http://schemas.microsoft.com/office/powerpoint/2010/main" xmlns="" val="2145661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5D501E-6DDD-4CD7-9584-4CA1530AB2B4}" type="datetimeFigureOut">
              <a:rPr lang="en-US" smtClean="0"/>
              <a:pPr/>
              <a:t>11/14/2012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857A65-8445-4FBB-9181-C2B88EC8C0C6}" type="slidenum">
              <a:rPr lang="en-US" smtClean="0"/>
              <a:pPr/>
              <a:t>‹#›</a:t>
            </a:fld>
            <a:endParaRPr lang="en-US"/>
          </a:p>
        </p:txBody>
      </p:sp>
    </p:spTree>
    <p:extLst>
      <p:ext uri="{BB962C8B-B14F-4D97-AF65-F5344CB8AC3E}">
        <p14:creationId xmlns:p14="http://schemas.microsoft.com/office/powerpoint/2010/main" xmlns="" val="1202896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5D501E-6DDD-4CD7-9584-4CA1530AB2B4}" type="datetimeFigureOut">
              <a:rPr lang="en-US" smtClean="0"/>
              <a:pPr/>
              <a:t>11/14/2012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857A65-8445-4FBB-9181-C2B88EC8C0C6}" type="slidenum">
              <a:rPr lang="en-US" smtClean="0"/>
              <a:pPr/>
              <a:t>‹#›</a:t>
            </a:fld>
            <a:endParaRPr lang="en-US"/>
          </a:p>
        </p:txBody>
      </p:sp>
    </p:spTree>
    <p:extLst>
      <p:ext uri="{BB962C8B-B14F-4D97-AF65-F5344CB8AC3E}">
        <p14:creationId xmlns:p14="http://schemas.microsoft.com/office/powerpoint/2010/main" xmlns="" val="1975854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5D501E-6DDD-4CD7-9584-4CA1530AB2B4}" type="datetimeFigureOut">
              <a:rPr lang="en-US" smtClean="0"/>
              <a:pPr/>
              <a:t>11/14/2012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857A65-8445-4FBB-9181-C2B88EC8C0C6}" type="slidenum">
              <a:rPr lang="en-US" smtClean="0"/>
              <a:pPr/>
              <a:t>‹#›</a:t>
            </a:fld>
            <a:endParaRPr lang="en-US"/>
          </a:p>
        </p:txBody>
      </p:sp>
    </p:spTree>
    <p:extLst>
      <p:ext uri="{BB962C8B-B14F-4D97-AF65-F5344CB8AC3E}">
        <p14:creationId xmlns:p14="http://schemas.microsoft.com/office/powerpoint/2010/main" xmlns="" val="3078475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5D501E-6DDD-4CD7-9584-4CA1530AB2B4}" type="datetimeFigureOut">
              <a:rPr lang="en-US" smtClean="0"/>
              <a:pPr/>
              <a:t>11/14/2012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857A65-8445-4FBB-9181-C2B88EC8C0C6}" type="slidenum">
              <a:rPr lang="en-US" smtClean="0"/>
              <a:pPr/>
              <a:t>‹#›</a:t>
            </a:fld>
            <a:endParaRPr lang="en-US"/>
          </a:p>
        </p:txBody>
      </p:sp>
    </p:spTree>
    <p:extLst>
      <p:ext uri="{BB962C8B-B14F-4D97-AF65-F5344CB8AC3E}">
        <p14:creationId xmlns:p14="http://schemas.microsoft.com/office/powerpoint/2010/main" xmlns="" val="3863918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676400" y="476250"/>
            <a:ext cx="6781800" cy="12763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85800" y="41148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26014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76400" y="476250"/>
            <a:ext cx="6781800" cy="12763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endParaRPr lang="en-US"/>
          </a:p>
        </p:txBody>
      </p:sp>
    </p:spTree>
    <p:extLst>
      <p:ext uri="{BB962C8B-B14F-4D97-AF65-F5344CB8AC3E}">
        <p14:creationId xmlns:p14="http://schemas.microsoft.com/office/powerpoint/2010/main" xmlns="" val="212566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5D501E-6DDD-4CD7-9584-4CA1530AB2B4}" type="datetimeFigureOut">
              <a:rPr lang="en-US" smtClean="0"/>
              <a:pPr/>
              <a:t>11/14/2012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857A65-8445-4FBB-9181-C2B88EC8C0C6}" type="slidenum">
              <a:rPr lang="en-US" smtClean="0"/>
              <a:pPr/>
              <a:t>‹#›</a:t>
            </a:fld>
            <a:endParaRPr lang="en-US"/>
          </a:p>
        </p:txBody>
      </p:sp>
    </p:spTree>
    <p:extLst>
      <p:ext uri="{BB962C8B-B14F-4D97-AF65-F5344CB8AC3E}">
        <p14:creationId xmlns:p14="http://schemas.microsoft.com/office/powerpoint/2010/main" xmlns="" val="3220085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Microsoft_Office_Word_97_-_2003_Document1.doc"/><Relationship Id="rId2" Type="http://schemas.openxmlformats.org/officeDocument/2006/relationships/slideLayout" Target="../slideLayouts/slideLayout13.xml"/><Relationship Id="rId1" Type="http://schemas.openxmlformats.org/officeDocument/2006/relationships/vmlDrawing" Target="../drawings/vmlDrawing3.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4000" b="1" dirty="0" smtClean="0"/>
              <a:t>Summary of Previous Lecture</a:t>
            </a:r>
            <a:endParaRPr lang="en-US" sz="4000" b="1" dirty="0"/>
          </a:p>
        </p:txBody>
      </p:sp>
      <p:sp>
        <p:nvSpPr>
          <p:cNvPr id="5" name="Content Placeholder 4"/>
          <p:cNvSpPr>
            <a:spLocks noGrp="1"/>
          </p:cNvSpPr>
          <p:nvPr>
            <p:ph idx="1"/>
          </p:nvPr>
        </p:nvSpPr>
        <p:spPr/>
        <p:txBody>
          <a:bodyPr>
            <a:normAutofit fontScale="85000" lnSpcReduction="10000"/>
          </a:bodyPr>
          <a:lstStyle/>
          <a:p>
            <a:pPr marL="0" indent="0">
              <a:lnSpc>
                <a:spcPct val="80000"/>
              </a:lnSpc>
              <a:buNone/>
            </a:pPr>
            <a:r>
              <a:rPr lang="en-US" dirty="0" smtClean="0"/>
              <a:t>We studied the following topics in our previous lecture.</a:t>
            </a:r>
          </a:p>
          <a:p>
            <a:pPr marL="0" indent="0">
              <a:lnSpc>
                <a:spcPct val="80000"/>
              </a:lnSpc>
              <a:buNone/>
            </a:pPr>
            <a:endParaRPr lang="en-US" dirty="0" smtClean="0"/>
          </a:p>
          <a:p>
            <a:pPr marL="457200" indent="-457200">
              <a:lnSpc>
                <a:spcPct val="80000"/>
              </a:lnSpc>
            </a:pPr>
            <a:r>
              <a:rPr lang="en-US" dirty="0" smtClean="0"/>
              <a:t>Negotiated financing; unsecured loans and secured loans</a:t>
            </a:r>
          </a:p>
          <a:p>
            <a:pPr marL="457200" indent="-457200">
              <a:lnSpc>
                <a:spcPct val="80000"/>
              </a:lnSpc>
            </a:pPr>
            <a:r>
              <a:rPr lang="en-US" dirty="0" smtClean="0"/>
              <a:t>Detour </a:t>
            </a:r>
            <a:r>
              <a:rPr lang="en-US" dirty="0"/>
              <a:t>Cost of </a:t>
            </a:r>
            <a:r>
              <a:rPr lang="en-US" dirty="0" smtClean="0"/>
              <a:t>Borrowing given the conditions like collect basis, discount basis, commitment fee and compensating balance etc.</a:t>
            </a:r>
            <a:endParaRPr lang="en-US" dirty="0"/>
          </a:p>
          <a:p>
            <a:pPr marL="457200" indent="-457200">
              <a:lnSpc>
                <a:spcPct val="80000"/>
              </a:lnSpc>
            </a:pPr>
            <a:r>
              <a:rPr lang="en-US" dirty="0"/>
              <a:t>Calculate the effective annual interest rate on short-term borrowing with or without a compensating balance requirement and/or a commitment fee. </a:t>
            </a:r>
          </a:p>
          <a:p>
            <a:pPr marL="457200" indent="-457200">
              <a:lnSpc>
                <a:spcPct val="80000"/>
              </a:lnSpc>
            </a:pPr>
            <a:r>
              <a:rPr lang="en-US" dirty="0"/>
              <a:t>Secured or asset based loans.</a:t>
            </a:r>
          </a:p>
          <a:p>
            <a:pPr marL="457200" indent="-457200">
              <a:lnSpc>
                <a:spcPct val="80000"/>
              </a:lnSpc>
            </a:pPr>
            <a:r>
              <a:rPr lang="en-US" dirty="0"/>
              <a:t>Understand what is meant by factoring accounts receivable</a:t>
            </a:r>
          </a:p>
          <a:p>
            <a:pPr marL="0" indent="0">
              <a:buNone/>
            </a:pPr>
            <a:endParaRPr lang="en-US" dirty="0"/>
          </a:p>
        </p:txBody>
      </p:sp>
    </p:spTree>
    <p:extLst>
      <p:ext uri="{BB962C8B-B14F-4D97-AF65-F5344CB8AC3E}">
        <p14:creationId xmlns:p14="http://schemas.microsoft.com/office/powerpoint/2010/main" xmlns="" val="30981001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762000" y="838200"/>
            <a:ext cx="7772400" cy="1143000"/>
          </a:xfrm>
          <a:noFill/>
          <a:ln/>
        </p:spPr>
        <p:txBody>
          <a:bodyPr/>
          <a:lstStyle/>
          <a:p>
            <a:pPr algn="ctr"/>
            <a:r>
              <a:rPr lang="en-US" sz="5400" b="1" dirty="0"/>
              <a:t>Chapter </a:t>
            </a:r>
            <a:r>
              <a:rPr lang="en-US" sz="5400" b="1" dirty="0" smtClean="0"/>
              <a:t>12 (I)</a:t>
            </a:r>
            <a:endParaRPr lang="en-US" sz="5400" b="1" dirty="0"/>
          </a:p>
        </p:txBody>
      </p:sp>
      <p:sp>
        <p:nvSpPr>
          <p:cNvPr id="4099" name="Rectangle 3"/>
          <p:cNvSpPr>
            <a:spLocks noGrp="1" noChangeArrowheads="1"/>
          </p:cNvSpPr>
          <p:nvPr>
            <p:ph type="subTitle" idx="1"/>
          </p:nvPr>
        </p:nvSpPr>
        <p:spPr>
          <a:xfrm>
            <a:off x="685800" y="2209800"/>
            <a:ext cx="7696200" cy="3048000"/>
          </a:xfrm>
          <a:noFill/>
          <a:ln/>
          <a:effectLst/>
        </p:spPr>
        <p:txBody>
          <a:bodyPr/>
          <a:lstStyle/>
          <a:p>
            <a:pPr marL="342900" indent="-342900"/>
            <a:r>
              <a:rPr lang="en-US" sz="6000" b="1" dirty="0">
                <a:solidFill>
                  <a:schemeClr val="tx1"/>
                </a:solidFill>
              </a:rPr>
              <a:t>Capital Budgeting and Estimating Cash Flows</a:t>
            </a:r>
          </a:p>
        </p:txBody>
      </p:sp>
    </p:spTree>
    <p:extLst>
      <p:ext uri="{BB962C8B-B14F-4D97-AF65-F5344CB8AC3E}">
        <p14:creationId xmlns:p14="http://schemas.microsoft.com/office/powerpoint/2010/main" xmlns="" val="222802880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09600" y="152400"/>
            <a:ext cx="6781800" cy="1276350"/>
          </a:xfrm>
        </p:spPr>
        <p:txBody>
          <a:bodyPr>
            <a:normAutofit/>
          </a:bodyPr>
          <a:lstStyle/>
          <a:p>
            <a:pPr algn="l"/>
            <a:r>
              <a:rPr lang="en-US" sz="4000" b="1" dirty="0" smtClean="0"/>
              <a:t>Learning Outcome</a:t>
            </a:r>
            <a:endParaRPr lang="en-US" sz="4000" b="1" dirty="0"/>
          </a:p>
        </p:txBody>
      </p:sp>
      <p:sp>
        <p:nvSpPr>
          <p:cNvPr id="38915" name="Rectangle 3"/>
          <p:cNvSpPr>
            <a:spLocks noGrp="1" noChangeArrowheads="1"/>
          </p:cNvSpPr>
          <p:nvPr>
            <p:ph type="body" idx="1"/>
          </p:nvPr>
        </p:nvSpPr>
        <p:spPr>
          <a:xfrm>
            <a:off x="609600" y="1905000"/>
            <a:ext cx="8382000" cy="4800600"/>
          </a:xfrm>
        </p:spPr>
        <p:txBody>
          <a:bodyPr/>
          <a:lstStyle/>
          <a:p>
            <a:pPr marL="0" indent="0">
              <a:lnSpc>
                <a:spcPct val="80000"/>
              </a:lnSpc>
              <a:buNone/>
            </a:pPr>
            <a:r>
              <a:rPr lang="en-US" sz="2000" b="1" dirty="0" smtClean="0"/>
              <a:t>After studying Chapter 12, you should be able to:</a:t>
            </a:r>
            <a:endParaRPr lang="en-US" sz="1900" dirty="0" smtClean="0"/>
          </a:p>
          <a:p>
            <a:pPr marL="685800" indent="-685800">
              <a:lnSpc>
                <a:spcPct val="80000"/>
              </a:lnSpc>
            </a:pPr>
            <a:r>
              <a:rPr lang="en-US" sz="1900" dirty="0" smtClean="0"/>
              <a:t>Define </a:t>
            </a:r>
            <a:r>
              <a:rPr lang="en-US" sz="1900" dirty="0"/>
              <a:t>“capital budgeting” and identify the steps involved in the capital budgeting process. </a:t>
            </a:r>
          </a:p>
          <a:p>
            <a:pPr marL="685800" indent="-685800">
              <a:lnSpc>
                <a:spcPct val="80000"/>
              </a:lnSpc>
            </a:pPr>
            <a:r>
              <a:rPr lang="en-US" sz="1900" dirty="0"/>
              <a:t>Explain the procedure to generate long-term project proposals within the firm. </a:t>
            </a:r>
          </a:p>
          <a:p>
            <a:pPr marL="685800" indent="-685800">
              <a:lnSpc>
                <a:spcPct val="80000"/>
              </a:lnSpc>
            </a:pPr>
            <a:r>
              <a:rPr lang="en-US" sz="1900" dirty="0"/>
              <a:t>Justify why cash, not income, flows are the most relevant to capital budgeting decisions. </a:t>
            </a:r>
          </a:p>
          <a:p>
            <a:pPr marL="685800" indent="-685800">
              <a:lnSpc>
                <a:spcPct val="80000"/>
              </a:lnSpc>
            </a:pPr>
            <a:r>
              <a:rPr lang="en-US" sz="1900" dirty="0"/>
              <a:t>Summarize in a “checklist” the major concerns to keep in mind as one prepares to determine relevant capital budgeting cash flows.</a:t>
            </a:r>
          </a:p>
          <a:p>
            <a:pPr marL="685800" indent="-685800">
              <a:lnSpc>
                <a:spcPct val="80000"/>
              </a:lnSpc>
            </a:pPr>
            <a:r>
              <a:rPr lang="en-US" sz="1900" dirty="0"/>
              <a:t>Define the terms “sunk cost” and “opportunity cost” and explain why sunk costs must be ignored, while opportunity costs must be included, in capital budgeting analysis.</a:t>
            </a:r>
          </a:p>
          <a:p>
            <a:pPr marL="685800" indent="-685800">
              <a:lnSpc>
                <a:spcPct val="80000"/>
              </a:lnSpc>
            </a:pPr>
            <a:r>
              <a:rPr lang="en-US" sz="1900" dirty="0"/>
              <a:t>Explain how tax considerations, as well as depreciation for tax purposes, affects capital budgeting cash flows. </a:t>
            </a:r>
          </a:p>
          <a:p>
            <a:pPr marL="685800" indent="-685800">
              <a:lnSpc>
                <a:spcPct val="80000"/>
              </a:lnSpc>
            </a:pPr>
            <a:r>
              <a:rPr lang="en-US" sz="1900" dirty="0"/>
              <a:t>Determine initial, interim, and terminal period “after-tax, incremental, operating cash flows” associated with a capital investment project. </a:t>
            </a:r>
          </a:p>
        </p:txBody>
      </p:sp>
    </p:spTree>
    <p:extLst>
      <p:ext uri="{BB962C8B-B14F-4D97-AF65-F5344CB8AC3E}">
        <p14:creationId xmlns:p14="http://schemas.microsoft.com/office/powerpoint/2010/main" xmlns="" val="5044451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147" name="Rectangle 3"/>
          <p:cNvSpPr>
            <a:spLocks noGrp="1" noChangeArrowheads="1"/>
          </p:cNvSpPr>
          <p:nvPr>
            <p:ph type="title"/>
          </p:nvPr>
        </p:nvSpPr>
        <p:spPr>
          <a:xfrm>
            <a:off x="533400" y="0"/>
            <a:ext cx="8534400" cy="1752600"/>
          </a:xfrm>
          <a:noFill/>
          <a:ln/>
          <a:effectLst/>
        </p:spPr>
        <p:txBody>
          <a:bodyPr>
            <a:normAutofit/>
          </a:bodyPr>
          <a:lstStyle/>
          <a:p>
            <a:pPr algn="l"/>
            <a:r>
              <a:rPr lang="en-US" sz="4000" b="1" dirty="0"/>
              <a:t>Capital Budgeting and </a:t>
            </a:r>
            <a:r>
              <a:rPr lang="en-US" sz="4000" b="1" dirty="0" smtClean="0"/>
              <a:t/>
            </a:r>
            <a:br>
              <a:rPr lang="en-US" sz="4000" b="1" dirty="0" smtClean="0"/>
            </a:br>
            <a:r>
              <a:rPr lang="en-US" sz="4000" b="1" dirty="0" smtClean="0"/>
              <a:t>Estimating </a:t>
            </a:r>
            <a:r>
              <a:rPr lang="en-US" sz="4000" b="1" dirty="0"/>
              <a:t>Cash Flows</a:t>
            </a:r>
          </a:p>
        </p:txBody>
      </p:sp>
      <p:sp>
        <p:nvSpPr>
          <p:cNvPr id="6148" name="Rectangle 4"/>
          <p:cNvSpPr>
            <a:spLocks noGrp="1" noChangeArrowheads="1"/>
          </p:cNvSpPr>
          <p:nvPr>
            <p:ph type="body" idx="1"/>
          </p:nvPr>
        </p:nvSpPr>
        <p:spPr>
          <a:xfrm>
            <a:off x="457200" y="2133600"/>
            <a:ext cx="8305800" cy="3962400"/>
          </a:xfrm>
          <a:noFill/>
          <a:ln/>
          <a:effectLst>
            <a:outerShdw algn="ctr" rotWithShape="0">
              <a:schemeClr val="bg2"/>
            </a:outerShdw>
          </a:effectLst>
        </p:spPr>
        <p:txBody>
          <a:bodyPr>
            <a:normAutofit/>
          </a:bodyPr>
          <a:lstStyle/>
          <a:p>
            <a:pPr marL="457200" lvl="1" indent="0">
              <a:buNone/>
            </a:pPr>
            <a:r>
              <a:rPr lang="en-US" sz="3200" dirty="0" smtClean="0"/>
              <a:t>In this chapter we will be covering following topics:</a:t>
            </a:r>
          </a:p>
          <a:p>
            <a:pPr marL="971550" lvl="1" indent="-514350"/>
            <a:r>
              <a:rPr lang="en-US" sz="3200" dirty="0" smtClean="0"/>
              <a:t>The </a:t>
            </a:r>
            <a:r>
              <a:rPr lang="en-US" sz="3200" dirty="0"/>
              <a:t>Capital Budgeting Process</a:t>
            </a:r>
          </a:p>
          <a:p>
            <a:pPr marL="971550" lvl="1" indent="-514350"/>
            <a:r>
              <a:rPr lang="en-US" sz="3200" dirty="0"/>
              <a:t>Generating Investment Project Proposals</a:t>
            </a:r>
          </a:p>
          <a:p>
            <a:pPr marL="971550" lvl="1" indent="-514350"/>
            <a:r>
              <a:rPr lang="en-US" sz="3200" dirty="0"/>
              <a:t>Estimating Project “After-Tax Incremental Operating Cash Flows”</a:t>
            </a:r>
          </a:p>
        </p:txBody>
      </p:sp>
    </p:spTree>
    <p:extLst>
      <p:ext uri="{BB962C8B-B14F-4D97-AF65-F5344CB8AC3E}">
        <p14:creationId xmlns:p14="http://schemas.microsoft.com/office/powerpoint/2010/main" xmlns="" val="327330790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71" name="Rectangle 3"/>
          <p:cNvSpPr>
            <a:spLocks noGrp="1" noChangeArrowheads="1"/>
          </p:cNvSpPr>
          <p:nvPr>
            <p:ph type="title"/>
          </p:nvPr>
        </p:nvSpPr>
        <p:spPr>
          <a:xfrm>
            <a:off x="457200" y="14748"/>
            <a:ext cx="7010400" cy="975852"/>
          </a:xfrm>
          <a:noFill/>
          <a:ln/>
          <a:effectLst/>
        </p:spPr>
        <p:txBody>
          <a:bodyPr>
            <a:normAutofit/>
          </a:bodyPr>
          <a:lstStyle/>
          <a:p>
            <a:pPr algn="l"/>
            <a:r>
              <a:rPr lang="en-US" sz="4000" b="1" dirty="0"/>
              <a:t>What </a:t>
            </a:r>
            <a:r>
              <a:rPr lang="en-US" sz="4000" b="1" dirty="0" smtClean="0"/>
              <a:t>is Capital </a:t>
            </a:r>
            <a:r>
              <a:rPr lang="en-US" sz="4000" b="1" dirty="0"/>
              <a:t>Budgeting?</a:t>
            </a:r>
          </a:p>
        </p:txBody>
      </p:sp>
      <p:sp>
        <p:nvSpPr>
          <p:cNvPr id="3" name="Content Placeholder 2"/>
          <p:cNvSpPr>
            <a:spLocks noGrp="1"/>
          </p:cNvSpPr>
          <p:nvPr>
            <p:ph idx="1"/>
          </p:nvPr>
        </p:nvSpPr>
        <p:spPr>
          <a:xfrm>
            <a:off x="457200" y="1066800"/>
            <a:ext cx="8229600" cy="4678363"/>
          </a:xfrm>
        </p:spPr>
        <p:txBody>
          <a:bodyPr>
            <a:normAutofit/>
          </a:bodyPr>
          <a:lstStyle/>
          <a:p>
            <a:pPr marL="0" indent="0">
              <a:buNone/>
            </a:pPr>
            <a:r>
              <a:rPr lang="en-US" sz="2800" dirty="0" smtClean="0"/>
              <a:t>The process of identifying, analyzing, and selecting investment projects whose returns (cash flows) are expected to extend beyond one year.</a:t>
            </a:r>
            <a:endParaRPr lang="en-US" sz="2800" dirty="0"/>
          </a:p>
        </p:txBody>
      </p:sp>
      <p:graphicFrame>
        <p:nvGraphicFramePr>
          <p:cNvPr id="2" name="Diagram 1"/>
          <p:cNvGraphicFramePr/>
          <p:nvPr>
            <p:extLst>
              <p:ext uri="{D42A27DB-BD31-4B8C-83A1-F6EECF244321}">
                <p14:modId xmlns:p14="http://schemas.microsoft.com/office/powerpoint/2010/main" xmlns="" val="264664867"/>
              </p:ext>
            </p:extLst>
          </p:nvPr>
        </p:nvGraphicFramePr>
        <p:xfrm>
          <a:off x="609600" y="2590800"/>
          <a:ext cx="77724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54206772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195" name="Rectangle 3"/>
          <p:cNvSpPr>
            <a:spLocks noGrp="1" noChangeArrowheads="1"/>
          </p:cNvSpPr>
          <p:nvPr>
            <p:ph type="title"/>
          </p:nvPr>
        </p:nvSpPr>
        <p:spPr>
          <a:xfrm>
            <a:off x="457200" y="0"/>
            <a:ext cx="7086600" cy="1752600"/>
          </a:xfrm>
          <a:noFill/>
          <a:ln/>
          <a:effectLst/>
        </p:spPr>
        <p:txBody>
          <a:bodyPr>
            <a:normAutofit/>
          </a:bodyPr>
          <a:lstStyle/>
          <a:p>
            <a:pPr algn="l"/>
            <a:r>
              <a:rPr lang="en-US" sz="4000" b="1" dirty="0"/>
              <a:t>The Capital Budgeting Process</a:t>
            </a:r>
          </a:p>
        </p:txBody>
      </p:sp>
      <p:sp>
        <p:nvSpPr>
          <p:cNvPr id="8196" name="Rectangle 4"/>
          <p:cNvSpPr>
            <a:spLocks noGrp="1" noChangeArrowheads="1"/>
          </p:cNvSpPr>
          <p:nvPr>
            <p:ph type="body" idx="1"/>
          </p:nvPr>
        </p:nvSpPr>
        <p:spPr>
          <a:xfrm>
            <a:off x="381000" y="1828800"/>
            <a:ext cx="8305800" cy="4419600"/>
          </a:xfrm>
          <a:noFill/>
          <a:ln/>
          <a:effectLst>
            <a:outerShdw algn="ctr" rotWithShape="0">
              <a:schemeClr val="bg2"/>
            </a:outerShdw>
          </a:effectLst>
        </p:spPr>
        <p:txBody>
          <a:bodyPr/>
          <a:lstStyle/>
          <a:p>
            <a:pPr marL="457200" indent="-457200"/>
            <a:r>
              <a:rPr lang="en-US" sz="3400" dirty="0"/>
              <a:t>Generate investment proposals consistent with the firm’s strategic objectives.</a:t>
            </a:r>
          </a:p>
          <a:p>
            <a:pPr marL="457200" indent="-457200"/>
            <a:r>
              <a:rPr lang="en-US" sz="3400" dirty="0"/>
              <a:t>Estimate after-tax incremental operating cash flows for the investment projects.</a:t>
            </a:r>
          </a:p>
          <a:p>
            <a:pPr marL="457200" indent="-457200"/>
            <a:r>
              <a:rPr lang="en-US" sz="3400" dirty="0"/>
              <a:t>Evaluate project incremental cash flows</a:t>
            </a:r>
            <a:r>
              <a:rPr lang="en-US" sz="3400" dirty="0"/>
              <a:t>.</a:t>
            </a:r>
          </a:p>
        </p:txBody>
      </p:sp>
    </p:spTree>
    <p:extLst>
      <p:ext uri="{BB962C8B-B14F-4D97-AF65-F5344CB8AC3E}">
        <p14:creationId xmlns:p14="http://schemas.microsoft.com/office/powerpoint/2010/main" xmlns="" val="3353862025"/>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9" name="Rectangle 3"/>
          <p:cNvSpPr>
            <a:spLocks noGrp="1" noChangeArrowheads="1"/>
          </p:cNvSpPr>
          <p:nvPr>
            <p:ph type="title"/>
          </p:nvPr>
        </p:nvSpPr>
        <p:spPr>
          <a:xfrm>
            <a:off x="381000" y="0"/>
            <a:ext cx="7162800" cy="1752600"/>
          </a:xfrm>
          <a:noFill/>
          <a:ln/>
          <a:effectLst/>
        </p:spPr>
        <p:txBody>
          <a:bodyPr>
            <a:normAutofit/>
          </a:bodyPr>
          <a:lstStyle/>
          <a:p>
            <a:pPr algn="l"/>
            <a:r>
              <a:rPr lang="en-US" sz="4000" b="1" dirty="0"/>
              <a:t>The Capital Budgeting Process</a:t>
            </a:r>
          </a:p>
        </p:txBody>
      </p:sp>
      <p:sp>
        <p:nvSpPr>
          <p:cNvPr id="9220" name="Rectangle 4"/>
          <p:cNvSpPr>
            <a:spLocks noGrp="1" noChangeArrowheads="1"/>
          </p:cNvSpPr>
          <p:nvPr>
            <p:ph type="body" idx="1"/>
          </p:nvPr>
        </p:nvSpPr>
        <p:spPr>
          <a:xfrm>
            <a:off x="381000" y="2133600"/>
            <a:ext cx="8305800" cy="3733800"/>
          </a:xfrm>
          <a:noFill/>
          <a:ln/>
          <a:effectLst>
            <a:outerShdw algn="ctr" rotWithShape="0">
              <a:schemeClr val="bg2"/>
            </a:outerShdw>
          </a:effectLst>
        </p:spPr>
        <p:txBody>
          <a:bodyPr/>
          <a:lstStyle/>
          <a:p>
            <a:pPr marL="457200" indent="-457200"/>
            <a:r>
              <a:rPr lang="en-US"/>
              <a:t>Select projects based on a value-maximizing acceptance criterion.</a:t>
            </a:r>
          </a:p>
          <a:p>
            <a:pPr marL="457200" indent="-457200"/>
            <a:r>
              <a:rPr lang="en-US"/>
              <a:t>Reevaluate implemented investment projects continually and perform postaudits for completed projects.</a:t>
            </a:r>
          </a:p>
        </p:txBody>
      </p:sp>
    </p:spTree>
    <p:extLst>
      <p:ext uri="{BB962C8B-B14F-4D97-AF65-F5344CB8AC3E}">
        <p14:creationId xmlns:p14="http://schemas.microsoft.com/office/powerpoint/2010/main" xmlns="" val="153142262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3" name="Rectangle 3"/>
          <p:cNvSpPr>
            <a:spLocks noGrp="1" noChangeArrowheads="1"/>
          </p:cNvSpPr>
          <p:nvPr>
            <p:ph type="title"/>
          </p:nvPr>
        </p:nvSpPr>
        <p:spPr>
          <a:xfrm>
            <a:off x="381000" y="0"/>
            <a:ext cx="8686800" cy="1752600"/>
          </a:xfrm>
          <a:noFill/>
          <a:ln/>
          <a:effectLst/>
        </p:spPr>
        <p:txBody>
          <a:bodyPr>
            <a:normAutofit/>
          </a:bodyPr>
          <a:lstStyle/>
          <a:p>
            <a:pPr algn="l"/>
            <a:r>
              <a:rPr lang="en-US" sz="4000" b="1" dirty="0"/>
              <a:t>Classification of </a:t>
            </a:r>
            <a:r>
              <a:rPr lang="en-US" sz="4000" b="1" dirty="0" smtClean="0"/>
              <a:t/>
            </a:r>
            <a:br>
              <a:rPr lang="en-US" sz="4000" b="1" dirty="0" smtClean="0"/>
            </a:br>
            <a:r>
              <a:rPr lang="en-US" sz="4000" b="1" dirty="0" smtClean="0"/>
              <a:t>Investment </a:t>
            </a:r>
            <a:r>
              <a:rPr lang="en-US" sz="4000" b="1" dirty="0"/>
              <a:t>Project Proposals</a:t>
            </a:r>
          </a:p>
        </p:txBody>
      </p:sp>
      <p:sp>
        <p:nvSpPr>
          <p:cNvPr id="10244" name="Rectangle 4"/>
          <p:cNvSpPr>
            <a:spLocks noGrp="1" noChangeArrowheads="1"/>
          </p:cNvSpPr>
          <p:nvPr>
            <p:ph type="body" idx="1"/>
          </p:nvPr>
        </p:nvSpPr>
        <p:spPr>
          <a:xfrm>
            <a:off x="381000" y="2057400"/>
            <a:ext cx="8305800" cy="4419600"/>
          </a:xfrm>
          <a:noFill/>
          <a:ln/>
          <a:effectLst>
            <a:outerShdw algn="ctr" rotWithShape="0">
              <a:schemeClr val="bg2"/>
            </a:outerShdw>
          </a:effectLst>
        </p:spPr>
        <p:txBody>
          <a:bodyPr>
            <a:normAutofit fontScale="92500"/>
          </a:bodyPr>
          <a:lstStyle/>
          <a:p>
            <a:pPr marL="0" indent="0">
              <a:buFont typeface="Monotype Sorts" pitchFamily="2" charset="2"/>
              <a:buNone/>
            </a:pPr>
            <a:r>
              <a:rPr lang="en-US" dirty="0" smtClean="0"/>
              <a:t>For analysis purpose projects can be classified into following categories.</a:t>
            </a:r>
            <a:endParaRPr lang="en-US" sz="3200" dirty="0" smtClean="0"/>
          </a:p>
          <a:p>
            <a:pPr marL="514350" indent="-514350">
              <a:buFont typeface="+mj-lt"/>
              <a:buAutoNum type="arabicPeriod"/>
            </a:pPr>
            <a:r>
              <a:rPr lang="en-US" sz="3200" dirty="0" smtClean="0"/>
              <a:t>New </a:t>
            </a:r>
            <a:r>
              <a:rPr lang="en-US" sz="3200" dirty="0"/>
              <a:t>products or expansion of existing products</a:t>
            </a:r>
          </a:p>
          <a:p>
            <a:pPr marL="685800" indent="-685800">
              <a:buFont typeface="Monotype Sorts" pitchFamily="2" charset="2"/>
              <a:buNone/>
            </a:pPr>
            <a:r>
              <a:rPr lang="en-US" sz="3200" dirty="0"/>
              <a:t>2.   Replacement of existing equipment or buildings</a:t>
            </a:r>
          </a:p>
          <a:p>
            <a:pPr marL="685800" indent="-685800">
              <a:buFont typeface="Monotype Sorts" pitchFamily="2" charset="2"/>
              <a:buNone/>
            </a:pPr>
            <a:r>
              <a:rPr lang="en-US" sz="3200" dirty="0"/>
              <a:t>3.   Research and development</a:t>
            </a:r>
          </a:p>
          <a:p>
            <a:pPr marL="685800" indent="-685800">
              <a:buFont typeface="Monotype Sorts" pitchFamily="2" charset="2"/>
              <a:buNone/>
            </a:pPr>
            <a:r>
              <a:rPr lang="en-US" sz="3200" dirty="0"/>
              <a:t>4.   Exploration</a:t>
            </a:r>
          </a:p>
          <a:p>
            <a:pPr marL="685800" indent="-685800">
              <a:buFont typeface="Monotype Sorts" pitchFamily="2" charset="2"/>
              <a:buNone/>
            </a:pPr>
            <a:r>
              <a:rPr lang="en-US" sz="3200" dirty="0"/>
              <a:t>5.   Other (e.g., safety or pollution related)</a:t>
            </a:r>
          </a:p>
        </p:txBody>
      </p:sp>
    </p:spTree>
    <p:extLst>
      <p:ext uri="{BB962C8B-B14F-4D97-AF65-F5344CB8AC3E}">
        <p14:creationId xmlns:p14="http://schemas.microsoft.com/office/powerpoint/2010/main" xmlns="" val="369215113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7" name="Rectangle 3"/>
          <p:cNvSpPr>
            <a:spLocks noGrp="1" noChangeArrowheads="1"/>
          </p:cNvSpPr>
          <p:nvPr>
            <p:ph type="title"/>
          </p:nvPr>
        </p:nvSpPr>
        <p:spPr>
          <a:xfrm>
            <a:off x="457200" y="0"/>
            <a:ext cx="8610600" cy="1524000"/>
          </a:xfrm>
          <a:noFill/>
          <a:ln/>
          <a:effectLst/>
        </p:spPr>
        <p:txBody>
          <a:bodyPr>
            <a:normAutofit/>
          </a:bodyPr>
          <a:lstStyle/>
          <a:p>
            <a:pPr algn="l"/>
            <a:r>
              <a:rPr lang="en-US" sz="4000" b="1" dirty="0"/>
              <a:t>Screening </a:t>
            </a:r>
            <a:r>
              <a:rPr lang="en-US" sz="4000" b="1" dirty="0" smtClean="0"/>
              <a:t>Proposals and </a:t>
            </a:r>
            <a:r>
              <a:rPr lang="en-US" sz="4000" b="1" dirty="0"/>
              <a:t>Decision Making</a:t>
            </a:r>
          </a:p>
        </p:txBody>
      </p:sp>
      <p:sp>
        <p:nvSpPr>
          <p:cNvPr id="11268" name="Rectangle 4"/>
          <p:cNvSpPr>
            <a:spLocks noGrp="1" noChangeArrowheads="1"/>
          </p:cNvSpPr>
          <p:nvPr>
            <p:ph type="body" idx="1"/>
          </p:nvPr>
        </p:nvSpPr>
        <p:spPr>
          <a:xfrm>
            <a:off x="609600" y="1828800"/>
            <a:ext cx="7848600" cy="4495800"/>
          </a:xfrm>
          <a:noFill/>
          <a:ln/>
          <a:effectLst>
            <a:outerShdw algn="ctr" rotWithShape="0">
              <a:schemeClr val="bg2"/>
            </a:outerShdw>
          </a:effectLst>
        </p:spPr>
        <p:txBody>
          <a:bodyPr>
            <a:normAutofit fontScale="92500" lnSpcReduction="20000"/>
          </a:bodyPr>
          <a:lstStyle/>
          <a:p>
            <a:pPr marL="800100" indent="-800100">
              <a:spcBef>
                <a:spcPct val="15000"/>
              </a:spcBef>
              <a:spcAft>
                <a:spcPct val="15000"/>
              </a:spcAft>
              <a:buFont typeface="Monotype Sorts" pitchFamily="2" charset="2"/>
              <a:buNone/>
            </a:pPr>
            <a:r>
              <a:rPr lang="en-US" sz="3400" dirty="0"/>
              <a:t>1.   Section Chiefs</a:t>
            </a:r>
          </a:p>
          <a:p>
            <a:pPr marL="800100" indent="-800100">
              <a:spcBef>
                <a:spcPct val="15000"/>
              </a:spcBef>
              <a:spcAft>
                <a:spcPct val="15000"/>
              </a:spcAft>
              <a:buFont typeface="Monotype Sorts" pitchFamily="2" charset="2"/>
              <a:buNone/>
            </a:pPr>
            <a:r>
              <a:rPr lang="en-US" sz="3400" dirty="0"/>
              <a:t>2.   Plant Managers</a:t>
            </a:r>
          </a:p>
          <a:p>
            <a:pPr marL="800100" indent="-800100">
              <a:spcBef>
                <a:spcPct val="15000"/>
              </a:spcBef>
              <a:spcAft>
                <a:spcPct val="15000"/>
              </a:spcAft>
              <a:buFont typeface="Monotype Sorts" pitchFamily="2" charset="2"/>
              <a:buNone/>
            </a:pPr>
            <a:r>
              <a:rPr lang="en-US" sz="3400" dirty="0"/>
              <a:t>3.   VP for Operations</a:t>
            </a:r>
          </a:p>
          <a:p>
            <a:pPr marL="800100" indent="-800100">
              <a:spcBef>
                <a:spcPct val="15000"/>
              </a:spcBef>
              <a:spcAft>
                <a:spcPct val="15000"/>
              </a:spcAft>
              <a:buFont typeface="Monotype Sorts" pitchFamily="2" charset="2"/>
              <a:buNone/>
            </a:pPr>
            <a:r>
              <a:rPr lang="en-US" sz="3400" dirty="0"/>
              <a:t>4.   Capital Expenditures Committee</a:t>
            </a:r>
          </a:p>
          <a:p>
            <a:pPr marL="800100" indent="-800100">
              <a:spcBef>
                <a:spcPct val="15000"/>
              </a:spcBef>
              <a:spcAft>
                <a:spcPct val="15000"/>
              </a:spcAft>
              <a:buFont typeface="Monotype Sorts" pitchFamily="2" charset="2"/>
              <a:buNone/>
            </a:pPr>
            <a:r>
              <a:rPr lang="en-US" sz="3400" dirty="0" smtClean="0"/>
              <a:t>5.   President</a:t>
            </a:r>
            <a:endParaRPr lang="en-US" sz="3400" dirty="0"/>
          </a:p>
          <a:p>
            <a:pPr marL="574675" indent="-574675">
              <a:spcBef>
                <a:spcPct val="15000"/>
              </a:spcBef>
              <a:spcAft>
                <a:spcPct val="15000"/>
              </a:spcAft>
              <a:buFont typeface="Monotype Sorts" pitchFamily="2" charset="2"/>
              <a:buAutoNum type="arabicPeriod" startAt="6"/>
            </a:pPr>
            <a:r>
              <a:rPr lang="en-US" sz="3400" dirty="0" smtClean="0"/>
              <a:t>Board </a:t>
            </a:r>
            <a:r>
              <a:rPr lang="en-US" sz="3400" dirty="0"/>
              <a:t>of </a:t>
            </a:r>
            <a:r>
              <a:rPr lang="en-US" sz="3400" dirty="0" smtClean="0"/>
              <a:t>Directors</a:t>
            </a:r>
          </a:p>
          <a:p>
            <a:pPr marL="0" indent="0">
              <a:spcBef>
                <a:spcPct val="15000"/>
              </a:spcBef>
              <a:spcAft>
                <a:spcPct val="15000"/>
              </a:spcAft>
              <a:buNone/>
            </a:pPr>
            <a:endParaRPr lang="en-US" sz="3400" dirty="0" smtClean="0"/>
          </a:p>
          <a:p>
            <a:pPr marL="0" indent="0">
              <a:spcBef>
                <a:spcPct val="15000"/>
              </a:spcBef>
              <a:spcAft>
                <a:spcPct val="15000"/>
              </a:spcAft>
              <a:buNone/>
            </a:pPr>
            <a:r>
              <a:rPr lang="en-US" sz="3000" dirty="0" smtClean="0"/>
              <a:t>Advancement to </a:t>
            </a:r>
            <a:r>
              <a:rPr lang="en-US" sz="3000" dirty="0"/>
              <a:t>the </a:t>
            </a:r>
            <a:r>
              <a:rPr lang="en-US" sz="3000" dirty="0" smtClean="0"/>
              <a:t>next level </a:t>
            </a:r>
            <a:r>
              <a:rPr lang="en-US" sz="3000" dirty="0"/>
              <a:t>depends </a:t>
            </a:r>
            <a:r>
              <a:rPr lang="en-US" sz="3000" dirty="0" smtClean="0"/>
              <a:t>on higher cost and strategic importance</a:t>
            </a:r>
            <a:r>
              <a:rPr lang="en-US" sz="3000" dirty="0"/>
              <a:t>.</a:t>
            </a:r>
          </a:p>
          <a:p>
            <a:pPr marL="0" indent="0">
              <a:spcBef>
                <a:spcPct val="15000"/>
              </a:spcBef>
              <a:spcAft>
                <a:spcPct val="15000"/>
              </a:spcAft>
              <a:buNone/>
            </a:pPr>
            <a:endParaRPr lang="en-US" sz="3400" dirty="0"/>
          </a:p>
        </p:txBody>
      </p:sp>
    </p:spTree>
    <p:extLst>
      <p:ext uri="{BB962C8B-B14F-4D97-AF65-F5344CB8AC3E}">
        <p14:creationId xmlns:p14="http://schemas.microsoft.com/office/powerpoint/2010/main" xmlns="" val="3492872915"/>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291" name="Rectangle 3"/>
          <p:cNvSpPr>
            <a:spLocks noGrp="1" noChangeArrowheads="1"/>
          </p:cNvSpPr>
          <p:nvPr>
            <p:ph type="title"/>
          </p:nvPr>
        </p:nvSpPr>
        <p:spPr>
          <a:xfrm>
            <a:off x="476864" y="1"/>
            <a:ext cx="8667136" cy="1143000"/>
          </a:xfrm>
          <a:noFill/>
          <a:ln/>
          <a:effectLst/>
        </p:spPr>
        <p:txBody>
          <a:bodyPr>
            <a:normAutofit/>
          </a:bodyPr>
          <a:lstStyle/>
          <a:p>
            <a:pPr algn="l"/>
            <a:r>
              <a:rPr lang="en-US" sz="3600" b="1" dirty="0"/>
              <a:t>Estimating After-Tax Incremental Cash Flows</a:t>
            </a:r>
          </a:p>
        </p:txBody>
      </p:sp>
      <p:sp>
        <p:nvSpPr>
          <p:cNvPr id="12292" name="Rectangle 4"/>
          <p:cNvSpPr>
            <a:spLocks noGrp="1" noChangeArrowheads="1"/>
          </p:cNvSpPr>
          <p:nvPr>
            <p:ph type="body" sz="half" idx="1"/>
          </p:nvPr>
        </p:nvSpPr>
        <p:spPr>
          <a:xfrm>
            <a:off x="533400" y="1752600"/>
            <a:ext cx="8420100" cy="4800600"/>
          </a:xfrm>
          <a:noFill/>
          <a:ln/>
          <a:effectLst>
            <a:outerShdw algn="ctr" rotWithShape="0">
              <a:schemeClr val="bg2"/>
            </a:outerShdw>
          </a:effectLst>
        </p:spPr>
        <p:txBody>
          <a:bodyPr>
            <a:noAutofit/>
          </a:bodyPr>
          <a:lstStyle/>
          <a:p>
            <a:pPr marL="457200" lvl="1" indent="-457200">
              <a:buFont typeface="+mj-lt"/>
              <a:buAutoNum type="arabicPeriod"/>
            </a:pPr>
            <a:r>
              <a:rPr lang="en-US" sz="2600" dirty="0"/>
              <a:t>Cash </a:t>
            </a:r>
            <a:r>
              <a:rPr lang="en-US" sz="2600" dirty="0" smtClean="0"/>
              <a:t>not </a:t>
            </a:r>
            <a:r>
              <a:rPr lang="en-US" sz="2600" dirty="0"/>
              <a:t>accounting </a:t>
            </a:r>
            <a:r>
              <a:rPr lang="en-US" sz="2600" dirty="0" smtClean="0"/>
              <a:t>income is central to all decisions (Many small businesses fail because of estimating the accounting income and neglecting cash flows)</a:t>
            </a:r>
            <a:endParaRPr lang="en-US" sz="2600" dirty="0"/>
          </a:p>
          <a:p>
            <a:pPr marL="457200" lvl="1" indent="-457200">
              <a:buFont typeface="+mj-lt"/>
              <a:buAutoNum type="arabicPeriod"/>
            </a:pPr>
            <a:r>
              <a:rPr lang="en-US" sz="2600" dirty="0"/>
              <a:t>Operating </a:t>
            </a:r>
            <a:r>
              <a:rPr lang="en-US" sz="2600" dirty="0" smtClean="0"/>
              <a:t>cash are considered in our analysis and not the financing flows (Interest payments, principal payments, cash dividends)</a:t>
            </a:r>
            <a:endParaRPr lang="en-US" sz="2600" dirty="0"/>
          </a:p>
          <a:p>
            <a:pPr marL="457200" lvl="1" indent="-457200">
              <a:buFont typeface="+mj-lt"/>
              <a:buAutoNum type="arabicPeriod"/>
            </a:pPr>
            <a:r>
              <a:rPr lang="en-US" sz="2600" dirty="0" smtClean="0"/>
              <a:t>Cash will be determined on after-tax basis, the initial investment outlay and appropriate discount rate will be expressed in after tax term.</a:t>
            </a:r>
            <a:endParaRPr lang="en-US" sz="2600" dirty="0"/>
          </a:p>
          <a:p>
            <a:pPr marL="457200" lvl="1" indent="-457200">
              <a:buFont typeface="+mj-lt"/>
              <a:buAutoNum type="arabicPeriod"/>
            </a:pPr>
            <a:r>
              <a:rPr lang="en-US" sz="2600" dirty="0"/>
              <a:t>Incremental </a:t>
            </a:r>
            <a:r>
              <a:rPr lang="en-US" sz="2600" dirty="0" smtClean="0"/>
              <a:t>cash flow analysis will be conducted to analyze the situation with or without the new investment.</a:t>
            </a:r>
            <a:endParaRPr lang="en-US" sz="2600" dirty="0"/>
          </a:p>
        </p:txBody>
      </p:sp>
      <p:sp>
        <p:nvSpPr>
          <p:cNvPr id="2" name="Rectangle 1"/>
          <p:cNvSpPr/>
          <p:nvPr/>
        </p:nvSpPr>
        <p:spPr>
          <a:xfrm>
            <a:off x="494071" y="1066800"/>
            <a:ext cx="8229600" cy="584775"/>
          </a:xfrm>
          <a:prstGeom prst="rect">
            <a:avLst/>
          </a:prstGeom>
        </p:spPr>
        <p:txBody>
          <a:bodyPr wrap="square">
            <a:spAutoFit/>
          </a:bodyPr>
          <a:lstStyle/>
          <a:p>
            <a:r>
              <a:rPr lang="en-US" sz="3200" u="sng" dirty="0" smtClean="0"/>
              <a:t>Basic characteristics of relevant project flows</a:t>
            </a:r>
            <a:endParaRPr lang="en-US" sz="3200" u="sng" dirty="0"/>
          </a:p>
        </p:txBody>
      </p:sp>
    </p:spTree>
    <p:extLst>
      <p:ext uri="{BB962C8B-B14F-4D97-AF65-F5344CB8AC3E}">
        <p14:creationId xmlns:p14="http://schemas.microsoft.com/office/powerpoint/2010/main" xmlns="" val="110790450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5" name="Rectangle 3"/>
          <p:cNvSpPr>
            <a:spLocks noGrp="1" noChangeArrowheads="1"/>
          </p:cNvSpPr>
          <p:nvPr>
            <p:ph type="title"/>
          </p:nvPr>
        </p:nvSpPr>
        <p:spPr>
          <a:xfrm>
            <a:off x="533400" y="0"/>
            <a:ext cx="8458200" cy="1219200"/>
          </a:xfrm>
          <a:noFill/>
          <a:ln/>
          <a:effectLst/>
        </p:spPr>
        <p:txBody>
          <a:bodyPr>
            <a:normAutofit/>
          </a:bodyPr>
          <a:lstStyle/>
          <a:p>
            <a:pPr algn="l"/>
            <a:r>
              <a:rPr lang="en-US" sz="3200" b="1" dirty="0"/>
              <a:t>Estimating After-Tax Incremental Cash Flows</a:t>
            </a:r>
          </a:p>
        </p:txBody>
      </p:sp>
      <p:sp>
        <p:nvSpPr>
          <p:cNvPr id="13316" name="Rectangle 4"/>
          <p:cNvSpPr>
            <a:spLocks noGrp="1" noChangeArrowheads="1"/>
          </p:cNvSpPr>
          <p:nvPr>
            <p:ph type="body" sz="half" idx="1"/>
          </p:nvPr>
        </p:nvSpPr>
        <p:spPr>
          <a:xfrm>
            <a:off x="580103" y="2238010"/>
            <a:ext cx="8305800" cy="3781790"/>
          </a:xfrm>
          <a:noFill/>
          <a:ln/>
          <a:effectLst>
            <a:outerShdw algn="ctr" rotWithShape="0">
              <a:schemeClr val="bg2"/>
            </a:outerShdw>
          </a:effectLst>
        </p:spPr>
        <p:txBody>
          <a:bodyPr>
            <a:noAutofit/>
          </a:bodyPr>
          <a:lstStyle/>
          <a:p>
            <a:pPr marL="574675" lvl="1" indent="-457200">
              <a:buFont typeface="+mj-lt"/>
              <a:buAutoNum type="arabicPeriod"/>
            </a:pPr>
            <a:r>
              <a:rPr lang="en-US" sz="2800" u="sng" dirty="0"/>
              <a:t>Ignore</a:t>
            </a:r>
            <a:r>
              <a:rPr lang="en-US" sz="2800" dirty="0"/>
              <a:t> sunk </a:t>
            </a:r>
            <a:r>
              <a:rPr lang="en-US" sz="2800" dirty="0" smtClean="0"/>
              <a:t>costs as we are concerned with the incremental costs and benefits. (Sunk costs are unrecoverable past outlays that are not recoverable and hence should not affect present actions or future decisions)</a:t>
            </a:r>
            <a:endParaRPr lang="en-US" sz="2800" dirty="0"/>
          </a:p>
          <a:p>
            <a:pPr marL="574675" lvl="1" indent="-457200">
              <a:buFont typeface="+mj-lt"/>
              <a:buAutoNum type="arabicPeriod"/>
            </a:pPr>
            <a:r>
              <a:rPr lang="en-US" sz="2800" u="sng" dirty="0"/>
              <a:t>Include</a:t>
            </a:r>
            <a:r>
              <a:rPr lang="en-US" sz="2800" dirty="0"/>
              <a:t> opportunity </a:t>
            </a:r>
            <a:r>
              <a:rPr lang="en-US" sz="2800" dirty="0" smtClean="0"/>
              <a:t>costs, e.g. allocation of space for a plant, use of spare building for the project.</a:t>
            </a:r>
            <a:endParaRPr lang="en-US" sz="2800" dirty="0"/>
          </a:p>
        </p:txBody>
      </p:sp>
      <p:sp>
        <p:nvSpPr>
          <p:cNvPr id="2" name="Rectangle 1"/>
          <p:cNvSpPr/>
          <p:nvPr/>
        </p:nvSpPr>
        <p:spPr>
          <a:xfrm>
            <a:off x="580103" y="1066800"/>
            <a:ext cx="7924800" cy="1077218"/>
          </a:xfrm>
          <a:prstGeom prst="rect">
            <a:avLst/>
          </a:prstGeom>
        </p:spPr>
        <p:txBody>
          <a:bodyPr wrap="square">
            <a:spAutoFit/>
          </a:bodyPr>
          <a:lstStyle/>
          <a:p>
            <a:r>
              <a:rPr lang="en-US" sz="3200" dirty="0" smtClean="0"/>
              <a:t>Principles that must be adhered to in the estimation</a:t>
            </a:r>
            <a:endParaRPr lang="en-US" sz="3200" dirty="0"/>
          </a:p>
        </p:txBody>
      </p:sp>
    </p:spTree>
    <p:extLst>
      <p:ext uri="{BB962C8B-B14F-4D97-AF65-F5344CB8AC3E}">
        <p14:creationId xmlns:p14="http://schemas.microsoft.com/office/powerpoint/2010/main" xmlns="" val="4092302291"/>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5" name="Rectangle 3"/>
          <p:cNvSpPr>
            <a:spLocks noGrp="1" noChangeArrowheads="1"/>
          </p:cNvSpPr>
          <p:nvPr>
            <p:ph type="title"/>
          </p:nvPr>
        </p:nvSpPr>
        <p:spPr>
          <a:xfrm>
            <a:off x="533400" y="0"/>
            <a:ext cx="8458200" cy="1219200"/>
          </a:xfrm>
          <a:noFill/>
          <a:ln/>
          <a:effectLst/>
        </p:spPr>
        <p:txBody>
          <a:bodyPr>
            <a:normAutofit/>
          </a:bodyPr>
          <a:lstStyle/>
          <a:p>
            <a:pPr algn="l"/>
            <a:r>
              <a:rPr lang="en-US" sz="3200" b="1" dirty="0"/>
              <a:t>Estimating After-Tax Incremental Cash Flows</a:t>
            </a:r>
          </a:p>
        </p:txBody>
      </p:sp>
      <p:sp>
        <p:nvSpPr>
          <p:cNvPr id="13316" name="Rectangle 4"/>
          <p:cNvSpPr>
            <a:spLocks noGrp="1" noChangeArrowheads="1"/>
          </p:cNvSpPr>
          <p:nvPr>
            <p:ph type="body" sz="half" idx="1"/>
          </p:nvPr>
        </p:nvSpPr>
        <p:spPr>
          <a:xfrm>
            <a:off x="580103" y="2238010"/>
            <a:ext cx="8305800" cy="3781790"/>
          </a:xfrm>
          <a:noFill/>
          <a:ln/>
          <a:effectLst>
            <a:outerShdw algn="ctr" rotWithShape="0">
              <a:schemeClr val="bg2"/>
            </a:outerShdw>
          </a:effectLst>
        </p:spPr>
        <p:txBody>
          <a:bodyPr>
            <a:noAutofit/>
          </a:bodyPr>
          <a:lstStyle/>
          <a:p>
            <a:pPr marL="631825" lvl="1" indent="-514350">
              <a:buFont typeface="+mj-lt"/>
              <a:buAutoNum type="arabicPeriod" startAt="3"/>
            </a:pPr>
            <a:r>
              <a:rPr lang="en-US" sz="2800" dirty="0"/>
              <a:t>Include project-driven changes in working capital net of spontaneous changes in current </a:t>
            </a:r>
            <a:r>
              <a:rPr lang="en-US" sz="2800" dirty="0" smtClean="0"/>
              <a:t>liabilities, e.g. the investment in additional cash, receivables, or inventories will be treated as capital investment.</a:t>
            </a:r>
            <a:endParaRPr lang="en-US" sz="2800" dirty="0"/>
          </a:p>
          <a:p>
            <a:pPr marL="631825" lvl="1" indent="-514350">
              <a:buFont typeface="+mj-lt"/>
              <a:buAutoNum type="arabicPeriod" startAt="3"/>
            </a:pPr>
            <a:r>
              <a:rPr lang="en-US" sz="2800" dirty="0"/>
              <a:t>Include effects of </a:t>
            </a:r>
            <a:r>
              <a:rPr lang="en-US" sz="2800" dirty="0" smtClean="0"/>
              <a:t>inflation as the price levels will be changing throughout the life of the project. If the RRR of a project embodies a premium for the inflation, the estimated cash flows must reflect it.</a:t>
            </a:r>
            <a:endParaRPr lang="en-US" sz="2800" dirty="0"/>
          </a:p>
        </p:txBody>
      </p:sp>
      <p:sp>
        <p:nvSpPr>
          <p:cNvPr id="2" name="Rectangle 1"/>
          <p:cNvSpPr/>
          <p:nvPr/>
        </p:nvSpPr>
        <p:spPr>
          <a:xfrm>
            <a:off x="580103" y="1066800"/>
            <a:ext cx="7924800" cy="1077218"/>
          </a:xfrm>
          <a:prstGeom prst="rect">
            <a:avLst/>
          </a:prstGeom>
        </p:spPr>
        <p:txBody>
          <a:bodyPr wrap="square">
            <a:spAutoFit/>
          </a:bodyPr>
          <a:lstStyle/>
          <a:p>
            <a:r>
              <a:rPr lang="en-US" sz="3200" dirty="0" smtClean="0"/>
              <a:t>Principles that must be adhered to in the estimation</a:t>
            </a:r>
            <a:endParaRPr lang="en-US" sz="3200" dirty="0"/>
          </a:p>
        </p:txBody>
      </p:sp>
    </p:spTree>
    <p:extLst>
      <p:ext uri="{BB962C8B-B14F-4D97-AF65-F5344CB8AC3E}">
        <p14:creationId xmlns:p14="http://schemas.microsoft.com/office/powerpoint/2010/main" xmlns="" val="372219748"/>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339" name="Rectangle 3"/>
          <p:cNvSpPr>
            <a:spLocks noGrp="1" noChangeArrowheads="1"/>
          </p:cNvSpPr>
          <p:nvPr>
            <p:ph type="title"/>
          </p:nvPr>
        </p:nvSpPr>
        <p:spPr>
          <a:xfrm>
            <a:off x="457200" y="0"/>
            <a:ext cx="8001000" cy="1447800"/>
          </a:xfrm>
          <a:noFill/>
          <a:ln/>
        </p:spPr>
        <p:txBody>
          <a:bodyPr>
            <a:normAutofit/>
          </a:bodyPr>
          <a:lstStyle/>
          <a:p>
            <a:pPr algn="l"/>
            <a:r>
              <a:rPr lang="en-US" sz="4000" b="1" dirty="0"/>
              <a:t>Tax </a:t>
            </a:r>
            <a:r>
              <a:rPr lang="en-US" sz="4000" b="1" dirty="0" smtClean="0"/>
              <a:t>Considerations and </a:t>
            </a:r>
            <a:r>
              <a:rPr lang="en-US" sz="4000" b="1" dirty="0"/>
              <a:t>Depreciation</a:t>
            </a:r>
          </a:p>
        </p:txBody>
      </p:sp>
      <p:sp>
        <p:nvSpPr>
          <p:cNvPr id="14341" name="Rectangle 5"/>
          <p:cNvSpPr>
            <a:spLocks noGrp="1" noChangeArrowheads="1"/>
          </p:cNvSpPr>
          <p:nvPr>
            <p:ph type="body" idx="1"/>
          </p:nvPr>
        </p:nvSpPr>
        <p:spPr>
          <a:xfrm>
            <a:off x="457200" y="4343400"/>
            <a:ext cx="8153400" cy="2209800"/>
          </a:xfrm>
          <a:noFill/>
          <a:ln/>
        </p:spPr>
        <p:txBody>
          <a:bodyPr/>
          <a:lstStyle/>
          <a:p>
            <a:pPr marL="0" indent="0">
              <a:buNone/>
            </a:pPr>
            <a:r>
              <a:rPr lang="en-US" sz="3200" dirty="0"/>
              <a:t>Generally, profitable firms prefer to use an accelerated method for tax reporting purposes (MACRS).</a:t>
            </a:r>
          </a:p>
        </p:txBody>
      </p:sp>
      <p:sp>
        <p:nvSpPr>
          <p:cNvPr id="14342" name="Rectangle 6"/>
          <p:cNvSpPr>
            <a:spLocks noChangeArrowheads="1"/>
          </p:cNvSpPr>
          <p:nvPr/>
        </p:nvSpPr>
        <p:spPr bwMode="auto">
          <a:xfrm>
            <a:off x="457200" y="1905000"/>
            <a:ext cx="8153400" cy="2514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spcBef>
                <a:spcPct val="20000"/>
              </a:spcBef>
              <a:spcAft>
                <a:spcPct val="20000"/>
              </a:spcAft>
              <a:buClr>
                <a:schemeClr val="tx2"/>
              </a:buClr>
              <a:buSzPct val="75000"/>
            </a:pPr>
            <a:r>
              <a:rPr lang="en-US" sz="3200" u="sng" dirty="0"/>
              <a:t>Depreciation</a:t>
            </a:r>
            <a:r>
              <a:rPr lang="en-US" sz="3200" dirty="0"/>
              <a:t> represents the systematic allocation of the cost of a capital asset over a period of time for financial reporting purposes, tax purposes, or both.</a:t>
            </a:r>
          </a:p>
        </p:txBody>
      </p:sp>
    </p:spTree>
    <p:extLst>
      <p:ext uri="{BB962C8B-B14F-4D97-AF65-F5344CB8AC3E}">
        <p14:creationId xmlns:p14="http://schemas.microsoft.com/office/powerpoint/2010/main" xmlns="" val="361659981"/>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3" name="Rectangle 3"/>
          <p:cNvSpPr>
            <a:spLocks noGrp="1" noChangeArrowheads="1"/>
          </p:cNvSpPr>
          <p:nvPr>
            <p:ph type="title"/>
          </p:nvPr>
        </p:nvSpPr>
        <p:spPr>
          <a:xfrm>
            <a:off x="304800" y="228600"/>
            <a:ext cx="8382000" cy="1066800"/>
          </a:xfrm>
          <a:noFill/>
          <a:ln/>
        </p:spPr>
        <p:txBody>
          <a:bodyPr>
            <a:normAutofit/>
          </a:bodyPr>
          <a:lstStyle/>
          <a:p>
            <a:pPr algn="l"/>
            <a:r>
              <a:rPr lang="en-US" sz="4000" b="1" dirty="0"/>
              <a:t>Depreciation and the MACRS </a:t>
            </a:r>
            <a:r>
              <a:rPr lang="en-US" sz="4000" b="1" dirty="0" smtClean="0"/>
              <a:t>Method</a:t>
            </a:r>
            <a:endParaRPr lang="en-US" sz="4000" b="1" dirty="0"/>
          </a:p>
        </p:txBody>
      </p:sp>
      <p:sp>
        <p:nvSpPr>
          <p:cNvPr id="15365" name="Rectangle 5"/>
          <p:cNvSpPr>
            <a:spLocks noGrp="1" noChangeArrowheads="1"/>
          </p:cNvSpPr>
          <p:nvPr>
            <p:ph type="body" sz="half" idx="1"/>
          </p:nvPr>
        </p:nvSpPr>
        <p:spPr>
          <a:xfrm>
            <a:off x="381000" y="1447800"/>
            <a:ext cx="8534400" cy="4648200"/>
          </a:xfrm>
          <a:noFill/>
          <a:ln/>
        </p:spPr>
        <p:txBody>
          <a:bodyPr>
            <a:normAutofit fontScale="92500"/>
          </a:bodyPr>
          <a:lstStyle/>
          <a:p>
            <a:pPr marL="457200" indent="-457200"/>
            <a:r>
              <a:rPr lang="en-US" sz="3200" dirty="0"/>
              <a:t>Everything else equal, the greater the depreciation charges, the lower the taxes paid by the firm.</a:t>
            </a:r>
          </a:p>
          <a:p>
            <a:pPr marL="457200" indent="-457200"/>
            <a:r>
              <a:rPr lang="en-US" sz="3200" dirty="0"/>
              <a:t>Depreciation is a noncash </a:t>
            </a:r>
            <a:r>
              <a:rPr lang="en-US" sz="3200" dirty="0" smtClean="0"/>
              <a:t>expense but affects firm’s cash flow by directly influencing the cas</a:t>
            </a:r>
            <a:r>
              <a:rPr lang="en-US" dirty="0" smtClean="0"/>
              <a:t>h outflow</a:t>
            </a:r>
            <a:r>
              <a:rPr lang="en-US" sz="3200" dirty="0" smtClean="0"/>
              <a:t>.</a:t>
            </a:r>
            <a:endParaRPr lang="en-US" sz="3200" dirty="0"/>
          </a:p>
          <a:p>
            <a:pPr marL="457200" indent="-457200"/>
            <a:r>
              <a:rPr lang="en-US" sz="3200" dirty="0"/>
              <a:t>Assets are depreciated (MACRS) on one of eight different property classes.  </a:t>
            </a:r>
          </a:p>
          <a:p>
            <a:pPr marL="457200" indent="-457200"/>
            <a:r>
              <a:rPr lang="en-US" sz="3200" dirty="0"/>
              <a:t>Generally, the half-year convention is used for MACRS.</a:t>
            </a:r>
          </a:p>
        </p:txBody>
      </p:sp>
    </p:spTree>
    <p:extLst>
      <p:ext uri="{BB962C8B-B14F-4D97-AF65-F5344CB8AC3E}">
        <p14:creationId xmlns:p14="http://schemas.microsoft.com/office/powerpoint/2010/main" xmlns="" val="3182754737"/>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245" y="152400"/>
            <a:ext cx="8686800" cy="1143000"/>
          </a:xfrm>
        </p:spPr>
        <p:txBody>
          <a:bodyPr>
            <a:noAutofit/>
          </a:bodyPr>
          <a:lstStyle/>
          <a:p>
            <a:pPr algn="l"/>
            <a:r>
              <a:rPr lang="en-US" sz="3600" b="1" dirty="0" smtClean="0"/>
              <a:t>Modified Accelerated </a:t>
            </a:r>
            <a:br>
              <a:rPr lang="en-US" sz="3600" b="1" dirty="0" smtClean="0"/>
            </a:br>
            <a:r>
              <a:rPr lang="en-US" sz="3600" b="1" dirty="0" smtClean="0"/>
              <a:t>Cost Recovery System (MACRS)</a:t>
            </a:r>
            <a:endParaRPr lang="en-US" sz="3600" b="1" dirty="0"/>
          </a:p>
        </p:txBody>
      </p:sp>
      <p:sp>
        <p:nvSpPr>
          <p:cNvPr id="3" name="Content Placeholder 2"/>
          <p:cNvSpPr>
            <a:spLocks noGrp="1"/>
          </p:cNvSpPr>
          <p:nvPr>
            <p:ph idx="1"/>
          </p:nvPr>
        </p:nvSpPr>
        <p:spPr/>
        <p:txBody>
          <a:bodyPr/>
          <a:lstStyle/>
          <a:p>
            <a:pPr marL="0" indent="0">
              <a:buNone/>
            </a:pPr>
            <a:r>
              <a:rPr lang="en-US" dirty="0" smtClean="0"/>
              <a:t>To depreciate an asset of worth $100,000 over 5 years period using MACRS.</a:t>
            </a:r>
          </a:p>
          <a:p>
            <a:pPr marL="236538" indent="-236538">
              <a:buNone/>
            </a:pPr>
            <a:r>
              <a:rPr lang="en-US" u="sng" dirty="0" smtClean="0"/>
              <a:t>Year</a:t>
            </a:r>
            <a:r>
              <a:rPr lang="en-US" dirty="0" smtClean="0"/>
              <a:t>	</a:t>
            </a:r>
            <a:r>
              <a:rPr lang="en-US" u="sng" dirty="0" smtClean="0"/>
              <a:t>Dep. Calculation</a:t>
            </a:r>
            <a:r>
              <a:rPr lang="en-US" dirty="0"/>
              <a:t> </a:t>
            </a:r>
            <a:r>
              <a:rPr lang="en-US" dirty="0" smtClean="0"/>
              <a:t>  </a:t>
            </a:r>
            <a:r>
              <a:rPr lang="en-US" u="sng" dirty="0" smtClean="0"/>
              <a:t>Dep. Charge</a:t>
            </a:r>
            <a:r>
              <a:rPr lang="en-US" dirty="0" smtClean="0"/>
              <a:t>   </a:t>
            </a:r>
            <a:r>
              <a:rPr lang="en-US" u="sng" dirty="0" smtClean="0"/>
              <a:t>Book Value</a:t>
            </a:r>
            <a:r>
              <a:rPr lang="en-US" dirty="0" smtClean="0"/>
              <a:t>     0                --                         --                   $100,000</a:t>
            </a:r>
            <a:endParaRPr lang="en-US" dirty="0"/>
          </a:p>
        </p:txBody>
      </p:sp>
    </p:spTree>
    <p:extLst>
      <p:ext uri="{BB962C8B-B14F-4D97-AF65-F5344CB8AC3E}">
        <p14:creationId xmlns:p14="http://schemas.microsoft.com/office/powerpoint/2010/main" xmlns="" val="4843733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7" name="Rectangle 3"/>
          <p:cNvSpPr>
            <a:spLocks noGrp="1" noChangeArrowheads="1"/>
          </p:cNvSpPr>
          <p:nvPr>
            <p:ph type="title"/>
          </p:nvPr>
        </p:nvSpPr>
        <p:spPr>
          <a:xfrm>
            <a:off x="381000" y="476250"/>
            <a:ext cx="8686800" cy="1276350"/>
          </a:xfrm>
          <a:noFill/>
          <a:ln/>
        </p:spPr>
        <p:txBody>
          <a:bodyPr>
            <a:normAutofit/>
          </a:bodyPr>
          <a:lstStyle/>
          <a:p>
            <a:pPr algn="l"/>
            <a:r>
              <a:rPr lang="en-US" sz="4000" b="1" dirty="0"/>
              <a:t>MACRS Sample Schedule</a:t>
            </a:r>
          </a:p>
        </p:txBody>
      </p:sp>
      <p:graphicFrame>
        <p:nvGraphicFramePr>
          <p:cNvPr id="16389" name="Object 5">
            <a:hlinkClick r:id="" action="ppaction://ole?verb=0"/>
          </p:cNvPr>
          <p:cNvGraphicFramePr>
            <a:graphicFrameLocks noGrp="1"/>
          </p:cNvGraphicFramePr>
          <p:nvPr>
            <p:ph type="tbl" idx="1"/>
          </p:nvPr>
        </p:nvGraphicFramePr>
        <p:xfrm>
          <a:off x="304800" y="1981200"/>
          <a:ext cx="8458200" cy="4475163"/>
        </p:xfrm>
        <a:graphic>
          <a:graphicData uri="http://schemas.openxmlformats.org/presentationml/2006/ole">
            <p:oleObj spid="_x0000_s1041" name="Document" r:id="rId3" imgW="7772400" imgH="4114800" progId="Word.Document.8">
              <p:embed/>
            </p:oleObj>
          </a:graphicData>
        </a:graphic>
      </p:graphicFrame>
      <p:sp>
        <p:nvSpPr>
          <p:cNvPr id="16390" name="Line 6"/>
          <p:cNvSpPr>
            <a:spLocks noChangeShapeType="1"/>
          </p:cNvSpPr>
          <p:nvPr/>
        </p:nvSpPr>
        <p:spPr bwMode="auto">
          <a:xfrm>
            <a:off x="533400" y="2819400"/>
            <a:ext cx="7848600"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6391" name="Line 7"/>
          <p:cNvSpPr>
            <a:spLocks noChangeShapeType="1"/>
          </p:cNvSpPr>
          <p:nvPr/>
        </p:nvSpPr>
        <p:spPr bwMode="auto">
          <a:xfrm>
            <a:off x="533400" y="1981200"/>
            <a:ext cx="7848600"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6392" name="Line 8"/>
          <p:cNvSpPr>
            <a:spLocks noChangeShapeType="1"/>
          </p:cNvSpPr>
          <p:nvPr/>
        </p:nvSpPr>
        <p:spPr bwMode="auto">
          <a:xfrm>
            <a:off x="2895600" y="2447925"/>
            <a:ext cx="5486400"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2024083710"/>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457200" y="533400"/>
            <a:ext cx="8153400" cy="121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r>
              <a:rPr lang="en-US" sz="4000" b="1" dirty="0"/>
              <a:t>Depreciable Basis</a:t>
            </a:r>
          </a:p>
        </p:txBody>
      </p:sp>
      <p:sp>
        <p:nvSpPr>
          <p:cNvPr id="17413" name="Rectangle 5"/>
          <p:cNvSpPr>
            <a:spLocks noGrp="1" noChangeArrowheads="1"/>
          </p:cNvSpPr>
          <p:nvPr>
            <p:ph type="body" idx="1"/>
          </p:nvPr>
        </p:nvSpPr>
        <p:spPr>
          <a:xfrm>
            <a:off x="457200" y="1828800"/>
            <a:ext cx="8001000" cy="3733800"/>
          </a:xfrm>
          <a:noFill/>
          <a:ln/>
        </p:spPr>
        <p:txBody>
          <a:bodyPr>
            <a:normAutofit/>
          </a:bodyPr>
          <a:lstStyle/>
          <a:p>
            <a:pPr marL="0" indent="0">
              <a:buFont typeface="Monotype Sorts" pitchFamily="2" charset="2"/>
              <a:buNone/>
            </a:pPr>
            <a:r>
              <a:rPr lang="en-US" dirty="0"/>
              <a:t>In tax accounting, the fully installed cost of an asset. </a:t>
            </a:r>
            <a:r>
              <a:rPr lang="en-US" dirty="0" smtClean="0"/>
              <a:t>This </a:t>
            </a:r>
            <a:r>
              <a:rPr lang="en-US" dirty="0"/>
              <a:t>is the amount that, by law, may be written off over time for tax purposes.</a:t>
            </a:r>
          </a:p>
          <a:p>
            <a:pPr marL="0" indent="0">
              <a:buFont typeface="Monotype Sorts" pitchFamily="2" charset="2"/>
              <a:buNone/>
            </a:pPr>
            <a:endParaRPr lang="en-US" u="sng" dirty="0" smtClean="0"/>
          </a:p>
          <a:p>
            <a:pPr marL="0" indent="0">
              <a:buFont typeface="Monotype Sorts" pitchFamily="2" charset="2"/>
              <a:buNone/>
            </a:pPr>
            <a:r>
              <a:rPr lang="en-US" u="sng" dirty="0" smtClean="0"/>
              <a:t>Depreciable </a:t>
            </a:r>
            <a:r>
              <a:rPr lang="en-US" u="sng" dirty="0"/>
              <a:t>Basis</a:t>
            </a:r>
            <a:r>
              <a:rPr lang="en-US" dirty="0"/>
              <a:t> = </a:t>
            </a:r>
            <a:r>
              <a:rPr lang="en-US" dirty="0" smtClean="0"/>
              <a:t>Cost </a:t>
            </a:r>
            <a:r>
              <a:rPr lang="en-US" dirty="0"/>
              <a:t>of Asset + Capitalized </a:t>
            </a:r>
            <a:r>
              <a:rPr lang="en-US" dirty="0" smtClean="0"/>
              <a:t>						Expenditures </a:t>
            </a:r>
          </a:p>
          <a:p>
            <a:pPr marL="0" indent="0">
              <a:buFont typeface="Monotype Sorts" pitchFamily="2" charset="2"/>
              <a:buNone/>
            </a:pPr>
            <a:endParaRPr lang="en-US" dirty="0"/>
          </a:p>
        </p:txBody>
      </p:sp>
    </p:spTree>
    <p:extLst>
      <p:ext uri="{BB962C8B-B14F-4D97-AF65-F5344CB8AC3E}">
        <p14:creationId xmlns:p14="http://schemas.microsoft.com/office/powerpoint/2010/main" xmlns="" val="2339387334"/>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457200" y="228600"/>
            <a:ext cx="7772400" cy="129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r>
              <a:rPr lang="en-US" sz="4000" b="1" dirty="0"/>
              <a:t>Capitalized Expenditures</a:t>
            </a:r>
          </a:p>
        </p:txBody>
      </p:sp>
      <p:sp>
        <p:nvSpPr>
          <p:cNvPr id="18437" name="Rectangle 5"/>
          <p:cNvSpPr>
            <a:spLocks noGrp="1" noChangeArrowheads="1"/>
          </p:cNvSpPr>
          <p:nvPr>
            <p:ph type="body" idx="1"/>
          </p:nvPr>
        </p:nvSpPr>
        <p:spPr>
          <a:xfrm>
            <a:off x="609600" y="1676400"/>
            <a:ext cx="8153400" cy="4343400"/>
          </a:xfrm>
          <a:noFill/>
          <a:ln/>
        </p:spPr>
        <p:txBody>
          <a:bodyPr/>
          <a:lstStyle/>
          <a:p>
            <a:pPr marL="0" indent="0">
              <a:lnSpc>
                <a:spcPct val="90000"/>
              </a:lnSpc>
              <a:buFont typeface="Monotype Sorts" pitchFamily="2" charset="2"/>
              <a:buNone/>
            </a:pPr>
            <a:r>
              <a:rPr lang="en-US" dirty="0" smtClean="0"/>
              <a:t>Capitalized Expenditures are expenditures that may provide benefits into the future and therefore are treated as capital outlays and not as expenses of the period in which they were incurred.</a:t>
            </a:r>
          </a:p>
          <a:p>
            <a:pPr marL="0" indent="0">
              <a:lnSpc>
                <a:spcPct val="90000"/>
              </a:lnSpc>
              <a:buFont typeface="Monotype Sorts" pitchFamily="2" charset="2"/>
              <a:buNone/>
            </a:pPr>
            <a:r>
              <a:rPr lang="en-US" i="1" u="sng" dirty="0" smtClean="0"/>
              <a:t>Examples</a:t>
            </a:r>
            <a:r>
              <a:rPr lang="en-US" dirty="0" smtClean="0"/>
              <a:t>:  Shipping and installation</a:t>
            </a:r>
            <a:endParaRPr lang="en-US" dirty="0"/>
          </a:p>
        </p:txBody>
      </p:sp>
    </p:spTree>
    <p:extLst>
      <p:ext uri="{BB962C8B-B14F-4D97-AF65-F5344CB8AC3E}">
        <p14:creationId xmlns:p14="http://schemas.microsoft.com/office/powerpoint/2010/main" xmlns="" val="61787382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459" name="Rectangle 3"/>
          <p:cNvSpPr>
            <a:spLocks noGrp="1" noChangeArrowheads="1"/>
          </p:cNvSpPr>
          <p:nvPr>
            <p:ph type="title"/>
          </p:nvPr>
        </p:nvSpPr>
        <p:spPr>
          <a:xfrm>
            <a:off x="304800" y="0"/>
            <a:ext cx="8077200" cy="1752600"/>
          </a:xfrm>
          <a:noFill/>
          <a:ln/>
        </p:spPr>
        <p:txBody>
          <a:bodyPr>
            <a:normAutofit/>
          </a:bodyPr>
          <a:lstStyle/>
          <a:p>
            <a:pPr algn="l"/>
            <a:r>
              <a:rPr lang="en-US" sz="4000" b="1" dirty="0"/>
              <a:t>Sale or Disposal of </a:t>
            </a:r>
            <a:r>
              <a:rPr lang="en-US" sz="4000" b="1" dirty="0" smtClean="0"/>
              <a:t>a </a:t>
            </a:r>
            <a:br>
              <a:rPr lang="en-US" sz="4000" b="1" dirty="0" smtClean="0"/>
            </a:br>
            <a:r>
              <a:rPr lang="en-US" sz="4000" b="1" dirty="0" smtClean="0"/>
              <a:t>Depreciable </a:t>
            </a:r>
            <a:r>
              <a:rPr lang="en-US" sz="4000" b="1" dirty="0"/>
              <a:t>Asset</a:t>
            </a:r>
          </a:p>
        </p:txBody>
      </p:sp>
      <p:sp>
        <p:nvSpPr>
          <p:cNvPr id="19461" name="Rectangle 5"/>
          <p:cNvSpPr>
            <a:spLocks noGrp="1" noChangeArrowheads="1"/>
          </p:cNvSpPr>
          <p:nvPr>
            <p:ph type="body" idx="1"/>
          </p:nvPr>
        </p:nvSpPr>
        <p:spPr>
          <a:xfrm>
            <a:off x="304800" y="4572000"/>
            <a:ext cx="8534400" cy="1752600"/>
          </a:xfrm>
          <a:noFill/>
          <a:ln/>
        </p:spPr>
        <p:txBody>
          <a:bodyPr>
            <a:normAutofit/>
          </a:bodyPr>
          <a:lstStyle/>
          <a:p>
            <a:pPr marL="0" indent="0">
              <a:buNone/>
            </a:pPr>
            <a:r>
              <a:rPr lang="en-US" sz="2800" dirty="0"/>
              <a:t>Often historically, capital gains income has received more favorable U.S. tax treatment than operating income.</a:t>
            </a:r>
          </a:p>
        </p:txBody>
      </p:sp>
      <p:sp>
        <p:nvSpPr>
          <p:cNvPr id="19462" name="Rectangle 6"/>
          <p:cNvSpPr>
            <a:spLocks noChangeArrowheads="1"/>
          </p:cNvSpPr>
          <p:nvPr/>
        </p:nvSpPr>
        <p:spPr bwMode="auto">
          <a:xfrm>
            <a:off x="304800" y="1905000"/>
            <a:ext cx="8534400" cy="2590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spcBef>
                <a:spcPct val="20000"/>
              </a:spcBef>
              <a:spcAft>
                <a:spcPct val="20000"/>
              </a:spcAft>
              <a:buClr>
                <a:schemeClr val="tx2"/>
              </a:buClr>
              <a:buSzPct val="75000"/>
            </a:pPr>
            <a:r>
              <a:rPr lang="en-US" sz="2800" dirty="0"/>
              <a:t>Generally, the sale of a “capital </a:t>
            </a:r>
            <a:r>
              <a:rPr lang="en-US" sz="2800" dirty="0" smtClean="0"/>
              <a:t>asset” </a:t>
            </a:r>
            <a:r>
              <a:rPr lang="en-US" sz="2800" dirty="0"/>
              <a:t>generates a capital gain (asset sells for more than book value) or capital loss (asset sells for less than book value</a:t>
            </a:r>
            <a:r>
              <a:rPr lang="en-US" sz="2800" dirty="0" smtClean="0"/>
              <a:t>).</a:t>
            </a:r>
            <a:r>
              <a:rPr lang="en-US" sz="2800" dirty="0"/>
              <a:t> </a:t>
            </a:r>
            <a:r>
              <a:rPr lang="en-US" sz="2800" dirty="0" smtClean="0"/>
              <a:t>This effectively reverses any positive tax benefits of having taken too much depreciation in earlier years.</a:t>
            </a:r>
          </a:p>
        </p:txBody>
      </p:sp>
    </p:spTree>
    <p:extLst>
      <p:ext uri="{BB962C8B-B14F-4D97-AF65-F5344CB8AC3E}">
        <p14:creationId xmlns:p14="http://schemas.microsoft.com/office/powerpoint/2010/main" xmlns="" val="399846623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457200" y="0"/>
            <a:ext cx="8153400" cy="175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r>
              <a:rPr lang="en-US" sz="4000" b="1" dirty="0"/>
              <a:t>Corporate Capital Gains / Losses</a:t>
            </a:r>
          </a:p>
        </p:txBody>
      </p:sp>
      <p:sp>
        <p:nvSpPr>
          <p:cNvPr id="20485" name="Rectangle 5"/>
          <p:cNvSpPr>
            <a:spLocks noGrp="1" noChangeArrowheads="1"/>
          </p:cNvSpPr>
          <p:nvPr>
            <p:ph type="body" idx="1"/>
          </p:nvPr>
        </p:nvSpPr>
        <p:spPr>
          <a:xfrm>
            <a:off x="457200" y="3962400"/>
            <a:ext cx="8001000" cy="2133600"/>
          </a:xfrm>
          <a:noFill/>
          <a:ln/>
        </p:spPr>
        <p:txBody>
          <a:bodyPr/>
          <a:lstStyle/>
          <a:p>
            <a:pPr marL="0" indent="0">
              <a:buNone/>
            </a:pPr>
            <a:r>
              <a:rPr lang="en-US" dirty="0"/>
              <a:t>Capital losses are deductible only against capital </a:t>
            </a:r>
            <a:r>
              <a:rPr lang="en-US" dirty="0" smtClean="0"/>
              <a:t>gains but they do provide a tax shield equal to the amount of loss multiplied with percentage of tax.</a:t>
            </a:r>
            <a:endParaRPr lang="en-US" dirty="0"/>
          </a:p>
        </p:txBody>
      </p:sp>
      <p:sp>
        <p:nvSpPr>
          <p:cNvPr id="20486" name="Rectangle 6"/>
          <p:cNvSpPr>
            <a:spLocks noChangeArrowheads="1"/>
          </p:cNvSpPr>
          <p:nvPr/>
        </p:nvSpPr>
        <p:spPr bwMode="auto">
          <a:xfrm>
            <a:off x="457200" y="2057400"/>
            <a:ext cx="8001000" cy="167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spcBef>
                <a:spcPct val="20000"/>
              </a:spcBef>
              <a:spcAft>
                <a:spcPct val="20000"/>
              </a:spcAft>
              <a:buClr>
                <a:schemeClr val="tx2"/>
              </a:buClr>
              <a:buSzPct val="75000"/>
            </a:pPr>
            <a:r>
              <a:rPr lang="en-US" sz="3200" dirty="0"/>
              <a:t>Currently, capital gains are taxed at ordinary income tax rates for corporations, or a maximum 35%.</a:t>
            </a:r>
          </a:p>
        </p:txBody>
      </p:sp>
    </p:spTree>
    <p:extLst>
      <p:ext uri="{BB962C8B-B14F-4D97-AF65-F5344CB8AC3E}">
        <p14:creationId xmlns:p14="http://schemas.microsoft.com/office/powerpoint/2010/main" xmlns="" val="728966261"/>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304800" y="0"/>
            <a:ext cx="8763000" cy="175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r>
              <a:rPr lang="en-US" sz="4000" b="1" dirty="0"/>
              <a:t>Calculating the Incremental Cash Flows</a:t>
            </a:r>
          </a:p>
        </p:txBody>
      </p:sp>
      <p:sp>
        <p:nvSpPr>
          <p:cNvPr id="21509" name="Rectangle 5"/>
          <p:cNvSpPr>
            <a:spLocks noGrp="1" noChangeArrowheads="1"/>
          </p:cNvSpPr>
          <p:nvPr>
            <p:ph type="body" idx="1"/>
          </p:nvPr>
        </p:nvSpPr>
        <p:spPr>
          <a:xfrm>
            <a:off x="304800" y="1752600"/>
            <a:ext cx="8458200" cy="4343400"/>
          </a:xfrm>
          <a:noFill/>
          <a:ln/>
        </p:spPr>
        <p:txBody>
          <a:bodyPr/>
          <a:lstStyle/>
          <a:p>
            <a:pPr marL="457200" indent="-457200"/>
            <a:r>
              <a:rPr lang="en-US" sz="3200" dirty="0"/>
              <a:t>Initial cash outflow -- the initial net cash investment.</a:t>
            </a:r>
          </a:p>
          <a:p>
            <a:pPr marL="457200" indent="-457200"/>
            <a:r>
              <a:rPr lang="en-US" sz="3200" dirty="0"/>
              <a:t>Interim incremental net cash flows -- those net cash flows occurring after the initial cash investment but not including the final period’s cash flow.</a:t>
            </a:r>
          </a:p>
          <a:p>
            <a:pPr marL="457200" indent="-457200"/>
            <a:r>
              <a:rPr lang="en-US" sz="3200" dirty="0"/>
              <a:t>Terminal-year incremental net cash flows -- the final period’s net cash flow.</a:t>
            </a:r>
          </a:p>
        </p:txBody>
      </p:sp>
    </p:spTree>
    <p:extLst>
      <p:ext uri="{BB962C8B-B14F-4D97-AF65-F5344CB8AC3E}">
        <p14:creationId xmlns:p14="http://schemas.microsoft.com/office/powerpoint/2010/main" xmlns="" val="53665260"/>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381000" y="0"/>
            <a:ext cx="8686800" cy="121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r>
              <a:rPr lang="en-US" sz="4000" b="1" dirty="0"/>
              <a:t>Initial Cash Outflow</a:t>
            </a:r>
          </a:p>
        </p:txBody>
      </p:sp>
      <p:sp>
        <p:nvSpPr>
          <p:cNvPr id="22533" name="Rectangle 5"/>
          <p:cNvSpPr>
            <a:spLocks noGrp="1" noChangeArrowheads="1"/>
          </p:cNvSpPr>
          <p:nvPr>
            <p:ph type="body" idx="1"/>
          </p:nvPr>
        </p:nvSpPr>
        <p:spPr>
          <a:xfrm>
            <a:off x="381000" y="1295400"/>
            <a:ext cx="8458200" cy="5257800"/>
          </a:xfrm>
          <a:noFill/>
          <a:ln/>
        </p:spPr>
        <p:txBody>
          <a:bodyPr>
            <a:noAutofit/>
          </a:bodyPr>
          <a:lstStyle/>
          <a:p>
            <a:pPr marL="457200" indent="-457200">
              <a:spcBef>
                <a:spcPct val="5000"/>
              </a:spcBef>
              <a:buFont typeface="Monotype Sorts" pitchFamily="2" charset="2"/>
              <a:buNone/>
            </a:pPr>
            <a:r>
              <a:rPr lang="en-US" dirty="0"/>
              <a:t>a)			 </a:t>
            </a:r>
            <a:r>
              <a:rPr lang="en-US" dirty="0" smtClean="0"/>
              <a:t>  </a:t>
            </a:r>
            <a:r>
              <a:rPr lang="en-US" dirty="0"/>
              <a:t>Cost of “new” assets</a:t>
            </a:r>
          </a:p>
          <a:p>
            <a:pPr marL="457200" indent="-457200">
              <a:spcBef>
                <a:spcPct val="5000"/>
              </a:spcBef>
              <a:buFont typeface="Monotype Sorts" pitchFamily="2" charset="2"/>
              <a:buNone/>
            </a:pPr>
            <a:r>
              <a:rPr lang="en-US" dirty="0"/>
              <a:t>b)		+	 </a:t>
            </a:r>
            <a:r>
              <a:rPr lang="en-US" dirty="0" smtClean="0"/>
              <a:t>  </a:t>
            </a:r>
            <a:r>
              <a:rPr lang="en-US" dirty="0"/>
              <a:t>Capitalized expenditures</a:t>
            </a:r>
          </a:p>
          <a:p>
            <a:pPr marL="457200" indent="-457200">
              <a:spcBef>
                <a:spcPct val="5000"/>
              </a:spcBef>
              <a:buFont typeface="Monotype Sorts" pitchFamily="2" charset="2"/>
              <a:buNone/>
            </a:pPr>
            <a:r>
              <a:rPr lang="en-US" dirty="0"/>
              <a:t>c)		+ (-)	</a:t>
            </a:r>
            <a:r>
              <a:rPr lang="en-US" dirty="0" smtClean="0"/>
              <a:t>   </a:t>
            </a:r>
            <a:r>
              <a:rPr lang="en-US" dirty="0"/>
              <a:t>Increased (decreased) </a:t>
            </a:r>
            <a:r>
              <a:rPr lang="en-US" dirty="0" smtClean="0"/>
              <a:t>Net W. Capital</a:t>
            </a:r>
            <a:endParaRPr lang="en-US" dirty="0"/>
          </a:p>
          <a:p>
            <a:pPr marL="457200" indent="-457200">
              <a:spcBef>
                <a:spcPct val="5000"/>
              </a:spcBef>
              <a:buFont typeface="Monotype Sorts" pitchFamily="2" charset="2"/>
              <a:buNone/>
            </a:pPr>
            <a:r>
              <a:rPr lang="en-US" dirty="0"/>
              <a:t>d)		-	 </a:t>
            </a:r>
            <a:r>
              <a:rPr lang="en-US" dirty="0" smtClean="0"/>
              <a:t>  </a:t>
            </a:r>
            <a:r>
              <a:rPr lang="en-US" dirty="0"/>
              <a:t>Net proceeds from sale of 				  “old” asset(s) if replacement</a:t>
            </a:r>
          </a:p>
          <a:p>
            <a:pPr marL="457200" indent="-457200">
              <a:spcBef>
                <a:spcPct val="5000"/>
              </a:spcBef>
              <a:buFont typeface="Monotype Sorts" pitchFamily="2" charset="2"/>
              <a:buNone/>
            </a:pPr>
            <a:r>
              <a:rPr lang="en-US" dirty="0"/>
              <a:t>e)		+ (-)	 </a:t>
            </a:r>
            <a:r>
              <a:rPr lang="en-US" dirty="0" smtClean="0"/>
              <a:t>  </a:t>
            </a:r>
            <a:r>
              <a:rPr lang="en-US" dirty="0"/>
              <a:t>Taxes (savings) due to the </a:t>
            </a:r>
            <a:r>
              <a:rPr lang="en-US" dirty="0" smtClean="0"/>
              <a:t>sale of 			   “old</a:t>
            </a:r>
            <a:r>
              <a:rPr lang="en-US" dirty="0"/>
              <a:t>” asset(s) if replacement</a:t>
            </a:r>
          </a:p>
          <a:p>
            <a:pPr marL="514350" indent="-514350">
              <a:spcBef>
                <a:spcPct val="5000"/>
              </a:spcBef>
              <a:buFont typeface="Monotype Sorts" pitchFamily="2" charset="2"/>
              <a:buAutoNum type="alphaLcParenR" startAt="6"/>
            </a:pPr>
            <a:r>
              <a:rPr lang="en-US" dirty="0" smtClean="0"/>
              <a:t>=</a:t>
            </a:r>
            <a:r>
              <a:rPr lang="en-US" dirty="0"/>
              <a:t>	 </a:t>
            </a:r>
            <a:r>
              <a:rPr lang="en-US" dirty="0" smtClean="0"/>
              <a:t>	   Initial </a:t>
            </a:r>
            <a:r>
              <a:rPr lang="en-US" dirty="0"/>
              <a:t>cash </a:t>
            </a:r>
            <a:r>
              <a:rPr lang="en-US" dirty="0" smtClean="0"/>
              <a:t>outflow</a:t>
            </a:r>
          </a:p>
          <a:p>
            <a:pPr marL="0" indent="0">
              <a:spcBef>
                <a:spcPct val="5000"/>
              </a:spcBef>
              <a:buNone/>
            </a:pPr>
            <a:endParaRPr lang="en-US" sz="2000" dirty="0" smtClean="0"/>
          </a:p>
          <a:p>
            <a:pPr marL="0" indent="0">
              <a:spcBef>
                <a:spcPct val="5000"/>
              </a:spcBef>
              <a:buNone/>
            </a:pPr>
            <a:r>
              <a:rPr lang="en-US" sz="2000" dirty="0" smtClean="0"/>
              <a:t>Any changes in working capital should be considered net of any spontaneous changes in current liabilities that occur because the project is implemented.</a:t>
            </a:r>
            <a:endParaRPr lang="en-US" dirty="0"/>
          </a:p>
        </p:txBody>
      </p:sp>
      <p:sp>
        <p:nvSpPr>
          <p:cNvPr id="22534" name="Line 6"/>
          <p:cNvSpPr>
            <a:spLocks noChangeShapeType="1"/>
          </p:cNvSpPr>
          <p:nvPr/>
        </p:nvSpPr>
        <p:spPr bwMode="auto">
          <a:xfrm>
            <a:off x="2438400" y="4876800"/>
            <a:ext cx="61722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4" name="Group 3"/>
          <p:cNvGrpSpPr/>
          <p:nvPr/>
        </p:nvGrpSpPr>
        <p:grpSpPr>
          <a:xfrm>
            <a:off x="2438400" y="5410200"/>
            <a:ext cx="3505200" cy="76200"/>
            <a:chOff x="2438400" y="5410200"/>
            <a:chExt cx="3505200" cy="152400"/>
          </a:xfrm>
        </p:grpSpPr>
        <p:cxnSp>
          <p:nvCxnSpPr>
            <p:cNvPr id="3" name="Straight Connector 2"/>
            <p:cNvCxnSpPr/>
            <p:nvPr/>
          </p:nvCxnSpPr>
          <p:spPr>
            <a:xfrm>
              <a:off x="2438400" y="5410200"/>
              <a:ext cx="3505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438400" y="5562600"/>
              <a:ext cx="3505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622319863"/>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381000" y="304800"/>
            <a:ext cx="8534400" cy="121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r>
              <a:rPr lang="en-US" sz="4000" b="1" dirty="0"/>
              <a:t>Incremental Cash Flows</a:t>
            </a:r>
          </a:p>
        </p:txBody>
      </p:sp>
      <p:sp>
        <p:nvSpPr>
          <p:cNvPr id="23557" name="Rectangle 5"/>
          <p:cNvSpPr>
            <a:spLocks noGrp="1" noChangeArrowheads="1"/>
          </p:cNvSpPr>
          <p:nvPr>
            <p:ph type="body" idx="1"/>
          </p:nvPr>
        </p:nvSpPr>
        <p:spPr>
          <a:xfrm>
            <a:off x="381000" y="1828800"/>
            <a:ext cx="8458200" cy="4800600"/>
          </a:xfrm>
          <a:noFill/>
          <a:ln/>
        </p:spPr>
        <p:txBody>
          <a:bodyPr/>
          <a:lstStyle/>
          <a:p>
            <a:pPr marL="457200" indent="-457200">
              <a:spcBef>
                <a:spcPct val="5000"/>
              </a:spcBef>
              <a:buFont typeface="Monotype Sorts" pitchFamily="2" charset="2"/>
              <a:buNone/>
            </a:pPr>
            <a:r>
              <a:rPr lang="en-US" sz="2800" dirty="0"/>
              <a:t>a)			</a:t>
            </a:r>
            <a:r>
              <a:rPr lang="en-US" sz="2800" dirty="0" smtClean="0"/>
              <a:t> Net </a:t>
            </a:r>
            <a:r>
              <a:rPr lang="en-US" sz="2800" dirty="0"/>
              <a:t>incr. (</a:t>
            </a:r>
            <a:r>
              <a:rPr lang="en-US" sz="2800" dirty="0" err="1"/>
              <a:t>decr</a:t>
            </a:r>
            <a:r>
              <a:rPr lang="en-US" sz="2800" dirty="0"/>
              <a:t>.) in operating revenue 			</a:t>
            </a:r>
            <a:r>
              <a:rPr lang="en-US" sz="2800" dirty="0" smtClean="0"/>
              <a:t>	 less </a:t>
            </a:r>
            <a:r>
              <a:rPr lang="en-US" sz="2800" dirty="0"/>
              <a:t>(plus) any net incr. (</a:t>
            </a:r>
            <a:r>
              <a:rPr lang="en-US" sz="2800" dirty="0" err="1"/>
              <a:t>decr</a:t>
            </a:r>
            <a:r>
              <a:rPr lang="en-US" sz="2800" dirty="0"/>
              <a:t>.) in 			</a:t>
            </a:r>
            <a:r>
              <a:rPr lang="en-US" sz="2800" dirty="0" smtClean="0"/>
              <a:t>	 operating </a:t>
            </a:r>
            <a:r>
              <a:rPr lang="en-US" sz="2800" dirty="0"/>
              <a:t>expenses, excluding </a:t>
            </a:r>
            <a:r>
              <a:rPr lang="en-US" sz="2800" dirty="0" err="1"/>
              <a:t>depr</a:t>
            </a:r>
            <a:r>
              <a:rPr lang="en-US" sz="2800" dirty="0"/>
              <a:t>.</a:t>
            </a:r>
          </a:p>
          <a:p>
            <a:pPr marL="457200" indent="-457200">
              <a:spcBef>
                <a:spcPct val="5000"/>
              </a:spcBef>
              <a:buFont typeface="Monotype Sorts" pitchFamily="2" charset="2"/>
              <a:buNone/>
            </a:pPr>
            <a:r>
              <a:rPr lang="en-US" sz="2800" dirty="0"/>
              <a:t>b)		- (+)	</a:t>
            </a:r>
            <a:r>
              <a:rPr lang="en-US" sz="2800" dirty="0" smtClean="0"/>
              <a:t> Net </a:t>
            </a:r>
            <a:r>
              <a:rPr lang="en-US" sz="2800" dirty="0"/>
              <a:t>incr. (</a:t>
            </a:r>
            <a:r>
              <a:rPr lang="en-US" sz="2800" dirty="0" err="1"/>
              <a:t>decr</a:t>
            </a:r>
            <a:r>
              <a:rPr lang="en-US" sz="2800" dirty="0"/>
              <a:t>.) in tax depreciation</a:t>
            </a:r>
          </a:p>
          <a:p>
            <a:pPr marL="457200" indent="-457200">
              <a:spcBef>
                <a:spcPct val="5000"/>
              </a:spcBef>
              <a:buFont typeface="Monotype Sorts" pitchFamily="2" charset="2"/>
              <a:buNone/>
            </a:pPr>
            <a:r>
              <a:rPr lang="en-US" sz="2800" dirty="0"/>
              <a:t>c)		=	</a:t>
            </a:r>
            <a:r>
              <a:rPr lang="en-US" sz="2800" dirty="0" smtClean="0"/>
              <a:t> Net </a:t>
            </a:r>
            <a:r>
              <a:rPr lang="en-US" sz="2800" dirty="0"/>
              <a:t>change in income before taxes</a:t>
            </a:r>
          </a:p>
          <a:p>
            <a:pPr marL="457200" indent="-457200">
              <a:spcBef>
                <a:spcPct val="5000"/>
              </a:spcBef>
              <a:buFont typeface="Monotype Sorts" pitchFamily="2" charset="2"/>
              <a:buNone/>
            </a:pPr>
            <a:r>
              <a:rPr lang="en-US" sz="2800" dirty="0"/>
              <a:t>d)		- </a:t>
            </a:r>
            <a:r>
              <a:rPr lang="en-US" sz="2800" dirty="0" smtClean="0"/>
              <a:t>(+) </a:t>
            </a:r>
            <a:r>
              <a:rPr lang="en-US" sz="2800" dirty="0"/>
              <a:t>	</a:t>
            </a:r>
            <a:r>
              <a:rPr lang="en-US" sz="2800" dirty="0" smtClean="0"/>
              <a:t> Net </a:t>
            </a:r>
            <a:r>
              <a:rPr lang="en-US" sz="2800" dirty="0"/>
              <a:t>incr. (</a:t>
            </a:r>
            <a:r>
              <a:rPr lang="en-US" sz="2800" dirty="0" err="1"/>
              <a:t>decr</a:t>
            </a:r>
            <a:r>
              <a:rPr lang="en-US" sz="2800" dirty="0"/>
              <a:t>.) in taxes</a:t>
            </a:r>
          </a:p>
          <a:p>
            <a:pPr marL="457200" indent="-457200">
              <a:spcBef>
                <a:spcPct val="5000"/>
              </a:spcBef>
              <a:buFont typeface="Monotype Sorts" pitchFamily="2" charset="2"/>
              <a:buNone/>
            </a:pPr>
            <a:r>
              <a:rPr lang="en-US" sz="2800" dirty="0"/>
              <a:t>e)		=	</a:t>
            </a:r>
            <a:r>
              <a:rPr lang="en-US" sz="2800" dirty="0" smtClean="0"/>
              <a:t> Net </a:t>
            </a:r>
            <a:r>
              <a:rPr lang="en-US" sz="2800" dirty="0"/>
              <a:t>change in income after taxes</a:t>
            </a:r>
          </a:p>
          <a:p>
            <a:pPr marL="457200" indent="-457200">
              <a:spcBef>
                <a:spcPct val="5000"/>
              </a:spcBef>
              <a:buFont typeface="Monotype Sorts" pitchFamily="2" charset="2"/>
              <a:buNone/>
            </a:pPr>
            <a:r>
              <a:rPr lang="en-US" sz="2800" dirty="0"/>
              <a:t>f)		+ (-)	</a:t>
            </a:r>
            <a:r>
              <a:rPr lang="en-US" sz="2800" dirty="0" smtClean="0"/>
              <a:t> Net </a:t>
            </a:r>
            <a:r>
              <a:rPr lang="en-US" sz="2800" dirty="0"/>
              <a:t>incr. (</a:t>
            </a:r>
            <a:r>
              <a:rPr lang="en-US" sz="2800" dirty="0" err="1"/>
              <a:t>decr</a:t>
            </a:r>
            <a:r>
              <a:rPr lang="en-US" sz="2800" dirty="0"/>
              <a:t>.) in tax </a:t>
            </a:r>
            <a:r>
              <a:rPr lang="en-US" sz="2800" dirty="0" err="1"/>
              <a:t>depr</a:t>
            </a:r>
            <a:r>
              <a:rPr lang="en-US" sz="2800" dirty="0"/>
              <a:t>. </a:t>
            </a:r>
            <a:r>
              <a:rPr lang="en-US" sz="2800" dirty="0" smtClean="0"/>
              <a:t>Charges (Rev. b)</a:t>
            </a:r>
            <a:endParaRPr lang="en-US" sz="2800" dirty="0"/>
          </a:p>
          <a:p>
            <a:pPr marL="457200" indent="-457200">
              <a:spcBef>
                <a:spcPct val="5000"/>
              </a:spcBef>
              <a:buFont typeface="Monotype Sorts" pitchFamily="2" charset="2"/>
              <a:buNone/>
            </a:pPr>
            <a:r>
              <a:rPr lang="en-US" sz="2800" dirty="0"/>
              <a:t>g)		=	</a:t>
            </a:r>
            <a:r>
              <a:rPr lang="en-US" sz="2800" dirty="0" smtClean="0"/>
              <a:t> Incremental </a:t>
            </a:r>
            <a:r>
              <a:rPr lang="en-US" sz="2800" dirty="0"/>
              <a:t>net cash flow for period</a:t>
            </a:r>
          </a:p>
        </p:txBody>
      </p:sp>
      <p:sp>
        <p:nvSpPr>
          <p:cNvPr id="23558" name="Line 6"/>
          <p:cNvSpPr>
            <a:spLocks noChangeShapeType="1"/>
          </p:cNvSpPr>
          <p:nvPr/>
        </p:nvSpPr>
        <p:spPr bwMode="auto">
          <a:xfrm>
            <a:off x="2286000" y="5410200"/>
            <a:ext cx="56388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3560" name="Line 8"/>
          <p:cNvSpPr>
            <a:spLocks noChangeShapeType="1"/>
          </p:cNvSpPr>
          <p:nvPr/>
        </p:nvSpPr>
        <p:spPr bwMode="auto">
          <a:xfrm>
            <a:off x="2286000" y="4495800"/>
            <a:ext cx="56388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3561" name="Line 9"/>
          <p:cNvSpPr>
            <a:spLocks noChangeShapeType="1"/>
          </p:cNvSpPr>
          <p:nvPr/>
        </p:nvSpPr>
        <p:spPr bwMode="auto">
          <a:xfrm>
            <a:off x="2286000" y="3657600"/>
            <a:ext cx="56388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2" name="Group 1"/>
          <p:cNvGrpSpPr/>
          <p:nvPr/>
        </p:nvGrpSpPr>
        <p:grpSpPr>
          <a:xfrm>
            <a:off x="2286000" y="5943600"/>
            <a:ext cx="5334000" cy="45719"/>
            <a:chOff x="2286000" y="5943600"/>
            <a:chExt cx="6248400" cy="142568"/>
          </a:xfrm>
        </p:grpSpPr>
        <p:sp>
          <p:nvSpPr>
            <p:cNvPr id="10" name="Line 6"/>
            <p:cNvSpPr>
              <a:spLocks noChangeShapeType="1"/>
            </p:cNvSpPr>
            <p:nvPr/>
          </p:nvSpPr>
          <p:spPr bwMode="auto">
            <a:xfrm>
              <a:off x="2286000" y="5943600"/>
              <a:ext cx="6248400"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 name="Line 6"/>
            <p:cNvSpPr>
              <a:spLocks noChangeShapeType="1"/>
            </p:cNvSpPr>
            <p:nvPr/>
          </p:nvSpPr>
          <p:spPr bwMode="auto">
            <a:xfrm>
              <a:off x="2286000" y="6086168"/>
              <a:ext cx="6248400"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xmlns="" val="3967992205"/>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228600" y="0"/>
            <a:ext cx="8839200" cy="121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r>
              <a:rPr lang="en-US" sz="4000" b="1" dirty="0"/>
              <a:t>Terminal-Year Incremental Cash Flows</a:t>
            </a:r>
          </a:p>
        </p:txBody>
      </p:sp>
      <p:sp>
        <p:nvSpPr>
          <p:cNvPr id="24581" name="Rectangle 5"/>
          <p:cNvSpPr>
            <a:spLocks noGrp="1" noChangeArrowheads="1"/>
          </p:cNvSpPr>
          <p:nvPr>
            <p:ph type="body" idx="1"/>
          </p:nvPr>
        </p:nvSpPr>
        <p:spPr>
          <a:xfrm>
            <a:off x="152400" y="1600200"/>
            <a:ext cx="8839200" cy="5029200"/>
          </a:xfrm>
          <a:noFill/>
          <a:ln/>
        </p:spPr>
        <p:txBody>
          <a:bodyPr>
            <a:normAutofit fontScale="92500" lnSpcReduction="10000"/>
          </a:bodyPr>
          <a:lstStyle/>
          <a:p>
            <a:pPr marL="457200" indent="-457200">
              <a:spcBef>
                <a:spcPct val="5000"/>
              </a:spcBef>
              <a:buFont typeface="Monotype Sorts" pitchFamily="2" charset="2"/>
              <a:buNone/>
            </a:pPr>
            <a:r>
              <a:rPr lang="en-US" sz="2800" dirty="0"/>
              <a:t>a</a:t>
            </a:r>
            <a:r>
              <a:rPr lang="en-US" sz="3000" dirty="0"/>
              <a:t>) 			Calculate the incremental net cash 			</a:t>
            </a:r>
            <a:r>
              <a:rPr lang="en-US" sz="3000" dirty="0" smtClean="0"/>
              <a:t>	flow </a:t>
            </a:r>
            <a:r>
              <a:rPr lang="en-US" sz="3000" dirty="0"/>
              <a:t>for the terminal period</a:t>
            </a:r>
          </a:p>
          <a:p>
            <a:pPr marL="457200" indent="-457200">
              <a:spcBef>
                <a:spcPct val="5000"/>
              </a:spcBef>
              <a:buFont typeface="Monotype Sorts" pitchFamily="2" charset="2"/>
              <a:buNone/>
            </a:pPr>
            <a:r>
              <a:rPr lang="en-US" sz="3000" dirty="0"/>
              <a:t>b)		+ (-)	Salvage value (disposal/reclamation 			</a:t>
            </a:r>
            <a:r>
              <a:rPr lang="en-US" sz="3000" dirty="0" smtClean="0"/>
              <a:t>	costs</a:t>
            </a:r>
            <a:r>
              <a:rPr lang="en-US" sz="3000" dirty="0"/>
              <a:t>) of </a:t>
            </a:r>
            <a:r>
              <a:rPr lang="en-US" sz="3000" dirty="0" smtClean="0"/>
              <a:t>new asset(s)</a:t>
            </a:r>
            <a:endParaRPr lang="en-US" sz="3000" dirty="0"/>
          </a:p>
          <a:p>
            <a:pPr marL="457200" indent="-457200">
              <a:spcBef>
                <a:spcPct val="5000"/>
              </a:spcBef>
              <a:buFont typeface="Monotype Sorts" pitchFamily="2" charset="2"/>
              <a:buNone/>
            </a:pPr>
            <a:r>
              <a:rPr lang="en-US" sz="3000" dirty="0"/>
              <a:t>c)		- (+)	Taxes (tax savings) due to asset sale 			</a:t>
            </a:r>
            <a:r>
              <a:rPr lang="en-US" sz="3000" dirty="0" smtClean="0"/>
              <a:t>	or </a:t>
            </a:r>
            <a:r>
              <a:rPr lang="en-US" sz="3000" dirty="0"/>
              <a:t>disposal of “new” assets</a:t>
            </a:r>
          </a:p>
          <a:p>
            <a:pPr marL="457200" indent="-457200">
              <a:spcBef>
                <a:spcPct val="5000"/>
              </a:spcBef>
              <a:buFont typeface="Monotype Sorts" pitchFamily="2" charset="2"/>
              <a:buNone/>
            </a:pPr>
            <a:r>
              <a:rPr lang="en-US" sz="3000" dirty="0"/>
              <a:t>d)		+ (-)	Decreased (increased) level of “net” 			</a:t>
            </a:r>
            <a:r>
              <a:rPr lang="en-US" sz="3000" dirty="0" smtClean="0"/>
              <a:t>	working capital*</a:t>
            </a:r>
            <a:endParaRPr lang="en-US" sz="3000" dirty="0"/>
          </a:p>
          <a:p>
            <a:pPr marL="514350" indent="-514350">
              <a:spcBef>
                <a:spcPct val="5000"/>
              </a:spcBef>
              <a:buFont typeface="Monotype Sorts" pitchFamily="2" charset="2"/>
              <a:buAutoNum type="alphaLcParenR" startAt="5"/>
            </a:pPr>
            <a:r>
              <a:rPr lang="en-US" sz="3000" dirty="0" smtClean="0"/>
              <a:t>      =</a:t>
            </a:r>
            <a:r>
              <a:rPr lang="en-US" sz="3000" dirty="0"/>
              <a:t>	</a:t>
            </a:r>
            <a:r>
              <a:rPr lang="en-US" sz="3000" dirty="0" smtClean="0"/>
              <a:t>Terminal </a:t>
            </a:r>
            <a:r>
              <a:rPr lang="en-US" sz="3000" dirty="0"/>
              <a:t>year incremental net cash </a:t>
            </a:r>
            <a:r>
              <a:rPr lang="en-US" sz="3000" dirty="0" smtClean="0"/>
              <a:t>flow</a:t>
            </a:r>
          </a:p>
          <a:p>
            <a:pPr marL="0" indent="0">
              <a:spcBef>
                <a:spcPct val="5000"/>
              </a:spcBef>
              <a:buNone/>
            </a:pPr>
            <a:endParaRPr lang="en-US" sz="2800" dirty="0" smtClean="0"/>
          </a:p>
          <a:p>
            <a:pPr marL="236538" indent="-236538">
              <a:spcBef>
                <a:spcPct val="5000"/>
              </a:spcBef>
              <a:buNone/>
            </a:pPr>
            <a:r>
              <a:rPr lang="en-US" sz="2800" dirty="0" smtClean="0"/>
              <a:t>*</a:t>
            </a:r>
            <a:r>
              <a:rPr lang="en-US" sz="2200" dirty="0" smtClean="0"/>
              <a:t> Any change in working capital should be considered net of any spontaneous changes in current liabilities that occur because the project is terminated.</a:t>
            </a:r>
            <a:endParaRPr lang="en-US" sz="2800" dirty="0"/>
          </a:p>
        </p:txBody>
      </p:sp>
      <p:sp>
        <p:nvSpPr>
          <p:cNvPr id="24583" name="Line 7"/>
          <p:cNvSpPr>
            <a:spLocks noChangeShapeType="1"/>
          </p:cNvSpPr>
          <p:nvPr/>
        </p:nvSpPr>
        <p:spPr bwMode="auto">
          <a:xfrm>
            <a:off x="2057400" y="4800600"/>
            <a:ext cx="57912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2" name="Group 1"/>
          <p:cNvGrpSpPr/>
          <p:nvPr/>
        </p:nvGrpSpPr>
        <p:grpSpPr>
          <a:xfrm>
            <a:off x="2057400" y="5181600"/>
            <a:ext cx="5715000" cy="76200"/>
            <a:chOff x="2133600" y="5867400"/>
            <a:chExt cx="5715000" cy="152400"/>
          </a:xfrm>
        </p:grpSpPr>
        <p:sp>
          <p:nvSpPr>
            <p:cNvPr id="8" name="Line 7"/>
            <p:cNvSpPr>
              <a:spLocks noChangeShapeType="1"/>
            </p:cNvSpPr>
            <p:nvPr/>
          </p:nvSpPr>
          <p:spPr bwMode="auto">
            <a:xfrm>
              <a:off x="2133600" y="5867400"/>
              <a:ext cx="5715000"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 name="Line 7"/>
            <p:cNvSpPr>
              <a:spLocks noChangeShapeType="1"/>
            </p:cNvSpPr>
            <p:nvPr/>
          </p:nvSpPr>
          <p:spPr bwMode="auto">
            <a:xfrm>
              <a:off x="2133600" y="6019800"/>
              <a:ext cx="5715000"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xmlns="" val="59968881"/>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457200" y="0"/>
            <a:ext cx="8610600" cy="175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r>
              <a:rPr lang="en-US" sz="4000" b="1" dirty="0"/>
              <a:t>Example of an Asset Expansion Project</a:t>
            </a:r>
          </a:p>
        </p:txBody>
      </p:sp>
      <p:sp>
        <p:nvSpPr>
          <p:cNvPr id="25605" name="Rectangle 5"/>
          <p:cNvSpPr>
            <a:spLocks noGrp="1" noChangeArrowheads="1"/>
          </p:cNvSpPr>
          <p:nvPr>
            <p:ph type="body" idx="1"/>
          </p:nvPr>
        </p:nvSpPr>
        <p:spPr>
          <a:xfrm>
            <a:off x="228600" y="1752600"/>
            <a:ext cx="8610600" cy="4800600"/>
          </a:xfrm>
          <a:noFill/>
          <a:ln/>
        </p:spPr>
        <p:txBody>
          <a:bodyPr/>
          <a:lstStyle/>
          <a:p>
            <a:pPr marL="0" indent="0">
              <a:spcBef>
                <a:spcPct val="5000"/>
              </a:spcBef>
              <a:buFont typeface="Monotype Sorts" pitchFamily="2" charset="2"/>
              <a:buNone/>
            </a:pPr>
            <a:r>
              <a:rPr lang="en-US" sz="2800" dirty="0" smtClean="0"/>
              <a:t>AB Corporation (ABC) </a:t>
            </a:r>
            <a:r>
              <a:rPr lang="en-US" sz="2800" dirty="0"/>
              <a:t>is considering the purchase of a new </a:t>
            </a:r>
            <a:r>
              <a:rPr lang="en-US" sz="2800" dirty="0" smtClean="0"/>
              <a:t>weaving </a:t>
            </a:r>
            <a:r>
              <a:rPr lang="en-US" sz="2800" dirty="0"/>
              <a:t>machine. </a:t>
            </a:r>
            <a:r>
              <a:rPr lang="en-US" sz="2800" dirty="0" smtClean="0"/>
              <a:t>The </a:t>
            </a:r>
            <a:r>
              <a:rPr lang="en-US" sz="2800" dirty="0"/>
              <a:t>machine will cost </a:t>
            </a:r>
            <a:r>
              <a:rPr lang="en-US" sz="2800" dirty="0" smtClean="0"/>
              <a:t>$50,000 </a:t>
            </a:r>
            <a:r>
              <a:rPr lang="en-US" sz="2800" dirty="0"/>
              <a:t>plus </a:t>
            </a:r>
            <a:r>
              <a:rPr lang="en-US" sz="2800" dirty="0" smtClean="0"/>
              <a:t>$20,000 </a:t>
            </a:r>
            <a:r>
              <a:rPr lang="en-US" sz="2800" dirty="0"/>
              <a:t>for shipping and installation and falls under the 3-year MACRS </a:t>
            </a:r>
            <a:r>
              <a:rPr lang="en-US" sz="2800" dirty="0" smtClean="0"/>
              <a:t>class. NWC </a:t>
            </a:r>
            <a:r>
              <a:rPr lang="en-US" sz="2800" dirty="0"/>
              <a:t>will rise by $</a:t>
            </a:r>
            <a:r>
              <a:rPr lang="en-US" sz="2800" dirty="0" smtClean="0"/>
              <a:t>5,000. The management forecasts </a:t>
            </a:r>
            <a:r>
              <a:rPr lang="en-US" sz="2800" dirty="0"/>
              <a:t>that revenues will increase by $110,000 for each of the next 4 years and will then be sold (scrapped) for $10,000 at the end of the fourth year, when the project ends.  Operating costs will rise by $70,000 for each of the next four years.  </a:t>
            </a:r>
            <a:r>
              <a:rPr lang="en-US" sz="2800" dirty="0" smtClean="0"/>
              <a:t>ABC </a:t>
            </a:r>
            <a:r>
              <a:rPr lang="en-US" sz="2800" dirty="0"/>
              <a:t>is in the 40% tax bracket.</a:t>
            </a:r>
          </a:p>
        </p:txBody>
      </p:sp>
    </p:spTree>
    <p:extLst>
      <p:ext uri="{BB962C8B-B14F-4D97-AF65-F5344CB8AC3E}">
        <p14:creationId xmlns:p14="http://schemas.microsoft.com/office/powerpoint/2010/main" xmlns="" val="475550242"/>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457201" y="533400"/>
            <a:ext cx="8610599" cy="121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r>
              <a:rPr lang="en-US" sz="4000" b="1"/>
              <a:t>Initial Cash Outflow</a:t>
            </a:r>
          </a:p>
        </p:txBody>
      </p:sp>
      <p:sp>
        <p:nvSpPr>
          <p:cNvPr id="26629" name="Rectangle 5"/>
          <p:cNvSpPr>
            <a:spLocks noGrp="1" noChangeArrowheads="1"/>
          </p:cNvSpPr>
          <p:nvPr>
            <p:ph type="body" idx="1"/>
          </p:nvPr>
        </p:nvSpPr>
        <p:spPr>
          <a:xfrm>
            <a:off x="381000" y="1828800"/>
            <a:ext cx="8458200" cy="3810000"/>
          </a:xfrm>
          <a:noFill/>
          <a:ln/>
        </p:spPr>
        <p:txBody>
          <a:bodyPr/>
          <a:lstStyle/>
          <a:p>
            <a:pPr marL="457200" indent="-457200">
              <a:spcBef>
                <a:spcPct val="5000"/>
              </a:spcBef>
              <a:buFont typeface="Monotype Sorts" pitchFamily="2" charset="2"/>
              <a:buNone/>
            </a:pPr>
            <a:r>
              <a:rPr lang="en-US" sz="3200" dirty="0"/>
              <a:t>a)			  $50,000</a:t>
            </a:r>
          </a:p>
          <a:p>
            <a:pPr marL="457200" indent="-457200">
              <a:spcBef>
                <a:spcPct val="5000"/>
              </a:spcBef>
              <a:buFont typeface="Monotype Sorts" pitchFamily="2" charset="2"/>
              <a:buNone/>
            </a:pPr>
            <a:r>
              <a:rPr lang="en-US" sz="3200" dirty="0"/>
              <a:t>b)		+	    20,000</a:t>
            </a:r>
          </a:p>
          <a:p>
            <a:pPr marL="457200" indent="-457200">
              <a:spcBef>
                <a:spcPct val="5000"/>
              </a:spcBef>
              <a:buFont typeface="Monotype Sorts" pitchFamily="2" charset="2"/>
              <a:buNone/>
            </a:pPr>
            <a:r>
              <a:rPr lang="en-US" sz="3200" dirty="0"/>
              <a:t>c)		+	      5,000</a:t>
            </a:r>
          </a:p>
          <a:p>
            <a:pPr marL="457200" indent="-457200">
              <a:spcBef>
                <a:spcPct val="5000"/>
              </a:spcBef>
              <a:buFont typeface="Monotype Sorts" pitchFamily="2" charset="2"/>
              <a:buNone/>
            </a:pPr>
            <a:r>
              <a:rPr lang="en-US" sz="3200" dirty="0"/>
              <a:t>d)		-	             0  (not a replacement)</a:t>
            </a:r>
          </a:p>
          <a:p>
            <a:pPr marL="457200" indent="-457200">
              <a:spcBef>
                <a:spcPct val="5000"/>
              </a:spcBef>
              <a:buFont typeface="Monotype Sorts" pitchFamily="2" charset="2"/>
              <a:buNone/>
            </a:pPr>
            <a:r>
              <a:rPr lang="en-US" sz="3200" dirty="0"/>
              <a:t>e)		+ (-)	             0  (not a replacement)</a:t>
            </a:r>
          </a:p>
          <a:p>
            <a:pPr marL="457200" indent="-457200">
              <a:spcBef>
                <a:spcPct val="5000"/>
              </a:spcBef>
              <a:buFont typeface="Monotype Sorts" pitchFamily="2" charset="2"/>
              <a:buNone/>
            </a:pPr>
            <a:r>
              <a:rPr lang="en-US" sz="3200" dirty="0"/>
              <a:t>f)		=	  $</a:t>
            </a:r>
            <a:r>
              <a:rPr lang="en-US" sz="3200" dirty="0" smtClean="0"/>
              <a:t>75,000</a:t>
            </a:r>
            <a:endParaRPr lang="en-US" sz="3200" dirty="0"/>
          </a:p>
        </p:txBody>
      </p:sp>
      <p:sp>
        <p:nvSpPr>
          <p:cNvPr id="26630" name="Line 6"/>
          <p:cNvSpPr>
            <a:spLocks noChangeShapeType="1"/>
          </p:cNvSpPr>
          <p:nvPr/>
        </p:nvSpPr>
        <p:spPr bwMode="auto">
          <a:xfrm>
            <a:off x="2438400" y="4419600"/>
            <a:ext cx="15240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 name="Line 6"/>
          <p:cNvSpPr>
            <a:spLocks noChangeShapeType="1"/>
          </p:cNvSpPr>
          <p:nvPr/>
        </p:nvSpPr>
        <p:spPr bwMode="auto">
          <a:xfrm>
            <a:off x="2492477" y="4953000"/>
            <a:ext cx="15240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4104482324"/>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228600" y="457200"/>
            <a:ext cx="8839200" cy="129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r>
              <a:rPr lang="en-US" sz="4000" b="1" dirty="0"/>
              <a:t>Incremental Cash Flows</a:t>
            </a:r>
          </a:p>
        </p:txBody>
      </p:sp>
      <p:sp>
        <p:nvSpPr>
          <p:cNvPr id="27653" name="Rectangle 5"/>
          <p:cNvSpPr>
            <a:spLocks noGrp="1" noChangeArrowheads="1"/>
          </p:cNvSpPr>
          <p:nvPr>
            <p:ph type="body" idx="1"/>
          </p:nvPr>
        </p:nvSpPr>
        <p:spPr>
          <a:xfrm>
            <a:off x="381000" y="1600200"/>
            <a:ext cx="8686800" cy="5029200"/>
          </a:xfrm>
          <a:noFill/>
          <a:ln/>
        </p:spPr>
        <p:txBody>
          <a:bodyPr/>
          <a:lstStyle/>
          <a:p>
            <a:pPr marL="457200" indent="-457200">
              <a:spcBef>
                <a:spcPct val="5000"/>
              </a:spcBef>
              <a:buFont typeface="Monotype Sorts" pitchFamily="2" charset="2"/>
              <a:buNone/>
            </a:pPr>
            <a:r>
              <a:rPr lang="en-US" sz="2800" dirty="0"/>
              <a:t>			 </a:t>
            </a:r>
            <a:r>
              <a:rPr lang="en-US" sz="2800" u="sng" dirty="0"/>
              <a:t>Year 1</a:t>
            </a:r>
            <a:r>
              <a:rPr lang="en-US" sz="2800" dirty="0"/>
              <a:t>      </a:t>
            </a:r>
            <a:r>
              <a:rPr lang="en-US" sz="2800" dirty="0" smtClean="0"/>
              <a:t>  </a:t>
            </a:r>
            <a:r>
              <a:rPr lang="en-US" sz="2800" u="sng" dirty="0"/>
              <a:t>Year 2</a:t>
            </a:r>
            <a:r>
              <a:rPr lang="en-US" sz="2800" dirty="0"/>
              <a:t>    </a:t>
            </a:r>
            <a:r>
              <a:rPr lang="en-US" sz="2800" dirty="0" smtClean="0"/>
              <a:t>   </a:t>
            </a:r>
            <a:r>
              <a:rPr lang="en-US" sz="2800" u="sng" dirty="0"/>
              <a:t>Year 3</a:t>
            </a:r>
            <a:r>
              <a:rPr lang="en-US" sz="2800" dirty="0"/>
              <a:t>     </a:t>
            </a:r>
            <a:r>
              <a:rPr lang="en-US" sz="2800" dirty="0" smtClean="0"/>
              <a:t>  </a:t>
            </a:r>
            <a:r>
              <a:rPr lang="en-US" sz="2800" u="sng" dirty="0"/>
              <a:t>Year 4</a:t>
            </a:r>
            <a:endParaRPr lang="en-US" sz="2800" dirty="0"/>
          </a:p>
          <a:p>
            <a:pPr marL="457200" indent="-457200">
              <a:spcBef>
                <a:spcPct val="5000"/>
              </a:spcBef>
              <a:buFont typeface="Monotype Sorts" pitchFamily="2" charset="2"/>
              <a:buNone/>
            </a:pPr>
            <a:r>
              <a:rPr lang="en-US" sz="2800" dirty="0"/>
              <a:t>a)		  	$40,000    $40,000    $40,000    $40,000</a:t>
            </a:r>
          </a:p>
          <a:p>
            <a:pPr marL="457200" indent="-457200">
              <a:spcBef>
                <a:spcPct val="5000"/>
              </a:spcBef>
              <a:buFont typeface="Monotype Sorts" pitchFamily="2" charset="2"/>
              <a:buNone/>
            </a:pPr>
            <a:r>
              <a:rPr lang="en-US" sz="2800" dirty="0"/>
              <a:t>b)		-	  23,331      31,115      10,367     </a:t>
            </a:r>
            <a:r>
              <a:rPr lang="en-US" sz="2800" dirty="0" smtClean="0"/>
              <a:t>    </a:t>
            </a:r>
            <a:r>
              <a:rPr lang="en-US" sz="2800" dirty="0"/>
              <a:t>5,187</a:t>
            </a:r>
          </a:p>
          <a:p>
            <a:pPr marL="457200" indent="-457200">
              <a:spcBef>
                <a:spcPct val="5000"/>
              </a:spcBef>
              <a:buFont typeface="Monotype Sorts" pitchFamily="2" charset="2"/>
              <a:buNone/>
            </a:pPr>
            <a:r>
              <a:rPr lang="en-US" sz="2800" dirty="0"/>
              <a:t>c)		=	$16,669    $  8,885    $29,633  </a:t>
            </a:r>
            <a:r>
              <a:rPr lang="en-US" sz="2800" dirty="0" smtClean="0"/>
              <a:t>  </a:t>
            </a:r>
            <a:r>
              <a:rPr lang="en-US" sz="2800" dirty="0"/>
              <a:t>$34,813</a:t>
            </a:r>
          </a:p>
          <a:p>
            <a:pPr marL="457200" indent="-457200">
              <a:spcBef>
                <a:spcPct val="5000"/>
              </a:spcBef>
              <a:buFont typeface="Monotype Sorts" pitchFamily="2" charset="2"/>
              <a:buNone/>
            </a:pPr>
            <a:r>
              <a:rPr lang="en-US" sz="2800" dirty="0"/>
              <a:t>d)		-	    6,668        3,554      </a:t>
            </a:r>
            <a:r>
              <a:rPr lang="en-US" sz="2800" dirty="0" smtClean="0"/>
              <a:t> 11,853      13,925</a:t>
            </a:r>
            <a:endParaRPr lang="en-US" sz="2800" dirty="0"/>
          </a:p>
          <a:p>
            <a:pPr marL="457200" indent="-457200">
              <a:spcBef>
                <a:spcPct val="5000"/>
              </a:spcBef>
              <a:buFont typeface="Monotype Sorts" pitchFamily="2" charset="2"/>
              <a:buNone/>
            </a:pPr>
            <a:r>
              <a:rPr lang="en-US" sz="2800" dirty="0"/>
              <a:t>e)		=	$10,001    $  5,331    $17,780    $20,888</a:t>
            </a:r>
          </a:p>
          <a:p>
            <a:pPr marL="457200" indent="-457200">
              <a:spcBef>
                <a:spcPct val="5000"/>
              </a:spcBef>
              <a:buFont typeface="Monotype Sorts" pitchFamily="2" charset="2"/>
              <a:buNone/>
            </a:pPr>
            <a:r>
              <a:rPr lang="en-US" sz="2800" dirty="0"/>
              <a:t>f)		+ 	  23,331      31,115      10,367     </a:t>
            </a:r>
            <a:r>
              <a:rPr lang="en-US" sz="2800" dirty="0" smtClean="0"/>
              <a:t>    </a:t>
            </a:r>
            <a:r>
              <a:rPr lang="en-US" sz="2800" dirty="0"/>
              <a:t>5,187</a:t>
            </a:r>
          </a:p>
          <a:p>
            <a:pPr marL="457200" indent="-457200">
              <a:spcBef>
                <a:spcPct val="5000"/>
              </a:spcBef>
              <a:buFont typeface="Monotype Sorts" pitchFamily="2" charset="2"/>
              <a:buNone/>
            </a:pPr>
            <a:r>
              <a:rPr lang="en-US" sz="2800" dirty="0"/>
              <a:t>g)		=	$33,332    $36,446    $28,147    $26,075</a:t>
            </a:r>
          </a:p>
        </p:txBody>
      </p:sp>
      <p:sp>
        <p:nvSpPr>
          <p:cNvPr id="27655" name="Line 7"/>
          <p:cNvSpPr>
            <a:spLocks noChangeShapeType="1"/>
          </p:cNvSpPr>
          <p:nvPr/>
        </p:nvSpPr>
        <p:spPr bwMode="auto">
          <a:xfrm>
            <a:off x="2133600" y="2971800"/>
            <a:ext cx="6248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56" name="Line 8"/>
          <p:cNvSpPr>
            <a:spLocks noChangeShapeType="1"/>
          </p:cNvSpPr>
          <p:nvPr/>
        </p:nvSpPr>
        <p:spPr bwMode="auto">
          <a:xfrm>
            <a:off x="2133600" y="3886200"/>
            <a:ext cx="6248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57" name="Line 9"/>
          <p:cNvSpPr>
            <a:spLocks noChangeShapeType="1"/>
          </p:cNvSpPr>
          <p:nvPr/>
        </p:nvSpPr>
        <p:spPr bwMode="auto">
          <a:xfrm>
            <a:off x="2133600" y="4800600"/>
            <a:ext cx="6248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 name="Line 9"/>
          <p:cNvSpPr>
            <a:spLocks noChangeShapeType="1"/>
          </p:cNvSpPr>
          <p:nvPr/>
        </p:nvSpPr>
        <p:spPr bwMode="auto">
          <a:xfrm>
            <a:off x="2133600" y="5334000"/>
            <a:ext cx="6248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1053841062"/>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228600" y="0"/>
            <a:ext cx="8839200" cy="175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r>
              <a:rPr lang="en-US" sz="4000" b="1" dirty="0"/>
              <a:t>Terminal-Year Incremental Cash Flows</a:t>
            </a:r>
          </a:p>
        </p:txBody>
      </p:sp>
      <p:sp>
        <p:nvSpPr>
          <p:cNvPr id="28677" name="Rectangle 5"/>
          <p:cNvSpPr>
            <a:spLocks noGrp="1" noChangeArrowheads="1"/>
          </p:cNvSpPr>
          <p:nvPr>
            <p:ph type="body" idx="1"/>
          </p:nvPr>
        </p:nvSpPr>
        <p:spPr>
          <a:xfrm>
            <a:off x="152400" y="1828800"/>
            <a:ext cx="8839200" cy="4800600"/>
          </a:xfrm>
          <a:noFill/>
          <a:ln/>
        </p:spPr>
        <p:txBody>
          <a:bodyPr/>
          <a:lstStyle/>
          <a:p>
            <a:pPr marL="457200" indent="-457200">
              <a:spcBef>
                <a:spcPct val="5000"/>
              </a:spcBef>
              <a:buFont typeface="Monotype Sorts" pitchFamily="2" charset="2"/>
              <a:buNone/>
            </a:pPr>
            <a:r>
              <a:rPr lang="en-US" sz="2800" dirty="0"/>
              <a:t>a) 			$26,075	The incremental cash flow 					from the previous slide in 					Year 4.</a:t>
            </a:r>
          </a:p>
          <a:p>
            <a:pPr marL="457200" indent="-457200">
              <a:spcBef>
                <a:spcPct val="5000"/>
              </a:spcBef>
              <a:buFont typeface="Monotype Sorts" pitchFamily="2" charset="2"/>
              <a:buNone/>
            </a:pPr>
            <a:r>
              <a:rPr lang="en-US" sz="2800" dirty="0"/>
              <a:t>b)		+	  10,000	Salvage Value.</a:t>
            </a:r>
          </a:p>
          <a:p>
            <a:pPr marL="457200" indent="-457200">
              <a:spcBef>
                <a:spcPct val="5000"/>
              </a:spcBef>
              <a:buFont typeface="Monotype Sorts" pitchFamily="2" charset="2"/>
              <a:buNone/>
            </a:pPr>
            <a:r>
              <a:rPr lang="en-US" sz="2800" dirty="0"/>
              <a:t>c)		-	    4,000	.40*($10,000 - 0)  Note, the 					asset is fully depreciated at 				</a:t>
            </a:r>
            <a:r>
              <a:rPr lang="en-US" sz="2800" dirty="0" smtClean="0"/>
              <a:t>	the </a:t>
            </a:r>
            <a:r>
              <a:rPr lang="en-US" sz="2800" dirty="0"/>
              <a:t>end of Year 4.</a:t>
            </a:r>
          </a:p>
          <a:p>
            <a:pPr marL="457200" indent="-457200">
              <a:spcBef>
                <a:spcPct val="5000"/>
              </a:spcBef>
              <a:buFont typeface="Monotype Sorts" pitchFamily="2" charset="2"/>
              <a:buNone/>
            </a:pPr>
            <a:r>
              <a:rPr lang="en-US" sz="2800" dirty="0"/>
              <a:t>d)		+	    5,000	NWC - Project ends.</a:t>
            </a:r>
          </a:p>
          <a:p>
            <a:pPr marL="457200" indent="-457200">
              <a:spcBef>
                <a:spcPct val="5000"/>
              </a:spcBef>
              <a:buFont typeface="Monotype Sorts" pitchFamily="2" charset="2"/>
              <a:buNone/>
            </a:pPr>
            <a:r>
              <a:rPr lang="en-US" sz="2800" dirty="0"/>
              <a:t>e)		=	$37,075	Terminal-year incremental 					cash flow.</a:t>
            </a:r>
          </a:p>
        </p:txBody>
      </p:sp>
      <p:sp>
        <p:nvSpPr>
          <p:cNvPr id="28679" name="Line 7"/>
          <p:cNvSpPr>
            <a:spLocks noChangeShapeType="1"/>
          </p:cNvSpPr>
          <p:nvPr/>
        </p:nvSpPr>
        <p:spPr bwMode="auto">
          <a:xfrm>
            <a:off x="2057400" y="5410200"/>
            <a:ext cx="1295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 name="Line 7"/>
          <p:cNvSpPr>
            <a:spLocks noChangeShapeType="1"/>
          </p:cNvSpPr>
          <p:nvPr/>
        </p:nvSpPr>
        <p:spPr bwMode="auto">
          <a:xfrm>
            <a:off x="2095500" y="5943600"/>
            <a:ext cx="1295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465985490"/>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70" name="Rectangle 6"/>
          <p:cNvSpPr>
            <a:spLocks noChangeArrowheads="1"/>
          </p:cNvSpPr>
          <p:nvPr/>
        </p:nvSpPr>
        <p:spPr bwMode="auto">
          <a:xfrm>
            <a:off x="228600" y="1905000"/>
            <a:ext cx="8686800" cy="1905000"/>
          </a:xfrm>
          <a:prstGeom prst="rect">
            <a:avLst/>
          </a:prstGeom>
          <a:solidFill>
            <a:schemeClr val="bg1"/>
          </a:solidFill>
          <a:ln w="12700">
            <a:noFill/>
            <a:miter lim="800000"/>
            <a:headEnd/>
            <a:tailEnd/>
          </a:ln>
          <a:effectLst/>
        </p:spPr>
        <p:txBody>
          <a:bodyPr wrap="none" anchor="ctr"/>
          <a:lstStyle/>
          <a:p>
            <a:endParaRPr lang="en-US"/>
          </a:p>
        </p:txBody>
      </p:sp>
      <p:sp>
        <p:nvSpPr>
          <p:cNvPr id="36866" name="Rectangle 2"/>
          <p:cNvSpPr>
            <a:spLocks noChangeArrowheads="1"/>
          </p:cNvSpPr>
          <p:nvPr/>
        </p:nvSpPr>
        <p:spPr bwMode="auto">
          <a:xfrm>
            <a:off x="228600" y="76200"/>
            <a:ext cx="8458200" cy="1447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r>
              <a:rPr lang="en-US" sz="4000" b="1" dirty="0"/>
              <a:t>Summary of Project Net Cash Flows</a:t>
            </a:r>
          </a:p>
        </p:txBody>
      </p:sp>
      <p:sp>
        <p:nvSpPr>
          <p:cNvPr id="36869" name="Rectangle 5"/>
          <p:cNvSpPr>
            <a:spLocks noGrp="1" noChangeArrowheads="1"/>
          </p:cNvSpPr>
          <p:nvPr>
            <p:ph type="body" idx="1"/>
          </p:nvPr>
        </p:nvSpPr>
        <p:spPr>
          <a:xfrm>
            <a:off x="228600" y="1905000"/>
            <a:ext cx="8839200" cy="4267200"/>
          </a:xfrm>
          <a:noFill/>
          <a:ln/>
        </p:spPr>
        <p:txBody>
          <a:bodyPr>
            <a:normAutofit/>
          </a:bodyPr>
          <a:lstStyle/>
          <a:p>
            <a:pPr marL="457200" indent="-457200" algn="ctr">
              <a:spcBef>
                <a:spcPct val="5000"/>
              </a:spcBef>
              <a:buFont typeface="Monotype Sorts" pitchFamily="2" charset="2"/>
              <a:buNone/>
            </a:pPr>
            <a:r>
              <a:rPr lang="en-US" dirty="0"/>
              <a:t>Asset Expansion</a:t>
            </a:r>
          </a:p>
          <a:p>
            <a:pPr marL="457200" indent="-457200">
              <a:spcBef>
                <a:spcPct val="5000"/>
              </a:spcBef>
              <a:buFont typeface="Monotype Sorts" pitchFamily="2" charset="2"/>
              <a:buNone/>
            </a:pPr>
            <a:r>
              <a:rPr lang="en-US" dirty="0"/>
              <a:t>  </a:t>
            </a:r>
            <a:r>
              <a:rPr lang="en-US" u="sng" dirty="0"/>
              <a:t>Year 0</a:t>
            </a:r>
            <a:r>
              <a:rPr lang="en-US" dirty="0"/>
              <a:t>	   </a:t>
            </a:r>
            <a:r>
              <a:rPr lang="en-US" u="sng" dirty="0"/>
              <a:t>Year 1</a:t>
            </a:r>
            <a:r>
              <a:rPr lang="en-US" dirty="0"/>
              <a:t>       </a:t>
            </a:r>
            <a:r>
              <a:rPr lang="en-US" u="sng" dirty="0"/>
              <a:t>Year 2</a:t>
            </a:r>
            <a:r>
              <a:rPr lang="en-US" dirty="0"/>
              <a:t>    </a:t>
            </a:r>
            <a:r>
              <a:rPr lang="en-US" dirty="0" smtClean="0"/>
              <a:t>    </a:t>
            </a:r>
            <a:r>
              <a:rPr lang="en-US" u="sng" dirty="0"/>
              <a:t>Year 3</a:t>
            </a:r>
            <a:r>
              <a:rPr lang="en-US" dirty="0"/>
              <a:t>     </a:t>
            </a:r>
            <a:r>
              <a:rPr lang="en-US" dirty="0" smtClean="0"/>
              <a:t>    </a:t>
            </a:r>
            <a:r>
              <a:rPr lang="en-US" u="sng" dirty="0"/>
              <a:t>Year 4</a:t>
            </a:r>
            <a:endParaRPr lang="en-US" dirty="0"/>
          </a:p>
          <a:p>
            <a:pPr marL="457200" indent="-457200">
              <a:spcBef>
                <a:spcPct val="5000"/>
              </a:spcBef>
              <a:buFont typeface="Monotype Sorts" pitchFamily="2" charset="2"/>
              <a:buNone/>
            </a:pPr>
            <a:r>
              <a:rPr lang="en-US" dirty="0"/>
              <a:t>-$75,000*	 $</a:t>
            </a:r>
            <a:r>
              <a:rPr lang="en-US" dirty="0" smtClean="0"/>
              <a:t>33,332    </a:t>
            </a:r>
            <a:r>
              <a:rPr lang="en-US" dirty="0"/>
              <a:t>$36,446     $28,147    $37,075</a:t>
            </a:r>
          </a:p>
          <a:p>
            <a:pPr marL="457200" indent="-457200">
              <a:spcBef>
                <a:spcPct val="50000"/>
              </a:spcBef>
              <a:buFont typeface="Monotype Sorts" pitchFamily="2" charset="2"/>
              <a:buNone/>
            </a:pPr>
            <a:endParaRPr lang="en-US" dirty="0"/>
          </a:p>
          <a:p>
            <a:pPr marL="457200" indent="-457200">
              <a:spcBef>
                <a:spcPct val="50000"/>
              </a:spcBef>
              <a:buFont typeface="Monotype Sorts" pitchFamily="2" charset="2"/>
              <a:buNone/>
            </a:pPr>
            <a:endParaRPr lang="en-US" dirty="0"/>
          </a:p>
        </p:txBody>
      </p:sp>
      <p:cxnSp>
        <p:nvCxnSpPr>
          <p:cNvPr id="3" name="Straight Connector 2"/>
          <p:cNvCxnSpPr/>
          <p:nvPr/>
        </p:nvCxnSpPr>
        <p:spPr>
          <a:xfrm>
            <a:off x="457200" y="2394155"/>
            <a:ext cx="7772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85729808"/>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304800" y="0"/>
            <a:ext cx="8763000" cy="175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r>
              <a:rPr lang="en-US" sz="4000" b="1" dirty="0"/>
              <a:t>Example of an </a:t>
            </a:r>
            <a:endParaRPr lang="en-US" sz="4000" b="1" dirty="0" smtClean="0"/>
          </a:p>
          <a:p>
            <a:r>
              <a:rPr lang="en-US" sz="4000" b="1" dirty="0" smtClean="0"/>
              <a:t>Asset </a:t>
            </a:r>
            <a:r>
              <a:rPr lang="en-US" sz="4000" b="1" dirty="0"/>
              <a:t>Replacement Project</a:t>
            </a:r>
          </a:p>
        </p:txBody>
      </p:sp>
      <p:sp>
        <p:nvSpPr>
          <p:cNvPr id="29701" name="Rectangle 5"/>
          <p:cNvSpPr>
            <a:spLocks noGrp="1" noChangeArrowheads="1"/>
          </p:cNvSpPr>
          <p:nvPr>
            <p:ph type="body" idx="1"/>
          </p:nvPr>
        </p:nvSpPr>
        <p:spPr>
          <a:xfrm>
            <a:off x="152400" y="1752600"/>
            <a:ext cx="8915400" cy="4800600"/>
          </a:xfrm>
          <a:noFill/>
          <a:ln/>
        </p:spPr>
        <p:txBody>
          <a:bodyPr/>
          <a:lstStyle/>
          <a:p>
            <a:pPr marL="0" indent="0">
              <a:spcBef>
                <a:spcPct val="5000"/>
              </a:spcBef>
              <a:buFont typeface="Monotype Sorts" pitchFamily="2" charset="2"/>
              <a:buNone/>
            </a:pPr>
            <a:r>
              <a:rPr lang="en-US" sz="2800" dirty="0"/>
              <a:t>Let us assume that previous asset expansion project is actually an asset replacement project. </a:t>
            </a:r>
            <a:r>
              <a:rPr lang="en-US" sz="2800" dirty="0" smtClean="0"/>
              <a:t>The </a:t>
            </a:r>
            <a:r>
              <a:rPr lang="en-US" sz="2800" dirty="0"/>
              <a:t>original basis of the machine was $30,000 and depreciated using straight-line over five years ($6,000 per year).  The machine has two years of depreciation and four years of useful life </a:t>
            </a:r>
            <a:r>
              <a:rPr lang="en-US" sz="2800" dirty="0" smtClean="0"/>
              <a:t>remaining</a:t>
            </a:r>
            <a:r>
              <a:rPr lang="en-US" sz="2800" dirty="0"/>
              <a:t>. </a:t>
            </a:r>
            <a:r>
              <a:rPr lang="en-US" sz="2800" dirty="0" smtClean="0"/>
              <a:t>ABC </a:t>
            </a:r>
            <a:r>
              <a:rPr lang="en-US" sz="2800" dirty="0"/>
              <a:t>can sell the current machine for $</a:t>
            </a:r>
            <a:r>
              <a:rPr lang="en-US" sz="2800" dirty="0" smtClean="0"/>
              <a:t>6,000. The </a:t>
            </a:r>
            <a:r>
              <a:rPr lang="en-US" sz="2800" dirty="0"/>
              <a:t>new machine will not increase </a:t>
            </a:r>
            <a:r>
              <a:rPr lang="en-US" sz="2800" dirty="0" smtClean="0"/>
              <a:t>revenues </a:t>
            </a:r>
            <a:r>
              <a:rPr lang="en-US" sz="2800" dirty="0"/>
              <a:t>but it decreases operating expenses by $10,000 per </a:t>
            </a:r>
            <a:r>
              <a:rPr lang="en-US" sz="2800" dirty="0" smtClean="0"/>
              <a:t>year. NWC </a:t>
            </a:r>
            <a:r>
              <a:rPr lang="en-US" sz="2800" dirty="0"/>
              <a:t>will </a:t>
            </a:r>
            <a:r>
              <a:rPr lang="en-US" sz="2800" dirty="0" smtClean="0"/>
              <a:t>rises </a:t>
            </a:r>
            <a:r>
              <a:rPr lang="en-US" sz="2800" dirty="0"/>
              <a:t>to $10,000 from $5,000 (old).</a:t>
            </a:r>
          </a:p>
        </p:txBody>
      </p:sp>
    </p:spTree>
    <p:extLst>
      <p:ext uri="{BB962C8B-B14F-4D97-AF65-F5344CB8AC3E}">
        <p14:creationId xmlns:p14="http://schemas.microsoft.com/office/powerpoint/2010/main" xmlns="" val="1185734885"/>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228600" y="228600"/>
            <a:ext cx="8839200" cy="121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r>
              <a:rPr lang="en-US" sz="4000" b="1" dirty="0"/>
              <a:t>Initial Cash Outflow</a:t>
            </a:r>
          </a:p>
        </p:txBody>
      </p:sp>
      <p:sp>
        <p:nvSpPr>
          <p:cNvPr id="30725" name="Rectangle 5"/>
          <p:cNvSpPr>
            <a:spLocks noGrp="1" noChangeArrowheads="1"/>
          </p:cNvSpPr>
          <p:nvPr>
            <p:ph type="body" idx="1"/>
          </p:nvPr>
        </p:nvSpPr>
        <p:spPr>
          <a:xfrm>
            <a:off x="381000" y="1828800"/>
            <a:ext cx="8686800" cy="4800600"/>
          </a:xfrm>
          <a:noFill/>
          <a:ln/>
        </p:spPr>
        <p:txBody>
          <a:bodyPr>
            <a:normAutofit/>
          </a:bodyPr>
          <a:lstStyle/>
          <a:p>
            <a:pPr marL="457200" indent="-457200">
              <a:spcBef>
                <a:spcPct val="5000"/>
              </a:spcBef>
              <a:buFont typeface="Monotype Sorts" pitchFamily="2" charset="2"/>
              <a:buNone/>
            </a:pPr>
            <a:r>
              <a:rPr lang="en-US" sz="3600" dirty="0"/>
              <a:t>a)			  $50,000</a:t>
            </a:r>
          </a:p>
          <a:p>
            <a:pPr marL="457200" indent="-457200">
              <a:spcBef>
                <a:spcPct val="5000"/>
              </a:spcBef>
              <a:buFont typeface="Monotype Sorts" pitchFamily="2" charset="2"/>
              <a:buNone/>
            </a:pPr>
            <a:r>
              <a:rPr lang="en-US" sz="3600" dirty="0"/>
              <a:t>b)		+	    20,000</a:t>
            </a:r>
          </a:p>
          <a:p>
            <a:pPr marL="457200" indent="-457200">
              <a:spcBef>
                <a:spcPct val="5000"/>
              </a:spcBef>
              <a:buFont typeface="Monotype Sorts" pitchFamily="2" charset="2"/>
              <a:buNone/>
            </a:pPr>
            <a:r>
              <a:rPr lang="en-US" sz="3600" dirty="0"/>
              <a:t>c)		+	      5,000</a:t>
            </a:r>
          </a:p>
          <a:p>
            <a:pPr marL="457200" indent="-457200">
              <a:spcBef>
                <a:spcPct val="5000"/>
              </a:spcBef>
              <a:buFont typeface="Monotype Sorts" pitchFamily="2" charset="2"/>
              <a:buNone/>
            </a:pPr>
            <a:r>
              <a:rPr lang="en-US" sz="3600" dirty="0"/>
              <a:t>d)		-	      6,000  (sale of “old” asset)</a:t>
            </a:r>
          </a:p>
          <a:p>
            <a:pPr marL="457200" indent="-457200">
              <a:spcBef>
                <a:spcPct val="5000"/>
              </a:spcBef>
              <a:buFont typeface="Monotype Sorts" pitchFamily="2" charset="2"/>
              <a:buNone/>
            </a:pPr>
            <a:r>
              <a:rPr lang="en-US" sz="3600" dirty="0"/>
              <a:t>e)		-	      2,400  &lt;----</a:t>
            </a:r>
          </a:p>
          <a:p>
            <a:pPr marL="457200" indent="-457200">
              <a:spcBef>
                <a:spcPct val="5000"/>
              </a:spcBef>
              <a:buFont typeface="Monotype Sorts" pitchFamily="2" charset="2"/>
              <a:buNone/>
            </a:pPr>
            <a:r>
              <a:rPr lang="en-US" sz="3600" dirty="0"/>
              <a:t>f)		=	  $66,600</a:t>
            </a:r>
          </a:p>
        </p:txBody>
      </p:sp>
      <p:sp>
        <p:nvSpPr>
          <p:cNvPr id="30726" name="Line 6"/>
          <p:cNvSpPr>
            <a:spLocks noChangeShapeType="1"/>
          </p:cNvSpPr>
          <p:nvPr/>
        </p:nvSpPr>
        <p:spPr bwMode="auto">
          <a:xfrm>
            <a:off x="2438400" y="4800600"/>
            <a:ext cx="15240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0728" name="Rectangle 8"/>
          <p:cNvSpPr>
            <a:spLocks noChangeArrowheads="1"/>
          </p:cNvSpPr>
          <p:nvPr/>
        </p:nvSpPr>
        <p:spPr bwMode="auto">
          <a:xfrm>
            <a:off x="5094288" y="4238625"/>
            <a:ext cx="3540125" cy="1550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3200"/>
              <a:t>(tax savings from</a:t>
            </a:r>
          </a:p>
          <a:p>
            <a:pPr algn="ctr"/>
            <a:r>
              <a:rPr lang="en-US" sz="3200"/>
              <a:t>loss on sale of</a:t>
            </a:r>
          </a:p>
          <a:p>
            <a:pPr algn="ctr"/>
            <a:r>
              <a:rPr lang="en-US" sz="3200"/>
              <a:t>“old” asset)</a:t>
            </a:r>
          </a:p>
        </p:txBody>
      </p:sp>
      <p:sp>
        <p:nvSpPr>
          <p:cNvPr id="9" name="Line 6"/>
          <p:cNvSpPr>
            <a:spLocks noChangeShapeType="1"/>
          </p:cNvSpPr>
          <p:nvPr/>
        </p:nvSpPr>
        <p:spPr bwMode="auto">
          <a:xfrm>
            <a:off x="2438400" y="5334000"/>
            <a:ext cx="15240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1049686282"/>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304800" y="0"/>
            <a:ext cx="8763000" cy="175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r>
              <a:rPr lang="en-US" sz="4000" b="1" dirty="0"/>
              <a:t>Calculation of the </a:t>
            </a:r>
            <a:endParaRPr lang="en-US" sz="4000" b="1" dirty="0" smtClean="0"/>
          </a:p>
          <a:p>
            <a:r>
              <a:rPr lang="en-US" sz="4000" b="1" dirty="0" smtClean="0"/>
              <a:t>Change </a:t>
            </a:r>
            <a:r>
              <a:rPr lang="en-US" sz="4000" b="1" dirty="0"/>
              <a:t>in Depreciation</a:t>
            </a:r>
          </a:p>
        </p:txBody>
      </p:sp>
      <p:sp>
        <p:nvSpPr>
          <p:cNvPr id="31749" name="Rectangle 5"/>
          <p:cNvSpPr>
            <a:spLocks noGrp="1" noChangeArrowheads="1"/>
          </p:cNvSpPr>
          <p:nvPr>
            <p:ph type="body" idx="1"/>
          </p:nvPr>
        </p:nvSpPr>
        <p:spPr>
          <a:xfrm>
            <a:off x="381000" y="1828800"/>
            <a:ext cx="8686800" cy="4800600"/>
          </a:xfrm>
          <a:noFill/>
          <a:ln/>
        </p:spPr>
        <p:txBody>
          <a:bodyPr/>
          <a:lstStyle/>
          <a:p>
            <a:pPr marL="457200" indent="-457200">
              <a:spcBef>
                <a:spcPct val="5000"/>
              </a:spcBef>
              <a:buFont typeface="Monotype Sorts" pitchFamily="2" charset="2"/>
              <a:buNone/>
            </a:pPr>
            <a:r>
              <a:rPr lang="en-US" sz="2800" dirty="0"/>
              <a:t>			</a:t>
            </a:r>
            <a:r>
              <a:rPr lang="en-US" sz="2800" dirty="0" smtClean="0"/>
              <a:t>  </a:t>
            </a:r>
            <a:r>
              <a:rPr lang="en-US" sz="2800" u="sng" dirty="0"/>
              <a:t>Year 1</a:t>
            </a:r>
            <a:r>
              <a:rPr lang="en-US" sz="2800" dirty="0"/>
              <a:t>   </a:t>
            </a:r>
            <a:r>
              <a:rPr lang="en-US" sz="2800" dirty="0" smtClean="0"/>
              <a:t>     </a:t>
            </a:r>
            <a:r>
              <a:rPr lang="en-US" sz="2800" u="sng" dirty="0"/>
              <a:t>Year 2</a:t>
            </a:r>
            <a:r>
              <a:rPr lang="en-US" sz="2800" dirty="0"/>
              <a:t>  </a:t>
            </a:r>
            <a:r>
              <a:rPr lang="en-US" sz="2800" dirty="0" smtClean="0"/>
              <a:t>     </a:t>
            </a:r>
            <a:r>
              <a:rPr lang="en-US" sz="2800" u="sng" dirty="0"/>
              <a:t>Year 3</a:t>
            </a:r>
            <a:r>
              <a:rPr lang="en-US" sz="2800" dirty="0"/>
              <a:t>   </a:t>
            </a:r>
            <a:r>
              <a:rPr lang="en-US" sz="2800" dirty="0" smtClean="0"/>
              <a:t>     </a:t>
            </a:r>
            <a:r>
              <a:rPr lang="en-US" sz="2800" u="sng" dirty="0"/>
              <a:t>Year 4</a:t>
            </a:r>
            <a:endParaRPr lang="en-US" sz="2800" dirty="0"/>
          </a:p>
          <a:p>
            <a:pPr marL="457200" indent="-457200">
              <a:spcBef>
                <a:spcPct val="5000"/>
              </a:spcBef>
              <a:buFont typeface="Monotype Sorts" pitchFamily="2" charset="2"/>
              <a:buNone/>
            </a:pPr>
            <a:r>
              <a:rPr lang="en-US" sz="2800" dirty="0"/>
              <a:t>a</a:t>
            </a:r>
            <a:r>
              <a:rPr lang="en-US" sz="2800" dirty="0" smtClean="0"/>
              <a:t>)	</a:t>
            </a:r>
            <a:r>
              <a:rPr lang="en-US" sz="2800" dirty="0"/>
              <a:t>	  	$23,331    $31,115    $10,367     $ 5,187</a:t>
            </a:r>
          </a:p>
          <a:p>
            <a:pPr marL="457200" indent="-457200">
              <a:spcBef>
                <a:spcPct val="5000"/>
              </a:spcBef>
              <a:buFont typeface="Monotype Sorts" pitchFamily="2" charset="2"/>
              <a:buNone/>
            </a:pPr>
            <a:r>
              <a:rPr lang="en-US" sz="2800" dirty="0"/>
              <a:t>b)		-	    6,000        6,000            </a:t>
            </a:r>
            <a:r>
              <a:rPr lang="en-US" sz="2800" dirty="0" smtClean="0"/>
              <a:t>     </a:t>
            </a:r>
            <a:r>
              <a:rPr lang="en-US" sz="2800" dirty="0"/>
              <a:t>0   </a:t>
            </a:r>
            <a:r>
              <a:rPr lang="en-US" sz="2800" dirty="0" smtClean="0"/>
              <a:t>             </a:t>
            </a:r>
            <a:r>
              <a:rPr lang="en-US" sz="2800" dirty="0"/>
              <a:t>0</a:t>
            </a:r>
          </a:p>
          <a:p>
            <a:pPr marL="457200" indent="-457200">
              <a:spcBef>
                <a:spcPct val="5000"/>
              </a:spcBef>
              <a:buFont typeface="Monotype Sorts" pitchFamily="2" charset="2"/>
              <a:buNone/>
            </a:pPr>
            <a:r>
              <a:rPr lang="en-US" sz="2800" dirty="0"/>
              <a:t>c)		=	$17,331    $25,115    $10,367     $ 5,187</a:t>
            </a:r>
          </a:p>
          <a:p>
            <a:pPr marL="457200" indent="-457200">
              <a:spcBef>
                <a:spcPct val="5000"/>
              </a:spcBef>
              <a:buFont typeface="Monotype Sorts" pitchFamily="2" charset="2"/>
              <a:buNone/>
            </a:pPr>
            <a:endParaRPr lang="en-US" sz="800" dirty="0"/>
          </a:p>
          <a:p>
            <a:pPr marL="457200" indent="-457200">
              <a:spcBef>
                <a:spcPct val="5000"/>
              </a:spcBef>
              <a:buFont typeface="Monotype Sorts" pitchFamily="2" charset="2"/>
              <a:buNone/>
            </a:pPr>
            <a:r>
              <a:rPr lang="en-US" sz="2800" dirty="0"/>
              <a:t>	a)	Represent the depreciation on the “new” 		project.</a:t>
            </a:r>
          </a:p>
          <a:p>
            <a:pPr marL="457200" indent="-457200">
              <a:spcBef>
                <a:spcPct val="5000"/>
              </a:spcBef>
              <a:buFont typeface="Monotype Sorts" pitchFamily="2" charset="2"/>
              <a:buNone/>
            </a:pPr>
            <a:r>
              <a:rPr lang="en-US" sz="2800" dirty="0"/>
              <a:t>	b)	Represent the remaining depreciation on the 	“old” project.</a:t>
            </a:r>
          </a:p>
          <a:p>
            <a:pPr marL="457200" indent="-457200">
              <a:spcBef>
                <a:spcPct val="5000"/>
              </a:spcBef>
              <a:buFont typeface="Monotype Sorts" pitchFamily="2" charset="2"/>
              <a:buNone/>
            </a:pPr>
            <a:r>
              <a:rPr lang="en-US" sz="2800" dirty="0"/>
              <a:t>	c)	Net </a:t>
            </a:r>
            <a:r>
              <a:rPr lang="en-US" sz="2800" u="sng" dirty="0"/>
              <a:t>change</a:t>
            </a:r>
            <a:r>
              <a:rPr lang="en-US" sz="2800" dirty="0"/>
              <a:t> in tax depreciation charges.</a:t>
            </a:r>
          </a:p>
        </p:txBody>
      </p:sp>
      <p:sp>
        <p:nvSpPr>
          <p:cNvPr id="31750" name="Line 6"/>
          <p:cNvSpPr>
            <a:spLocks noChangeShapeType="1"/>
          </p:cNvSpPr>
          <p:nvPr/>
        </p:nvSpPr>
        <p:spPr bwMode="auto">
          <a:xfrm>
            <a:off x="2133600" y="3200400"/>
            <a:ext cx="6248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 name="Line 6"/>
          <p:cNvSpPr>
            <a:spLocks noChangeShapeType="1"/>
          </p:cNvSpPr>
          <p:nvPr/>
        </p:nvSpPr>
        <p:spPr bwMode="auto">
          <a:xfrm>
            <a:off x="2133600" y="3733800"/>
            <a:ext cx="6248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3180768555"/>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304800" y="457200"/>
            <a:ext cx="8763000" cy="129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r>
              <a:rPr lang="en-US" sz="4000" b="1" dirty="0"/>
              <a:t>Incremental Cash Flows</a:t>
            </a:r>
          </a:p>
        </p:txBody>
      </p:sp>
      <p:sp>
        <p:nvSpPr>
          <p:cNvPr id="32773" name="Rectangle 5"/>
          <p:cNvSpPr>
            <a:spLocks noGrp="1" noChangeArrowheads="1"/>
          </p:cNvSpPr>
          <p:nvPr>
            <p:ph type="body" idx="1"/>
          </p:nvPr>
        </p:nvSpPr>
        <p:spPr>
          <a:xfrm>
            <a:off x="381000" y="1828800"/>
            <a:ext cx="8686800" cy="4800600"/>
          </a:xfrm>
          <a:noFill/>
          <a:ln/>
        </p:spPr>
        <p:txBody>
          <a:bodyPr>
            <a:normAutofit/>
          </a:bodyPr>
          <a:lstStyle/>
          <a:p>
            <a:pPr marL="457200" indent="-457200">
              <a:spcBef>
                <a:spcPct val="5000"/>
              </a:spcBef>
              <a:buFont typeface="Monotype Sorts" pitchFamily="2" charset="2"/>
              <a:buNone/>
            </a:pPr>
            <a:r>
              <a:rPr lang="en-US" sz="2800" dirty="0"/>
              <a:t>			 </a:t>
            </a:r>
            <a:r>
              <a:rPr lang="en-US" sz="2800" u="sng" dirty="0"/>
              <a:t>Year 1</a:t>
            </a:r>
            <a:r>
              <a:rPr lang="en-US" sz="2800" dirty="0"/>
              <a:t>       </a:t>
            </a:r>
            <a:r>
              <a:rPr lang="en-US" sz="2800" u="sng" dirty="0"/>
              <a:t>Year 2</a:t>
            </a:r>
            <a:r>
              <a:rPr lang="en-US" sz="2800" dirty="0"/>
              <a:t>      </a:t>
            </a:r>
            <a:r>
              <a:rPr lang="en-US" sz="2800" u="sng" dirty="0"/>
              <a:t>Year 3</a:t>
            </a:r>
            <a:r>
              <a:rPr lang="en-US" sz="2800" dirty="0"/>
              <a:t>     </a:t>
            </a:r>
            <a:r>
              <a:rPr lang="en-US" sz="2800" dirty="0" smtClean="0"/>
              <a:t>     </a:t>
            </a:r>
            <a:r>
              <a:rPr lang="en-US" sz="2800" u="sng" dirty="0"/>
              <a:t>Year 4</a:t>
            </a:r>
            <a:endParaRPr lang="en-US" sz="2800" dirty="0"/>
          </a:p>
          <a:p>
            <a:pPr marL="457200" indent="-457200">
              <a:spcBef>
                <a:spcPct val="5000"/>
              </a:spcBef>
              <a:buFont typeface="Monotype Sorts" pitchFamily="2" charset="2"/>
              <a:buNone/>
            </a:pPr>
            <a:r>
              <a:rPr lang="en-US" sz="2800" dirty="0"/>
              <a:t>a)		  	$10,000    $10,000    $10,000    $10,000</a:t>
            </a:r>
          </a:p>
          <a:p>
            <a:pPr marL="457200" indent="-457200">
              <a:spcBef>
                <a:spcPct val="5000"/>
              </a:spcBef>
              <a:buFont typeface="Monotype Sorts" pitchFamily="2" charset="2"/>
              <a:buNone/>
            </a:pPr>
            <a:r>
              <a:rPr lang="en-US" sz="2800" dirty="0"/>
              <a:t>b)		-	  17,331      25,115      10,367    </a:t>
            </a:r>
            <a:r>
              <a:rPr lang="en-US" sz="2800" dirty="0" smtClean="0"/>
              <a:t>     </a:t>
            </a:r>
            <a:r>
              <a:rPr lang="en-US" sz="2800" dirty="0"/>
              <a:t>5,187</a:t>
            </a:r>
          </a:p>
          <a:p>
            <a:pPr marL="457200" indent="-457200">
              <a:spcBef>
                <a:spcPct val="5000"/>
              </a:spcBef>
              <a:buFont typeface="Monotype Sorts" pitchFamily="2" charset="2"/>
              <a:buNone/>
            </a:pPr>
            <a:r>
              <a:rPr lang="en-US" sz="2800" dirty="0"/>
              <a:t>c)		=      	$ -7,331   -$15,115    $    -367    $  4,813</a:t>
            </a:r>
          </a:p>
          <a:p>
            <a:pPr marL="457200" indent="-457200">
              <a:spcBef>
                <a:spcPct val="5000"/>
              </a:spcBef>
              <a:buFont typeface="Monotype Sorts" pitchFamily="2" charset="2"/>
              <a:buNone/>
            </a:pPr>
            <a:r>
              <a:rPr lang="en-US" sz="2800" dirty="0"/>
              <a:t>d)		-	   -2,932       -6,046       </a:t>
            </a:r>
            <a:r>
              <a:rPr lang="en-US" sz="2800" dirty="0" smtClean="0"/>
              <a:t>    </a:t>
            </a:r>
            <a:r>
              <a:rPr lang="en-US" sz="2800" dirty="0"/>
              <a:t>-147      </a:t>
            </a:r>
            <a:r>
              <a:rPr lang="en-US" sz="2800" dirty="0" smtClean="0"/>
              <a:t>  </a:t>
            </a:r>
            <a:r>
              <a:rPr lang="en-US" sz="2800" dirty="0"/>
              <a:t>1,925</a:t>
            </a:r>
          </a:p>
          <a:p>
            <a:pPr marL="457200" indent="-457200">
              <a:spcBef>
                <a:spcPct val="5000"/>
              </a:spcBef>
              <a:buFont typeface="Monotype Sorts" pitchFamily="2" charset="2"/>
              <a:buNone/>
            </a:pPr>
            <a:r>
              <a:rPr lang="en-US" sz="2800" dirty="0"/>
              <a:t>e)		=	$ -4,399    $ -9,069    $    -220    $  2,888</a:t>
            </a:r>
          </a:p>
          <a:p>
            <a:pPr marL="457200" indent="-457200">
              <a:spcBef>
                <a:spcPct val="5000"/>
              </a:spcBef>
              <a:buFont typeface="Monotype Sorts" pitchFamily="2" charset="2"/>
              <a:buNone/>
            </a:pPr>
            <a:r>
              <a:rPr lang="en-US" sz="2800" dirty="0"/>
              <a:t>f)		+ 	   17,331      25,115      10,367        5,187</a:t>
            </a:r>
          </a:p>
          <a:p>
            <a:pPr marL="457200" indent="-457200">
              <a:spcBef>
                <a:spcPct val="5000"/>
              </a:spcBef>
              <a:buFont typeface="Monotype Sorts" pitchFamily="2" charset="2"/>
              <a:buNone/>
            </a:pPr>
            <a:r>
              <a:rPr lang="en-US" sz="2800" dirty="0"/>
              <a:t>g)		=	$12,932    $16,046    $10,147    $  8,075</a:t>
            </a:r>
          </a:p>
        </p:txBody>
      </p:sp>
      <p:sp>
        <p:nvSpPr>
          <p:cNvPr id="32775" name="Line 7"/>
          <p:cNvSpPr>
            <a:spLocks noChangeShapeType="1"/>
          </p:cNvSpPr>
          <p:nvPr/>
        </p:nvSpPr>
        <p:spPr bwMode="auto">
          <a:xfrm>
            <a:off x="2133600" y="3200400"/>
            <a:ext cx="6248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776" name="Line 8"/>
          <p:cNvSpPr>
            <a:spLocks noChangeShapeType="1"/>
          </p:cNvSpPr>
          <p:nvPr/>
        </p:nvSpPr>
        <p:spPr bwMode="auto">
          <a:xfrm>
            <a:off x="2133600" y="4114800"/>
            <a:ext cx="6248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777" name="Line 9"/>
          <p:cNvSpPr>
            <a:spLocks noChangeShapeType="1"/>
          </p:cNvSpPr>
          <p:nvPr/>
        </p:nvSpPr>
        <p:spPr bwMode="auto">
          <a:xfrm>
            <a:off x="2133600" y="5029200"/>
            <a:ext cx="6248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 name="Line 9"/>
          <p:cNvSpPr>
            <a:spLocks noChangeShapeType="1"/>
          </p:cNvSpPr>
          <p:nvPr/>
        </p:nvSpPr>
        <p:spPr bwMode="auto">
          <a:xfrm>
            <a:off x="2133600" y="5562600"/>
            <a:ext cx="6248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 name="Line 9"/>
          <p:cNvSpPr>
            <a:spLocks noChangeShapeType="1"/>
          </p:cNvSpPr>
          <p:nvPr/>
        </p:nvSpPr>
        <p:spPr bwMode="auto">
          <a:xfrm>
            <a:off x="2133600" y="5611761"/>
            <a:ext cx="6248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1752098726"/>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228600" y="0"/>
            <a:ext cx="8839200" cy="175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r>
              <a:rPr lang="en-US" sz="4000" b="1" dirty="0"/>
              <a:t>Terminal-Year Incremental Cash Flows</a:t>
            </a:r>
          </a:p>
        </p:txBody>
      </p:sp>
      <p:sp>
        <p:nvSpPr>
          <p:cNvPr id="33797" name="Rectangle 5"/>
          <p:cNvSpPr>
            <a:spLocks noGrp="1" noChangeArrowheads="1"/>
          </p:cNvSpPr>
          <p:nvPr>
            <p:ph type="body" idx="1"/>
          </p:nvPr>
        </p:nvSpPr>
        <p:spPr>
          <a:xfrm>
            <a:off x="152400" y="1828800"/>
            <a:ext cx="8839200" cy="4800600"/>
          </a:xfrm>
          <a:noFill/>
          <a:ln/>
        </p:spPr>
        <p:txBody>
          <a:bodyPr>
            <a:normAutofit/>
          </a:bodyPr>
          <a:lstStyle/>
          <a:p>
            <a:pPr marL="457200" indent="-457200">
              <a:spcBef>
                <a:spcPct val="5000"/>
              </a:spcBef>
              <a:buFont typeface="Monotype Sorts" pitchFamily="2" charset="2"/>
              <a:buNone/>
            </a:pPr>
            <a:r>
              <a:rPr lang="en-US" sz="2800" dirty="0"/>
              <a:t>a) 			$  8,075	The incremental cash flow 					from the previous slide in 					Year 4.</a:t>
            </a:r>
          </a:p>
          <a:p>
            <a:pPr marL="457200" indent="-457200">
              <a:spcBef>
                <a:spcPct val="5000"/>
              </a:spcBef>
              <a:buFont typeface="Monotype Sorts" pitchFamily="2" charset="2"/>
              <a:buNone/>
            </a:pPr>
            <a:r>
              <a:rPr lang="en-US" sz="2800" dirty="0"/>
              <a:t>b)		+	  10,000	Salvage Value.</a:t>
            </a:r>
          </a:p>
          <a:p>
            <a:pPr marL="457200" indent="-457200">
              <a:spcBef>
                <a:spcPct val="5000"/>
              </a:spcBef>
              <a:buFont typeface="Monotype Sorts" pitchFamily="2" charset="2"/>
              <a:buNone/>
            </a:pPr>
            <a:r>
              <a:rPr lang="en-US" sz="2800" dirty="0"/>
              <a:t>c)		-	    4,000	(.40)*($10,000 - 0).  Note, the 				</a:t>
            </a:r>
            <a:r>
              <a:rPr lang="en-US" sz="2800" dirty="0" smtClean="0"/>
              <a:t>	asset </a:t>
            </a:r>
            <a:r>
              <a:rPr lang="en-US" sz="2800" dirty="0"/>
              <a:t>is fully depreciated at 				</a:t>
            </a:r>
            <a:r>
              <a:rPr lang="en-US" sz="2800" dirty="0" smtClean="0"/>
              <a:t>	the </a:t>
            </a:r>
            <a:r>
              <a:rPr lang="en-US" sz="2800" dirty="0"/>
              <a:t>end of Year 4.</a:t>
            </a:r>
          </a:p>
          <a:p>
            <a:pPr marL="457200" indent="-457200">
              <a:spcBef>
                <a:spcPct val="5000"/>
              </a:spcBef>
              <a:buFont typeface="Monotype Sorts" pitchFamily="2" charset="2"/>
              <a:buNone/>
            </a:pPr>
            <a:r>
              <a:rPr lang="en-US" sz="2800" dirty="0"/>
              <a:t>d)		+	    5,000	Return of “added” NWC.</a:t>
            </a:r>
          </a:p>
          <a:p>
            <a:pPr marL="457200" indent="-457200">
              <a:spcBef>
                <a:spcPct val="5000"/>
              </a:spcBef>
              <a:buFont typeface="Monotype Sorts" pitchFamily="2" charset="2"/>
              <a:buNone/>
            </a:pPr>
            <a:r>
              <a:rPr lang="en-US" sz="2800" dirty="0"/>
              <a:t>e)		=	$19,075	Terminal-year incremental 					cash flow. </a:t>
            </a:r>
          </a:p>
        </p:txBody>
      </p:sp>
      <p:sp>
        <p:nvSpPr>
          <p:cNvPr id="33799" name="Line 7"/>
          <p:cNvSpPr>
            <a:spLocks noChangeShapeType="1"/>
          </p:cNvSpPr>
          <p:nvPr/>
        </p:nvSpPr>
        <p:spPr bwMode="auto">
          <a:xfrm>
            <a:off x="2095500" y="5410200"/>
            <a:ext cx="1295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 name="Line 7"/>
          <p:cNvSpPr>
            <a:spLocks noChangeShapeType="1"/>
          </p:cNvSpPr>
          <p:nvPr/>
        </p:nvSpPr>
        <p:spPr bwMode="auto">
          <a:xfrm>
            <a:off x="2133600" y="5867400"/>
            <a:ext cx="1295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 name="Line 7"/>
          <p:cNvSpPr>
            <a:spLocks noChangeShapeType="1"/>
          </p:cNvSpPr>
          <p:nvPr/>
        </p:nvSpPr>
        <p:spPr bwMode="auto">
          <a:xfrm>
            <a:off x="2133600" y="5928852"/>
            <a:ext cx="1295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3769612504"/>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304800" y="76200"/>
            <a:ext cx="8382000" cy="167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r>
              <a:rPr lang="en-US" sz="4000" b="1" dirty="0"/>
              <a:t>Summary of Project Net Cash Flows</a:t>
            </a:r>
          </a:p>
        </p:txBody>
      </p:sp>
      <p:sp>
        <p:nvSpPr>
          <p:cNvPr id="34821" name="Rectangle 5"/>
          <p:cNvSpPr>
            <a:spLocks noGrp="1" noChangeArrowheads="1"/>
          </p:cNvSpPr>
          <p:nvPr>
            <p:ph type="body" idx="1"/>
          </p:nvPr>
        </p:nvSpPr>
        <p:spPr>
          <a:xfrm>
            <a:off x="228600" y="1905000"/>
            <a:ext cx="8839200" cy="4267200"/>
          </a:xfrm>
          <a:noFill/>
          <a:ln/>
        </p:spPr>
        <p:txBody>
          <a:bodyPr/>
          <a:lstStyle/>
          <a:p>
            <a:pPr marL="457200" indent="-457200" algn="ctr">
              <a:spcBef>
                <a:spcPct val="5000"/>
              </a:spcBef>
              <a:buFont typeface="Monotype Sorts" pitchFamily="2" charset="2"/>
              <a:buNone/>
            </a:pPr>
            <a:r>
              <a:rPr lang="en-US" sz="3200" dirty="0"/>
              <a:t>Asset Expansion</a:t>
            </a:r>
          </a:p>
          <a:p>
            <a:pPr marL="457200" indent="-457200">
              <a:spcBef>
                <a:spcPct val="5000"/>
              </a:spcBef>
              <a:buFont typeface="Monotype Sorts" pitchFamily="2" charset="2"/>
              <a:buNone/>
            </a:pPr>
            <a:r>
              <a:rPr lang="en-US" sz="2800" dirty="0"/>
              <a:t>  </a:t>
            </a:r>
            <a:r>
              <a:rPr lang="en-US" sz="2800" u="sng" dirty="0"/>
              <a:t>Year 0</a:t>
            </a:r>
            <a:r>
              <a:rPr lang="en-US" sz="2800" dirty="0"/>
              <a:t>	</a:t>
            </a:r>
            <a:r>
              <a:rPr lang="en-US" sz="2800" dirty="0" smtClean="0"/>
              <a:t> </a:t>
            </a:r>
            <a:r>
              <a:rPr lang="en-US" sz="2800" u="sng" dirty="0"/>
              <a:t>Year 1</a:t>
            </a:r>
            <a:r>
              <a:rPr lang="en-US" sz="2800" dirty="0"/>
              <a:t>     </a:t>
            </a:r>
            <a:r>
              <a:rPr lang="en-US" sz="2800" dirty="0" smtClean="0"/>
              <a:t>    </a:t>
            </a:r>
            <a:r>
              <a:rPr lang="en-US" sz="2800" u="sng" dirty="0"/>
              <a:t>Year 2</a:t>
            </a:r>
            <a:r>
              <a:rPr lang="en-US" sz="2800" dirty="0"/>
              <a:t>       </a:t>
            </a:r>
            <a:r>
              <a:rPr lang="en-US" sz="2800" dirty="0" smtClean="0"/>
              <a:t>   </a:t>
            </a:r>
            <a:r>
              <a:rPr lang="en-US" sz="2800" u="sng" dirty="0" smtClean="0"/>
              <a:t>Year </a:t>
            </a:r>
            <a:r>
              <a:rPr lang="en-US" sz="2800" u="sng" dirty="0"/>
              <a:t>3</a:t>
            </a:r>
            <a:r>
              <a:rPr lang="en-US" sz="2800" dirty="0"/>
              <a:t>    </a:t>
            </a:r>
            <a:r>
              <a:rPr lang="en-US" sz="2800" dirty="0" smtClean="0"/>
              <a:t>      </a:t>
            </a:r>
            <a:r>
              <a:rPr lang="en-US" sz="2800" u="sng" dirty="0"/>
              <a:t>Year 4</a:t>
            </a:r>
            <a:endParaRPr lang="en-US" sz="2800" dirty="0"/>
          </a:p>
          <a:p>
            <a:pPr marL="457200" indent="-457200">
              <a:spcBef>
                <a:spcPct val="5000"/>
              </a:spcBef>
              <a:buFont typeface="Monotype Sorts" pitchFamily="2" charset="2"/>
              <a:buNone/>
            </a:pPr>
            <a:r>
              <a:rPr lang="en-US" sz="2800" dirty="0"/>
              <a:t>-$75,000	</a:t>
            </a:r>
            <a:r>
              <a:rPr lang="en-US" sz="2800" dirty="0" smtClean="0"/>
              <a:t>$33,332      </a:t>
            </a:r>
            <a:r>
              <a:rPr lang="en-US" sz="2800" dirty="0"/>
              <a:t>$36,446    </a:t>
            </a:r>
            <a:r>
              <a:rPr lang="en-US" sz="2800" dirty="0" smtClean="0"/>
              <a:t>  </a:t>
            </a:r>
            <a:r>
              <a:rPr lang="en-US" sz="2800" dirty="0"/>
              <a:t>$28,147    </a:t>
            </a:r>
            <a:r>
              <a:rPr lang="en-US" sz="2800" dirty="0" smtClean="0"/>
              <a:t>  $</a:t>
            </a:r>
            <a:r>
              <a:rPr lang="en-US" sz="2800" dirty="0"/>
              <a:t>37,075</a:t>
            </a:r>
          </a:p>
          <a:p>
            <a:pPr marL="457200" indent="-457200">
              <a:spcBef>
                <a:spcPct val="5000"/>
              </a:spcBef>
              <a:buFont typeface="Monotype Sorts" pitchFamily="2" charset="2"/>
              <a:buNone/>
            </a:pPr>
            <a:endParaRPr lang="en-US" sz="2800" dirty="0"/>
          </a:p>
          <a:p>
            <a:pPr marL="457200" indent="-457200" algn="ctr">
              <a:spcBef>
                <a:spcPct val="5000"/>
              </a:spcBef>
              <a:buFont typeface="Monotype Sorts" pitchFamily="2" charset="2"/>
              <a:buNone/>
            </a:pPr>
            <a:r>
              <a:rPr lang="en-US" sz="3200" dirty="0"/>
              <a:t>Asset Replacement</a:t>
            </a:r>
          </a:p>
          <a:p>
            <a:pPr marL="457200" indent="-457200">
              <a:spcBef>
                <a:spcPct val="5000"/>
              </a:spcBef>
              <a:buFont typeface="Monotype Sorts" pitchFamily="2" charset="2"/>
              <a:buNone/>
            </a:pPr>
            <a:r>
              <a:rPr lang="en-US" sz="2800" dirty="0"/>
              <a:t> </a:t>
            </a:r>
            <a:r>
              <a:rPr lang="en-US" sz="2800" dirty="0" smtClean="0"/>
              <a:t>  </a:t>
            </a:r>
            <a:r>
              <a:rPr lang="en-US" sz="2800" u="sng" dirty="0"/>
              <a:t>Year 0</a:t>
            </a:r>
            <a:r>
              <a:rPr lang="en-US" sz="2800" dirty="0"/>
              <a:t>	</a:t>
            </a:r>
            <a:r>
              <a:rPr lang="en-US" sz="2800" dirty="0" smtClean="0"/>
              <a:t> </a:t>
            </a:r>
            <a:r>
              <a:rPr lang="en-US" sz="2800" u="sng" dirty="0"/>
              <a:t>Year 1</a:t>
            </a:r>
            <a:r>
              <a:rPr lang="en-US" sz="2800" dirty="0"/>
              <a:t>    </a:t>
            </a:r>
            <a:r>
              <a:rPr lang="en-US" sz="2800" dirty="0" smtClean="0"/>
              <a:t>        </a:t>
            </a:r>
            <a:r>
              <a:rPr lang="en-US" sz="2800" u="sng" dirty="0" smtClean="0"/>
              <a:t>Year </a:t>
            </a:r>
            <a:r>
              <a:rPr lang="en-US" sz="2800" u="sng" dirty="0"/>
              <a:t>2</a:t>
            </a:r>
            <a:r>
              <a:rPr lang="en-US" sz="2800" dirty="0"/>
              <a:t>    </a:t>
            </a:r>
            <a:r>
              <a:rPr lang="en-US" sz="2800" dirty="0" smtClean="0"/>
              <a:t>      </a:t>
            </a:r>
            <a:r>
              <a:rPr lang="en-US" sz="2800" u="sng" dirty="0"/>
              <a:t>Year 3</a:t>
            </a:r>
            <a:r>
              <a:rPr lang="en-US" sz="2800" dirty="0"/>
              <a:t>   </a:t>
            </a:r>
            <a:r>
              <a:rPr lang="en-US" sz="2800" dirty="0" smtClean="0"/>
              <a:t>      </a:t>
            </a:r>
            <a:r>
              <a:rPr lang="en-US" sz="2800" u="sng" dirty="0"/>
              <a:t>Year 4</a:t>
            </a:r>
            <a:endParaRPr lang="en-US" sz="2800" dirty="0"/>
          </a:p>
          <a:p>
            <a:pPr marL="457200" indent="-457200">
              <a:spcBef>
                <a:spcPct val="5000"/>
              </a:spcBef>
              <a:buFont typeface="Monotype Sorts" pitchFamily="2" charset="2"/>
              <a:buNone/>
            </a:pPr>
            <a:r>
              <a:rPr lang="en-US" sz="2800" dirty="0"/>
              <a:t>-$66,600	</a:t>
            </a:r>
            <a:r>
              <a:rPr lang="en-US" sz="2800" dirty="0" smtClean="0"/>
              <a:t>$</a:t>
            </a:r>
            <a:r>
              <a:rPr lang="en-US" sz="2800" dirty="0"/>
              <a:t>12,933	</a:t>
            </a:r>
            <a:r>
              <a:rPr lang="en-US" sz="2800" dirty="0" smtClean="0"/>
              <a:t>$</a:t>
            </a:r>
            <a:r>
              <a:rPr lang="en-US" sz="2800" dirty="0"/>
              <a:t>16,046   </a:t>
            </a:r>
            <a:r>
              <a:rPr lang="en-US" sz="2800" dirty="0" smtClean="0"/>
              <a:t>   </a:t>
            </a:r>
            <a:r>
              <a:rPr lang="en-US" sz="2800" dirty="0"/>
              <a:t>$10,147  </a:t>
            </a:r>
            <a:r>
              <a:rPr lang="en-US" sz="2800" dirty="0" smtClean="0"/>
              <a:t>    $</a:t>
            </a:r>
            <a:r>
              <a:rPr lang="en-US" sz="2800" dirty="0"/>
              <a:t>19,075</a:t>
            </a:r>
          </a:p>
        </p:txBody>
      </p:sp>
      <p:cxnSp>
        <p:nvCxnSpPr>
          <p:cNvPr id="3" name="Straight Connector 2"/>
          <p:cNvCxnSpPr/>
          <p:nvPr/>
        </p:nvCxnSpPr>
        <p:spPr>
          <a:xfrm>
            <a:off x="304800" y="2438400"/>
            <a:ext cx="8001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04800" y="4267200"/>
            <a:ext cx="8001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87353105"/>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pPr algn="l"/>
            <a:r>
              <a:rPr lang="en-US" sz="4000" b="1" dirty="0" smtClean="0"/>
              <a:t>Summary</a:t>
            </a:r>
            <a:endParaRPr lang="en-US" sz="4000" b="1" dirty="0"/>
          </a:p>
        </p:txBody>
      </p:sp>
      <p:sp>
        <p:nvSpPr>
          <p:cNvPr id="3" name="Content Placeholder 2"/>
          <p:cNvSpPr>
            <a:spLocks noGrp="1"/>
          </p:cNvSpPr>
          <p:nvPr>
            <p:ph idx="1"/>
          </p:nvPr>
        </p:nvSpPr>
        <p:spPr>
          <a:xfrm>
            <a:off x="457200" y="1219200"/>
            <a:ext cx="8229600" cy="5029200"/>
          </a:xfrm>
        </p:spPr>
        <p:txBody>
          <a:bodyPr>
            <a:noAutofit/>
          </a:bodyPr>
          <a:lstStyle/>
          <a:p>
            <a:pPr marL="0" indent="0">
              <a:lnSpc>
                <a:spcPct val="80000"/>
              </a:lnSpc>
              <a:buNone/>
            </a:pPr>
            <a:r>
              <a:rPr lang="en-US" sz="2400" dirty="0" smtClean="0"/>
              <a:t>We covered following topics in our todays lecture;</a:t>
            </a:r>
          </a:p>
          <a:p>
            <a:pPr marL="685800" indent="-685800">
              <a:lnSpc>
                <a:spcPct val="80000"/>
              </a:lnSpc>
            </a:pPr>
            <a:r>
              <a:rPr lang="en-US" sz="2400" dirty="0" smtClean="0"/>
              <a:t>capital </a:t>
            </a:r>
            <a:r>
              <a:rPr lang="en-US" sz="2400" dirty="0"/>
              <a:t>budgeting” and </a:t>
            </a:r>
            <a:r>
              <a:rPr lang="en-US" sz="2400" dirty="0" smtClean="0"/>
              <a:t>the </a:t>
            </a:r>
            <a:r>
              <a:rPr lang="en-US" sz="2400" dirty="0"/>
              <a:t>steps involved in the capital budgeting process. </a:t>
            </a:r>
          </a:p>
          <a:p>
            <a:pPr marL="685800" indent="-685800">
              <a:lnSpc>
                <a:spcPct val="80000"/>
              </a:lnSpc>
            </a:pPr>
            <a:r>
              <a:rPr lang="en-US" sz="2400" dirty="0"/>
              <a:t>P</a:t>
            </a:r>
            <a:r>
              <a:rPr lang="en-US" sz="2400" dirty="0" smtClean="0"/>
              <a:t>rocedure </a:t>
            </a:r>
            <a:r>
              <a:rPr lang="en-US" sz="2400" dirty="0"/>
              <a:t>to generate long-term project proposals within the firm. </a:t>
            </a:r>
          </a:p>
          <a:p>
            <a:pPr marL="685800" indent="-685800">
              <a:lnSpc>
                <a:spcPct val="80000"/>
              </a:lnSpc>
            </a:pPr>
            <a:r>
              <a:rPr lang="en-US" sz="2400" dirty="0" smtClean="0"/>
              <a:t>why cash flows, </a:t>
            </a:r>
            <a:r>
              <a:rPr lang="en-US" sz="2400" dirty="0"/>
              <a:t>not </a:t>
            </a:r>
            <a:r>
              <a:rPr lang="en-US" sz="2400" dirty="0" smtClean="0"/>
              <a:t>the income </a:t>
            </a:r>
            <a:r>
              <a:rPr lang="en-US" sz="2400" dirty="0"/>
              <a:t>flows are the most relevant to capital budgeting decisions. </a:t>
            </a:r>
          </a:p>
          <a:p>
            <a:pPr marL="685800" indent="-685800">
              <a:lnSpc>
                <a:spcPct val="80000"/>
              </a:lnSpc>
            </a:pPr>
            <a:r>
              <a:rPr lang="en-US" sz="2400" dirty="0" smtClean="0"/>
              <a:t>“Sunk </a:t>
            </a:r>
            <a:r>
              <a:rPr lang="en-US" sz="2400" dirty="0"/>
              <a:t>cost” and “opportunity cost” and </a:t>
            </a:r>
            <a:r>
              <a:rPr lang="en-US" sz="2400" dirty="0" smtClean="0"/>
              <a:t>why </a:t>
            </a:r>
            <a:r>
              <a:rPr lang="en-US" sz="2400" dirty="0"/>
              <a:t>sunk costs must be ignored, while opportunity costs must be included, in capital budgeting analysis.</a:t>
            </a:r>
          </a:p>
          <a:p>
            <a:pPr marL="685800" indent="-685800">
              <a:lnSpc>
                <a:spcPct val="80000"/>
              </a:lnSpc>
            </a:pPr>
            <a:r>
              <a:rPr lang="en-US" sz="2400" dirty="0"/>
              <a:t>T</a:t>
            </a:r>
            <a:r>
              <a:rPr lang="en-US" sz="2400" dirty="0" smtClean="0"/>
              <a:t>ax </a:t>
            </a:r>
            <a:r>
              <a:rPr lang="en-US" sz="2400" dirty="0"/>
              <a:t>considerations, as well as depreciation for tax purposes, affects capital budgeting cash flows. </a:t>
            </a:r>
          </a:p>
          <a:p>
            <a:pPr marL="685800" indent="-685800">
              <a:lnSpc>
                <a:spcPct val="80000"/>
              </a:lnSpc>
            </a:pPr>
            <a:r>
              <a:rPr lang="en-US" sz="2400" dirty="0"/>
              <a:t>Determine initial, interim, and terminal period “after-tax, incremental, operating cash flows” associated with a capital investment project. </a:t>
            </a:r>
          </a:p>
          <a:p>
            <a:pPr marL="0" indent="0">
              <a:buNone/>
            </a:pPr>
            <a:endParaRPr lang="en-US" sz="2400" dirty="0"/>
          </a:p>
        </p:txBody>
      </p:sp>
    </p:spTree>
    <p:extLst>
      <p:ext uri="{BB962C8B-B14F-4D97-AF65-F5344CB8AC3E}">
        <p14:creationId xmlns:p14="http://schemas.microsoft.com/office/powerpoint/2010/main" xmlns="" val="37381614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469</TotalTime>
  <Words>1579</Words>
  <Application>Microsoft Office PowerPoint</Application>
  <PresentationFormat>On-screen Show (4:3)</PresentationFormat>
  <Paragraphs>205</Paragraphs>
  <Slides>36</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38" baseType="lpstr">
      <vt:lpstr>Office Theme</vt:lpstr>
      <vt:lpstr>Document</vt:lpstr>
      <vt:lpstr>Summary of Previous Lecture</vt:lpstr>
      <vt:lpstr>Chapter 12 (I)</vt:lpstr>
      <vt:lpstr>Learning Outcome</vt:lpstr>
      <vt:lpstr>Capital Budgeting and  Estimating Cash Flows</vt:lpstr>
      <vt:lpstr>What is Capital Budgeting?</vt:lpstr>
      <vt:lpstr>The Capital Budgeting Process</vt:lpstr>
      <vt:lpstr>The Capital Budgeting Process</vt:lpstr>
      <vt:lpstr>Classification of  Investment Project Proposals</vt:lpstr>
      <vt:lpstr>Screening Proposals and Decision Making</vt:lpstr>
      <vt:lpstr>Estimating After-Tax Incremental Cash Flows</vt:lpstr>
      <vt:lpstr>Estimating After-Tax Incremental Cash Flows</vt:lpstr>
      <vt:lpstr>Estimating After-Tax Incremental Cash Flows</vt:lpstr>
      <vt:lpstr>Tax Considerations and Depreciation</vt:lpstr>
      <vt:lpstr>Depreciation and the MACRS Method</vt:lpstr>
      <vt:lpstr>Modified Accelerated  Cost Recovery System (MACRS)</vt:lpstr>
      <vt:lpstr>MACRS Sample Schedule</vt:lpstr>
      <vt:lpstr>Slide 17</vt:lpstr>
      <vt:lpstr>Slide 18</vt:lpstr>
      <vt:lpstr>Sale or Disposal of a  Depreciable Asset</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Summary</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Muhammad Azhar Khan</dc:creator>
  <cp:lastModifiedBy>NTS</cp:lastModifiedBy>
  <cp:revision>36</cp:revision>
  <dcterms:created xsi:type="dcterms:W3CDTF">2012-11-13T09:48:05Z</dcterms:created>
  <dcterms:modified xsi:type="dcterms:W3CDTF">2012-11-14T08:04:05Z</dcterms:modified>
</cp:coreProperties>
</file>