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81" r:id="rId5"/>
    <p:sldId id="300" r:id="rId6"/>
    <p:sldId id="282" r:id="rId7"/>
    <p:sldId id="283" r:id="rId8"/>
    <p:sldId id="284" r:id="rId9"/>
    <p:sldId id="285" r:id="rId10"/>
    <p:sldId id="286" r:id="rId11"/>
    <p:sldId id="287" r:id="rId12"/>
    <p:sldId id="301" r:id="rId13"/>
    <p:sldId id="288" r:id="rId14"/>
    <p:sldId id="290" r:id="rId15"/>
    <p:sldId id="291" r:id="rId16"/>
    <p:sldId id="292" r:id="rId17"/>
    <p:sldId id="293" r:id="rId18"/>
    <p:sldId id="294" r:id="rId19"/>
    <p:sldId id="295" r:id="rId20"/>
    <p:sldId id="296" r:id="rId21"/>
    <p:sldId id="297" r:id="rId22"/>
    <p:sldId id="298" r:id="rId23"/>
    <p:sldId id="29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FC95AE-BB50-400B-AF56-3A18500A9B33}" type="datetimeFigureOut">
              <a:rPr lang="en-US" smtClean="0"/>
              <a:pPr/>
              <a:t>11/12/2012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371B0-57EA-458D-80BF-FB704F5EEEC4}" type="slidenum">
              <a:rPr lang="en-US" smtClean="0"/>
              <a:pPr/>
              <a:t>‹#›</a:t>
            </a:fld>
            <a:endParaRPr lang="en-US"/>
          </a:p>
        </p:txBody>
      </p:sp>
    </p:spTree>
    <p:extLst>
      <p:ext uri="{BB962C8B-B14F-4D97-AF65-F5344CB8AC3E}">
        <p14:creationId xmlns:p14="http://schemas.microsoft.com/office/powerpoint/2010/main" xmlns="" val="4170411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GB"/>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18876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7582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190020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114813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95688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763295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2046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82019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3742350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214378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CB6A51-62CD-4D63-97BD-CAC9B80324ED}"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1579171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CB6A51-62CD-4D63-97BD-CAC9B80324ED}" type="datetimeFigureOut">
              <a:rPr lang="en-US" smtClean="0"/>
              <a:pPr/>
              <a:t>11/12/2012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6455C7-B66A-41EA-BC68-880887676B62}" type="slidenum">
              <a:rPr lang="en-US" smtClean="0"/>
              <a:pPr/>
              <a:t>‹#›</a:t>
            </a:fld>
            <a:endParaRPr lang="en-US"/>
          </a:p>
        </p:txBody>
      </p:sp>
    </p:spTree>
    <p:extLst>
      <p:ext uri="{BB962C8B-B14F-4D97-AF65-F5344CB8AC3E}">
        <p14:creationId xmlns:p14="http://schemas.microsoft.com/office/powerpoint/2010/main" xmlns="" val="472051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4000" b="1" dirty="0" smtClean="0"/>
              <a:t>Summary of Previous Lecture</a:t>
            </a:r>
            <a:endParaRPr lang="en-US" sz="4000" b="1" dirty="0"/>
          </a:p>
        </p:txBody>
      </p:sp>
      <p:sp>
        <p:nvSpPr>
          <p:cNvPr id="5" name="Content Placeholder 4"/>
          <p:cNvSpPr>
            <a:spLocks noGrp="1"/>
          </p:cNvSpPr>
          <p:nvPr>
            <p:ph idx="1"/>
          </p:nvPr>
        </p:nvSpPr>
        <p:spPr/>
        <p:txBody>
          <a:bodyPr/>
          <a:lstStyle/>
          <a:p>
            <a:pPr marL="0" indent="0">
              <a:lnSpc>
                <a:spcPct val="80000"/>
              </a:lnSpc>
              <a:buNone/>
            </a:pPr>
            <a:r>
              <a:rPr lang="en-US" dirty="0"/>
              <a:t>In </a:t>
            </a:r>
            <a:r>
              <a:rPr lang="en-US" dirty="0" smtClean="0"/>
              <a:t>our previous lecture about Short Term Financing we </a:t>
            </a:r>
            <a:r>
              <a:rPr lang="en-US" dirty="0"/>
              <a:t>covered the following topics.</a:t>
            </a:r>
          </a:p>
          <a:p>
            <a:pPr marL="685800" indent="-685800">
              <a:lnSpc>
                <a:spcPct val="80000"/>
              </a:lnSpc>
            </a:pPr>
            <a:r>
              <a:rPr lang="en-US" dirty="0"/>
              <a:t>sources and types of spontaneous financing. </a:t>
            </a:r>
          </a:p>
          <a:p>
            <a:pPr marL="685800" indent="-685800">
              <a:lnSpc>
                <a:spcPct val="80000"/>
              </a:lnSpc>
            </a:pPr>
            <a:r>
              <a:rPr lang="en-US" dirty="0"/>
              <a:t>Calculate the annual cost of trade credit when trade discounts are forgone. </a:t>
            </a:r>
          </a:p>
          <a:p>
            <a:pPr marL="685800" indent="-685800">
              <a:lnSpc>
                <a:spcPct val="80000"/>
              </a:lnSpc>
            </a:pPr>
            <a:r>
              <a:rPr lang="en-US" dirty="0"/>
              <a:t>Stretching payables and its potential drawbacks. </a:t>
            </a:r>
          </a:p>
          <a:p>
            <a:pPr marL="685800" indent="-685800">
              <a:lnSpc>
                <a:spcPct val="80000"/>
              </a:lnSpc>
            </a:pPr>
            <a:r>
              <a:rPr lang="en-US" dirty="0"/>
              <a:t>Describe various types of negotiated (or external) short-term borrowing.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37777287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066800"/>
            <a:ext cx="7772400" cy="1143000"/>
          </a:xfrm>
          <a:noFill/>
          <a:ln/>
        </p:spPr>
        <p:txBody>
          <a:bodyPr>
            <a:normAutofit/>
          </a:bodyPr>
          <a:lstStyle/>
          <a:p>
            <a:pPr algn="ctr"/>
            <a:r>
              <a:rPr lang="en-US" sz="5400" b="1"/>
              <a:t>Chapter </a:t>
            </a:r>
            <a:r>
              <a:rPr lang="en-US" sz="5400" b="1" smtClean="0"/>
              <a:t>11(II)</a:t>
            </a:r>
            <a:endParaRPr lang="en-US" sz="5400" b="1" dirty="0"/>
          </a:p>
        </p:txBody>
      </p:sp>
      <p:sp>
        <p:nvSpPr>
          <p:cNvPr id="4099" name="Rectangle 3"/>
          <p:cNvSpPr>
            <a:spLocks noGrp="1" noChangeArrowheads="1"/>
          </p:cNvSpPr>
          <p:nvPr>
            <p:ph type="subTitle" idx="1"/>
          </p:nvPr>
        </p:nvSpPr>
        <p:spPr>
          <a:xfrm>
            <a:off x="533400" y="2743200"/>
            <a:ext cx="7848600" cy="2286000"/>
          </a:xfrm>
          <a:noFill/>
          <a:ln/>
          <a:effectLst/>
        </p:spPr>
        <p:txBody>
          <a:bodyPr/>
          <a:lstStyle/>
          <a:p>
            <a:pPr marL="342900" indent="-342900"/>
            <a:r>
              <a:rPr lang="en-US" sz="6600" b="1" dirty="0">
                <a:solidFill>
                  <a:schemeClr val="tx1"/>
                </a:solidFill>
              </a:rPr>
              <a:t>Short-Term Financing</a:t>
            </a:r>
          </a:p>
        </p:txBody>
      </p:sp>
    </p:spTree>
    <p:extLst>
      <p:ext uri="{BB962C8B-B14F-4D97-AF65-F5344CB8AC3E}">
        <p14:creationId xmlns:p14="http://schemas.microsoft.com/office/powerpoint/2010/main" xmlns="" val="334495911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762000" y="228600"/>
            <a:ext cx="7696200" cy="1276350"/>
          </a:xfrm>
        </p:spPr>
        <p:txBody>
          <a:bodyPr>
            <a:normAutofit/>
          </a:bodyPr>
          <a:lstStyle/>
          <a:p>
            <a:pPr algn="l"/>
            <a:r>
              <a:rPr lang="en-US" sz="4000" b="1" dirty="0" smtClean="0"/>
              <a:t>Learning Outcomes</a:t>
            </a:r>
            <a:endParaRPr lang="en-US" sz="4000" b="1" dirty="0"/>
          </a:p>
        </p:txBody>
      </p:sp>
      <p:sp>
        <p:nvSpPr>
          <p:cNvPr id="50179" name="Rectangle 3"/>
          <p:cNvSpPr>
            <a:spLocks noGrp="1" noChangeArrowheads="1"/>
          </p:cNvSpPr>
          <p:nvPr>
            <p:ph type="body" idx="1"/>
          </p:nvPr>
        </p:nvSpPr>
        <p:spPr>
          <a:xfrm>
            <a:off x="609600" y="1905000"/>
            <a:ext cx="8382000" cy="4800600"/>
          </a:xfrm>
        </p:spPr>
        <p:txBody>
          <a:bodyPr/>
          <a:lstStyle/>
          <a:p>
            <a:pPr marL="0" indent="0">
              <a:lnSpc>
                <a:spcPct val="80000"/>
              </a:lnSpc>
              <a:buNone/>
            </a:pPr>
            <a:r>
              <a:rPr lang="en-US" sz="2400" b="1" dirty="0" smtClean="0"/>
              <a:t>After studying Chapter 11, you should be able to:</a:t>
            </a:r>
            <a:endParaRPr lang="en-US" sz="2400" dirty="0" smtClean="0"/>
          </a:p>
          <a:p>
            <a:pPr marL="685800" indent="-685800">
              <a:lnSpc>
                <a:spcPct val="80000"/>
              </a:lnSpc>
            </a:pPr>
            <a:r>
              <a:rPr lang="en-US" sz="2400" dirty="0" smtClean="0"/>
              <a:t>Understand </a:t>
            </a:r>
            <a:r>
              <a:rPr lang="en-US" sz="2400" dirty="0"/>
              <a:t>the sources and types of spontaneous financing. </a:t>
            </a:r>
          </a:p>
          <a:p>
            <a:pPr marL="685800" indent="-685800">
              <a:lnSpc>
                <a:spcPct val="80000"/>
              </a:lnSpc>
            </a:pPr>
            <a:r>
              <a:rPr lang="en-US" sz="2400" dirty="0"/>
              <a:t>Calculate the annual cost of trade credit when trade discounts are forgone. </a:t>
            </a:r>
          </a:p>
          <a:p>
            <a:pPr marL="685800" indent="-685800">
              <a:lnSpc>
                <a:spcPct val="80000"/>
              </a:lnSpc>
            </a:pPr>
            <a:r>
              <a:rPr lang="en-US" sz="2400" dirty="0"/>
              <a:t>Explain what is meant by "stretching payables" and understand its potential drawbacks. </a:t>
            </a:r>
          </a:p>
          <a:p>
            <a:pPr marL="685800" indent="-685800">
              <a:lnSpc>
                <a:spcPct val="80000"/>
              </a:lnSpc>
            </a:pPr>
            <a:r>
              <a:rPr lang="en-US" sz="2400" dirty="0"/>
              <a:t>Describe various types of negotiated (or external) short-term borrowing.</a:t>
            </a:r>
          </a:p>
          <a:p>
            <a:pPr marL="685800" indent="-685800">
              <a:lnSpc>
                <a:spcPct val="80000"/>
              </a:lnSpc>
            </a:pPr>
            <a:r>
              <a:rPr lang="en-US" sz="2400" dirty="0"/>
              <a:t>Calculate the effective annual interest rate on short-term borrowing with or without a compensating balance requirement and/or a commitment fee.</a:t>
            </a:r>
          </a:p>
          <a:p>
            <a:pPr marL="685800" indent="-685800">
              <a:lnSpc>
                <a:spcPct val="80000"/>
              </a:lnSpc>
            </a:pPr>
            <a:r>
              <a:rPr lang="en-US" sz="2400" dirty="0"/>
              <a:t>Understand what is meant by factoring accounts receivable.</a:t>
            </a:r>
          </a:p>
        </p:txBody>
      </p:sp>
    </p:spTree>
    <p:extLst>
      <p:ext uri="{BB962C8B-B14F-4D97-AF65-F5344CB8AC3E}">
        <p14:creationId xmlns:p14="http://schemas.microsoft.com/office/powerpoint/2010/main" xmlns="" val="4284405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xfrm>
            <a:off x="285135" y="152400"/>
            <a:ext cx="7391400" cy="1219200"/>
          </a:xfrm>
          <a:noFill/>
          <a:ln/>
        </p:spPr>
        <p:txBody>
          <a:bodyPr>
            <a:normAutofit/>
          </a:bodyPr>
          <a:lstStyle/>
          <a:p>
            <a:pPr algn="l"/>
            <a:r>
              <a:rPr lang="en-US" sz="4000" b="1" dirty="0"/>
              <a:t>Detour:</a:t>
            </a:r>
            <a:r>
              <a:rPr lang="en-US" sz="1200" b="1" dirty="0"/>
              <a:t>  </a:t>
            </a:r>
            <a:r>
              <a:rPr lang="en-US" sz="4000" b="1" dirty="0"/>
              <a:t>Cost of Borrowing</a:t>
            </a:r>
          </a:p>
        </p:txBody>
      </p:sp>
      <p:sp>
        <p:nvSpPr>
          <p:cNvPr id="28678" name="Rectangle 6"/>
          <p:cNvSpPr>
            <a:spLocks noChangeArrowheads="1"/>
          </p:cNvSpPr>
          <p:nvPr/>
        </p:nvSpPr>
        <p:spPr bwMode="auto">
          <a:xfrm>
            <a:off x="277761" y="1447800"/>
            <a:ext cx="83820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20000"/>
              </a:spcBef>
              <a:spcAft>
                <a:spcPct val="20000"/>
              </a:spcAft>
            </a:pPr>
            <a:r>
              <a:rPr lang="en-US" sz="2500" dirty="0" smtClean="0"/>
              <a:t>Factors that affect the cost of borrowing on a short term basis.</a:t>
            </a:r>
          </a:p>
          <a:p>
            <a:pPr>
              <a:spcBef>
                <a:spcPct val="20000"/>
              </a:spcBef>
              <a:spcAft>
                <a:spcPct val="20000"/>
              </a:spcAft>
            </a:pPr>
            <a:r>
              <a:rPr lang="en-US" sz="2500" u="sng" dirty="0" smtClean="0"/>
              <a:t>Interest </a:t>
            </a:r>
            <a:r>
              <a:rPr lang="en-US" sz="2500" u="sng" dirty="0"/>
              <a:t>Rates</a:t>
            </a:r>
            <a:r>
              <a:rPr lang="en-US" sz="2500" dirty="0">
                <a:solidFill>
                  <a:srgbClr val="000000"/>
                </a:solidFill>
              </a:rPr>
              <a:t> </a:t>
            </a:r>
            <a:r>
              <a:rPr lang="en-US" sz="2500" dirty="0" smtClean="0">
                <a:solidFill>
                  <a:srgbClr val="000000"/>
                </a:solidFill>
              </a:rPr>
              <a:t>- Prime </a:t>
            </a:r>
            <a:r>
              <a:rPr lang="en-US" sz="2500" dirty="0">
                <a:solidFill>
                  <a:srgbClr val="000000"/>
                </a:solidFill>
              </a:rPr>
              <a:t>Rate </a:t>
            </a:r>
            <a:r>
              <a:rPr lang="en-US" sz="2500" dirty="0" smtClean="0">
                <a:solidFill>
                  <a:srgbClr val="000000"/>
                </a:solidFill>
              </a:rPr>
              <a:t>- </a:t>
            </a:r>
            <a:r>
              <a:rPr lang="en-US" sz="2500" dirty="0">
                <a:solidFill>
                  <a:srgbClr val="000000"/>
                </a:solidFill>
              </a:rPr>
              <a:t>Short-term interest rate charged by banks to large, creditworthy customers</a:t>
            </a:r>
            <a:r>
              <a:rPr lang="en-US" sz="2500" dirty="0" smtClean="0">
                <a:solidFill>
                  <a:srgbClr val="000000"/>
                </a:solidFill>
              </a:rPr>
              <a:t>. The rate is determined through negotiation between the lender and the borrower.</a:t>
            </a:r>
          </a:p>
          <a:p>
            <a:pPr>
              <a:spcBef>
                <a:spcPct val="20000"/>
              </a:spcBef>
              <a:spcAft>
                <a:spcPct val="20000"/>
              </a:spcAft>
            </a:pPr>
            <a:r>
              <a:rPr lang="en-US" sz="2500" u="sng" dirty="0" smtClean="0">
                <a:solidFill>
                  <a:srgbClr val="000000"/>
                </a:solidFill>
              </a:rPr>
              <a:t>Prime Rate</a:t>
            </a:r>
            <a:r>
              <a:rPr lang="en-US" sz="2500" dirty="0" smtClean="0">
                <a:solidFill>
                  <a:srgbClr val="000000"/>
                </a:solidFill>
              </a:rPr>
              <a:t> – Short term interest rate charged by banks to large, creditworthy customer. Because of higher competition from commercial paper market, the well established firm are able to borrow at a lower than the prime rate.</a:t>
            </a:r>
          </a:p>
          <a:p>
            <a:pPr>
              <a:spcBef>
                <a:spcPct val="20000"/>
              </a:spcBef>
              <a:spcAft>
                <a:spcPct val="20000"/>
              </a:spcAft>
            </a:pPr>
            <a:r>
              <a:rPr lang="en-US" sz="2500" dirty="0" smtClean="0">
                <a:solidFill>
                  <a:srgbClr val="000000"/>
                </a:solidFill>
              </a:rPr>
              <a:t>The rate charged depends upon the marginal cost of funds (LIBOR) plus an interest rate margin.</a:t>
            </a:r>
          </a:p>
          <a:p>
            <a:pPr>
              <a:spcBef>
                <a:spcPct val="20000"/>
              </a:spcBef>
              <a:spcAft>
                <a:spcPct val="20000"/>
              </a:spcAft>
            </a:pPr>
            <a:endParaRPr lang="en-US" sz="2500" u="sng" dirty="0">
              <a:solidFill>
                <a:srgbClr val="000000"/>
              </a:solidFill>
            </a:endParaRPr>
          </a:p>
        </p:txBody>
      </p:sp>
    </p:spTree>
    <p:extLst>
      <p:ext uri="{BB962C8B-B14F-4D97-AF65-F5344CB8AC3E}">
        <p14:creationId xmlns:p14="http://schemas.microsoft.com/office/powerpoint/2010/main" xmlns="" val="43238251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t>Detour:</a:t>
            </a:r>
            <a:r>
              <a:rPr lang="en-US" sz="1200" b="1" dirty="0"/>
              <a:t>  </a:t>
            </a:r>
            <a:r>
              <a:rPr lang="en-US" sz="4000" b="1" dirty="0"/>
              <a:t>Cost of Borrowing</a:t>
            </a:r>
            <a:endParaRPr lang="en-US" sz="4000" dirty="0"/>
          </a:p>
        </p:txBody>
      </p:sp>
      <p:sp>
        <p:nvSpPr>
          <p:cNvPr id="3" name="Content Placeholder 2"/>
          <p:cNvSpPr>
            <a:spLocks noGrp="1"/>
          </p:cNvSpPr>
          <p:nvPr>
            <p:ph idx="1"/>
          </p:nvPr>
        </p:nvSpPr>
        <p:spPr/>
        <p:txBody>
          <a:bodyPr/>
          <a:lstStyle/>
          <a:p>
            <a:pPr marL="514350" indent="-457200">
              <a:buFont typeface="Monotype Sorts" pitchFamily="2" charset="2"/>
              <a:buNone/>
            </a:pPr>
            <a:r>
              <a:rPr lang="en-US" sz="2800" u="sng" dirty="0"/>
              <a:t>Differential from prime depends on</a:t>
            </a:r>
            <a:r>
              <a:rPr lang="en-US" sz="2800" dirty="0"/>
              <a:t>:</a:t>
            </a:r>
          </a:p>
          <a:p>
            <a:pPr marL="971550" lvl="1" indent="-342900"/>
            <a:r>
              <a:rPr lang="en-US" dirty="0"/>
              <a:t>Cash </a:t>
            </a:r>
            <a:r>
              <a:rPr lang="en-US" dirty="0" smtClean="0"/>
              <a:t>balances maintained with the bank</a:t>
            </a:r>
            <a:endParaRPr lang="en-US" dirty="0"/>
          </a:p>
          <a:p>
            <a:pPr marL="971550" lvl="1" indent="-342900"/>
            <a:r>
              <a:rPr lang="en-US" dirty="0"/>
              <a:t>Other business with the bank</a:t>
            </a:r>
          </a:p>
          <a:p>
            <a:pPr marL="971550" lvl="1" indent="-342900"/>
            <a:r>
              <a:rPr lang="en-US" dirty="0"/>
              <a:t>Cost of servicing the loan</a:t>
            </a:r>
          </a:p>
          <a:p>
            <a:endParaRPr lang="en-US" dirty="0"/>
          </a:p>
        </p:txBody>
      </p:sp>
    </p:spTree>
    <p:extLst>
      <p:ext uri="{BB962C8B-B14F-4D97-AF65-F5344CB8AC3E}">
        <p14:creationId xmlns:p14="http://schemas.microsoft.com/office/powerpoint/2010/main" xmlns="" val="29788461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a:noFill/>
          <a:ln/>
        </p:spPr>
        <p:txBody>
          <a:bodyPr/>
          <a:lstStyle/>
          <a:p>
            <a:pPr algn="l"/>
            <a:r>
              <a:rPr lang="en-US" b="1" dirty="0"/>
              <a:t>Detour:</a:t>
            </a:r>
            <a:r>
              <a:rPr lang="en-US" sz="1400" b="1" dirty="0"/>
              <a:t>  </a:t>
            </a:r>
            <a:r>
              <a:rPr lang="en-US" b="1" dirty="0"/>
              <a:t>Cost of Borrowing</a:t>
            </a:r>
          </a:p>
        </p:txBody>
      </p:sp>
      <p:sp>
        <p:nvSpPr>
          <p:cNvPr id="4" name="Content Placeholder 3"/>
          <p:cNvSpPr>
            <a:spLocks noGrp="1"/>
          </p:cNvSpPr>
          <p:nvPr>
            <p:ph idx="1"/>
          </p:nvPr>
        </p:nvSpPr>
        <p:spPr/>
        <p:txBody>
          <a:bodyPr>
            <a:normAutofit/>
          </a:bodyPr>
          <a:lstStyle/>
          <a:p>
            <a:pPr marL="0" indent="0">
              <a:spcAft>
                <a:spcPct val="20000"/>
              </a:spcAft>
              <a:buNone/>
            </a:pPr>
            <a:r>
              <a:rPr lang="en-US" sz="2800" u="sng" dirty="0"/>
              <a:t>Computing Interest Rates</a:t>
            </a:r>
            <a:r>
              <a:rPr lang="en-US" sz="2800" dirty="0"/>
              <a:t> </a:t>
            </a:r>
          </a:p>
          <a:p>
            <a:pPr marL="0" indent="0">
              <a:spcBef>
                <a:spcPct val="50000"/>
              </a:spcBef>
              <a:spcAft>
                <a:spcPct val="20000"/>
              </a:spcAft>
              <a:buSzPct val="75000"/>
              <a:buNone/>
            </a:pPr>
            <a:r>
              <a:rPr lang="en-US" sz="2800" u="sng" dirty="0"/>
              <a:t>Collect Basis</a:t>
            </a:r>
            <a:r>
              <a:rPr lang="en-US" sz="2800" dirty="0"/>
              <a:t> - interest is paid at maturity of the note.</a:t>
            </a:r>
          </a:p>
          <a:p>
            <a:pPr marL="0" indent="0">
              <a:spcBef>
                <a:spcPct val="30000"/>
              </a:spcBef>
              <a:buNone/>
            </a:pPr>
            <a:r>
              <a:rPr lang="en-US" sz="2800" dirty="0" smtClean="0"/>
              <a:t>Example</a:t>
            </a:r>
            <a:r>
              <a:rPr lang="en-US" sz="2800" dirty="0"/>
              <a:t>:  $100,000 loan at 10% </a:t>
            </a:r>
            <a:r>
              <a:rPr lang="en-US" sz="2800" dirty="0" smtClean="0"/>
              <a:t>stated </a:t>
            </a:r>
            <a:r>
              <a:rPr lang="en-US" sz="2800" dirty="0"/>
              <a:t>interest </a:t>
            </a:r>
            <a:r>
              <a:rPr lang="en-US" sz="2800" dirty="0" smtClean="0"/>
              <a:t>rate </a:t>
            </a:r>
            <a:r>
              <a:rPr lang="en-US" sz="2800" dirty="0"/>
              <a:t>for 1 year</a:t>
            </a:r>
            <a:r>
              <a:rPr lang="en-US" sz="2800" dirty="0" smtClean="0"/>
              <a:t>.</a:t>
            </a:r>
          </a:p>
          <a:p>
            <a:pPr marL="0" indent="0">
              <a:spcBef>
                <a:spcPct val="30000"/>
              </a:spcBef>
              <a:buNone/>
            </a:pPr>
            <a:r>
              <a:rPr lang="en-US" sz="2800" dirty="0" smtClean="0"/>
              <a:t>Effective rate of interest =</a:t>
            </a:r>
            <a:endParaRPr lang="en-US" sz="2800" dirty="0"/>
          </a:p>
          <a:p>
            <a:pPr marL="514350" indent="-457200">
              <a:spcBef>
                <a:spcPct val="10000"/>
              </a:spcBef>
              <a:spcAft>
                <a:spcPct val="10000"/>
              </a:spcAft>
              <a:buFont typeface="Monotype Sorts" pitchFamily="2" charset="2"/>
              <a:buNone/>
            </a:pPr>
            <a:r>
              <a:rPr lang="en-US" sz="2800" dirty="0" smtClean="0"/>
              <a:t>			$</a:t>
            </a:r>
            <a:r>
              <a:rPr lang="en-US" sz="2800" dirty="0"/>
              <a:t>10,000 in interest</a:t>
            </a:r>
          </a:p>
          <a:p>
            <a:pPr marL="971550" lvl="1" indent="-342900">
              <a:spcBef>
                <a:spcPct val="10000"/>
              </a:spcBef>
              <a:spcAft>
                <a:spcPct val="10000"/>
              </a:spcAft>
              <a:buFont typeface="Monotype Sorts" pitchFamily="2" charset="2"/>
              <a:buNone/>
            </a:pPr>
            <a:r>
              <a:rPr lang="en-US" dirty="0" smtClean="0"/>
              <a:t>	     $</a:t>
            </a:r>
            <a:r>
              <a:rPr lang="en-US" dirty="0"/>
              <a:t>100,000 in usable funds</a:t>
            </a:r>
          </a:p>
          <a:p>
            <a:endParaRPr lang="en-US" sz="2800" dirty="0"/>
          </a:p>
        </p:txBody>
      </p:sp>
      <p:sp>
        <p:nvSpPr>
          <p:cNvPr id="29703" name="Rectangle 7"/>
          <p:cNvSpPr>
            <a:spLocks noChangeArrowheads="1"/>
          </p:cNvSpPr>
          <p:nvPr/>
        </p:nvSpPr>
        <p:spPr bwMode="auto">
          <a:xfrm>
            <a:off x="5638800" y="4751566"/>
            <a:ext cx="1695450"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800" dirty="0">
                <a:solidFill>
                  <a:srgbClr val="000000"/>
                </a:solidFill>
                <a:effectLst/>
              </a:rPr>
              <a:t>= 10.00%</a:t>
            </a:r>
          </a:p>
        </p:txBody>
      </p:sp>
      <p:sp>
        <p:nvSpPr>
          <p:cNvPr id="29704" name="Line 8"/>
          <p:cNvSpPr>
            <a:spLocks noChangeShapeType="1"/>
          </p:cNvSpPr>
          <p:nvPr/>
        </p:nvSpPr>
        <p:spPr bwMode="auto">
          <a:xfrm>
            <a:off x="2004552" y="5009535"/>
            <a:ext cx="3429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56631905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noFill/>
          <a:ln/>
        </p:spPr>
        <p:txBody>
          <a:bodyPr/>
          <a:lstStyle/>
          <a:p>
            <a:pPr algn="l"/>
            <a:r>
              <a:rPr lang="en-US" b="1" dirty="0"/>
              <a:t>Detour:</a:t>
            </a:r>
            <a:r>
              <a:rPr lang="en-US" sz="1400" b="1" dirty="0"/>
              <a:t>  </a:t>
            </a:r>
            <a:r>
              <a:rPr lang="en-US" b="1" dirty="0"/>
              <a:t>Cost of Borrowing</a:t>
            </a:r>
          </a:p>
        </p:txBody>
      </p:sp>
      <p:sp>
        <p:nvSpPr>
          <p:cNvPr id="3" name="Content Placeholder 2"/>
          <p:cNvSpPr>
            <a:spLocks noGrp="1"/>
          </p:cNvSpPr>
          <p:nvPr>
            <p:ph idx="1"/>
          </p:nvPr>
        </p:nvSpPr>
        <p:spPr/>
        <p:txBody>
          <a:bodyPr>
            <a:normAutofit/>
          </a:bodyPr>
          <a:lstStyle/>
          <a:p>
            <a:pPr marL="0" indent="0">
              <a:spcAft>
                <a:spcPct val="20000"/>
              </a:spcAft>
              <a:buNone/>
            </a:pPr>
            <a:r>
              <a:rPr lang="en-US" u="sng" dirty="0"/>
              <a:t>Computing Interest Rates</a:t>
            </a:r>
            <a:r>
              <a:rPr lang="en-US" dirty="0"/>
              <a:t> </a:t>
            </a:r>
          </a:p>
          <a:p>
            <a:pPr marL="0" indent="0">
              <a:spcBef>
                <a:spcPct val="50000"/>
              </a:spcBef>
              <a:spcAft>
                <a:spcPct val="20000"/>
              </a:spcAft>
              <a:buSzPct val="75000"/>
              <a:buNone/>
            </a:pPr>
            <a:r>
              <a:rPr lang="en-US" sz="2800" u="sng" dirty="0" smtClean="0"/>
              <a:t>Discount </a:t>
            </a:r>
            <a:r>
              <a:rPr lang="en-US" sz="2800" u="sng" dirty="0"/>
              <a:t>Basis</a:t>
            </a:r>
            <a:r>
              <a:rPr lang="en-US" sz="2800" dirty="0"/>
              <a:t> </a:t>
            </a:r>
            <a:r>
              <a:rPr lang="en-US" sz="2800" dirty="0" smtClean="0"/>
              <a:t>- </a:t>
            </a:r>
            <a:r>
              <a:rPr lang="en-US" sz="2800" dirty="0"/>
              <a:t>interest is deducted </a:t>
            </a:r>
            <a:r>
              <a:rPr lang="en-US" sz="2800" dirty="0" smtClean="0"/>
              <a:t>from the initial </a:t>
            </a:r>
            <a:r>
              <a:rPr lang="en-US" sz="2800" dirty="0"/>
              <a:t>loan.</a:t>
            </a:r>
          </a:p>
          <a:p>
            <a:pPr marL="0" indent="0">
              <a:spcBef>
                <a:spcPct val="30000"/>
              </a:spcBef>
              <a:buNone/>
            </a:pPr>
            <a:r>
              <a:rPr lang="en-US" sz="2800" dirty="0" smtClean="0"/>
              <a:t>Example</a:t>
            </a:r>
            <a:r>
              <a:rPr lang="en-US" sz="2800" dirty="0"/>
              <a:t>:  $100,000 loan at 10% </a:t>
            </a:r>
            <a:r>
              <a:rPr lang="en-US" sz="2800" dirty="0" smtClean="0"/>
              <a:t>stated interest </a:t>
            </a:r>
            <a:r>
              <a:rPr lang="en-US" sz="2800" dirty="0"/>
              <a:t>rate for 1 year.</a:t>
            </a:r>
          </a:p>
          <a:p>
            <a:pPr marL="514350" indent="-457200">
              <a:spcBef>
                <a:spcPct val="10000"/>
              </a:spcBef>
              <a:spcAft>
                <a:spcPct val="10000"/>
              </a:spcAft>
              <a:buFont typeface="Monotype Sorts" pitchFamily="2" charset="2"/>
              <a:buNone/>
            </a:pPr>
            <a:r>
              <a:rPr lang="en-US" sz="2800" dirty="0" smtClean="0"/>
              <a:t>		$</a:t>
            </a:r>
            <a:r>
              <a:rPr lang="en-US" sz="2800" dirty="0"/>
              <a:t>10,000 in interest</a:t>
            </a:r>
          </a:p>
          <a:p>
            <a:pPr marL="971550" lvl="1" indent="-342900">
              <a:spcBef>
                <a:spcPct val="10000"/>
              </a:spcBef>
              <a:spcAft>
                <a:spcPct val="10000"/>
              </a:spcAft>
              <a:buFont typeface="Monotype Sorts" pitchFamily="2" charset="2"/>
              <a:buNone/>
            </a:pPr>
            <a:r>
              <a:rPr lang="en-US" dirty="0"/>
              <a:t> $90,000 in usable funds</a:t>
            </a:r>
          </a:p>
        </p:txBody>
      </p:sp>
      <p:sp>
        <p:nvSpPr>
          <p:cNvPr id="30727" name="Rectangle 7"/>
          <p:cNvSpPr>
            <a:spLocks noChangeArrowheads="1"/>
          </p:cNvSpPr>
          <p:nvPr/>
        </p:nvSpPr>
        <p:spPr bwMode="auto">
          <a:xfrm>
            <a:off x="5081588" y="4599166"/>
            <a:ext cx="1695450"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800" dirty="0">
                <a:solidFill>
                  <a:srgbClr val="000000"/>
                </a:solidFill>
                <a:effectLst/>
              </a:rPr>
              <a:t>= 11.11%</a:t>
            </a:r>
          </a:p>
        </p:txBody>
      </p:sp>
      <p:sp>
        <p:nvSpPr>
          <p:cNvPr id="30728" name="Line 8"/>
          <p:cNvSpPr>
            <a:spLocks noChangeShapeType="1"/>
          </p:cNvSpPr>
          <p:nvPr/>
        </p:nvSpPr>
        <p:spPr bwMode="auto">
          <a:xfrm>
            <a:off x="1219200" y="4857135"/>
            <a:ext cx="35052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94905725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a:noFill/>
          <a:ln/>
        </p:spPr>
        <p:txBody>
          <a:bodyPr/>
          <a:lstStyle/>
          <a:p>
            <a:pPr algn="l"/>
            <a:r>
              <a:rPr lang="en-US" b="1" dirty="0"/>
              <a:t>Detour:</a:t>
            </a:r>
            <a:r>
              <a:rPr lang="en-US" sz="1400" b="1" dirty="0"/>
              <a:t>  </a:t>
            </a:r>
            <a:r>
              <a:rPr lang="en-US" b="1" dirty="0"/>
              <a:t>Cost of Borrowing</a:t>
            </a:r>
          </a:p>
        </p:txBody>
      </p:sp>
      <p:sp>
        <p:nvSpPr>
          <p:cNvPr id="31746" name="Rectangle 2"/>
          <p:cNvSpPr>
            <a:spLocks noGrp="1" noChangeArrowheads="1"/>
          </p:cNvSpPr>
          <p:nvPr>
            <p:ph idx="1"/>
          </p:nvPr>
        </p:nvSpPr>
        <p:spPr>
          <a:solidFill>
            <a:schemeClr val="bg1"/>
          </a:solidFill>
          <a:ln w="12700" cap="flat">
            <a:solidFill>
              <a:srgbClr val="000000"/>
            </a:solidFill>
            <a:miter lim="800000"/>
            <a:headEnd/>
            <a:tailEnd/>
          </a:ln>
        </p:spPr>
        <p:txBody>
          <a:bodyPr>
            <a:noAutofit/>
          </a:bodyPr>
          <a:lstStyle/>
          <a:p>
            <a:pPr marL="0" indent="0">
              <a:spcAft>
                <a:spcPct val="20000"/>
              </a:spcAft>
              <a:buNone/>
            </a:pPr>
            <a:r>
              <a:rPr lang="en-US" u="sng" dirty="0"/>
              <a:t>Compensating Balances</a:t>
            </a:r>
            <a:endParaRPr lang="en-US" sz="2800" dirty="0">
              <a:solidFill>
                <a:srgbClr val="000000"/>
              </a:solidFill>
            </a:endParaRPr>
          </a:p>
          <a:p>
            <a:pPr marL="0" indent="0">
              <a:spcBef>
                <a:spcPct val="50000"/>
              </a:spcBef>
              <a:spcAft>
                <a:spcPct val="20000"/>
              </a:spcAft>
              <a:buClr>
                <a:schemeClr val="tx2"/>
              </a:buClr>
              <a:buSzPct val="75000"/>
              <a:buNone/>
            </a:pPr>
            <a:r>
              <a:rPr lang="en-US" sz="2800" dirty="0">
                <a:solidFill>
                  <a:srgbClr val="000000"/>
                </a:solidFill>
              </a:rPr>
              <a:t>Demand deposits maintained by a firm to compensate a bank for services provided, credit lines, or loans</a:t>
            </a:r>
            <a:r>
              <a:rPr lang="en-US" sz="2800" dirty="0" smtClean="0">
                <a:solidFill>
                  <a:srgbClr val="000000"/>
                </a:solidFill>
              </a:rPr>
              <a:t>. Size of the balance depends upon the credibility of the firm.</a:t>
            </a:r>
            <a:endParaRPr lang="en-US" sz="2800" dirty="0">
              <a:solidFill>
                <a:srgbClr val="000000"/>
              </a:solidFill>
            </a:endParaRPr>
          </a:p>
          <a:p>
            <a:pPr marL="0" indent="0">
              <a:spcBef>
                <a:spcPct val="30000"/>
              </a:spcBef>
              <a:buNone/>
            </a:pPr>
            <a:r>
              <a:rPr lang="en-US" sz="2800" dirty="0">
                <a:solidFill>
                  <a:srgbClr val="000000"/>
                </a:solidFill>
              </a:rPr>
              <a:t>Example:  $1,000,000 loan at 10% stated interest rate </a:t>
            </a:r>
            <a:r>
              <a:rPr lang="en-US" sz="2800" dirty="0" smtClean="0">
                <a:solidFill>
                  <a:srgbClr val="000000"/>
                </a:solidFill>
              </a:rPr>
              <a:t>for </a:t>
            </a:r>
            <a:r>
              <a:rPr lang="en-US" sz="2800" dirty="0">
                <a:solidFill>
                  <a:srgbClr val="000000"/>
                </a:solidFill>
              </a:rPr>
              <a:t>1 year with a required $150,000 compensating balance</a:t>
            </a:r>
            <a:r>
              <a:rPr lang="en-US" sz="2800" dirty="0" smtClean="0">
                <a:solidFill>
                  <a:srgbClr val="000000"/>
                </a:solidFill>
              </a:rPr>
              <a:t>.</a:t>
            </a:r>
            <a:r>
              <a:rPr lang="en-US" sz="2800" dirty="0" smtClean="0"/>
              <a:t>        </a:t>
            </a:r>
          </a:p>
          <a:p>
            <a:pPr marL="57150" indent="0">
              <a:spcBef>
                <a:spcPct val="10000"/>
              </a:spcBef>
              <a:spcAft>
                <a:spcPct val="10000"/>
              </a:spcAft>
              <a:buNone/>
            </a:pPr>
            <a:r>
              <a:rPr lang="en-US" sz="2800" dirty="0" smtClean="0"/>
              <a:t> 	$</a:t>
            </a:r>
            <a:r>
              <a:rPr lang="en-US" sz="2800" dirty="0"/>
              <a:t>100,000 in interest</a:t>
            </a:r>
          </a:p>
          <a:p>
            <a:pPr marL="628650" lvl="1" indent="0">
              <a:spcBef>
                <a:spcPct val="10000"/>
              </a:spcBef>
              <a:spcAft>
                <a:spcPct val="10000"/>
              </a:spcAft>
              <a:buNone/>
            </a:pPr>
            <a:r>
              <a:rPr lang="en-US" dirty="0"/>
              <a:t> $850,000 in usable funds</a:t>
            </a:r>
          </a:p>
        </p:txBody>
      </p:sp>
      <p:sp>
        <p:nvSpPr>
          <p:cNvPr id="31751" name="Rectangle 7"/>
          <p:cNvSpPr>
            <a:spLocks noChangeArrowheads="1"/>
          </p:cNvSpPr>
          <p:nvPr/>
        </p:nvSpPr>
        <p:spPr bwMode="auto">
          <a:xfrm>
            <a:off x="5486400" y="5457031"/>
            <a:ext cx="1695450"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800" dirty="0">
                <a:solidFill>
                  <a:srgbClr val="000000"/>
                </a:solidFill>
                <a:effectLst/>
              </a:rPr>
              <a:t>= 11.76%</a:t>
            </a:r>
          </a:p>
        </p:txBody>
      </p:sp>
      <p:sp>
        <p:nvSpPr>
          <p:cNvPr id="31752" name="Line 8"/>
          <p:cNvSpPr>
            <a:spLocks noChangeShapeType="1"/>
          </p:cNvSpPr>
          <p:nvPr/>
        </p:nvSpPr>
        <p:spPr bwMode="auto">
          <a:xfrm>
            <a:off x="1295400" y="5715000"/>
            <a:ext cx="3352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68694853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255639" y="152400"/>
            <a:ext cx="7391400" cy="1219200"/>
          </a:xfrm>
          <a:noFill/>
          <a:ln/>
        </p:spPr>
        <p:txBody>
          <a:bodyPr>
            <a:normAutofit/>
          </a:bodyPr>
          <a:lstStyle/>
          <a:p>
            <a:pPr algn="l"/>
            <a:r>
              <a:rPr lang="en-US" sz="4000" b="1" dirty="0"/>
              <a:t>Detour:</a:t>
            </a:r>
            <a:r>
              <a:rPr lang="en-US" sz="1200" b="1" dirty="0"/>
              <a:t>  </a:t>
            </a:r>
            <a:r>
              <a:rPr lang="en-US" sz="4000" b="1" dirty="0"/>
              <a:t>Cost of Borrowing</a:t>
            </a:r>
          </a:p>
        </p:txBody>
      </p:sp>
      <p:sp>
        <p:nvSpPr>
          <p:cNvPr id="32773" name="Rectangle 5"/>
          <p:cNvSpPr>
            <a:spLocks noChangeArrowheads="1"/>
          </p:cNvSpPr>
          <p:nvPr/>
        </p:nvSpPr>
        <p:spPr bwMode="auto">
          <a:xfrm>
            <a:off x="304800" y="1524000"/>
            <a:ext cx="83058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20000"/>
              </a:spcBef>
              <a:spcAft>
                <a:spcPct val="20000"/>
              </a:spcAft>
            </a:pPr>
            <a:r>
              <a:rPr lang="en-US" sz="2800" u="sng" dirty="0"/>
              <a:t>Commitment Fees</a:t>
            </a:r>
            <a:endParaRPr lang="en-US" sz="2800" dirty="0">
              <a:solidFill>
                <a:srgbClr val="000000"/>
              </a:solidFill>
            </a:endParaRPr>
          </a:p>
          <a:p>
            <a:pPr>
              <a:spcBef>
                <a:spcPct val="50000"/>
              </a:spcBef>
              <a:spcAft>
                <a:spcPct val="20000"/>
              </a:spcAft>
              <a:buClr>
                <a:schemeClr val="tx2"/>
              </a:buClr>
              <a:buSzPct val="75000"/>
            </a:pPr>
            <a:r>
              <a:rPr lang="en-US" sz="2800" dirty="0">
                <a:solidFill>
                  <a:srgbClr val="000000"/>
                </a:solidFill>
              </a:rPr>
              <a:t>The fee charged by the lender for agreeing to hold credit available is on the unused portions of credit.</a:t>
            </a:r>
          </a:p>
          <a:p>
            <a:pPr>
              <a:spcBef>
                <a:spcPct val="30000"/>
              </a:spcBef>
            </a:pPr>
            <a:r>
              <a:rPr lang="en-US" sz="2800" dirty="0">
                <a:solidFill>
                  <a:srgbClr val="000000"/>
                </a:solidFill>
              </a:rPr>
              <a:t>Example:  $1 million revolving credit at 10% stated interest rate for 1 year; borrowing for the year was $600,000; a required 5% compensating balance on borrowed funds; and a .5% commitment fee on $400,000 of unused credit.</a:t>
            </a:r>
          </a:p>
          <a:p>
            <a:pPr>
              <a:spcBef>
                <a:spcPct val="30000"/>
              </a:spcBef>
            </a:pPr>
            <a:r>
              <a:rPr lang="en-US" sz="2800" dirty="0"/>
              <a:t>What is the cost of borrowing?</a:t>
            </a:r>
          </a:p>
        </p:txBody>
      </p:sp>
    </p:spTree>
    <p:extLst>
      <p:ext uri="{BB962C8B-B14F-4D97-AF65-F5344CB8AC3E}">
        <p14:creationId xmlns:p14="http://schemas.microsoft.com/office/powerpoint/2010/main" xmlns="" val="78593381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title"/>
          </p:nvPr>
        </p:nvSpPr>
        <p:spPr>
          <a:noFill/>
          <a:ln/>
        </p:spPr>
        <p:txBody>
          <a:bodyPr>
            <a:normAutofit/>
          </a:bodyPr>
          <a:lstStyle/>
          <a:p>
            <a:pPr algn="l"/>
            <a:r>
              <a:rPr lang="en-US" sz="4000" b="1" dirty="0"/>
              <a:t>Detour:</a:t>
            </a:r>
            <a:r>
              <a:rPr lang="en-US" sz="1200" b="1" dirty="0"/>
              <a:t>  </a:t>
            </a:r>
            <a:r>
              <a:rPr lang="en-US" sz="4000" b="1" dirty="0"/>
              <a:t>Cost of Borrowing</a:t>
            </a:r>
          </a:p>
        </p:txBody>
      </p:sp>
      <p:sp>
        <p:nvSpPr>
          <p:cNvPr id="2" name="Content Placeholder 1"/>
          <p:cNvSpPr>
            <a:spLocks noGrp="1"/>
          </p:cNvSpPr>
          <p:nvPr>
            <p:ph idx="1"/>
          </p:nvPr>
        </p:nvSpPr>
        <p:spPr/>
        <p:txBody>
          <a:bodyPr>
            <a:noAutofit/>
          </a:bodyPr>
          <a:lstStyle/>
          <a:p>
            <a:pPr marL="0" indent="0">
              <a:spcBef>
                <a:spcPct val="30000"/>
              </a:spcBef>
              <a:buNone/>
            </a:pPr>
            <a:r>
              <a:rPr lang="en-US" sz="2500" dirty="0"/>
              <a:t>Interest:			</a:t>
            </a:r>
            <a:endParaRPr lang="en-US" sz="2500" dirty="0" smtClean="0"/>
          </a:p>
          <a:p>
            <a:pPr marL="0" indent="0">
              <a:spcBef>
                <a:spcPct val="30000"/>
              </a:spcBef>
              <a:buNone/>
            </a:pPr>
            <a:r>
              <a:rPr lang="en-US" sz="2500" dirty="0" smtClean="0"/>
              <a:t>Commitment </a:t>
            </a:r>
            <a:r>
              <a:rPr lang="en-US" sz="2500" dirty="0"/>
              <a:t>Fee:		</a:t>
            </a:r>
          </a:p>
          <a:p>
            <a:pPr marL="0" indent="0">
              <a:spcBef>
                <a:spcPct val="30000"/>
              </a:spcBef>
              <a:buNone/>
            </a:pPr>
            <a:r>
              <a:rPr lang="en-US" sz="2500" dirty="0" smtClean="0"/>
              <a:t>Compensating </a:t>
            </a:r>
            <a:r>
              <a:rPr lang="en-US" sz="2500" dirty="0"/>
              <a:t>		</a:t>
            </a:r>
          </a:p>
          <a:p>
            <a:pPr marL="0" indent="0">
              <a:buNone/>
            </a:pPr>
            <a:r>
              <a:rPr lang="en-US" sz="2500" dirty="0"/>
              <a:t>Balance:			</a:t>
            </a:r>
            <a:endParaRPr lang="en-US" sz="2500" dirty="0" smtClean="0"/>
          </a:p>
          <a:p>
            <a:pPr marL="0" indent="0">
              <a:buNone/>
            </a:pPr>
            <a:endParaRPr lang="en-US" sz="2500" dirty="0" smtClean="0"/>
          </a:p>
          <a:p>
            <a:pPr marL="0" indent="0">
              <a:spcBef>
                <a:spcPct val="30000"/>
              </a:spcBef>
              <a:buNone/>
            </a:pPr>
            <a:r>
              <a:rPr lang="en-US" sz="2500" dirty="0" smtClean="0"/>
              <a:t>Usable </a:t>
            </a:r>
            <a:r>
              <a:rPr lang="en-US" sz="2500" dirty="0"/>
              <a:t>Funds:			</a:t>
            </a:r>
          </a:p>
          <a:p>
            <a:pPr marL="0" indent="0">
              <a:buNone/>
            </a:pPr>
            <a:endParaRPr lang="en-US" sz="2500" dirty="0" smtClean="0"/>
          </a:p>
          <a:p>
            <a:pPr marL="57150" indent="0">
              <a:spcBef>
                <a:spcPct val="0"/>
              </a:spcBef>
              <a:spcAft>
                <a:spcPct val="0"/>
              </a:spcAft>
              <a:buNone/>
            </a:pPr>
            <a:r>
              <a:rPr lang="en-US" sz="2500" dirty="0" smtClean="0"/>
              <a:t>           interest </a:t>
            </a:r>
            <a:r>
              <a:rPr lang="en-US" sz="2500" dirty="0"/>
              <a:t>+ </a:t>
            </a:r>
            <a:r>
              <a:rPr lang="en-US" sz="2500" dirty="0" smtClean="0"/>
              <a:t>commitment </a:t>
            </a:r>
            <a:r>
              <a:rPr lang="en-US" sz="2500" dirty="0"/>
              <a:t>fees</a:t>
            </a:r>
          </a:p>
          <a:p>
            <a:pPr marL="628650" lvl="1" indent="0">
              <a:spcBef>
                <a:spcPct val="35000"/>
              </a:spcBef>
              <a:spcAft>
                <a:spcPct val="0"/>
              </a:spcAft>
              <a:buNone/>
            </a:pPr>
            <a:r>
              <a:rPr lang="en-US" sz="2500" dirty="0"/>
              <a:t>  </a:t>
            </a:r>
            <a:r>
              <a:rPr lang="en-US" sz="2500" dirty="0" smtClean="0"/>
              <a:t>            Usable </a:t>
            </a:r>
            <a:r>
              <a:rPr lang="en-US" sz="2500" dirty="0"/>
              <a:t>funds</a:t>
            </a:r>
          </a:p>
        </p:txBody>
      </p:sp>
      <p:sp>
        <p:nvSpPr>
          <p:cNvPr id="51209" name="Rectangle 9"/>
          <p:cNvSpPr>
            <a:spLocks noChangeArrowheads="1"/>
          </p:cNvSpPr>
          <p:nvPr/>
        </p:nvSpPr>
        <p:spPr bwMode="auto">
          <a:xfrm>
            <a:off x="5963726" y="5076031"/>
            <a:ext cx="444033"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800" dirty="0">
                <a:solidFill>
                  <a:srgbClr val="000000"/>
                </a:solidFill>
                <a:effectLst/>
              </a:rPr>
              <a:t>= </a:t>
            </a:r>
          </a:p>
        </p:txBody>
      </p:sp>
      <p:sp>
        <p:nvSpPr>
          <p:cNvPr id="51210" name="Line 10"/>
          <p:cNvSpPr>
            <a:spLocks noChangeShapeType="1"/>
          </p:cNvSpPr>
          <p:nvPr/>
        </p:nvSpPr>
        <p:spPr bwMode="auto">
          <a:xfrm>
            <a:off x="1219200" y="5334000"/>
            <a:ext cx="42672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64054874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a:noFill/>
          <a:ln/>
        </p:spPr>
        <p:txBody>
          <a:bodyPr>
            <a:normAutofit/>
          </a:bodyPr>
          <a:lstStyle/>
          <a:p>
            <a:pPr algn="l"/>
            <a:r>
              <a:rPr lang="en-US" sz="4000" b="1" dirty="0"/>
              <a:t>Detour:  Cost of Borrowing</a:t>
            </a:r>
          </a:p>
        </p:txBody>
      </p:sp>
      <p:sp>
        <p:nvSpPr>
          <p:cNvPr id="2" name="Content Placeholder 1"/>
          <p:cNvSpPr>
            <a:spLocks noGrp="1"/>
          </p:cNvSpPr>
          <p:nvPr>
            <p:ph idx="1"/>
          </p:nvPr>
        </p:nvSpPr>
        <p:spPr>
          <a:xfrm>
            <a:off x="228600" y="1524000"/>
            <a:ext cx="8686800" cy="4525963"/>
          </a:xfrm>
        </p:spPr>
        <p:txBody>
          <a:bodyPr>
            <a:noAutofit/>
          </a:bodyPr>
          <a:lstStyle/>
          <a:p>
            <a:pPr marL="0" indent="0">
              <a:spcBef>
                <a:spcPct val="30000"/>
              </a:spcBef>
              <a:buNone/>
            </a:pPr>
            <a:r>
              <a:rPr lang="en-US" sz="2500" u="sng" dirty="0"/>
              <a:t>Effective Annual Rate</a:t>
            </a:r>
            <a:r>
              <a:rPr lang="en-US" sz="2500" dirty="0"/>
              <a:t> of Interest (generally) </a:t>
            </a:r>
            <a:r>
              <a:rPr lang="en-US" sz="2500" dirty="0" smtClean="0"/>
              <a:t>=                               </a:t>
            </a:r>
          </a:p>
          <a:p>
            <a:pPr marL="0" indent="0">
              <a:spcBef>
                <a:spcPct val="30000"/>
              </a:spcBef>
              <a:buNone/>
            </a:pPr>
            <a:r>
              <a:rPr lang="en-US" sz="2500" dirty="0" smtClean="0"/>
              <a:t>  </a:t>
            </a:r>
            <a:r>
              <a:rPr lang="en-US" sz="2400" dirty="0" smtClean="0"/>
              <a:t>Total </a:t>
            </a:r>
            <a:r>
              <a:rPr lang="en-US" sz="2400" dirty="0"/>
              <a:t>interest paid + total fees paid         </a:t>
            </a:r>
            <a:r>
              <a:rPr lang="en-US" sz="2400" dirty="0" smtClean="0"/>
              <a:t>                365 days                  </a:t>
            </a:r>
            <a:r>
              <a:rPr lang="en-US" sz="2400" u="sng" dirty="0" smtClean="0"/>
              <a:t> </a:t>
            </a:r>
            <a:r>
              <a:rPr lang="en-US" sz="2400" dirty="0" smtClean="0"/>
              <a:t>	   </a:t>
            </a:r>
            <a:r>
              <a:rPr lang="en-US" sz="2400" dirty="0"/>
              <a:t>Usable funds		    </a:t>
            </a:r>
            <a:r>
              <a:rPr lang="en-US" sz="2400" dirty="0" smtClean="0"/>
              <a:t>                   # </a:t>
            </a:r>
            <a:r>
              <a:rPr lang="en-US" sz="2400" dirty="0"/>
              <a:t>days loan is outstanding</a:t>
            </a:r>
          </a:p>
          <a:p>
            <a:pPr marL="0" indent="0">
              <a:buNone/>
            </a:pPr>
            <a:endParaRPr lang="en-US" sz="2500" dirty="0" smtClean="0"/>
          </a:p>
          <a:p>
            <a:pPr marL="57150" indent="0">
              <a:spcBef>
                <a:spcPct val="0"/>
              </a:spcBef>
              <a:spcAft>
                <a:spcPct val="0"/>
              </a:spcAft>
              <a:buNone/>
            </a:pPr>
            <a:r>
              <a:rPr lang="en-US" sz="2500" dirty="0"/>
              <a:t>Assume the same loan described on </a:t>
            </a:r>
            <a:r>
              <a:rPr lang="en-US" sz="2500" dirty="0" smtClean="0"/>
              <a:t>the previous slides </a:t>
            </a:r>
            <a:r>
              <a:rPr lang="en-US" sz="2500" dirty="0"/>
              <a:t>except that the loan is for 270 days and the 10% rate is on an annual basis.  What is the </a:t>
            </a:r>
            <a:r>
              <a:rPr lang="en-US" sz="2500" dirty="0" smtClean="0"/>
              <a:t>EAR</a:t>
            </a:r>
            <a:endParaRPr lang="en-US" sz="2500" dirty="0"/>
          </a:p>
        </p:txBody>
      </p:sp>
      <p:sp>
        <p:nvSpPr>
          <p:cNvPr id="33804" name="AutoShape 12"/>
          <p:cNvSpPr>
            <a:spLocks noChangeArrowheads="1"/>
          </p:cNvSpPr>
          <p:nvPr/>
        </p:nvSpPr>
        <p:spPr bwMode="auto">
          <a:xfrm>
            <a:off x="342900" y="1981200"/>
            <a:ext cx="4495800" cy="838200"/>
          </a:xfrm>
          <a:prstGeom prst="bracketPair">
            <a:avLst>
              <a:gd name="adj" fmla="val 16667"/>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05" name="AutoShape 13"/>
          <p:cNvSpPr>
            <a:spLocks noChangeArrowheads="1"/>
          </p:cNvSpPr>
          <p:nvPr/>
        </p:nvSpPr>
        <p:spPr bwMode="auto">
          <a:xfrm>
            <a:off x="5334000" y="1981200"/>
            <a:ext cx="3733800" cy="838200"/>
          </a:xfrm>
          <a:prstGeom prst="bracketPair">
            <a:avLst>
              <a:gd name="adj" fmla="val 16667"/>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06" name="Text Box 14"/>
          <p:cNvSpPr txBox="1">
            <a:spLocks noChangeArrowheads="1"/>
          </p:cNvSpPr>
          <p:nvPr/>
        </p:nvSpPr>
        <p:spPr bwMode="auto">
          <a:xfrm>
            <a:off x="4953000" y="2171700"/>
            <a:ext cx="381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dirty="0">
                <a:solidFill>
                  <a:schemeClr val="tx1"/>
                </a:solidFill>
                <a:effectLst>
                  <a:outerShdw blurRad="38100" dist="38100" dir="2700000" algn="tl">
                    <a:srgbClr val="C0C0C0"/>
                  </a:outerShdw>
                </a:effectLst>
              </a:rPr>
              <a:t>X</a:t>
            </a:r>
          </a:p>
        </p:txBody>
      </p:sp>
      <p:cxnSp>
        <p:nvCxnSpPr>
          <p:cNvPr id="4" name="Straight Connector 3"/>
          <p:cNvCxnSpPr/>
          <p:nvPr/>
        </p:nvCxnSpPr>
        <p:spPr>
          <a:xfrm>
            <a:off x="5486400" y="2400300"/>
            <a:ext cx="32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2400300"/>
            <a:ext cx="381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8854241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Detour:  Cost of Borrowing</a:t>
            </a:r>
            <a:endParaRPr lang="en-US" sz="4000" dirty="0"/>
          </a:p>
        </p:txBody>
      </p:sp>
      <p:sp>
        <p:nvSpPr>
          <p:cNvPr id="3" name="Content Placeholder 2"/>
          <p:cNvSpPr>
            <a:spLocks noGrp="1"/>
          </p:cNvSpPr>
          <p:nvPr>
            <p:ph idx="1"/>
          </p:nvPr>
        </p:nvSpPr>
        <p:spPr/>
        <p:txBody>
          <a:bodyPr/>
          <a:lstStyle/>
          <a:p>
            <a:pPr marL="57150" indent="0">
              <a:spcBef>
                <a:spcPct val="0"/>
              </a:spcBef>
              <a:spcAft>
                <a:spcPct val="0"/>
              </a:spcAft>
              <a:buNone/>
            </a:pPr>
            <a:r>
              <a:rPr lang="en-US" dirty="0" smtClean="0"/>
              <a:t>? $44,384 in interest, $2,000 in commitment fees, and $570,000 in usable funds.</a:t>
            </a:r>
          </a:p>
          <a:p>
            <a:pPr marL="57150" indent="0">
              <a:spcBef>
                <a:spcPct val="0"/>
              </a:spcBef>
              <a:spcAft>
                <a:spcPct val="0"/>
              </a:spcAft>
              <a:buNone/>
            </a:pPr>
            <a:endParaRPr lang="en-US" dirty="0" smtClean="0"/>
          </a:p>
          <a:p>
            <a:pPr marL="57150" indent="0">
              <a:spcBef>
                <a:spcPct val="0"/>
              </a:spcBef>
              <a:spcAft>
                <a:spcPct val="0"/>
              </a:spcAft>
              <a:buNone/>
            </a:pPr>
            <a:r>
              <a:rPr lang="en-US" sz="2800" dirty="0" smtClean="0"/>
              <a:t>$</a:t>
            </a:r>
            <a:r>
              <a:rPr lang="en-US" sz="2800" dirty="0" smtClean="0"/>
              <a:t>44,384 + $</a:t>
            </a:r>
            <a:r>
              <a:rPr lang="en-US" sz="2800" dirty="0" smtClean="0"/>
              <a:t>2,000  </a:t>
            </a:r>
            <a:r>
              <a:rPr lang="en-US" sz="2800" dirty="0" smtClean="0"/>
              <a:t>	</a:t>
            </a:r>
            <a:r>
              <a:rPr lang="en-US" sz="2800" dirty="0" smtClean="0"/>
              <a:t>   365</a:t>
            </a:r>
            <a:endParaRPr lang="en-US" sz="2800" dirty="0" smtClean="0"/>
          </a:p>
          <a:p>
            <a:pPr marL="57150" indent="0">
              <a:spcBef>
                <a:spcPct val="0"/>
              </a:spcBef>
              <a:spcAft>
                <a:spcPct val="0"/>
              </a:spcAft>
              <a:buNone/>
            </a:pPr>
            <a:r>
              <a:rPr lang="en-US" sz="2800" dirty="0" smtClean="0"/>
              <a:t>     </a:t>
            </a:r>
            <a:r>
              <a:rPr lang="en-US" sz="2800" dirty="0" smtClean="0"/>
              <a:t>$570,000	           </a:t>
            </a:r>
            <a:r>
              <a:rPr lang="en-US" sz="2800" dirty="0" smtClean="0"/>
              <a:t>   270</a:t>
            </a:r>
            <a:endParaRPr lang="en-US" sz="2800" dirty="0" smtClean="0"/>
          </a:p>
          <a:p>
            <a:endParaRPr lang="en-US" dirty="0"/>
          </a:p>
        </p:txBody>
      </p:sp>
      <p:sp>
        <p:nvSpPr>
          <p:cNvPr id="4" name="Rectangle 7"/>
          <p:cNvSpPr>
            <a:spLocks noChangeArrowheads="1"/>
          </p:cNvSpPr>
          <p:nvPr/>
        </p:nvSpPr>
        <p:spPr bwMode="auto">
          <a:xfrm>
            <a:off x="4343400" y="3200400"/>
            <a:ext cx="4302461" cy="5206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800" dirty="0">
                <a:solidFill>
                  <a:srgbClr val="000000"/>
                </a:solidFill>
                <a:effectLst/>
              </a:rPr>
              <a:t>= 8.137% x 1.3519 = </a:t>
            </a:r>
            <a:r>
              <a:rPr lang="en-US" sz="2800" u="sng" dirty="0">
                <a:solidFill>
                  <a:srgbClr val="000000"/>
                </a:solidFill>
                <a:effectLst>
                  <a:outerShdw blurRad="38100" dist="38100" dir="2700000" algn="tl">
                    <a:srgbClr val="C0C0C0"/>
                  </a:outerShdw>
                </a:effectLst>
              </a:rPr>
              <a:t>11.00%</a:t>
            </a:r>
          </a:p>
        </p:txBody>
      </p:sp>
      <p:sp>
        <p:nvSpPr>
          <p:cNvPr id="5" name="Text Box 15"/>
          <p:cNvSpPr txBox="1">
            <a:spLocks noChangeArrowheads="1"/>
          </p:cNvSpPr>
          <p:nvPr/>
        </p:nvSpPr>
        <p:spPr bwMode="auto">
          <a:xfrm>
            <a:off x="3124200" y="3276600"/>
            <a:ext cx="3810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dirty="0">
                <a:solidFill>
                  <a:schemeClr val="tx1"/>
                </a:solidFill>
                <a:effectLst>
                  <a:outerShdw blurRad="38100" dist="38100" dir="2700000" algn="tl">
                    <a:srgbClr val="C0C0C0"/>
                  </a:outerShdw>
                </a:effectLst>
              </a:rPr>
              <a:t>X</a:t>
            </a:r>
          </a:p>
        </p:txBody>
      </p:sp>
      <p:cxnSp>
        <p:nvCxnSpPr>
          <p:cNvPr id="6" name="Straight Connector 5"/>
          <p:cNvCxnSpPr/>
          <p:nvPr/>
        </p:nvCxnSpPr>
        <p:spPr>
          <a:xfrm>
            <a:off x="685800" y="3505200"/>
            <a:ext cx="22110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581400" y="3505200"/>
            <a:ext cx="457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9" name="Rectangle 3"/>
          <p:cNvSpPr>
            <a:spLocks noGrp="1" noChangeArrowheads="1"/>
          </p:cNvSpPr>
          <p:nvPr>
            <p:ph type="title"/>
          </p:nvPr>
        </p:nvSpPr>
        <p:spPr>
          <a:xfrm>
            <a:off x="685800" y="228600"/>
            <a:ext cx="7848600" cy="1524000"/>
          </a:xfrm>
          <a:noFill/>
          <a:ln/>
        </p:spPr>
        <p:txBody>
          <a:bodyPr>
            <a:normAutofit/>
          </a:bodyPr>
          <a:lstStyle/>
          <a:p>
            <a:pPr algn="l"/>
            <a:r>
              <a:rPr lang="en-US" sz="4000" b="1" dirty="0"/>
              <a:t>Secured </a:t>
            </a:r>
            <a:r>
              <a:rPr lang="en-US" sz="4000" b="1" dirty="0" smtClean="0"/>
              <a:t>(</a:t>
            </a:r>
            <a:r>
              <a:rPr lang="en-US" sz="4000" b="1" dirty="0"/>
              <a:t>or Asset-Based) Loans</a:t>
            </a:r>
          </a:p>
        </p:txBody>
      </p:sp>
      <p:sp>
        <p:nvSpPr>
          <p:cNvPr id="34820" name="Rectangle 4"/>
          <p:cNvSpPr>
            <a:spLocks noGrp="1" noChangeArrowheads="1"/>
          </p:cNvSpPr>
          <p:nvPr>
            <p:ph type="body" idx="1"/>
          </p:nvPr>
        </p:nvSpPr>
        <p:spPr>
          <a:xfrm>
            <a:off x="838200" y="4114800"/>
            <a:ext cx="7696200" cy="2057400"/>
          </a:xfrm>
          <a:noFill/>
          <a:ln/>
        </p:spPr>
        <p:txBody>
          <a:bodyPr>
            <a:normAutofit lnSpcReduction="10000"/>
          </a:bodyPr>
          <a:lstStyle/>
          <a:p>
            <a:pPr marL="0" indent="0">
              <a:spcBef>
                <a:spcPct val="15000"/>
              </a:spcBef>
              <a:spcAft>
                <a:spcPct val="15000"/>
              </a:spcAft>
              <a:buNone/>
            </a:pPr>
            <a:r>
              <a:rPr lang="en-US" sz="2800" u="sng" dirty="0"/>
              <a:t>Collateral value depends on</a:t>
            </a:r>
            <a:r>
              <a:rPr lang="en-US" sz="2800" dirty="0"/>
              <a:t>:</a:t>
            </a:r>
          </a:p>
          <a:p>
            <a:pPr marL="400050" indent="-400050">
              <a:spcBef>
                <a:spcPct val="15000"/>
              </a:spcBef>
              <a:spcAft>
                <a:spcPct val="15000"/>
              </a:spcAft>
            </a:pPr>
            <a:r>
              <a:rPr lang="en-US" sz="2800" dirty="0" smtClean="0"/>
              <a:t>Marketability</a:t>
            </a:r>
            <a:endParaRPr lang="en-US" sz="2800" dirty="0"/>
          </a:p>
          <a:p>
            <a:pPr marL="400050" indent="-400050">
              <a:spcBef>
                <a:spcPct val="15000"/>
              </a:spcBef>
              <a:spcAft>
                <a:spcPct val="15000"/>
              </a:spcAft>
            </a:pPr>
            <a:r>
              <a:rPr lang="en-US" sz="2800" dirty="0" smtClean="0"/>
              <a:t>Cash flow life </a:t>
            </a:r>
            <a:endParaRPr lang="en-US" sz="2800" dirty="0"/>
          </a:p>
          <a:p>
            <a:pPr marL="400050" indent="-400050">
              <a:spcBef>
                <a:spcPct val="15000"/>
              </a:spcBef>
              <a:spcAft>
                <a:spcPct val="15000"/>
              </a:spcAft>
            </a:pPr>
            <a:r>
              <a:rPr lang="en-US" sz="2800" dirty="0" smtClean="0"/>
              <a:t>Riskiness (Price fluctuation)</a:t>
            </a:r>
            <a:endParaRPr lang="en-US" sz="2800" dirty="0"/>
          </a:p>
        </p:txBody>
      </p:sp>
      <p:sp>
        <p:nvSpPr>
          <p:cNvPr id="34822" name="Rectangle 6"/>
          <p:cNvSpPr>
            <a:spLocks noChangeArrowheads="1"/>
          </p:cNvSpPr>
          <p:nvPr/>
        </p:nvSpPr>
        <p:spPr bwMode="auto">
          <a:xfrm>
            <a:off x="641555" y="1447800"/>
            <a:ext cx="79248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Security (collateral)</a:t>
            </a:r>
            <a:r>
              <a:rPr lang="en-US" sz="2800" dirty="0"/>
              <a:t> </a:t>
            </a:r>
            <a:r>
              <a:rPr lang="en-US" sz="2800" dirty="0" smtClean="0"/>
              <a:t>- </a:t>
            </a:r>
            <a:r>
              <a:rPr lang="en-US" sz="2800" dirty="0"/>
              <a:t>Asset (s) pledged by a borrower to ensure repayment of a loan.  If the borrower defaults, the lender may sell the security to pay off the </a:t>
            </a:r>
            <a:r>
              <a:rPr lang="en-US" sz="2800" dirty="0" smtClean="0"/>
              <a:t>loan. Excess of market value of security pledged over the loan amount determines the margin of safety.</a:t>
            </a:r>
          </a:p>
        </p:txBody>
      </p:sp>
    </p:spTree>
    <p:extLst>
      <p:ext uri="{BB962C8B-B14F-4D97-AF65-F5344CB8AC3E}">
        <p14:creationId xmlns:p14="http://schemas.microsoft.com/office/powerpoint/2010/main" xmlns="" val="12653836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type="title"/>
          </p:nvPr>
        </p:nvSpPr>
        <p:spPr>
          <a:xfrm>
            <a:off x="533400" y="76200"/>
            <a:ext cx="8534400" cy="1295400"/>
          </a:xfrm>
          <a:noFill/>
          <a:ln/>
        </p:spPr>
        <p:txBody>
          <a:bodyPr>
            <a:normAutofit/>
          </a:bodyPr>
          <a:lstStyle/>
          <a:p>
            <a:pPr algn="l"/>
            <a:r>
              <a:rPr lang="en-US" sz="4000" b="1" dirty="0"/>
              <a:t>Accounts-Receivable-Backed Loans</a:t>
            </a:r>
          </a:p>
        </p:txBody>
      </p:sp>
      <p:sp>
        <p:nvSpPr>
          <p:cNvPr id="36868" name="Rectangle 4"/>
          <p:cNvSpPr>
            <a:spLocks noGrp="1" noChangeArrowheads="1"/>
          </p:cNvSpPr>
          <p:nvPr>
            <p:ph type="body" idx="1"/>
          </p:nvPr>
        </p:nvSpPr>
        <p:spPr>
          <a:xfrm>
            <a:off x="609600" y="3733800"/>
            <a:ext cx="7924800" cy="2362200"/>
          </a:xfrm>
          <a:noFill/>
          <a:ln/>
        </p:spPr>
        <p:txBody>
          <a:bodyPr/>
          <a:lstStyle/>
          <a:p>
            <a:pPr marL="400050" indent="-400050">
              <a:spcBef>
                <a:spcPct val="15000"/>
              </a:spcBef>
              <a:spcAft>
                <a:spcPct val="15000"/>
              </a:spcAft>
            </a:pPr>
            <a:r>
              <a:rPr lang="en-US" sz="2800" dirty="0"/>
              <a:t>Quality:  not all individual accounts have to be accepted (may reject on </a:t>
            </a:r>
            <a:r>
              <a:rPr lang="en-US" sz="2800" i="1" dirty="0">
                <a:effectLst>
                  <a:outerShdw blurRad="38100" dist="38100" dir="2700000" algn="tl">
                    <a:srgbClr val="C0C0C0"/>
                  </a:outerShdw>
                </a:effectLst>
              </a:rPr>
              <a:t>aging</a:t>
            </a:r>
            <a:r>
              <a:rPr lang="en-US" sz="2800" dirty="0"/>
              <a:t>).</a:t>
            </a:r>
          </a:p>
          <a:p>
            <a:pPr marL="400050" indent="-400050">
              <a:spcBef>
                <a:spcPct val="15000"/>
              </a:spcBef>
              <a:spcAft>
                <a:spcPct val="15000"/>
              </a:spcAft>
            </a:pPr>
            <a:r>
              <a:rPr lang="en-US" sz="2800" dirty="0"/>
              <a:t>Size:  small accounts may be rejected as being too costly (per dollar of loan) to handle by the institution.</a:t>
            </a:r>
          </a:p>
        </p:txBody>
      </p:sp>
      <p:sp>
        <p:nvSpPr>
          <p:cNvPr id="36870" name="Rectangle 6"/>
          <p:cNvSpPr>
            <a:spLocks noChangeArrowheads="1"/>
          </p:cNvSpPr>
          <p:nvPr/>
        </p:nvSpPr>
        <p:spPr bwMode="auto">
          <a:xfrm>
            <a:off x="457200" y="1524000"/>
            <a:ext cx="82296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dirty="0"/>
              <a:t>One of the most liquid asset accounts.</a:t>
            </a:r>
          </a:p>
          <a:p>
            <a:pPr>
              <a:spcBef>
                <a:spcPct val="15000"/>
              </a:spcBef>
              <a:spcAft>
                <a:spcPct val="15000"/>
              </a:spcAft>
              <a:buClr>
                <a:schemeClr val="tx2"/>
              </a:buClr>
              <a:buSzPct val="75000"/>
            </a:pPr>
            <a:r>
              <a:rPr lang="en-US" sz="2800" dirty="0"/>
              <a:t>Loans by commercial banks or finance companies (banks offer lower interest rates).</a:t>
            </a:r>
          </a:p>
          <a:p>
            <a:pPr>
              <a:spcBef>
                <a:spcPct val="15000"/>
              </a:spcBef>
              <a:spcAft>
                <a:spcPct val="15000"/>
              </a:spcAft>
            </a:pPr>
            <a:r>
              <a:rPr lang="en-US" sz="2800" u="sng" dirty="0"/>
              <a:t>Loan evaluations are made on</a:t>
            </a:r>
            <a:r>
              <a:rPr lang="en-US" sz="2800" dirty="0"/>
              <a:t>:</a:t>
            </a:r>
          </a:p>
        </p:txBody>
      </p:sp>
    </p:spTree>
    <p:extLst>
      <p:ext uri="{BB962C8B-B14F-4D97-AF65-F5344CB8AC3E}">
        <p14:creationId xmlns:p14="http://schemas.microsoft.com/office/powerpoint/2010/main" xmlns="" val="363330084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3"/>
          <p:cNvSpPr>
            <a:spLocks noGrp="1" noChangeArrowheads="1"/>
          </p:cNvSpPr>
          <p:nvPr>
            <p:ph type="title"/>
          </p:nvPr>
        </p:nvSpPr>
        <p:spPr>
          <a:xfrm>
            <a:off x="457200" y="76200"/>
            <a:ext cx="8610600" cy="1676400"/>
          </a:xfrm>
          <a:noFill/>
          <a:ln/>
        </p:spPr>
        <p:txBody>
          <a:bodyPr>
            <a:normAutofit/>
          </a:bodyPr>
          <a:lstStyle/>
          <a:p>
            <a:pPr algn="l"/>
            <a:r>
              <a:rPr lang="en-US" sz="4000" b="1" dirty="0"/>
              <a:t>Accounts-Receivable-Backed Loans</a:t>
            </a:r>
          </a:p>
        </p:txBody>
      </p:sp>
      <p:sp>
        <p:nvSpPr>
          <p:cNvPr id="37892" name="Rectangle 4"/>
          <p:cNvSpPr>
            <a:spLocks noGrp="1" noChangeArrowheads="1"/>
          </p:cNvSpPr>
          <p:nvPr>
            <p:ph type="body" idx="1"/>
          </p:nvPr>
        </p:nvSpPr>
        <p:spPr>
          <a:xfrm>
            <a:off x="457200" y="4572000"/>
            <a:ext cx="8153400" cy="1828800"/>
          </a:xfrm>
          <a:noFill/>
          <a:ln/>
        </p:spPr>
        <p:txBody>
          <a:bodyPr/>
          <a:lstStyle/>
          <a:p>
            <a:pPr marL="0" indent="0">
              <a:spcBef>
                <a:spcPct val="15000"/>
              </a:spcBef>
              <a:spcAft>
                <a:spcPct val="15000"/>
              </a:spcAft>
              <a:buNone/>
            </a:pPr>
            <a:r>
              <a:rPr lang="en-US" sz="2800" u="sng" dirty="0"/>
              <a:t>Notification</a:t>
            </a:r>
            <a:r>
              <a:rPr lang="en-US" sz="2800" dirty="0"/>
              <a:t> -- firm customers are notified that their accounts have been pledged to the lender and remittances are made directly to the lending institution.</a:t>
            </a:r>
          </a:p>
        </p:txBody>
      </p:sp>
      <p:sp>
        <p:nvSpPr>
          <p:cNvPr id="37894" name="Rectangle 6"/>
          <p:cNvSpPr>
            <a:spLocks noChangeArrowheads="1"/>
          </p:cNvSpPr>
          <p:nvPr/>
        </p:nvSpPr>
        <p:spPr bwMode="auto">
          <a:xfrm>
            <a:off x="457200" y="1828800"/>
            <a:ext cx="82296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2800" u="sng" dirty="0"/>
              <a:t>Types of receivable loan arrangements</a:t>
            </a:r>
            <a:r>
              <a:rPr lang="en-US" sz="2800" dirty="0"/>
              <a:t>:</a:t>
            </a:r>
          </a:p>
          <a:p>
            <a:pPr>
              <a:spcBef>
                <a:spcPct val="15000"/>
              </a:spcBef>
              <a:spcAft>
                <a:spcPct val="15000"/>
              </a:spcAft>
              <a:buClr>
                <a:schemeClr val="tx2"/>
              </a:buClr>
              <a:buSzPct val="75000"/>
            </a:pPr>
            <a:r>
              <a:rPr lang="en-US" sz="2800" u="sng" dirty="0" smtClean="0"/>
              <a:t>Non-notification</a:t>
            </a:r>
            <a:r>
              <a:rPr lang="en-US" sz="2800" dirty="0" smtClean="0"/>
              <a:t> </a:t>
            </a:r>
            <a:r>
              <a:rPr lang="en-US" sz="2800" dirty="0"/>
              <a:t>-- firm customers are not notified that their accounts have been pledged to the lender.  The firm forwards all payments from pledged accounts to the lender.</a:t>
            </a:r>
          </a:p>
        </p:txBody>
      </p:sp>
    </p:spTree>
    <p:extLst>
      <p:ext uri="{BB962C8B-B14F-4D97-AF65-F5344CB8AC3E}">
        <p14:creationId xmlns:p14="http://schemas.microsoft.com/office/powerpoint/2010/main" xmlns="" val="322740765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5" name="Rectangle 3"/>
          <p:cNvSpPr>
            <a:spLocks noGrp="1" noChangeArrowheads="1"/>
          </p:cNvSpPr>
          <p:nvPr>
            <p:ph type="title"/>
          </p:nvPr>
        </p:nvSpPr>
        <p:spPr>
          <a:xfrm>
            <a:off x="457200" y="457200"/>
            <a:ext cx="8610600" cy="1295400"/>
          </a:xfrm>
          <a:noFill/>
          <a:ln/>
        </p:spPr>
        <p:txBody>
          <a:bodyPr>
            <a:normAutofit/>
          </a:bodyPr>
          <a:lstStyle/>
          <a:p>
            <a:pPr algn="l"/>
            <a:r>
              <a:rPr lang="en-US" sz="4000" b="1" dirty="0"/>
              <a:t>Inventory-Backed Loans</a:t>
            </a:r>
          </a:p>
        </p:txBody>
      </p:sp>
      <p:sp>
        <p:nvSpPr>
          <p:cNvPr id="38916" name="Rectangle 4"/>
          <p:cNvSpPr>
            <a:spLocks noGrp="1" noChangeArrowheads="1"/>
          </p:cNvSpPr>
          <p:nvPr>
            <p:ph type="body" idx="1"/>
          </p:nvPr>
        </p:nvSpPr>
        <p:spPr>
          <a:xfrm>
            <a:off x="609600" y="2438400"/>
            <a:ext cx="7620000" cy="3352800"/>
          </a:xfrm>
          <a:noFill/>
          <a:ln/>
        </p:spPr>
        <p:txBody>
          <a:bodyPr/>
          <a:lstStyle/>
          <a:p>
            <a:pPr marL="400050" indent="-400050">
              <a:spcBef>
                <a:spcPct val="15000"/>
              </a:spcBef>
              <a:spcAft>
                <a:spcPct val="15000"/>
              </a:spcAft>
            </a:pPr>
            <a:r>
              <a:rPr lang="en-US" sz="2800" dirty="0"/>
              <a:t>Marketability</a:t>
            </a:r>
          </a:p>
          <a:p>
            <a:pPr marL="400050" indent="-400050">
              <a:spcBef>
                <a:spcPct val="15000"/>
              </a:spcBef>
              <a:spcAft>
                <a:spcPct val="15000"/>
              </a:spcAft>
            </a:pPr>
            <a:r>
              <a:rPr lang="en-US" sz="2800" dirty="0"/>
              <a:t>Perishability</a:t>
            </a:r>
          </a:p>
          <a:p>
            <a:pPr marL="400050" indent="-400050">
              <a:spcBef>
                <a:spcPct val="15000"/>
              </a:spcBef>
              <a:spcAft>
                <a:spcPct val="15000"/>
              </a:spcAft>
            </a:pPr>
            <a:r>
              <a:rPr lang="en-US" sz="2800" dirty="0"/>
              <a:t>Price stability</a:t>
            </a:r>
          </a:p>
          <a:p>
            <a:pPr marL="400050" indent="-400050">
              <a:spcBef>
                <a:spcPct val="15000"/>
              </a:spcBef>
              <a:spcAft>
                <a:spcPct val="15000"/>
              </a:spcAft>
            </a:pPr>
            <a:r>
              <a:rPr lang="en-US" sz="2800" dirty="0"/>
              <a:t>Difficulty and expense of selling for loan satisfaction</a:t>
            </a:r>
          </a:p>
          <a:p>
            <a:pPr marL="400050" indent="-400050">
              <a:spcBef>
                <a:spcPct val="15000"/>
              </a:spcBef>
              <a:spcAft>
                <a:spcPct val="15000"/>
              </a:spcAft>
            </a:pPr>
            <a:r>
              <a:rPr lang="en-US" sz="2800" dirty="0"/>
              <a:t>Cash-flow ability</a:t>
            </a:r>
          </a:p>
        </p:txBody>
      </p:sp>
      <p:sp>
        <p:nvSpPr>
          <p:cNvPr id="38918" name="Rectangle 6"/>
          <p:cNvSpPr>
            <a:spLocks noChangeArrowheads="1"/>
          </p:cNvSpPr>
          <p:nvPr/>
        </p:nvSpPr>
        <p:spPr bwMode="auto">
          <a:xfrm>
            <a:off x="457200" y="1828800"/>
            <a:ext cx="822960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2800" u="sng" dirty="0" smtClean="0"/>
              <a:t>Loan </a:t>
            </a:r>
            <a:r>
              <a:rPr lang="en-US" sz="2800" u="sng" dirty="0"/>
              <a:t>evaluations are made on</a:t>
            </a:r>
            <a:r>
              <a:rPr lang="en-US" sz="2800" dirty="0"/>
              <a:t>:</a:t>
            </a:r>
          </a:p>
        </p:txBody>
      </p:sp>
    </p:spTree>
    <p:extLst>
      <p:ext uri="{BB962C8B-B14F-4D97-AF65-F5344CB8AC3E}">
        <p14:creationId xmlns:p14="http://schemas.microsoft.com/office/powerpoint/2010/main" xmlns="" val="45071705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533400" y="0"/>
            <a:ext cx="8534400" cy="1752600"/>
          </a:xfrm>
          <a:noFill/>
          <a:ln/>
        </p:spPr>
        <p:txBody>
          <a:bodyPr>
            <a:normAutofit/>
          </a:bodyPr>
          <a:lstStyle/>
          <a:p>
            <a:pPr algn="l"/>
            <a:r>
              <a:rPr lang="en-US" sz="4000" b="1" dirty="0"/>
              <a:t>Types of </a:t>
            </a:r>
            <a:r>
              <a:rPr lang="en-US" sz="4000" b="1" dirty="0" smtClean="0"/>
              <a:t>Inventory-Backed </a:t>
            </a:r>
            <a:r>
              <a:rPr lang="en-US" sz="4000" b="1" dirty="0"/>
              <a:t>Loans</a:t>
            </a:r>
          </a:p>
        </p:txBody>
      </p:sp>
      <p:sp>
        <p:nvSpPr>
          <p:cNvPr id="39941" name="Rectangle 5"/>
          <p:cNvSpPr>
            <a:spLocks noChangeArrowheads="1"/>
          </p:cNvSpPr>
          <p:nvPr/>
        </p:nvSpPr>
        <p:spPr bwMode="auto">
          <a:xfrm>
            <a:off x="457200" y="1828800"/>
            <a:ext cx="82296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Floating Lien </a:t>
            </a:r>
            <a:r>
              <a:rPr lang="en-US" sz="2800" dirty="0" smtClean="0">
                <a:solidFill>
                  <a:srgbClr val="000000"/>
                </a:solidFill>
              </a:rPr>
              <a:t>- </a:t>
            </a:r>
            <a:r>
              <a:rPr lang="en-US" sz="2800" dirty="0">
                <a:solidFill>
                  <a:srgbClr val="000000"/>
                </a:solidFill>
              </a:rPr>
              <a:t>A general, or blanket, lien against a group of assets, such as inventory or receivables, without the assets being specifically identified.</a:t>
            </a:r>
          </a:p>
        </p:txBody>
      </p:sp>
      <p:sp>
        <p:nvSpPr>
          <p:cNvPr id="39942" name="Rectangle 6"/>
          <p:cNvSpPr>
            <a:spLocks noChangeArrowheads="1"/>
          </p:cNvSpPr>
          <p:nvPr/>
        </p:nvSpPr>
        <p:spPr bwMode="auto">
          <a:xfrm>
            <a:off x="457200" y="4038600"/>
            <a:ext cx="82296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Chattel Mortgage </a:t>
            </a:r>
            <a:r>
              <a:rPr lang="en-US" sz="2800" dirty="0" smtClean="0"/>
              <a:t>- </a:t>
            </a:r>
            <a:r>
              <a:rPr lang="en-US" sz="2800" dirty="0"/>
              <a:t>A lien on specifically </a:t>
            </a:r>
            <a:r>
              <a:rPr lang="en-US" sz="2800" dirty="0" smtClean="0"/>
              <a:t>identified inventory by serial number or some other means. The inventory can only be sold with the lenders’ consent. The arrangement is not suitable with rapid turnover and not easily identifiable. </a:t>
            </a:r>
            <a:endParaRPr lang="en-US" sz="2800" dirty="0"/>
          </a:p>
        </p:txBody>
      </p:sp>
    </p:spTree>
    <p:extLst>
      <p:ext uri="{BB962C8B-B14F-4D97-AF65-F5344CB8AC3E}">
        <p14:creationId xmlns:p14="http://schemas.microsoft.com/office/powerpoint/2010/main" xmlns="" val="231020082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a:xfrm>
            <a:off x="609600" y="0"/>
            <a:ext cx="8458200" cy="1752600"/>
          </a:xfrm>
          <a:noFill/>
          <a:ln/>
        </p:spPr>
        <p:txBody>
          <a:bodyPr>
            <a:normAutofit/>
          </a:bodyPr>
          <a:lstStyle/>
          <a:p>
            <a:pPr algn="l"/>
            <a:r>
              <a:rPr lang="en-US" sz="4000" b="1" dirty="0"/>
              <a:t>Types of </a:t>
            </a:r>
            <a:r>
              <a:rPr lang="en-US" sz="4000" b="1" dirty="0" smtClean="0"/>
              <a:t>Inventory-Backed </a:t>
            </a:r>
            <a:r>
              <a:rPr lang="en-US" sz="4000" b="1" dirty="0"/>
              <a:t>Loans</a:t>
            </a:r>
          </a:p>
        </p:txBody>
      </p:sp>
      <p:sp>
        <p:nvSpPr>
          <p:cNvPr id="40965" name="Rectangle 5"/>
          <p:cNvSpPr>
            <a:spLocks noChangeArrowheads="1"/>
          </p:cNvSpPr>
          <p:nvPr/>
        </p:nvSpPr>
        <p:spPr bwMode="auto">
          <a:xfrm>
            <a:off x="457200" y="1828800"/>
            <a:ext cx="82296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Trust </a:t>
            </a:r>
            <a:r>
              <a:rPr lang="en-US" sz="2800" u="sng" dirty="0" smtClean="0"/>
              <a:t>Receipt</a:t>
            </a:r>
            <a:r>
              <a:rPr lang="en-US" sz="2800" dirty="0" smtClean="0"/>
              <a:t> - </a:t>
            </a:r>
            <a:r>
              <a:rPr lang="en-US" sz="2800" dirty="0"/>
              <a:t>A security device acknowledging that the borrower holds specifically identified inventory and proceeds from its sale in trust for the lender</a:t>
            </a:r>
            <a:r>
              <a:rPr lang="en-US" sz="2800" dirty="0" smtClean="0"/>
              <a:t>. Particularly useful for the automobile dealers, equipment dealers, and consumer durable goods dealers.</a:t>
            </a:r>
            <a:endParaRPr lang="en-US" sz="2800" dirty="0"/>
          </a:p>
        </p:txBody>
      </p:sp>
      <p:sp>
        <p:nvSpPr>
          <p:cNvPr id="40966" name="Rectangle 6"/>
          <p:cNvSpPr>
            <a:spLocks noChangeArrowheads="1"/>
          </p:cNvSpPr>
          <p:nvPr/>
        </p:nvSpPr>
        <p:spPr bwMode="auto">
          <a:xfrm>
            <a:off x="457200" y="4724400"/>
            <a:ext cx="8229600" cy="205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Terminal Warehouse Receipt</a:t>
            </a:r>
            <a:r>
              <a:rPr lang="en-US" sz="2800" dirty="0"/>
              <a:t> </a:t>
            </a:r>
            <a:r>
              <a:rPr lang="en-US" sz="2800" dirty="0" smtClean="0"/>
              <a:t>- </a:t>
            </a:r>
            <a:r>
              <a:rPr lang="en-US" sz="2800" dirty="0"/>
              <a:t>A receipt for the deposit of goods in a public warehouse that a lender holds as collateral for a loan.</a:t>
            </a:r>
          </a:p>
        </p:txBody>
      </p:sp>
    </p:spTree>
    <p:extLst>
      <p:ext uri="{BB962C8B-B14F-4D97-AF65-F5344CB8AC3E}">
        <p14:creationId xmlns:p14="http://schemas.microsoft.com/office/powerpoint/2010/main" xmlns="" val="42601817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title"/>
          </p:nvPr>
        </p:nvSpPr>
        <p:spPr>
          <a:xfrm>
            <a:off x="457200" y="0"/>
            <a:ext cx="8610600" cy="1752600"/>
          </a:xfrm>
          <a:noFill/>
          <a:ln/>
        </p:spPr>
        <p:txBody>
          <a:bodyPr>
            <a:normAutofit/>
          </a:bodyPr>
          <a:lstStyle/>
          <a:p>
            <a:pPr algn="l"/>
            <a:r>
              <a:rPr lang="en-US" sz="4000" b="1" dirty="0"/>
              <a:t>Types of </a:t>
            </a:r>
            <a:r>
              <a:rPr lang="en-US" sz="4000" b="1" dirty="0" smtClean="0"/>
              <a:t>Inventory-Backed </a:t>
            </a:r>
            <a:r>
              <a:rPr lang="en-US" sz="4000" b="1" dirty="0"/>
              <a:t>Loans</a:t>
            </a:r>
          </a:p>
        </p:txBody>
      </p:sp>
      <p:sp>
        <p:nvSpPr>
          <p:cNvPr id="41989" name="Rectangle 5"/>
          <p:cNvSpPr>
            <a:spLocks noChangeArrowheads="1"/>
          </p:cNvSpPr>
          <p:nvPr/>
        </p:nvSpPr>
        <p:spPr bwMode="auto">
          <a:xfrm>
            <a:off x="457200" y="2057400"/>
            <a:ext cx="8229600" cy="396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buClr>
                <a:schemeClr val="tx2"/>
              </a:buClr>
              <a:buSzPct val="75000"/>
            </a:pPr>
            <a:r>
              <a:rPr lang="en-US" sz="2800" u="sng" dirty="0"/>
              <a:t>Field Warehouse Receipt</a:t>
            </a:r>
            <a:r>
              <a:rPr lang="en-US" sz="2800" dirty="0"/>
              <a:t> </a:t>
            </a:r>
            <a:r>
              <a:rPr lang="en-US" sz="2800" dirty="0" smtClean="0">
                <a:solidFill>
                  <a:srgbClr val="000000"/>
                </a:solidFill>
              </a:rPr>
              <a:t>- </a:t>
            </a:r>
            <a:r>
              <a:rPr lang="en-US" sz="2800" dirty="0">
                <a:solidFill>
                  <a:srgbClr val="000000"/>
                </a:solidFill>
              </a:rPr>
              <a:t>A receipt for goods segregated and stored on the borrower’s premises (but under the control of an independent warehousing company) that a lender holds as collateral for a loan.</a:t>
            </a:r>
          </a:p>
        </p:txBody>
      </p:sp>
      <p:sp>
        <p:nvSpPr>
          <p:cNvPr id="41990" name="Rectangle 6"/>
          <p:cNvSpPr>
            <a:spLocks noChangeArrowheads="1"/>
          </p:cNvSpPr>
          <p:nvPr/>
        </p:nvSpPr>
        <p:spPr bwMode="auto">
          <a:xfrm>
            <a:off x="457200" y="4953000"/>
            <a:ext cx="82296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43256256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1" name="Rectangle 3"/>
          <p:cNvSpPr>
            <a:spLocks noGrp="1" noChangeArrowheads="1"/>
          </p:cNvSpPr>
          <p:nvPr>
            <p:ph type="title"/>
          </p:nvPr>
        </p:nvSpPr>
        <p:spPr>
          <a:xfrm>
            <a:off x="457200" y="0"/>
            <a:ext cx="7315200" cy="1752600"/>
          </a:xfrm>
          <a:noFill/>
          <a:ln/>
        </p:spPr>
        <p:txBody>
          <a:bodyPr>
            <a:normAutofit/>
          </a:bodyPr>
          <a:lstStyle/>
          <a:p>
            <a:pPr algn="l"/>
            <a:r>
              <a:rPr lang="en-US" sz="4000" b="1" dirty="0"/>
              <a:t>Factoring </a:t>
            </a:r>
            <a:r>
              <a:rPr lang="en-US" sz="4000" b="1" dirty="0" smtClean="0"/>
              <a:t>Accounts Receivable</a:t>
            </a:r>
            <a:endParaRPr lang="en-US" sz="4000" b="1" dirty="0"/>
          </a:p>
        </p:txBody>
      </p:sp>
      <p:sp>
        <p:nvSpPr>
          <p:cNvPr id="43012" name="Rectangle 4"/>
          <p:cNvSpPr>
            <a:spLocks noGrp="1" noChangeArrowheads="1"/>
          </p:cNvSpPr>
          <p:nvPr>
            <p:ph type="body" idx="1"/>
          </p:nvPr>
        </p:nvSpPr>
        <p:spPr>
          <a:xfrm>
            <a:off x="685800" y="3200400"/>
            <a:ext cx="8001000" cy="3200400"/>
          </a:xfrm>
          <a:noFill/>
          <a:ln/>
        </p:spPr>
        <p:txBody>
          <a:bodyPr>
            <a:noAutofit/>
          </a:bodyPr>
          <a:lstStyle/>
          <a:p>
            <a:pPr>
              <a:spcBef>
                <a:spcPct val="15000"/>
              </a:spcBef>
              <a:spcAft>
                <a:spcPct val="15000"/>
              </a:spcAft>
            </a:pPr>
            <a:r>
              <a:rPr lang="en-US" sz="2600" dirty="0"/>
              <a:t>Factor is often a subsidiary of a bank holding company.</a:t>
            </a:r>
          </a:p>
          <a:p>
            <a:pPr>
              <a:spcBef>
                <a:spcPct val="15000"/>
              </a:spcBef>
              <a:spcAft>
                <a:spcPct val="15000"/>
              </a:spcAft>
            </a:pPr>
            <a:r>
              <a:rPr lang="en-US" sz="2600" dirty="0"/>
              <a:t>Factor maintains a credit department and performs credit checks on accounts.</a:t>
            </a:r>
          </a:p>
          <a:p>
            <a:pPr>
              <a:spcBef>
                <a:spcPct val="15000"/>
              </a:spcBef>
              <a:spcAft>
                <a:spcPct val="15000"/>
              </a:spcAft>
            </a:pPr>
            <a:r>
              <a:rPr lang="en-US" sz="2600" dirty="0"/>
              <a:t>Allows firm to eliminate their credit department and the associated costs.</a:t>
            </a:r>
          </a:p>
          <a:p>
            <a:pPr>
              <a:spcBef>
                <a:spcPct val="15000"/>
              </a:spcBef>
              <a:spcAft>
                <a:spcPct val="15000"/>
              </a:spcAft>
            </a:pPr>
            <a:r>
              <a:rPr lang="en-US" sz="2600" dirty="0"/>
              <a:t>Contracts are usually for 1 year, but are renewable.</a:t>
            </a:r>
          </a:p>
        </p:txBody>
      </p:sp>
      <p:sp>
        <p:nvSpPr>
          <p:cNvPr id="43014" name="Rectangle 6"/>
          <p:cNvSpPr>
            <a:spLocks noChangeArrowheads="1"/>
          </p:cNvSpPr>
          <p:nvPr/>
        </p:nvSpPr>
        <p:spPr bwMode="auto">
          <a:xfrm>
            <a:off x="457200" y="1828800"/>
            <a:ext cx="8229600" cy="1219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a:spcBef>
                <a:spcPct val="15000"/>
              </a:spcBef>
              <a:spcAft>
                <a:spcPct val="15000"/>
              </a:spcAft>
            </a:pPr>
            <a:r>
              <a:rPr lang="en-US" sz="2800" u="sng" dirty="0"/>
              <a:t>Factoring</a:t>
            </a:r>
            <a:r>
              <a:rPr lang="en-US" sz="2800" dirty="0"/>
              <a:t> -- The selling of receivables to a financial </a:t>
            </a:r>
            <a:r>
              <a:rPr lang="en-US" sz="2800" dirty="0" smtClean="0"/>
              <a:t>institution recognized as the factor in this situation.</a:t>
            </a:r>
            <a:endParaRPr lang="en-US" sz="2800" dirty="0"/>
          </a:p>
        </p:txBody>
      </p:sp>
    </p:spTree>
    <p:extLst>
      <p:ext uri="{BB962C8B-B14F-4D97-AF65-F5344CB8AC3E}">
        <p14:creationId xmlns:p14="http://schemas.microsoft.com/office/powerpoint/2010/main" xmlns="" val="412246496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5" name="Rectangle 3"/>
          <p:cNvSpPr>
            <a:spLocks noGrp="1" noChangeArrowheads="1"/>
          </p:cNvSpPr>
          <p:nvPr>
            <p:ph type="title"/>
          </p:nvPr>
        </p:nvSpPr>
        <p:spPr>
          <a:xfrm>
            <a:off x="457200" y="0"/>
            <a:ext cx="7772400" cy="1371600"/>
          </a:xfrm>
          <a:noFill/>
          <a:ln/>
        </p:spPr>
        <p:txBody>
          <a:bodyPr>
            <a:normAutofit/>
          </a:bodyPr>
          <a:lstStyle/>
          <a:p>
            <a:pPr algn="l"/>
            <a:r>
              <a:rPr lang="en-US" sz="4000" b="1" dirty="0"/>
              <a:t>Factoring </a:t>
            </a:r>
            <a:r>
              <a:rPr lang="en-US" sz="4000" b="1" dirty="0" smtClean="0"/>
              <a:t>Accounts Receivable</a:t>
            </a:r>
            <a:endParaRPr lang="en-US" sz="4000" b="1" dirty="0"/>
          </a:p>
        </p:txBody>
      </p:sp>
      <p:sp>
        <p:nvSpPr>
          <p:cNvPr id="44036" name="Rectangle 4"/>
          <p:cNvSpPr>
            <a:spLocks noGrp="1" noChangeArrowheads="1"/>
          </p:cNvSpPr>
          <p:nvPr>
            <p:ph type="body" idx="1"/>
          </p:nvPr>
        </p:nvSpPr>
        <p:spPr>
          <a:xfrm>
            <a:off x="454742" y="2127455"/>
            <a:ext cx="8229600" cy="4114800"/>
          </a:xfrm>
          <a:noFill/>
          <a:ln/>
        </p:spPr>
        <p:txBody>
          <a:bodyPr>
            <a:noAutofit/>
          </a:bodyPr>
          <a:lstStyle/>
          <a:p>
            <a:pPr marL="400050" indent="-400050">
              <a:spcBef>
                <a:spcPct val="10000"/>
              </a:spcBef>
              <a:spcAft>
                <a:spcPct val="10000"/>
              </a:spcAft>
            </a:pPr>
            <a:r>
              <a:rPr lang="en-US" sz="2500" dirty="0"/>
              <a:t>Factor receives a commission on the face value of the receivables (typically &lt;1% but as much as 3%).</a:t>
            </a:r>
          </a:p>
          <a:p>
            <a:pPr marL="400050" indent="-400050">
              <a:spcBef>
                <a:spcPct val="10000"/>
              </a:spcBef>
              <a:spcAft>
                <a:spcPct val="10000"/>
              </a:spcAft>
            </a:pPr>
            <a:r>
              <a:rPr lang="en-US" sz="2500" dirty="0"/>
              <a:t>Cash payment is usually made on the actual or average due date of the receivables.</a:t>
            </a:r>
          </a:p>
          <a:p>
            <a:pPr marL="400050" indent="-400050">
              <a:spcBef>
                <a:spcPct val="10000"/>
              </a:spcBef>
              <a:spcAft>
                <a:spcPct val="10000"/>
              </a:spcAft>
            </a:pPr>
            <a:r>
              <a:rPr lang="en-US" sz="2500" dirty="0"/>
              <a:t>If the factor advances money to the firm, then the firm must pay interest on the advance.</a:t>
            </a:r>
          </a:p>
          <a:p>
            <a:pPr marL="400050" indent="-400050">
              <a:spcBef>
                <a:spcPct val="10000"/>
              </a:spcBef>
              <a:spcAft>
                <a:spcPct val="10000"/>
              </a:spcAft>
            </a:pPr>
            <a:r>
              <a:rPr lang="en-US" sz="2500" dirty="0"/>
              <a:t>Total cost of factoring is composed of a factoring fee plus an interest charge on any cash advance.</a:t>
            </a:r>
          </a:p>
          <a:p>
            <a:pPr marL="400050" indent="-400050">
              <a:spcBef>
                <a:spcPct val="10000"/>
              </a:spcBef>
              <a:spcAft>
                <a:spcPct val="10000"/>
              </a:spcAft>
            </a:pPr>
            <a:r>
              <a:rPr lang="en-US" sz="2500" dirty="0"/>
              <a:t>Although expensive, it provides the firm with substantial flexibility. </a:t>
            </a:r>
          </a:p>
        </p:txBody>
      </p:sp>
      <p:sp>
        <p:nvSpPr>
          <p:cNvPr id="44038" name="Rectangle 6"/>
          <p:cNvSpPr>
            <a:spLocks noChangeArrowheads="1"/>
          </p:cNvSpPr>
          <p:nvPr/>
        </p:nvSpPr>
        <p:spPr bwMode="auto">
          <a:xfrm>
            <a:off x="457200" y="1409700"/>
            <a:ext cx="82296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400050" indent="-400050">
              <a:spcBef>
                <a:spcPct val="15000"/>
              </a:spcBef>
              <a:spcAft>
                <a:spcPct val="15000"/>
              </a:spcAft>
            </a:pPr>
            <a:r>
              <a:rPr lang="en-US" sz="3200" u="sng" dirty="0"/>
              <a:t>Factoring Costs</a:t>
            </a:r>
          </a:p>
        </p:txBody>
      </p:sp>
    </p:spTree>
    <p:extLst>
      <p:ext uri="{BB962C8B-B14F-4D97-AF65-F5344CB8AC3E}">
        <p14:creationId xmlns:p14="http://schemas.microsoft.com/office/powerpoint/2010/main" xmlns="" val="406205179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title"/>
          </p:nvPr>
        </p:nvSpPr>
        <p:spPr>
          <a:xfrm>
            <a:off x="533400" y="0"/>
            <a:ext cx="8153400" cy="1371600"/>
          </a:xfrm>
          <a:noFill/>
          <a:ln/>
        </p:spPr>
        <p:txBody>
          <a:bodyPr>
            <a:normAutofit/>
          </a:bodyPr>
          <a:lstStyle/>
          <a:p>
            <a:pPr algn="l"/>
            <a:r>
              <a:rPr lang="en-US" sz="4000" b="1" dirty="0"/>
              <a:t>Composition of </a:t>
            </a:r>
            <a:r>
              <a:rPr lang="en-US" sz="4000" b="1" dirty="0" smtClean="0"/>
              <a:t>Short-Term </a:t>
            </a:r>
            <a:r>
              <a:rPr lang="en-US" sz="4000" b="1" dirty="0"/>
              <a:t>Financing</a:t>
            </a:r>
          </a:p>
        </p:txBody>
      </p:sp>
      <p:sp>
        <p:nvSpPr>
          <p:cNvPr id="45060" name="Rectangle 4"/>
          <p:cNvSpPr>
            <a:spLocks noGrp="1" noChangeArrowheads="1"/>
          </p:cNvSpPr>
          <p:nvPr>
            <p:ph type="body" idx="1"/>
          </p:nvPr>
        </p:nvSpPr>
        <p:spPr>
          <a:xfrm>
            <a:off x="990600" y="2971800"/>
            <a:ext cx="7696200" cy="3505200"/>
          </a:xfrm>
          <a:noFill/>
          <a:ln/>
        </p:spPr>
        <p:txBody>
          <a:bodyPr/>
          <a:lstStyle/>
          <a:p>
            <a:pPr marL="400050" indent="-400050">
              <a:spcBef>
                <a:spcPct val="10000"/>
              </a:spcBef>
              <a:spcAft>
                <a:spcPct val="10000"/>
              </a:spcAft>
            </a:pPr>
            <a:r>
              <a:rPr lang="en-US" sz="3200"/>
              <a:t>Cost of the financing method</a:t>
            </a:r>
          </a:p>
          <a:p>
            <a:pPr marL="400050" indent="-400050">
              <a:spcBef>
                <a:spcPct val="10000"/>
              </a:spcBef>
              <a:spcAft>
                <a:spcPct val="10000"/>
              </a:spcAft>
            </a:pPr>
            <a:r>
              <a:rPr lang="en-US" sz="3200"/>
              <a:t>Availability of funds</a:t>
            </a:r>
          </a:p>
          <a:p>
            <a:pPr marL="400050" indent="-400050">
              <a:spcBef>
                <a:spcPct val="10000"/>
              </a:spcBef>
              <a:spcAft>
                <a:spcPct val="10000"/>
              </a:spcAft>
            </a:pPr>
            <a:r>
              <a:rPr lang="en-US" sz="3200"/>
              <a:t>Timing</a:t>
            </a:r>
          </a:p>
          <a:p>
            <a:pPr marL="400050" indent="-400050">
              <a:spcBef>
                <a:spcPct val="10000"/>
              </a:spcBef>
              <a:spcAft>
                <a:spcPct val="10000"/>
              </a:spcAft>
            </a:pPr>
            <a:r>
              <a:rPr lang="en-US" sz="3200"/>
              <a:t>Flexibility</a:t>
            </a:r>
          </a:p>
          <a:p>
            <a:pPr marL="400050" indent="-400050">
              <a:spcBef>
                <a:spcPct val="10000"/>
              </a:spcBef>
              <a:spcAft>
                <a:spcPct val="10000"/>
              </a:spcAft>
            </a:pPr>
            <a:r>
              <a:rPr lang="en-US" sz="3200"/>
              <a:t>Degree to which the assets are encumbered</a:t>
            </a:r>
          </a:p>
        </p:txBody>
      </p:sp>
      <p:sp>
        <p:nvSpPr>
          <p:cNvPr id="45062" name="Rectangle 6"/>
          <p:cNvSpPr>
            <a:spLocks noChangeArrowheads="1"/>
          </p:cNvSpPr>
          <p:nvPr/>
        </p:nvSpPr>
        <p:spPr bwMode="auto">
          <a:xfrm>
            <a:off x="533400" y="1828800"/>
            <a:ext cx="81534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pPr marL="1588">
              <a:spcBef>
                <a:spcPct val="10000"/>
              </a:spcBef>
              <a:spcAft>
                <a:spcPct val="10000"/>
              </a:spcAft>
            </a:pPr>
            <a:r>
              <a:rPr lang="en-US" sz="3200" dirty="0"/>
              <a:t>The best mix of short-term </a:t>
            </a:r>
            <a:r>
              <a:rPr lang="en-US" sz="3200" dirty="0" smtClean="0"/>
              <a:t>financing depends </a:t>
            </a:r>
            <a:r>
              <a:rPr lang="en-US" sz="3200" dirty="0"/>
              <a:t>on:</a:t>
            </a:r>
          </a:p>
        </p:txBody>
      </p:sp>
    </p:spTree>
    <p:extLst>
      <p:ext uri="{BB962C8B-B14F-4D97-AF65-F5344CB8AC3E}">
        <p14:creationId xmlns:p14="http://schemas.microsoft.com/office/powerpoint/2010/main" xmlns="" val="157182730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Summary</a:t>
            </a:r>
            <a:endParaRPr lang="en-US" sz="4000" b="1" dirty="0"/>
          </a:p>
        </p:txBody>
      </p:sp>
      <p:sp>
        <p:nvSpPr>
          <p:cNvPr id="3" name="Content Placeholder 2"/>
          <p:cNvSpPr>
            <a:spLocks noGrp="1"/>
          </p:cNvSpPr>
          <p:nvPr>
            <p:ph idx="1"/>
          </p:nvPr>
        </p:nvSpPr>
        <p:spPr/>
        <p:txBody>
          <a:bodyPr>
            <a:normAutofit/>
          </a:bodyPr>
          <a:lstStyle/>
          <a:p>
            <a:pPr marL="457200" indent="-457200">
              <a:lnSpc>
                <a:spcPct val="80000"/>
              </a:lnSpc>
            </a:pPr>
            <a:r>
              <a:rPr lang="en-US" dirty="0" smtClean="0"/>
              <a:t>Detour Cost of Borrowing.</a:t>
            </a:r>
          </a:p>
          <a:p>
            <a:pPr marL="457200" indent="-457200">
              <a:lnSpc>
                <a:spcPct val="80000"/>
              </a:lnSpc>
            </a:pPr>
            <a:r>
              <a:rPr lang="en-US" dirty="0" smtClean="0"/>
              <a:t>Calculate </a:t>
            </a:r>
            <a:r>
              <a:rPr lang="en-US" dirty="0"/>
              <a:t>the effective annual interest rate on short-term borrowing with or without a compensating balance requirement and/or a commitment fee</a:t>
            </a:r>
            <a:r>
              <a:rPr lang="en-US" dirty="0" smtClean="0"/>
              <a:t>.</a:t>
            </a:r>
            <a:r>
              <a:rPr lang="en-US" dirty="0"/>
              <a:t> </a:t>
            </a:r>
            <a:endParaRPr lang="en-US" dirty="0" smtClean="0"/>
          </a:p>
          <a:p>
            <a:pPr marL="457200" indent="-457200">
              <a:lnSpc>
                <a:spcPct val="80000"/>
              </a:lnSpc>
            </a:pPr>
            <a:r>
              <a:rPr lang="en-US" dirty="0" smtClean="0"/>
              <a:t>Secured </a:t>
            </a:r>
            <a:r>
              <a:rPr lang="en-US" dirty="0"/>
              <a:t>or asset based loans.</a:t>
            </a:r>
          </a:p>
          <a:p>
            <a:pPr marL="457200" indent="-457200">
              <a:lnSpc>
                <a:spcPct val="80000"/>
              </a:lnSpc>
            </a:pPr>
            <a:r>
              <a:rPr lang="en-US" dirty="0" smtClean="0"/>
              <a:t>Understand </a:t>
            </a:r>
            <a:r>
              <a:rPr lang="en-US" dirty="0"/>
              <a:t>what is meant by factoring accounts receivable</a:t>
            </a:r>
          </a:p>
        </p:txBody>
      </p:sp>
    </p:spTree>
    <p:extLst>
      <p:ext uri="{BB962C8B-B14F-4D97-AF65-F5344CB8AC3E}">
        <p14:creationId xmlns:p14="http://schemas.microsoft.com/office/powerpoint/2010/main" xmlns="" val="39299374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1231</Words>
  <Application>Microsoft Office PowerPoint</Application>
  <PresentationFormat>On-screen Show (4:3)</PresentationFormat>
  <Paragraphs>133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Summary of Previous Lecture</vt:lpstr>
      <vt:lpstr>Chapter 11(II)</vt:lpstr>
      <vt:lpstr>Learning Outcomes</vt:lpstr>
      <vt:lpstr>Detour:  Cost of Borrowing</vt:lpstr>
      <vt:lpstr>Detour:  Cost of Borrowing</vt:lpstr>
      <vt:lpstr>Detour:  Cost of Borrowing</vt:lpstr>
      <vt:lpstr>Detour:  Cost of Borrowing</vt:lpstr>
      <vt:lpstr>Detour:  Cost of Borrowing</vt:lpstr>
      <vt:lpstr>Detour:  Cost of Borrowing</vt:lpstr>
      <vt:lpstr>Detour:  Cost of Borrowing</vt:lpstr>
      <vt:lpstr>Detour:  Cost of Borrowing</vt:lpstr>
      <vt:lpstr>Detour:  Cost of Borrowing</vt:lpstr>
      <vt:lpstr>Secured (or Asset-Based) Loans</vt:lpstr>
      <vt:lpstr>Accounts-Receivable-Backed Loans</vt:lpstr>
      <vt:lpstr>Accounts-Receivable-Backed Loans</vt:lpstr>
      <vt:lpstr>Inventory-Backed Loans</vt:lpstr>
      <vt:lpstr>Types of Inventory-Backed Loans</vt:lpstr>
      <vt:lpstr>Types of Inventory-Backed Loans</vt:lpstr>
      <vt:lpstr>Types of Inventory-Backed Loans</vt:lpstr>
      <vt:lpstr>Factoring Accounts Receivable</vt:lpstr>
      <vt:lpstr>Factoring Accounts Receivable</vt:lpstr>
      <vt:lpstr>Composition of Short-Term Financing</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NTS</cp:lastModifiedBy>
  <cp:revision>33</cp:revision>
  <dcterms:created xsi:type="dcterms:W3CDTF">2012-11-10T16:47:53Z</dcterms:created>
  <dcterms:modified xsi:type="dcterms:W3CDTF">2012-11-12T09:57:50Z</dcterms:modified>
</cp:coreProperties>
</file>