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99" r:id="rId10"/>
    <p:sldId id="264" r:id="rId11"/>
    <p:sldId id="265" r:id="rId12"/>
    <p:sldId id="300" r:id="rId13"/>
    <p:sldId id="266" r:id="rId14"/>
    <p:sldId id="267" r:id="rId15"/>
    <p:sldId id="268" r:id="rId16"/>
    <p:sldId id="269" r:id="rId17"/>
    <p:sldId id="301" r:id="rId18"/>
    <p:sldId id="270" r:id="rId19"/>
    <p:sldId id="271" r:id="rId20"/>
    <p:sldId id="272" r:id="rId21"/>
    <p:sldId id="273" r:id="rId22"/>
    <p:sldId id="274" r:id="rId23"/>
    <p:sldId id="302" r:id="rId24"/>
    <p:sldId id="275" r:id="rId25"/>
    <p:sldId id="276" r:id="rId26"/>
    <p:sldId id="304" r:id="rId27"/>
    <p:sldId id="277" r:id="rId28"/>
    <p:sldId id="278" r:id="rId29"/>
    <p:sldId id="305" r:id="rId30"/>
    <p:sldId id="279" r:id="rId31"/>
    <p:sldId id="280" r:id="rId32"/>
    <p:sldId id="30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FC95AE-BB50-400B-AF56-3A18500A9B33}" type="datetimeFigureOut">
              <a:rPr lang="en-US" smtClean="0"/>
              <a:pPr/>
              <a:t>11/12/2012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1371B0-57EA-458D-80BF-FB704F5EEEC4}" type="slidenum">
              <a:rPr lang="en-US" smtClean="0"/>
              <a:pPr/>
              <a:t>‹#›</a:t>
            </a:fld>
            <a:endParaRPr lang="en-US"/>
          </a:p>
        </p:txBody>
      </p:sp>
    </p:spTree>
    <p:extLst>
      <p:ext uri="{BB962C8B-B14F-4D97-AF65-F5344CB8AC3E}">
        <p14:creationId xmlns:p14="http://schemas.microsoft.com/office/powerpoint/2010/main" xmlns="" val="4170411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ln/>
        </p:spPr>
        <p:txBody>
          <a:bodyPr/>
          <a:lstStyle/>
          <a:p>
            <a:endParaRPr lang="en-GB"/>
          </a:p>
        </p:txBody>
      </p:sp>
      <p:sp>
        <p:nvSpPr>
          <p:cNvPr id="51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118876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17582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190020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114813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95688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2763295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22046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820197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742350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2143785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1579171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CB6A51-62CD-4D63-97BD-CAC9B80324ED}" type="datetimeFigureOut">
              <a:rPr lang="en-US" smtClean="0"/>
              <a:pPr/>
              <a:t>11/12/2012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472051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4000" b="1" dirty="0" smtClean="0"/>
              <a:t>Summary of Previous Lecture</a:t>
            </a:r>
            <a:endParaRPr lang="en-US" sz="4000" b="1" dirty="0"/>
          </a:p>
        </p:txBody>
      </p:sp>
      <p:sp>
        <p:nvSpPr>
          <p:cNvPr id="5" name="Content Placeholder 4"/>
          <p:cNvSpPr>
            <a:spLocks noGrp="1"/>
          </p:cNvSpPr>
          <p:nvPr>
            <p:ph idx="1"/>
          </p:nvPr>
        </p:nvSpPr>
        <p:spPr/>
        <p:txBody>
          <a:bodyPr>
            <a:noAutofit/>
          </a:bodyPr>
          <a:lstStyle/>
          <a:p>
            <a:pPr marL="0" indent="0">
              <a:lnSpc>
                <a:spcPct val="80000"/>
              </a:lnSpc>
              <a:buNone/>
            </a:pPr>
            <a:r>
              <a:rPr lang="en-US" sz="2800" dirty="0" smtClean="0"/>
              <a:t>In our previous lecture about Accounts Receivable and Inventory Management we studied the following topics;</a:t>
            </a:r>
          </a:p>
          <a:p>
            <a:pPr marL="457200" indent="-457200">
              <a:lnSpc>
                <a:spcPct val="80000"/>
              </a:lnSpc>
            </a:pPr>
            <a:r>
              <a:rPr lang="en-US" sz="2800" dirty="0" smtClean="0"/>
              <a:t>Sources </a:t>
            </a:r>
            <a:r>
              <a:rPr lang="en-US" sz="2800" dirty="0"/>
              <a:t>of information on credit applicants and how you might use the information to analyze a credit applicant. </a:t>
            </a:r>
          </a:p>
          <a:p>
            <a:pPr marL="457200" indent="-457200">
              <a:lnSpc>
                <a:spcPct val="80000"/>
              </a:lnSpc>
            </a:pPr>
            <a:r>
              <a:rPr lang="en-US" sz="2800" dirty="0"/>
              <a:t>V</a:t>
            </a:r>
            <a:r>
              <a:rPr lang="en-US" sz="2800" dirty="0" smtClean="0"/>
              <a:t>arious </a:t>
            </a:r>
            <a:r>
              <a:rPr lang="en-US" sz="2800" dirty="0"/>
              <a:t>types of inventories and </a:t>
            </a:r>
            <a:r>
              <a:rPr lang="en-US" sz="2800" dirty="0" smtClean="0"/>
              <a:t>the </a:t>
            </a:r>
            <a:r>
              <a:rPr lang="en-US" sz="2800" dirty="0"/>
              <a:t>advantages and disadvantages of increasing/decreasing inventories.</a:t>
            </a:r>
          </a:p>
          <a:p>
            <a:pPr marL="457200" indent="-457200">
              <a:lnSpc>
                <a:spcPct val="80000"/>
              </a:lnSpc>
            </a:pPr>
            <a:r>
              <a:rPr lang="en-US" sz="2800" dirty="0"/>
              <a:t>E</a:t>
            </a:r>
            <a:r>
              <a:rPr lang="en-US" sz="2800" dirty="0" smtClean="0"/>
              <a:t>ffective </a:t>
            </a:r>
            <a:r>
              <a:rPr lang="en-US" sz="2800" dirty="0"/>
              <a:t>inventory management and control, including classification, economic order quantity (EOQ), order point, safety stock, and just-in-time (JIT).</a:t>
            </a:r>
          </a:p>
          <a:p>
            <a:pPr marL="457200" indent="-457200">
              <a:buNone/>
            </a:pPr>
            <a:endParaRPr lang="en-US" sz="2800" dirty="0"/>
          </a:p>
        </p:txBody>
      </p:sp>
    </p:spTree>
    <p:extLst>
      <p:ext uri="{BB962C8B-B14F-4D97-AF65-F5344CB8AC3E}">
        <p14:creationId xmlns:p14="http://schemas.microsoft.com/office/powerpoint/2010/main" xmlns="" val="37777287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066800"/>
            <a:ext cx="7772400" cy="1143000"/>
          </a:xfrm>
          <a:noFill/>
          <a:ln/>
        </p:spPr>
        <p:txBody>
          <a:bodyPr>
            <a:normAutofit/>
          </a:bodyPr>
          <a:lstStyle/>
          <a:p>
            <a:pPr algn="ctr"/>
            <a:r>
              <a:rPr lang="en-US" sz="5400" b="1" dirty="0"/>
              <a:t>Chapter </a:t>
            </a:r>
            <a:r>
              <a:rPr lang="en-US" sz="5400" b="1" dirty="0" smtClean="0"/>
              <a:t>11 (I)</a:t>
            </a:r>
            <a:endParaRPr lang="en-US" sz="5400" b="1" dirty="0"/>
          </a:p>
        </p:txBody>
      </p:sp>
      <p:sp>
        <p:nvSpPr>
          <p:cNvPr id="4099" name="Rectangle 3"/>
          <p:cNvSpPr>
            <a:spLocks noGrp="1" noChangeArrowheads="1"/>
          </p:cNvSpPr>
          <p:nvPr>
            <p:ph type="subTitle" idx="1"/>
          </p:nvPr>
        </p:nvSpPr>
        <p:spPr>
          <a:xfrm>
            <a:off x="533400" y="2743200"/>
            <a:ext cx="7848600" cy="2286000"/>
          </a:xfrm>
          <a:noFill/>
          <a:ln/>
          <a:effectLst/>
        </p:spPr>
        <p:txBody>
          <a:bodyPr/>
          <a:lstStyle/>
          <a:p>
            <a:pPr marL="342900" indent="-342900"/>
            <a:r>
              <a:rPr lang="en-US" sz="6600" b="1" dirty="0">
                <a:solidFill>
                  <a:schemeClr val="tx1"/>
                </a:solidFill>
              </a:rPr>
              <a:t>Short-Term Financing</a:t>
            </a:r>
          </a:p>
        </p:txBody>
      </p:sp>
    </p:spTree>
    <p:extLst>
      <p:ext uri="{BB962C8B-B14F-4D97-AF65-F5344CB8AC3E}">
        <p14:creationId xmlns:p14="http://schemas.microsoft.com/office/powerpoint/2010/main" xmlns="" val="334495911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533400" y="228600"/>
            <a:ext cx="7696200" cy="1276350"/>
          </a:xfrm>
        </p:spPr>
        <p:txBody>
          <a:bodyPr>
            <a:normAutofit/>
          </a:bodyPr>
          <a:lstStyle/>
          <a:p>
            <a:pPr algn="l"/>
            <a:r>
              <a:rPr lang="en-US" sz="4000" b="1" dirty="0" smtClean="0"/>
              <a:t>Learning Outcomes</a:t>
            </a:r>
            <a:endParaRPr lang="en-US" sz="4000" b="1" dirty="0"/>
          </a:p>
        </p:txBody>
      </p:sp>
      <p:sp>
        <p:nvSpPr>
          <p:cNvPr id="50179" name="Rectangle 3"/>
          <p:cNvSpPr>
            <a:spLocks noGrp="1" noChangeArrowheads="1"/>
          </p:cNvSpPr>
          <p:nvPr>
            <p:ph type="body" idx="1"/>
          </p:nvPr>
        </p:nvSpPr>
        <p:spPr>
          <a:xfrm>
            <a:off x="609600" y="1905000"/>
            <a:ext cx="8382000" cy="4800600"/>
          </a:xfrm>
        </p:spPr>
        <p:txBody>
          <a:bodyPr/>
          <a:lstStyle/>
          <a:p>
            <a:pPr marL="0" indent="0">
              <a:lnSpc>
                <a:spcPct val="80000"/>
              </a:lnSpc>
              <a:buNone/>
            </a:pPr>
            <a:r>
              <a:rPr lang="en-US" sz="2400" b="1" dirty="0" smtClean="0"/>
              <a:t>After studying Chapter 11, you should be able to:</a:t>
            </a:r>
            <a:endParaRPr lang="en-US" sz="2400" dirty="0" smtClean="0"/>
          </a:p>
          <a:p>
            <a:pPr marL="685800" indent="-685800">
              <a:lnSpc>
                <a:spcPct val="80000"/>
              </a:lnSpc>
            </a:pPr>
            <a:r>
              <a:rPr lang="en-US" sz="2400" dirty="0" smtClean="0"/>
              <a:t>Understand </a:t>
            </a:r>
            <a:r>
              <a:rPr lang="en-US" sz="2400" dirty="0"/>
              <a:t>the sources and types of spontaneous financing. </a:t>
            </a:r>
          </a:p>
          <a:p>
            <a:pPr marL="685800" indent="-685800">
              <a:lnSpc>
                <a:spcPct val="80000"/>
              </a:lnSpc>
            </a:pPr>
            <a:r>
              <a:rPr lang="en-US" sz="2400" dirty="0"/>
              <a:t>Calculate the annual cost of trade credit when trade discounts are forgone. </a:t>
            </a:r>
          </a:p>
          <a:p>
            <a:pPr marL="685800" indent="-685800">
              <a:lnSpc>
                <a:spcPct val="80000"/>
              </a:lnSpc>
            </a:pPr>
            <a:r>
              <a:rPr lang="en-US" sz="2400" dirty="0"/>
              <a:t>Explain what is meant by "stretching payables" and understand its potential drawbacks. </a:t>
            </a:r>
          </a:p>
          <a:p>
            <a:pPr marL="685800" indent="-685800">
              <a:lnSpc>
                <a:spcPct val="80000"/>
              </a:lnSpc>
            </a:pPr>
            <a:r>
              <a:rPr lang="en-US" sz="2400" dirty="0"/>
              <a:t>Describe various types of negotiated (or external) short-term borrowing.</a:t>
            </a:r>
          </a:p>
          <a:p>
            <a:pPr marL="685800" indent="-685800">
              <a:lnSpc>
                <a:spcPct val="80000"/>
              </a:lnSpc>
            </a:pPr>
            <a:r>
              <a:rPr lang="en-US" sz="2400" dirty="0"/>
              <a:t>Calculate the effective annual interest rate on short-term borrowing with or without a compensating balance requirement and/or a commitment fee.</a:t>
            </a:r>
          </a:p>
          <a:p>
            <a:pPr marL="685800" indent="-685800">
              <a:lnSpc>
                <a:spcPct val="80000"/>
              </a:lnSpc>
            </a:pPr>
            <a:r>
              <a:rPr lang="en-US" sz="2400" dirty="0"/>
              <a:t>Understand what is meant by factoring accounts receivable.</a:t>
            </a:r>
          </a:p>
        </p:txBody>
      </p:sp>
    </p:spTree>
    <p:extLst>
      <p:ext uri="{BB962C8B-B14F-4D97-AF65-F5344CB8AC3E}">
        <p14:creationId xmlns:p14="http://schemas.microsoft.com/office/powerpoint/2010/main" xmlns="" val="4284405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685800" y="381000"/>
            <a:ext cx="8382000" cy="1371600"/>
          </a:xfrm>
          <a:noFill/>
          <a:ln/>
        </p:spPr>
        <p:txBody>
          <a:bodyPr/>
          <a:lstStyle/>
          <a:p>
            <a:pPr algn="l"/>
            <a:r>
              <a:rPr lang="en-US" b="1" dirty="0"/>
              <a:t>Short-Term Financing</a:t>
            </a:r>
          </a:p>
        </p:txBody>
      </p:sp>
      <p:sp>
        <p:nvSpPr>
          <p:cNvPr id="6148" name="Rectangle 4"/>
          <p:cNvSpPr>
            <a:spLocks noGrp="1" noChangeArrowheads="1"/>
          </p:cNvSpPr>
          <p:nvPr>
            <p:ph type="body" idx="1"/>
          </p:nvPr>
        </p:nvSpPr>
        <p:spPr>
          <a:xfrm>
            <a:off x="609600" y="1981200"/>
            <a:ext cx="7924800" cy="4191000"/>
          </a:xfrm>
          <a:noFill/>
          <a:ln/>
        </p:spPr>
        <p:txBody>
          <a:bodyPr/>
          <a:lstStyle/>
          <a:p>
            <a:pPr marL="685800" indent="-685800">
              <a:spcBef>
                <a:spcPct val="15000"/>
              </a:spcBef>
              <a:spcAft>
                <a:spcPct val="15000"/>
              </a:spcAft>
            </a:pPr>
            <a:r>
              <a:rPr lang="en-US" sz="4000"/>
              <a:t>Spontaneous Financing</a:t>
            </a:r>
          </a:p>
          <a:p>
            <a:pPr marL="685800" indent="-685800">
              <a:spcBef>
                <a:spcPct val="15000"/>
              </a:spcBef>
              <a:spcAft>
                <a:spcPct val="15000"/>
              </a:spcAft>
            </a:pPr>
            <a:r>
              <a:rPr lang="en-US" sz="4000"/>
              <a:t>Negotiated Financing</a:t>
            </a:r>
          </a:p>
          <a:p>
            <a:pPr marL="685800" indent="-685800">
              <a:spcBef>
                <a:spcPct val="15000"/>
              </a:spcBef>
              <a:spcAft>
                <a:spcPct val="15000"/>
              </a:spcAft>
            </a:pPr>
            <a:r>
              <a:rPr lang="en-US" sz="4000"/>
              <a:t>Factoring Accounts Receivable</a:t>
            </a:r>
          </a:p>
          <a:p>
            <a:pPr marL="685800" indent="-685800">
              <a:spcBef>
                <a:spcPct val="15000"/>
              </a:spcBef>
              <a:spcAft>
                <a:spcPct val="15000"/>
              </a:spcAft>
            </a:pPr>
            <a:r>
              <a:rPr lang="en-US" sz="4000"/>
              <a:t>Composition of Short-Term Financing</a:t>
            </a:r>
          </a:p>
        </p:txBody>
      </p:sp>
    </p:spTree>
    <p:extLst>
      <p:ext uri="{BB962C8B-B14F-4D97-AF65-F5344CB8AC3E}">
        <p14:creationId xmlns:p14="http://schemas.microsoft.com/office/powerpoint/2010/main" xmlns="" val="168469582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a:noFill/>
          <a:ln/>
        </p:spPr>
        <p:txBody>
          <a:bodyPr/>
          <a:lstStyle/>
          <a:p>
            <a:pPr algn="l"/>
            <a:r>
              <a:rPr lang="en-US" b="1" dirty="0"/>
              <a:t>Spontaneous Financing</a:t>
            </a:r>
          </a:p>
        </p:txBody>
      </p:sp>
      <p:sp>
        <p:nvSpPr>
          <p:cNvPr id="7172" name="Rectangle 4"/>
          <p:cNvSpPr>
            <a:spLocks noGrp="1" noChangeArrowheads="1"/>
          </p:cNvSpPr>
          <p:nvPr>
            <p:ph idx="1"/>
          </p:nvPr>
        </p:nvSpPr>
        <p:spPr>
          <a:noFill/>
          <a:ln/>
        </p:spPr>
        <p:txBody>
          <a:bodyPr>
            <a:normAutofit lnSpcReduction="10000"/>
          </a:bodyPr>
          <a:lstStyle/>
          <a:p>
            <a:pPr marL="114300" lvl="1" indent="0">
              <a:buNone/>
            </a:pPr>
            <a:r>
              <a:rPr lang="en-US" dirty="0" smtClean="0"/>
              <a:t>Short term financing can be categorized according to the source whether spontaneous or not.</a:t>
            </a:r>
          </a:p>
          <a:p>
            <a:pPr marL="114300" lvl="1" indent="0">
              <a:buNone/>
            </a:pPr>
            <a:r>
              <a:rPr lang="en-US" u="sng" dirty="0" smtClean="0"/>
              <a:t>Types </a:t>
            </a:r>
            <a:r>
              <a:rPr lang="en-US" u="sng" dirty="0"/>
              <a:t>of spontaneous financing</a:t>
            </a:r>
          </a:p>
          <a:p>
            <a:pPr marL="114300" lvl="1" indent="0">
              <a:buNone/>
            </a:pPr>
            <a:endParaRPr lang="en-US" dirty="0" smtClean="0"/>
          </a:p>
          <a:p>
            <a:pPr marL="457200" lvl="1" indent="-342900"/>
            <a:r>
              <a:rPr lang="en-US" dirty="0" smtClean="0"/>
              <a:t>Accounts </a:t>
            </a:r>
            <a:r>
              <a:rPr lang="en-US" dirty="0"/>
              <a:t>Payable </a:t>
            </a:r>
            <a:r>
              <a:rPr lang="en-US" dirty="0" smtClean="0"/>
              <a:t>                 </a:t>
            </a:r>
            <a:r>
              <a:rPr lang="en-US" dirty="0"/>
              <a:t>				</a:t>
            </a:r>
            <a:r>
              <a:rPr lang="en-US" dirty="0" smtClean="0"/>
              <a:t>     (</a:t>
            </a:r>
            <a:r>
              <a:rPr lang="en-US" dirty="0"/>
              <a:t>Trade Credit from Suppliers)</a:t>
            </a:r>
          </a:p>
          <a:p>
            <a:pPr marL="457200" lvl="1" indent="-342900"/>
            <a:r>
              <a:rPr lang="en-US" dirty="0" smtClean="0"/>
              <a:t>Accrued Expenses</a:t>
            </a:r>
          </a:p>
          <a:p>
            <a:pPr marL="114300" lvl="1" indent="0">
              <a:buNone/>
            </a:pPr>
            <a:r>
              <a:rPr lang="en-US" dirty="0" smtClean="0"/>
              <a:t>Because they arise naturally from firms operations and the magnitude varies according to the operations of the business.</a:t>
            </a:r>
            <a:endParaRPr lang="en-US" dirty="0"/>
          </a:p>
        </p:txBody>
      </p:sp>
    </p:spTree>
    <p:extLst>
      <p:ext uri="{BB962C8B-B14F-4D97-AF65-F5344CB8AC3E}">
        <p14:creationId xmlns:p14="http://schemas.microsoft.com/office/powerpoint/2010/main" xmlns="" val="236763634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a:noFill/>
          <a:ln/>
        </p:spPr>
        <p:txBody>
          <a:bodyPr/>
          <a:lstStyle/>
          <a:p>
            <a:pPr algn="l"/>
            <a:r>
              <a:rPr lang="en-US" b="1" dirty="0"/>
              <a:t>Spontaneous Financing</a:t>
            </a:r>
          </a:p>
        </p:txBody>
      </p:sp>
      <p:sp>
        <p:nvSpPr>
          <p:cNvPr id="8196" name="Rectangle 4"/>
          <p:cNvSpPr>
            <a:spLocks noGrp="1" noChangeArrowheads="1"/>
          </p:cNvSpPr>
          <p:nvPr>
            <p:ph idx="1"/>
          </p:nvPr>
        </p:nvSpPr>
        <p:spPr>
          <a:xfrm>
            <a:off x="457200" y="1600200"/>
            <a:ext cx="8229600" cy="4876800"/>
          </a:xfrm>
          <a:noFill/>
          <a:ln/>
        </p:spPr>
        <p:txBody>
          <a:bodyPr>
            <a:normAutofit lnSpcReduction="10000"/>
          </a:bodyPr>
          <a:lstStyle/>
          <a:p>
            <a:pPr marL="0" indent="0">
              <a:spcAft>
                <a:spcPct val="20000"/>
              </a:spcAft>
              <a:buNone/>
            </a:pPr>
            <a:r>
              <a:rPr lang="en-US" sz="2600" u="sng" dirty="0" smtClean="0"/>
              <a:t>Accounts Payable (Trade Credit) </a:t>
            </a:r>
            <a:r>
              <a:rPr lang="en-US" sz="2600" dirty="0" smtClean="0"/>
              <a:t>- </a:t>
            </a:r>
            <a:r>
              <a:rPr lang="en-US" sz="2600" dirty="0"/>
              <a:t>credit granted from one business to another</a:t>
            </a:r>
            <a:r>
              <a:rPr lang="en-US" sz="2600" dirty="0" smtClean="0"/>
              <a:t>. Supplier are more liberal in the extension of credit than are financial institution. Companies rely heavily on trade credits. Examples or trade credit;</a:t>
            </a:r>
          </a:p>
          <a:p>
            <a:pPr marL="0" indent="0">
              <a:spcAft>
                <a:spcPct val="20000"/>
              </a:spcAft>
              <a:buNone/>
            </a:pPr>
            <a:endParaRPr lang="en-US" sz="900" u="sng" dirty="0" smtClean="0"/>
          </a:p>
          <a:p>
            <a:pPr marL="514350" lvl="1" indent="-514350">
              <a:lnSpc>
                <a:spcPct val="90000"/>
              </a:lnSpc>
              <a:buFont typeface="+mj-lt"/>
              <a:buAutoNum type="arabicPeriod"/>
            </a:pPr>
            <a:r>
              <a:rPr lang="en-US" sz="2600" u="sng" dirty="0" smtClean="0"/>
              <a:t>Open </a:t>
            </a:r>
            <a:r>
              <a:rPr lang="en-US" sz="2600" u="sng" dirty="0"/>
              <a:t>Accounts</a:t>
            </a:r>
            <a:r>
              <a:rPr lang="en-US" sz="2600" dirty="0"/>
              <a:t>: the seller ships goods to the buyer with an invoice specifying goods shipped, total amount due, and terms of the sale</a:t>
            </a:r>
            <a:r>
              <a:rPr lang="en-US" sz="2600" dirty="0" smtClean="0"/>
              <a:t>. It is called open as no debt instrument is signed as an evidence to the credit. It appears in buyer’s books as accounts payable</a:t>
            </a:r>
          </a:p>
          <a:p>
            <a:pPr marL="457200" lvl="1" indent="-457200">
              <a:lnSpc>
                <a:spcPct val="90000"/>
              </a:lnSpc>
            </a:pPr>
            <a:endParaRPr lang="en-US" sz="2600" dirty="0"/>
          </a:p>
          <a:p>
            <a:pPr marL="514350" lvl="1" indent="-514350">
              <a:lnSpc>
                <a:spcPct val="90000"/>
              </a:lnSpc>
              <a:buFont typeface="+mj-lt"/>
              <a:buAutoNum type="arabicPeriod" startAt="2"/>
            </a:pPr>
            <a:r>
              <a:rPr lang="en-US" sz="2600" u="sng" dirty="0"/>
              <a:t>Notes Payable</a:t>
            </a:r>
            <a:r>
              <a:rPr lang="en-US" sz="2600" dirty="0"/>
              <a:t>: the buyer signs a note that evidences a debt to the </a:t>
            </a:r>
            <a:r>
              <a:rPr lang="en-US" sz="2600" dirty="0" smtClean="0"/>
              <a:t>seller and payment at a specified date.</a:t>
            </a:r>
            <a:endParaRPr lang="en-US" sz="2600" dirty="0"/>
          </a:p>
        </p:txBody>
      </p:sp>
    </p:spTree>
    <p:extLst>
      <p:ext uri="{BB962C8B-B14F-4D97-AF65-F5344CB8AC3E}">
        <p14:creationId xmlns:p14="http://schemas.microsoft.com/office/powerpoint/2010/main" xmlns="" val="90388773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3"/>
          <p:cNvSpPr>
            <a:spLocks noGrp="1" noChangeArrowheads="1"/>
          </p:cNvSpPr>
          <p:nvPr>
            <p:ph type="title"/>
          </p:nvPr>
        </p:nvSpPr>
        <p:spPr>
          <a:noFill/>
          <a:ln/>
        </p:spPr>
        <p:txBody>
          <a:bodyPr/>
          <a:lstStyle/>
          <a:p>
            <a:pPr algn="l"/>
            <a:r>
              <a:rPr lang="en-US" b="1" dirty="0"/>
              <a:t>Spontaneous Financing</a:t>
            </a:r>
          </a:p>
        </p:txBody>
      </p:sp>
      <p:sp>
        <p:nvSpPr>
          <p:cNvPr id="2" name="Content Placeholder 1"/>
          <p:cNvSpPr>
            <a:spLocks noGrp="1"/>
          </p:cNvSpPr>
          <p:nvPr>
            <p:ph idx="1"/>
          </p:nvPr>
        </p:nvSpPr>
        <p:spPr/>
        <p:txBody>
          <a:bodyPr>
            <a:normAutofit lnSpcReduction="10000"/>
          </a:bodyPr>
          <a:lstStyle/>
          <a:p>
            <a:pPr marL="339725" indent="-339725">
              <a:spcAft>
                <a:spcPct val="20000"/>
              </a:spcAft>
              <a:buSzPct val="75000"/>
              <a:buFont typeface="+mj-lt"/>
              <a:buAutoNum type="arabicPeriod" startAt="3"/>
            </a:pPr>
            <a:r>
              <a:rPr lang="en-US" sz="2800" u="sng" dirty="0"/>
              <a:t>Trade Acceptances</a:t>
            </a:r>
            <a:r>
              <a:rPr lang="en-US" sz="2800" dirty="0"/>
              <a:t>: the seller draws a draft on the buyer that orders the buyer to pay the draft at some </a:t>
            </a:r>
            <a:r>
              <a:rPr lang="en-US" sz="2800" dirty="0" smtClean="0"/>
              <a:t>future date. The seller will release the goods only after the buyer accepts the time draft. And then the draft become a trade acceptance and is also marketable.</a:t>
            </a:r>
            <a:endParaRPr lang="en-US" sz="2800" dirty="0"/>
          </a:p>
          <a:p>
            <a:pPr marL="342900" lvl="1" indent="-342900">
              <a:buFont typeface="Arial" pitchFamily="34" charset="0"/>
              <a:buChar char="•"/>
            </a:pPr>
            <a:r>
              <a:rPr lang="en-US" u="sng" dirty="0" smtClean="0"/>
              <a:t>Draft</a:t>
            </a:r>
            <a:r>
              <a:rPr lang="en-US" dirty="0" smtClean="0"/>
              <a:t> </a:t>
            </a:r>
            <a:r>
              <a:rPr lang="en-US" dirty="0"/>
              <a:t>-- A signed, written order by which the first party </a:t>
            </a:r>
            <a:r>
              <a:rPr lang="en-US" dirty="0" smtClean="0"/>
              <a:t>the seller (drawer</a:t>
            </a:r>
            <a:r>
              <a:rPr lang="en-US" dirty="0"/>
              <a:t>) instructs a second </a:t>
            </a:r>
            <a:r>
              <a:rPr lang="en-US" dirty="0" smtClean="0"/>
              <a:t>party the buyer </a:t>
            </a:r>
            <a:r>
              <a:rPr lang="en-US" dirty="0"/>
              <a:t>(</a:t>
            </a:r>
            <a:r>
              <a:rPr lang="en-US" dirty="0" err="1"/>
              <a:t>drawee</a:t>
            </a:r>
            <a:r>
              <a:rPr lang="en-US" dirty="0"/>
              <a:t>) to pay a specified amount of money to a third party (payee).  The drawer and payee are often one and the same.</a:t>
            </a:r>
          </a:p>
          <a:p>
            <a:endParaRPr lang="en-US" dirty="0"/>
          </a:p>
        </p:txBody>
      </p:sp>
    </p:spTree>
    <p:extLst>
      <p:ext uri="{BB962C8B-B14F-4D97-AF65-F5344CB8AC3E}">
        <p14:creationId xmlns:p14="http://schemas.microsoft.com/office/powerpoint/2010/main" xmlns="" val="152658638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xfrm>
            <a:off x="457200" y="152400"/>
            <a:ext cx="8229600" cy="1143000"/>
          </a:xfrm>
          <a:noFill/>
          <a:ln/>
        </p:spPr>
        <p:txBody>
          <a:bodyPr/>
          <a:lstStyle/>
          <a:p>
            <a:pPr algn="l"/>
            <a:r>
              <a:rPr lang="en-US" b="1" dirty="0"/>
              <a:t>Terms of the Sale</a:t>
            </a:r>
          </a:p>
        </p:txBody>
      </p:sp>
      <p:sp>
        <p:nvSpPr>
          <p:cNvPr id="2" name="Content Placeholder 1"/>
          <p:cNvSpPr>
            <a:spLocks noGrp="1"/>
          </p:cNvSpPr>
          <p:nvPr>
            <p:ph idx="1"/>
          </p:nvPr>
        </p:nvSpPr>
        <p:spPr>
          <a:xfrm>
            <a:off x="457200" y="1295400"/>
            <a:ext cx="8229600" cy="4800600"/>
          </a:xfrm>
        </p:spPr>
        <p:txBody>
          <a:bodyPr>
            <a:noAutofit/>
          </a:bodyPr>
          <a:lstStyle/>
          <a:p>
            <a:pPr marL="0" lvl="1" indent="0">
              <a:buNone/>
            </a:pPr>
            <a:r>
              <a:rPr lang="en-US" dirty="0" smtClean="0"/>
              <a:t>Because of limited use of promissory notes and trade acceptances, open account trade credit is practiced. The terms specified in the invoice are classified according to net period within which the payment is expected and the cash discount offered.</a:t>
            </a:r>
          </a:p>
          <a:p>
            <a:pPr marL="0" lvl="1" indent="0">
              <a:buNone/>
            </a:pPr>
            <a:endParaRPr lang="en-US" sz="3600" dirty="0"/>
          </a:p>
        </p:txBody>
      </p:sp>
    </p:spTree>
    <p:extLst>
      <p:ext uri="{BB962C8B-B14F-4D97-AF65-F5344CB8AC3E}">
        <p14:creationId xmlns:p14="http://schemas.microsoft.com/office/powerpoint/2010/main" xmlns="" val="272533415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t>Terms of the Sale</a:t>
            </a:r>
            <a:endParaRPr lang="en-US" dirty="0"/>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2500" u="sng" dirty="0"/>
              <a:t>COD and CBD - No Trade Credit</a:t>
            </a:r>
            <a:r>
              <a:rPr lang="en-US" sz="2500" dirty="0"/>
              <a:t>: </a:t>
            </a:r>
          </a:p>
          <a:p>
            <a:pPr marL="515938" indent="-515938">
              <a:buNone/>
            </a:pPr>
            <a:r>
              <a:rPr lang="en-US" sz="2500" dirty="0"/>
              <a:t>	The buyer pays cash on delivery or cash before delivery. This increases the seller’s risk under COD in case the buyer refuses the </a:t>
            </a:r>
            <a:r>
              <a:rPr lang="en-US" sz="2500" dirty="0" smtClean="0"/>
              <a:t>shipment. The </a:t>
            </a:r>
            <a:r>
              <a:rPr lang="en-US" sz="2500" dirty="0"/>
              <a:t>risk can be eliminated completely using CBD.</a:t>
            </a:r>
          </a:p>
          <a:p>
            <a:pPr marL="514350" lvl="1" indent="-514350">
              <a:buFont typeface="+mj-lt"/>
              <a:buAutoNum type="arabicPeriod" startAt="2"/>
            </a:pPr>
            <a:r>
              <a:rPr lang="en-US" sz="2500" u="sng" dirty="0"/>
              <a:t>Net Period - No Cash Discount</a:t>
            </a:r>
            <a:r>
              <a:rPr lang="en-US" sz="2500" dirty="0"/>
              <a:t> </a:t>
            </a:r>
          </a:p>
          <a:p>
            <a:pPr marL="515938" lvl="1" indent="-515938">
              <a:buNone/>
            </a:pPr>
            <a:r>
              <a:rPr lang="en-US" sz="2500" dirty="0"/>
              <a:t>	when credit is extended, the seller specifies the period of time allowed for payment.  “Net 30” implies full payment in 30 days from the invoice date. If the seller bills on monthly basis it might require “net 15, EOM” meaning the goods shipped before end of month must be paid by the 15 of the following month</a:t>
            </a:r>
            <a:r>
              <a:rPr lang="en-US" sz="2500" dirty="0" smtClean="0"/>
              <a:t>.</a:t>
            </a:r>
            <a:endParaRPr lang="en-US" sz="2500" dirty="0"/>
          </a:p>
        </p:txBody>
      </p:sp>
    </p:spTree>
    <p:extLst>
      <p:ext uri="{BB962C8B-B14F-4D97-AF65-F5344CB8AC3E}">
        <p14:creationId xmlns:p14="http://schemas.microsoft.com/office/powerpoint/2010/main" xmlns="" val="2184855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3"/>
          <p:cNvSpPr>
            <a:spLocks noGrp="1" noChangeArrowheads="1"/>
          </p:cNvSpPr>
          <p:nvPr>
            <p:ph type="title"/>
          </p:nvPr>
        </p:nvSpPr>
        <p:spPr>
          <a:xfrm>
            <a:off x="457200" y="228600"/>
            <a:ext cx="8229600" cy="1143000"/>
          </a:xfrm>
          <a:noFill/>
          <a:ln/>
        </p:spPr>
        <p:txBody>
          <a:bodyPr/>
          <a:lstStyle/>
          <a:p>
            <a:pPr algn="l"/>
            <a:r>
              <a:rPr lang="en-US" b="1" dirty="0"/>
              <a:t>Terms of the Sale</a:t>
            </a:r>
          </a:p>
        </p:txBody>
      </p:sp>
      <p:sp>
        <p:nvSpPr>
          <p:cNvPr id="11268" name="Rectangle 4"/>
          <p:cNvSpPr>
            <a:spLocks noGrp="1" noChangeArrowheads="1"/>
          </p:cNvSpPr>
          <p:nvPr>
            <p:ph idx="1"/>
          </p:nvPr>
        </p:nvSpPr>
        <p:spPr>
          <a:xfrm>
            <a:off x="457200" y="1371600"/>
            <a:ext cx="8229600" cy="4800600"/>
          </a:xfrm>
          <a:noFill/>
          <a:ln/>
        </p:spPr>
        <p:txBody>
          <a:bodyPr>
            <a:noAutofit/>
          </a:bodyPr>
          <a:lstStyle/>
          <a:p>
            <a:pPr marL="339725" lvl="1" indent="-339725">
              <a:buFont typeface="+mj-lt"/>
              <a:buAutoNum type="arabicPeriod" startAt="3"/>
            </a:pPr>
            <a:r>
              <a:rPr lang="en-US" u="sng" dirty="0"/>
              <a:t>Net Period - Cash Discount</a:t>
            </a:r>
            <a:r>
              <a:rPr lang="en-US" dirty="0"/>
              <a:t> </a:t>
            </a:r>
            <a:r>
              <a:rPr lang="en-US" dirty="0" smtClean="0"/>
              <a:t>- </a:t>
            </a:r>
            <a:r>
              <a:rPr lang="en-US" dirty="0"/>
              <a:t>when credit is extended, the seller specifies the period of time allowed for payment and offers a cash discount if paid in the early part of the period.  “2/10, net 30” implies full payment within 30 days from the invoice date less a 2% discount if paid within 10 </a:t>
            </a:r>
            <a:r>
              <a:rPr lang="en-US" dirty="0" smtClean="0"/>
              <a:t>days. A cash discount is different from trade discount and quantity discount.</a:t>
            </a:r>
          </a:p>
          <a:p>
            <a:pPr marL="0" lvl="1" indent="0">
              <a:buNone/>
            </a:pPr>
            <a:endParaRPr lang="en-US" sz="600" u="sng" dirty="0" smtClean="0"/>
          </a:p>
          <a:p>
            <a:pPr marL="339725" lvl="1" indent="-339725">
              <a:buFont typeface="+mj-lt"/>
              <a:buAutoNum type="arabicPeriod" startAt="4"/>
            </a:pPr>
            <a:r>
              <a:rPr lang="en-US" u="sng" dirty="0" smtClean="0"/>
              <a:t>Seasonal </a:t>
            </a:r>
            <a:r>
              <a:rPr lang="en-US" u="sng" dirty="0"/>
              <a:t>Dating</a:t>
            </a:r>
            <a:r>
              <a:rPr lang="en-US" dirty="0"/>
              <a:t> </a:t>
            </a:r>
            <a:r>
              <a:rPr lang="en-US" dirty="0" smtClean="0"/>
              <a:t>- </a:t>
            </a:r>
            <a:r>
              <a:rPr lang="en-US" dirty="0"/>
              <a:t>credit terms that encourage the buyer of seasonal products to take delivery before the peak sales period and to defer payment until after the peak sales period.</a:t>
            </a:r>
          </a:p>
        </p:txBody>
      </p:sp>
    </p:spTree>
    <p:extLst>
      <p:ext uri="{BB962C8B-B14F-4D97-AF65-F5344CB8AC3E}">
        <p14:creationId xmlns:p14="http://schemas.microsoft.com/office/powerpoint/2010/main" xmlns="" val="185217726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3"/>
          <p:cNvSpPr>
            <a:spLocks noGrp="1" noChangeArrowheads="1"/>
          </p:cNvSpPr>
          <p:nvPr>
            <p:ph type="title"/>
          </p:nvPr>
        </p:nvSpPr>
        <p:spPr>
          <a:noFill/>
          <a:ln/>
        </p:spPr>
        <p:txBody>
          <a:bodyPr>
            <a:normAutofit/>
          </a:bodyPr>
          <a:lstStyle/>
          <a:p>
            <a:pPr algn="l"/>
            <a:r>
              <a:rPr lang="en-US" sz="4000" b="1" dirty="0"/>
              <a:t>Trade Credit as a Means of </a:t>
            </a:r>
            <a:r>
              <a:rPr lang="en-US" sz="4000" b="1" dirty="0" smtClean="0"/>
              <a:t>Financing</a:t>
            </a:r>
            <a:endParaRPr lang="en-US" sz="4000" b="1" dirty="0"/>
          </a:p>
        </p:txBody>
      </p:sp>
      <p:sp>
        <p:nvSpPr>
          <p:cNvPr id="12292" name="Rectangle 4"/>
          <p:cNvSpPr>
            <a:spLocks noGrp="1" noChangeArrowheads="1"/>
          </p:cNvSpPr>
          <p:nvPr>
            <p:ph idx="1"/>
          </p:nvPr>
        </p:nvSpPr>
        <p:spPr>
          <a:noFill/>
          <a:ln/>
        </p:spPr>
        <p:txBody>
          <a:bodyPr>
            <a:normAutofit fontScale="92500" lnSpcReduction="10000"/>
          </a:bodyPr>
          <a:lstStyle/>
          <a:p>
            <a:pPr marL="0" lvl="1" indent="0">
              <a:buNone/>
            </a:pPr>
            <a:r>
              <a:rPr lang="en-US" dirty="0"/>
              <a:t>What happens to accounts payable if a firm purchases </a:t>
            </a:r>
            <a:r>
              <a:rPr lang="en-US" dirty="0" smtClean="0"/>
              <a:t>$5,000/day </a:t>
            </a:r>
            <a:r>
              <a:rPr lang="en-US" dirty="0"/>
              <a:t>at “net 30”?</a:t>
            </a:r>
          </a:p>
          <a:p>
            <a:pPr marL="0" indent="0">
              <a:buFont typeface="Monotype Sorts" pitchFamily="2" charset="2"/>
              <a:buNone/>
            </a:pPr>
            <a:r>
              <a:rPr lang="en-US" sz="2800" dirty="0" smtClean="0"/>
              <a:t>$5,000 x 30 days = $150,000 account balance</a:t>
            </a:r>
          </a:p>
          <a:p>
            <a:pPr marL="0" indent="0">
              <a:buNone/>
            </a:pPr>
            <a:endParaRPr lang="en-US" sz="2800" dirty="0" smtClean="0"/>
          </a:p>
          <a:p>
            <a:pPr marL="0" indent="0">
              <a:buNone/>
            </a:pPr>
            <a:r>
              <a:rPr lang="en-US" sz="2800" dirty="0" smtClean="0"/>
              <a:t>What </a:t>
            </a:r>
            <a:r>
              <a:rPr lang="en-US" sz="2800" dirty="0"/>
              <a:t>happens to accounts payable if a firm purchases </a:t>
            </a:r>
            <a:r>
              <a:rPr lang="en-US" sz="2800" dirty="0" smtClean="0"/>
              <a:t>$6,000/day </a:t>
            </a:r>
            <a:r>
              <a:rPr lang="en-US" sz="2800" dirty="0"/>
              <a:t>at “net 30</a:t>
            </a:r>
            <a:r>
              <a:rPr lang="en-US" sz="2800" dirty="0" smtClean="0"/>
              <a:t>”?</a:t>
            </a:r>
          </a:p>
          <a:p>
            <a:pPr>
              <a:spcAft>
                <a:spcPct val="20000"/>
              </a:spcAft>
              <a:buClr>
                <a:schemeClr val="tx2"/>
              </a:buClr>
              <a:buSzPct val="75000"/>
              <a:buNone/>
            </a:pPr>
            <a:r>
              <a:rPr lang="en-US" sz="2800" dirty="0" smtClean="0"/>
              <a:t>$6,000 </a:t>
            </a:r>
            <a:r>
              <a:rPr lang="en-US" sz="2800" dirty="0"/>
              <a:t>x 30 days = </a:t>
            </a:r>
            <a:r>
              <a:rPr lang="en-US" sz="2800" dirty="0" smtClean="0"/>
              <a:t>$180,000 </a:t>
            </a:r>
            <a:r>
              <a:rPr lang="en-US" sz="2800" dirty="0"/>
              <a:t>account balance</a:t>
            </a:r>
          </a:p>
          <a:p>
            <a:pPr>
              <a:spcAft>
                <a:spcPct val="20000"/>
              </a:spcAft>
              <a:buClr>
                <a:schemeClr val="tx2"/>
              </a:buClr>
              <a:buSzPct val="75000"/>
              <a:buNone/>
            </a:pPr>
            <a:r>
              <a:rPr lang="en-US" sz="2800" i="1" u="sng" dirty="0"/>
              <a:t>A </a:t>
            </a:r>
            <a:r>
              <a:rPr lang="en-US" sz="2800" i="1" u="sng" dirty="0" smtClean="0"/>
              <a:t>$30,000 </a:t>
            </a:r>
            <a:r>
              <a:rPr lang="en-US" sz="2800" i="1" u="sng" dirty="0"/>
              <a:t>increase from operations</a:t>
            </a:r>
            <a:r>
              <a:rPr lang="en-US" sz="2800" i="1" dirty="0" smtClean="0"/>
              <a:t>!</a:t>
            </a:r>
          </a:p>
          <a:p>
            <a:pPr marL="0" indent="0">
              <a:spcAft>
                <a:spcPct val="20000"/>
              </a:spcAft>
              <a:buClr>
                <a:schemeClr val="tx2"/>
              </a:buClr>
              <a:buSzPct val="75000"/>
              <a:buNone/>
            </a:pPr>
            <a:r>
              <a:rPr lang="en-US" sz="2800" i="1" dirty="0" smtClean="0"/>
              <a:t>Trade credit becomes a spontaneous source of financing that varies with the production cycle.</a:t>
            </a:r>
            <a:endParaRPr lang="en-US" sz="2800" dirty="0"/>
          </a:p>
        </p:txBody>
      </p:sp>
    </p:spTree>
    <p:extLst>
      <p:ext uri="{BB962C8B-B14F-4D97-AF65-F5344CB8AC3E}">
        <p14:creationId xmlns:p14="http://schemas.microsoft.com/office/powerpoint/2010/main" xmlns="" val="384595614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smtClean="0"/>
              <a:t>Payment on Final Due Date</a:t>
            </a:r>
            <a:endParaRPr lang="en-US" sz="4000" b="1" dirty="0"/>
          </a:p>
        </p:txBody>
      </p:sp>
      <p:sp>
        <p:nvSpPr>
          <p:cNvPr id="3" name="Content Placeholder 2"/>
          <p:cNvSpPr>
            <a:spLocks noGrp="1"/>
          </p:cNvSpPr>
          <p:nvPr>
            <p:ph idx="1"/>
          </p:nvPr>
        </p:nvSpPr>
        <p:spPr/>
        <p:txBody>
          <a:bodyPr>
            <a:normAutofit lnSpcReduction="10000"/>
          </a:bodyPr>
          <a:lstStyle/>
          <a:p>
            <a:r>
              <a:rPr lang="en-US" dirty="0" smtClean="0"/>
              <a:t>If there is no cash discount, there is no cost for the use of the credit during the net period.</a:t>
            </a:r>
          </a:p>
          <a:p>
            <a:pPr marL="0" indent="0">
              <a:buNone/>
            </a:pPr>
            <a:endParaRPr lang="en-US" dirty="0" smtClean="0"/>
          </a:p>
          <a:p>
            <a:r>
              <a:rPr lang="en-US" dirty="0" smtClean="0"/>
              <a:t>If the firm takes a discount, there is no cost for the use of trade credit during the discount period.</a:t>
            </a:r>
          </a:p>
          <a:p>
            <a:pPr marL="0" indent="0">
              <a:buNone/>
            </a:pPr>
            <a:endParaRPr lang="en-US" dirty="0" smtClean="0"/>
          </a:p>
          <a:p>
            <a:r>
              <a:rPr lang="en-US" dirty="0" smtClean="0"/>
              <a:t>If a cash discount is offered but not taken, there is a definite opportunity cost.</a:t>
            </a:r>
            <a:endParaRPr lang="en-US" dirty="0"/>
          </a:p>
        </p:txBody>
      </p:sp>
    </p:spTree>
    <p:extLst>
      <p:ext uri="{BB962C8B-B14F-4D97-AF65-F5344CB8AC3E}">
        <p14:creationId xmlns:p14="http://schemas.microsoft.com/office/powerpoint/2010/main" xmlns="" val="36129768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noFill/>
          <a:ln/>
        </p:spPr>
        <p:txBody>
          <a:bodyPr>
            <a:normAutofit/>
          </a:bodyPr>
          <a:lstStyle/>
          <a:p>
            <a:pPr algn="l"/>
            <a:r>
              <a:rPr lang="en-US" sz="4000" b="1" dirty="0"/>
              <a:t>Cost to Forgo a Discount</a:t>
            </a:r>
          </a:p>
        </p:txBody>
      </p:sp>
      <p:sp>
        <p:nvSpPr>
          <p:cNvPr id="13316" name="Rectangle 4"/>
          <p:cNvSpPr>
            <a:spLocks noGrp="1" noChangeArrowheads="1"/>
          </p:cNvSpPr>
          <p:nvPr>
            <p:ph idx="1"/>
          </p:nvPr>
        </p:nvSpPr>
        <p:spPr>
          <a:noFill/>
          <a:ln/>
        </p:spPr>
        <p:txBody>
          <a:bodyPr>
            <a:normAutofit fontScale="85000" lnSpcReduction="10000"/>
          </a:bodyPr>
          <a:lstStyle/>
          <a:p>
            <a:pPr marL="0" lvl="1" indent="0">
              <a:buNone/>
            </a:pPr>
            <a:r>
              <a:rPr lang="en-US" sz="3200" dirty="0"/>
              <a:t>What is the approximate annual cost to forgo the cash discount of “2/10, net 30” after the first ten days?</a:t>
            </a:r>
          </a:p>
          <a:p>
            <a:pPr marL="0" indent="0">
              <a:buFont typeface="Monotype Sorts" pitchFamily="2" charset="2"/>
              <a:buNone/>
            </a:pPr>
            <a:r>
              <a:rPr lang="en-US" sz="3200" dirty="0" smtClean="0"/>
              <a:t>Approximate </a:t>
            </a:r>
            <a:r>
              <a:rPr lang="en-US" sz="3200" dirty="0"/>
              <a:t>annual interest cost </a:t>
            </a:r>
            <a:r>
              <a:rPr lang="en-US" sz="3200" dirty="0" smtClean="0"/>
              <a:t>=</a:t>
            </a:r>
          </a:p>
          <a:p>
            <a:pPr marL="0" indent="0">
              <a:buNone/>
            </a:pPr>
            <a:r>
              <a:rPr lang="en-US" dirty="0"/>
              <a:t>Cost on annual percentage basis for not taking a cash discount </a:t>
            </a:r>
          </a:p>
          <a:p>
            <a:pPr marL="0" indent="0">
              <a:buNone/>
            </a:pPr>
            <a:r>
              <a:rPr lang="en-US" dirty="0"/>
              <a:t>	$2 = $98 x (X%) x 20 days/365 days</a:t>
            </a:r>
          </a:p>
          <a:p>
            <a:pPr marL="0" indent="0">
              <a:buFont typeface="Monotype Sorts" pitchFamily="2" charset="2"/>
              <a:buNone/>
            </a:pPr>
            <a:endParaRPr lang="en-US" sz="3200" dirty="0" smtClean="0"/>
          </a:p>
          <a:p>
            <a:pPr marL="0" indent="0">
              <a:buFont typeface="Monotype Sorts" pitchFamily="2" charset="2"/>
              <a:buNone/>
            </a:pPr>
            <a:endParaRPr lang="en-US" sz="3200" dirty="0"/>
          </a:p>
          <a:p>
            <a:pPr marL="0" indent="0">
              <a:spcBef>
                <a:spcPct val="60000"/>
              </a:spcBef>
              <a:buFont typeface="Monotype Sorts" pitchFamily="2" charset="2"/>
              <a:buNone/>
            </a:pPr>
            <a:r>
              <a:rPr lang="en-US" sz="3000" dirty="0"/>
              <a:t>         % discount			365 days</a:t>
            </a:r>
          </a:p>
          <a:p>
            <a:pPr marL="0" indent="0">
              <a:spcAft>
                <a:spcPct val="0"/>
              </a:spcAft>
              <a:buFont typeface="Monotype Sorts" pitchFamily="2" charset="2"/>
              <a:buNone/>
            </a:pPr>
            <a:r>
              <a:rPr lang="en-US" sz="3000" dirty="0"/>
              <a:t>   (100% - % </a:t>
            </a:r>
            <a:r>
              <a:rPr lang="en-US" sz="3000" dirty="0" smtClean="0"/>
              <a:t>discount)</a:t>
            </a:r>
            <a:r>
              <a:rPr lang="en-US" sz="3000" dirty="0"/>
              <a:t> </a:t>
            </a:r>
            <a:r>
              <a:rPr lang="en-US" sz="3000" dirty="0" smtClean="0"/>
              <a:t>       </a:t>
            </a:r>
            <a:r>
              <a:rPr lang="en-US" sz="3000" dirty="0"/>
              <a:t>(payment date - </a:t>
            </a:r>
            <a:r>
              <a:rPr lang="en-US" sz="3000" dirty="0" smtClean="0"/>
              <a:t>discount </a:t>
            </a:r>
            <a:r>
              <a:rPr lang="en-US" sz="3000" dirty="0"/>
              <a:t>period)</a:t>
            </a:r>
          </a:p>
        </p:txBody>
      </p:sp>
      <p:sp>
        <p:nvSpPr>
          <p:cNvPr id="13319" name="Line 7"/>
          <p:cNvSpPr>
            <a:spLocks noChangeShapeType="1"/>
          </p:cNvSpPr>
          <p:nvPr/>
        </p:nvSpPr>
        <p:spPr bwMode="auto">
          <a:xfrm>
            <a:off x="838200" y="5638800"/>
            <a:ext cx="2514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320" name="Line 8"/>
          <p:cNvSpPr>
            <a:spLocks noChangeShapeType="1"/>
          </p:cNvSpPr>
          <p:nvPr/>
        </p:nvSpPr>
        <p:spPr bwMode="auto">
          <a:xfrm flipV="1">
            <a:off x="4114800" y="5638800"/>
            <a:ext cx="3886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321" name="Rectangle 9"/>
          <p:cNvSpPr>
            <a:spLocks noChangeArrowheads="1"/>
          </p:cNvSpPr>
          <p:nvPr/>
        </p:nvSpPr>
        <p:spPr bwMode="auto">
          <a:xfrm>
            <a:off x="3522094" y="5411787"/>
            <a:ext cx="38417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dirty="0">
                <a:solidFill>
                  <a:srgbClr val="000000"/>
                </a:solidFill>
                <a:effectLst/>
              </a:rPr>
              <a:t>X</a:t>
            </a:r>
          </a:p>
        </p:txBody>
      </p:sp>
    </p:spTree>
    <p:extLst>
      <p:ext uri="{BB962C8B-B14F-4D97-AF65-F5344CB8AC3E}">
        <p14:creationId xmlns:p14="http://schemas.microsoft.com/office/powerpoint/2010/main" xmlns="" val="15291407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noFill/>
          <a:ln/>
        </p:spPr>
        <p:txBody>
          <a:bodyPr>
            <a:normAutofit/>
          </a:bodyPr>
          <a:lstStyle/>
          <a:p>
            <a:pPr algn="l"/>
            <a:r>
              <a:rPr lang="en-US" sz="4000" b="1" dirty="0"/>
              <a:t>Cost to Forgo a Discount</a:t>
            </a:r>
          </a:p>
        </p:txBody>
      </p:sp>
      <p:sp>
        <p:nvSpPr>
          <p:cNvPr id="14340" name="Rectangle 4"/>
          <p:cNvSpPr>
            <a:spLocks noGrp="1" noChangeArrowheads="1"/>
          </p:cNvSpPr>
          <p:nvPr>
            <p:ph idx="1"/>
          </p:nvPr>
        </p:nvSpPr>
        <p:spPr>
          <a:noFill/>
          <a:ln/>
        </p:spPr>
        <p:txBody>
          <a:bodyPr>
            <a:normAutofit lnSpcReduction="10000"/>
          </a:bodyPr>
          <a:lstStyle/>
          <a:p>
            <a:pPr marL="0" lvl="1" indent="0">
              <a:buNone/>
            </a:pPr>
            <a:r>
              <a:rPr lang="en-US" sz="3200" dirty="0"/>
              <a:t>What is the approximate annual cost to forgo the cash discount of “2/10, net </a:t>
            </a:r>
            <a:r>
              <a:rPr lang="en-US" sz="3200" dirty="0" smtClean="0"/>
              <a:t>60</a:t>
            </a:r>
            <a:r>
              <a:rPr lang="en-US" sz="3200" dirty="0"/>
              <a:t>,” and pay at the end of the credit period?</a:t>
            </a:r>
          </a:p>
          <a:p>
            <a:pPr marL="0" indent="0">
              <a:buFont typeface="Monotype Sorts" pitchFamily="2" charset="2"/>
              <a:buNone/>
            </a:pPr>
            <a:endParaRPr lang="en-US" sz="3200" dirty="0" smtClean="0"/>
          </a:p>
          <a:p>
            <a:pPr marL="0" indent="0">
              <a:buFont typeface="Monotype Sorts" pitchFamily="2" charset="2"/>
              <a:buNone/>
            </a:pPr>
            <a:r>
              <a:rPr lang="en-US" sz="3200" dirty="0" smtClean="0"/>
              <a:t>Approximate </a:t>
            </a:r>
            <a:r>
              <a:rPr lang="en-US" sz="3200" dirty="0"/>
              <a:t>annual interest cost =</a:t>
            </a:r>
          </a:p>
          <a:p>
            <a:pPr marL="0" indent="0">
              <a:spcBef>
                <a:spcPct val="60000"/>
              </a:spcBef>
              <a:buFont typeface="Monotype Sorts" pitchFamily="2" charset="2"/>
              <a:buNone/>
            </a:pPr>
            <a:r>
              <a:rPr lang="en-US" sz="2800" dirty="0"/>
              <a:t>         	       2%			</a:t>
            </a:r>
            <a:r>
              <a:rPr lang="en-US" sz="2800" dirty="0" smtClean="0"/>
              <a:t>365 </a:t>
            </a:r>
            <a:r>
              <a:rPr lang="en-US" sz="2800" dirty="0"/>
              <a:t>days</a:t>
            </a:r>
          </a:p>
          <a:p>
            <a:pPr marL="0" indent="0">
              <a:spcAft>
                <a:spcPct val="0"/>
              </a:spcAft>
              <a:buFont typeface="Monotype Sorts" pitchFamily="2" charset="2"/>
              <a:buNone/>
            </a:pPr>
            <a:r>
              <a:rPr lang="en-US" sz="2800" dirty="0"/>
              <a:t>   	(100% - 2%)		 (30 days - 10 days)</a:t>
            </a:r>
            <a:endParaRPr lang="en-US" sz="1600" dirty="0"/>
          </a:p>
          <a:p>
            <a:pPr marL="0" indent="0">
              <a:spcAft>
                <a:spcPct val="0"/>
              </a:spcAft>
              <a:buFont typeface="Monotype Sorts" pitchFamily="2" charset="2"/>
              <a:buNone/>
            </a:pPr>
            <a:endParaRPr lang="en-US" sz="1600" dirty="0"/>
          </a:p>
          <a:p>
            <a:pPr marL="0" indent="0">
              <a:spcAft>
                <a:spcPct val="0"/>
              </a:spcAft>
              <a:buFont typeface="Monotype Sorts" pitchFamily="2" charset="2"/>
              <a:buNone/>
            </a:pPr>
            <a:r>
              <a:rPr lang="en-US" sz="2800" dirty="0"/>
              <a:t>		=  (2/98) x (</a:t>
            </a:r>
            <a:r>
              <a:rPr lang="en-US" sz="2800" dirty="0" smtClean="0"/>
              <a:t>365/50) </a:t>
            </a:r>
            <a:r>
              <a:rPr lang="en-US" sz="2800" dirty="0"/>
              <a:t>= </a:t>
            </a:r>
            <a:r>
              <a:rPr lang="en-US" sz="2800" dirty="0" smtClean="0"/>
              <a:t>14.9%</a:t>
            </a:r>
            <a:endParaRPr lang="en-US" sz="2800" dirty="0"/>
          </a:p>
        </p:txBody>
      </p:sp>
      <p:sp>
        <p:nvSpPr>
          <p:cNvPr id="14343" name="Line 7"/>
          <p:cNvSpPr>
            <a:spLocks noChangeShapeType="1"/>
          </p:cNvSpPr>
          <p:nvPr/>
        </p:nvSpPr>
        <p:spPr bwMode="auto">
          <a:xfrm>
            <a:off x="1447800" y="4724400"/>
            <a:ext cx="1752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44" name="Line 8"/>
          <p:cNvSpPr>
            <a:spLocks noChangeShapeType="1"/>
          </p:cNvSpPr>
          <p:nvPr/>
        </p:nvSpPr>
        <p:spPr bwMode="auto">
          <a:xfrm>
            <a:off x="4343400" y="4724400"/>
            <a:ext cx="2438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45" name="Rectangle 9"/>
          <p:cNvSpPr>
            <a:spLocks noChangeArrowheads="1"/>
          </p:cNvSpPr>
          <p:nvPr/>
        </p:nvSpPr>
        <p:spPr bwMode="auto">
          <a:xfrm>
            <a:off x="3505200" y="4498310"/>
            <a:ext cx="38417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dirty="0">
                <a:solidFill>
                  <a:srgbClr val="000000"/>
                </a:solidFill>
                <a:effectLst/>
              </a:rPr>
              <a:t>X</a:t>
            </a:r>
          </a:p>
        </p:txBody>
      </p:sp>
    </p:spTree>
    <p:extLst>
      <p:ext uri="{BB962C8B-B14F-4D97-AF65-F5344CB8AC3E}">
        <p14:creationId xmlns:p14="http://schemas.microsoft.com/office/powerpoint/2010/main" xmlns="" val="109339336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5"/>
          <p:cNvSpPr>
            <a:spLocks noGrp="1" noChangeArrowheads="1"/>
          </p:cNvSpPr>
          <p:nvPr>
            <p:ph type="title"/>
          </p:nvPr>
        </p:nvSpPr>
        <p:spPr>
          <a:noFill/>
          <a:ln/>
        </p:spPr>
        <p:txBody>
          <a:bodyPr/>
          <a:lstStyle/>
          <a:p>
            <a:pPr algn="l"/>
            <a:r>
              <a:rPr lang="en-US" b="1" dirty="0"/>
              <a:t>Cost to Forgo a Discount</a:t>
            </a:r>
          </a:p>
        </p:txBody>
      </p:sp>
      <p:sp>
        <p:nvSpPr>
          <p:cNvPr id="15363" name="Rectangle 3"/>
          <p:cNvSpPr>
            <a:spLocks noGrp="1" noChangeArrowheads="1"/>
          </p:cNvSpPr>
          <p:nvPr>
            <p:ph idx="1"/>
          </p:nvPr>
        </p:nvSpPr>
        <p:spPr>
          <a:xfrm>
            <a:off x="457200" y="1447800"/>
            <a:ext cx="8229600" cy="4525963"/>
          </a:xfrm>
          <a:noFill/>
          <a:ln/>
        </p:spPr>
        <p:txBody>
          <a:bodyPr>
            <a:normAutofit lnSpcReduction="10000"/>
          </a:bodyPr>
          <a:lstStyle/>
          <a:p>
            <a:pPr marL="0" lvl="1" indent="0">
              <a:spcBef>
                <a:spcPct val="0"/>
              </a:spcBef>
              <a:spcAft>
                <a:spcPct val="0"/>
              </a:spcAft>
              <a:buNone/>
            </a:pPr>
            <a:r>
              <a:rPr lang="en-US" sz="3200" dirty="0"/>
              <a:t>The approximate interest cost over a variety of payment decisions for    “2/10, net </a:t>
            </a:r>
            <a:r>
              <a:rPr lang="en-US" sz="3200" dirty="0" smtClean="0"/>
              <a:t>____”</a:t>
            </a:r>
            <a:endParaRPr lang="en-US" sz="3200" dirty="0"/>
          </a:p>
          <a:p>
            <a:pPr marL="0" indent="0">
              <a:spcBef>
                <a:spcPct val="0"/>
              </a:spcBef>
              <a:spcAft>
                <a:spcPct val="0"/>
              </a:spcAft>
              <a:buFont typeface="Monotype Sorts" pitchFamily="2" charset="2"/>
              <a:buNone/>
            </a:pPr>
            <a:r>
              <a:rPr lang="en-US" sz="2800" dirty="0" smtClean="0"/>
              <a:t>    </a:t>
            </a:r>
          </a:p>
          <a:p>
            <a:pPr marL="0" indent="0">
              <a:spcBef>
                <a:spcPct val="0"/>
              </a:spcBef>
              <a:spcAft>
                <a:spcPct val="0"/>
              </a:spcAft>
              <a:buFont typeface="Monotype Sorts" pitchFamily="2" charset="2"/>
              <a:buNone/>
            </a:pPr>
            <a:r>
              <a:rPr lang="en-US" sz="2800" dirty="0" smtClean="0"/>
              <a:t>   </a:t>
            </a:r>
            <a:r>
              <a:rPr lang="en-US" sz="2800" dirty="0"/>
              <a:t>Payment Date*	   </a:t>
            </a:r>
            <a:r>
              <a:rPr lang="en-US" sz="2800" dirty="0" smtClean="0"/>
              <a:t>              </a:t>
            </a:r>
            <a:r>
              <a:rPr lang="en-US" sz="2800" dirty="0"/>
              <a:t>Annual rate of interest</a:t>
            </a:r>
          </a:p>
          <a:p>
            <a:pPr marL="0" indent="0">
              <a:spcAft>
                <a:spcPct val="0"/>
              </a:spcAft>
              <a:buFont typeface="Monotype Sorts" pitchFamily="2" charset="2"/>
              <a:buNone/>
            </a:pPr>
            <a:r>
              <a:rPr lang="en-US" sz="2800" dirty="0"/>
              <a:t>	    11					744.9%</a:t>
            </a:r>
          </a:p>
          <a:p>
            <a:pPr marL="0" indent="0">
              <a:spcBef>
                <a:spcPct val="0"/>
              </a:spcBef>
              <a:spcAft>
                <a:spcPct val="0"/>
              </a:spcAft>
              <a:buFont typeface="Monotype Sorts" pitchFamily="2" charset="2"/>
              <a:buNone/>
            </a:pPr>
            <a:r>
              <a:rPr lang="en-US" sz="2800" dirty="0"/>
              <a:t>	    20					  74.5</a:t>
            </a:r>
          </a:p>
          <a:p>
            <a:pPr marL="0" indent="0">
              <a:spcBef>
                <a:spcPct val="0"/>
              </a:spcBef>
              <a:spcAft>
                <a:spcPct val="0"/>
              </a:spcAft>
              <a:buFont typeface="Monotype Sorts" pitchFamily="2" charset="2"/>
              <a:buNone/>
            </a:pPr>
            <a:r>
              <a:rPr lang="en-US" sz="2800" dirty="0"/>
              <a:t>	    30					  37.2</a:t>
            </a:r>
          </a:p>
          <a:p>
            <a:pPr marL="0" indent="0">
              <a:spcBef>
                <a:spcPct val="0"/>
              </a:spcBef>
              <a:spcAft>
                <a:spcPct val="0"/>
              </a:spcAft>
              <a:buFont typeface="Monotype Sorts" pitchFamily="2" charset="2"/>
              <a:buNone/>
            </a:pPr>
            <a:r>
              <a:rPr lang="en-US" sz="2800" dirty="0"/>
              <a:t>	    60					  14.9</a:t>
            </a:r>
          </a:p>
          <a:p>
            <a:pPr marL="0" indent="0">
              <a:spcBef>
                <a:spcPct val="0"/>
              </a:spcBef>
              <a:spcAft>
                <a:spcPct val="0"/>
              </a:spcAft>
              <a:buFont typeface="Monotype Sorts" pitchFamily="2" charset="2"/>
              <a:buNone/>
            </a:pPr>
            <a:r>
              <a:rPr lang="en-US" sz="2800" dirty="0"/>
              <a:t>	    90					    9.3						</a:t>
            </a:r>
            <a:endParaRPr lang="en-US" sz="2800" dirty="0" smtClean="0"/>
          </a:p>
          <a:p>
            <a:pPr marL="0" indent="0">
              <a:spcBef>
                <a:spcPct val="0"/>
              </a:spcBef>
              <a:spcAft>
                <a:spcPct val="0"/>
              </a:spcAft>
              <a:buFont typeface="Monotype Sorts" pitchFamily="2" charset="2"/>
              <a:buNone/>
            </a:pPr>
            <a:r>
              <a:rPr lang="en-US" sz="2000" dirty="0" smtClean="0"/>
              <a:t>* </a:t>
            </a:r>
            <a:r>
              <a:rPr lang="en-US" sz="2000" dirty="0"/>
              <a:t>days from invoice date</a:t>
            </a:r>
          </a:p>
        </p:txBody>
      </p:sp>
      <p:sp>
        <p:nvSpPr>
          <p:cNvPr id="15368" name="Line 8"/>
          <p:cNvSpPr>
            <a:spLocks noChangeShapeType="1"/>
          </p:cNvSpPr>
          <p:nvPr/>
        </p:nvSpPr>
        <p:spPr bwMode="auto">
          <a:xfrm>
            <a:off x="838200" y="3124200"/>
            <a:ext cx="1828800" cy="4916"/>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9" name="Line 9"/>
          <p:cNvSpPr>
            <a:spLocks noChangeShapeType="1"/>
          </p:cNvSpPr>
          <p:nvPr/>
        </p:nvSpPr>
        <p:spPr bwMode="auto">
          <a:xfrm>
            <a:off x="4724400" y="3129116"/>
            <a:ext cx="3200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43956840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noFill/>
          <a:ln/>
        </p:spPr>
        <p:txBody>
          <a:bodyPr>
            <a:normAutofit fontScale="90000"/>
          </a:bodyPr>
          <a:lstStyle/>
          <a:p>
            <a:pPr algn="l"/>
            <a:r>
              <a:rPr lang="en-US" b="1" dirty="0"/>
              <a:t>S-t-r-e-t-c-h-</a:t>
            </a:r>
            <a:r>
              <a:rPr lang="en-US" b="1" dirty="0" err="1"/>
              <a:t>i</a:t>
            </a:r>
            <a:r>
              <a:rPr lang="en-US" b="1" dirty="0"/>
              <a:t>-n-g Account Payables</a:t>
            </a:r>
          </a:p>
        </p:txBody>
      </p:sp>
      <p:sp>
        <p:nvSpPr>
          <p:cNvPr id="16388" name="Rectangle 4"/>
          <p:cNvSpPr>
            <a:spLocks noGrp="1" noChangeArrowheads="1"/>
          </p:cNvSpPr>
          <p:nvPr>
            <p:ph idx="1"/>
          </p:nvPr>
        </p:nvSpPr>
        <p:spPr>
          <a:noFill/>
          <a:ln/>
        </p:spPr>
        <p:txBody>
          <a:bodyPr>
            <a:normAutofit fontScale="92500" lnSpcReduction="10000"/>
          </a:bodyPr>
          <a:lstStyle/>
          <a:p>
            <a:pPr marL="0" indent="0">
              <a:spcAft>
                <a:spcPct val="20000"/>
              </a:spcAft>
              <a:buNone/>
            </a:pPr>
            <a:r>
              <a:rPr lang="en-US" sz="2800" dirty="0"/>
              <a:t>Postponing payment beyond the end of the net (credit) period is known as “stretching accounts payable” or “leaning on the trade.” </a:t>
            </a:r>
            <a:r>
              <a:rPr lang="en-US" sz="2800" dirty="0" smtClean="0"/>
              <a:t>It generates additional short term financing for the firm by an additional build up in liability. But it comes at a cost;</a:t>
            </a:r>
            <a:endParaRPr lang="en-US" sz="2800" dirty="0"/>
          </a:p>
          <a:p>
            <a:pPr marL="0" indent="0">
              <a:lnSpc>
                <a:spcPct val="160000"/>
              </a:lnSpc>
              <a:buNone/>
            </a:pPr>
            <a:r>
              <a:rPr lang="en-US" sz="2800" dirty="0"/>
              <a:t>Possible costs of “</a:t>
            </a:r>
            <a:r>
              <a:rPr lang="en-US" sz="2800" dirty="0" smtClean="0"/>
              <a:t>stretching accounts </a:t>
            </a:r>
            <a:r>
              <a:rPr lang="en-US" sz="2800" dirty="0"/>
              <a:t>payable</a:t>
            </a:r>
            <a:r>
              <a:rPr lang="en-US" sz="2800" dirty="0" smtClean="0"/>
              <a:t>”</a:t>
            </a:r>
          </a:p>
          <a:p>
            <a:pPr marL="457200" indent="-457200">
              <a:spcBef>
                <a:spcPct val="10000"/>
              </a:spcBef>
              <a:spcAft>
                <a:spcPct val="10000"/>
              </a:spcAft>
            </a:pPr>
            <a:r>
              <a:rPr lang="en-US" sz="2800" dirty="0"/>
              <a:t>Cost of the cash discount (if any) forgone</a:t>
            </a:r>
          </a:p>
          <a:p>
            <a:pPr marL="457200" indent="-457200">
              <a:spcBef>
                <a:spcPct val="10000"/>
              </a:spcBef>
              <a:spcAft>
                <a:spcPct val="10000"/>
              </a:spcAft>
            </a:pPr>
            <a:r>
              <a:rPr lang="en-US" sz="2800" dirty="0"/>
              <a:t>Late payment penalties or interest</a:t>
            </a:r>
          </a:p>
          <a:p>
            <a:pPr marL="457200" indent="-457200">
              <a:spcBef>
                <a:spcPct val="10000"/>
              </a:spcBef>
              <a:spcAft>
                <a:spcPct val="10000"/>
              </a:spcAft>
            </a:pPr>
            <a:r>
              <a:rPr lang="en-US" sz="2800" dirty="0"/>
              <a:t>Deterioration in credit </a:t>
            </a:r>
            <a:r>
              <a:rPr lang="en-US" sz="2800" dirty="0" smtClean="0"/>
              <a:t>rating along with firm’s ability to obtain future credit.</a:t>
            </a:r>
            <a:endParaRPr lang="en-US" sz="2800" dirty="0"/>
          </a:p>
        </p:txBody>
      </p:sp>
    </p:spTree>
    <p:extLst>
      <p:ext uri="{BB962C8B-B14F-4D97-AF65-F5344CB8AC3E}">
        <p14:creationId xmlns:p14="http://schemas.microsoft.com/office/powerpoint/2010/main" xmlns="" val="411232293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a:t>S-t-r-e-t-c-h-</a:t>
            </a:r>
            <a:r>
              <a:rPr lang="en-US" b="1" dirty="0" err="1"/>
              <a:t>i</a:t>
            </a:r>
            <a:r>
              <a:rPr lang="en-US" b="1" dirty="0"/>
              <a:t>-n-g Account Payables</a:t>
            </a:r>
            <a:endParaRPr lang="en-US" dirty="0"/>
          </a:p>
        </p:txBody>
      </p:sp>
      <p:sp>
        <p:nvSpPr>
          <p:cNvPr id="3" name="Content Placeholder 2"/>
          <p:cNvSpPr>
            <a:spLocks noGrp="1"/>
          </p:cNvSpPr>
          <p:nvPr>
            <p:ph idx="1"/>
          </p:nvPr>
        </p:nvSpPr>
        <p:spPr/>
        <p:txBody>
          <a:bodyPr>
            <a:normAutofit lnSpcReduction="10000"/>
          </a:bodyPr>
          <a:lstStyle/>
          <a:p>
            <a:pPr marL="0" lvl="1" indent="0">
              <a:lnSpc>
                <a:spcPct val="120000"/>
              </a:lnSpc>
              <a:spcBef>
                <a:spcPct val="10000"/>
              </a:spcBef>
              <a:spcAft>
                <a:spcPct val="10000"/>
              </a:spcAft>
              <a:buNone/>
            </a:pPr>
            <a:r>
              <a:rPr lang="en-US" sz="2500" dirty="0">
                <a:solidFill>
                  <a:srgbClr val="000000"/>
                </a:solidFill>
                <a:effectLst>
                  <a:outerShdw blurRad="38100" dist="38100" dir="2700000" algn="tl">
                    <a:srgbClr val="FFFFFF"/>
                  </a:outerShdw>
                </a:effectLst>
              </a:rPr>
              <a:t>Suppliers want to expand their business and may be willing with stretching payables, particularly if the risk of bad debt losses in negligible</a:t>
            </a:r>
            <a:r>
              <a:rPr lang="en-US" sz="2500" dirty="0" smtClean="0">
                <a:solidFill>
                  <a:srgbClr val="000000"/>
                </a:solidFill>
                <a:effectLst>
                  <a:outerShdw blurRad="38100" dist="38100" dir="2700000" algn="tl">
                    <a:srgbClr val="FFFFFF"/>
                  </a:outerShdw>
                </a:effectLst>
              </a:rPr>
              <a:t>.</a:t>
            </a:r>
          </a:p>
          <a:p>
            <a:pPr marL="0" lvl="1" indent="0">
              <a:lnSpc>
                <a:spcPct val="120000"/>
              </a:lnSpc>
              <a:spcBef>
                <a:spcPct val="10000"/>
              </a:spcBef>
              <a:spcAft>
                <a:spcPct val="10000"/>
              </a:spcAft>
              <a:buNone/>
            </a:pPr>
            <a:endParaRPr lang="en-US" sz="2500" dirty="0">
              <a:solidFill>
                <a:srgbClr val="000000"/>
              </a:solidFill>
              <a:effectLst>
                <a:outerShdw blurRad="38100" dist="38100" dir="2700000" algn="tl">
                  <a:srgbClr val="FFFFFF"/>
                </a:outerShdw>
              </a:effectLst>
            </a:endParaRPr>
          </a:p>
          <a:p>
            <a:pPr marL="0" lvl="1" indent="0">
              <a:lnSpc>
                <a:spcPct val="120000"/>
              </a:lnSpc>
              <a:spcBef>
                <a:spcPct val="10000"/>
              </a:spcBef>
              <a:spcAft>
                <a:spcPct val="10000"/>
              </a:spcAft>
              <a:buNone/>
            </a:pPr>
            <a:r>
              <a:rPr lang="en-US" sz="2500" dirty="0">
                <a:solidFill>
                  <a:srgbClr val="000000"/>
                </a:solidFill>
                <a:effectLst>
                  <a:outerShdw blurRad="38100" dist="38100" dir="2700000" algn="tl">
                    <a:srgbClr val="FFFFFF"/>
                  </a:outerShdw>
                </a:effectLst>
              </a:rPr>
              <a:t>Also for a seasonal funds requirement the supplier may allow the stretching during periods of peak requirements</a:t>
            </a:r>
            <a:r>
              <a:rPr lang="en-US" sz="2500" dirty="0" smtClean="0">
                <a:solidFill>
                  <a:srgbClr val="000000"/>
                </a:solidFill>
                <a:effectLst>
                  <a:outerShdw blurRad="38100" dist="38100" dir="2700000" algn="tl">
                    <a:srgbClr val="FFFFFF"/>
                  </a:outerShdw>
                </a:effectLst>
              </a:rPr>
              <a:t>.</a:t>
            </a:r>
          </a:p>
          <a:p>
            <a:pPr marL="0" lvl="1" indent="0">
              <a:lnSpc>
                <a:spcPct val="120000"/>
              </a:lnSpc>
              <a:spcBef>
                <a:spcPct val="10000"/>
              </a:spcBef>
              <a:spcAft>
                <a:spcPct val="10000"/>
              </a:spcAft>
              <a:buNone/>
            </a:pPr>
            <a:endParaRPr lang="en-US" sz="2500" dirty="0">
              <a:solidFill>
                <a:srgbClr val="000000"/>
              </a:solidFill>
              <a:effectLst>
                <a:outerShdw blurRad="38100" dist="38100" dir="2700000" algn="tl">
                  <a:srgbClr val="FFFFFF"/>
                </a:outerShdw>
              </a:effectLst>
            </a:endParaRPr>
          </a:p>
          <a:p>
            <a:pPr marL="0" lvl="1" indent="0">
              <a:lnSpc>
                <a:spcPct val="120000"/>
              </a:lnSpc>
              <a:spcBef>
                <a:spcPct val="10000"/>
              </a:spcBef>
              <a:spcAft>
                <a:spcPct val="10000"/>
              </a:spcAft>
              <a:buNone/>
            </a:pPr>
            <a:r>
              <a:rPr lang="en-US" sz="2500" dirty="0">
                <a:solidFill>
                  <a:srgbClr val="000000"/>
                </a:solidFill>
                <a:effectLst>
                  <a:outerShdw blurRad="38100" dist="38100" dir="2700000" algn="tl">
                    <a:srgbClr val="FFFFFF"/>
                  </a:outerShdw>
                </a:effectLst>
              </a:rPr>
              <a:t>The supplier should be fully informed in case of stretching payables.</a:t>
            </a:r>
          </a:p>
          <a:p>
            <a:pPr marL="0" indent="0">
              <a:buNone/>
            </a:pPr>
            <a:endParaRPr lang="en-US" dirty="0"/>
          </a:p>
        </p:txBody>
      </p:sp>
    </p:spTree>
    <p:extLst>
      <p:ext uri="{BB962C8B-B14F-4D97-AF65-F5344CB8AC3E}">
        <p14:creationId xmlns:p14="http://schemas.microsoft.com/office/powerpoint/2010/main" xmlns="" val="29189657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a:xfrm>
            <a:off x="457200" y="0"/>
            <a:ext cx="8229600" cy="1143000"/>
          </a:xfrm>
          <a:noFill/>
          <a:ln/>
        </p:spPr>
        <p:txBody>
          <a:bodyPr>
            <a:normAutofit/>
          </a:bodyPr>
          <a:lstStyle/>
          <a:p>
            <a:pPr algn="l"/>
            <a:r>
              <a:rPr lang="en-US" sz="4000" b="1" dirty="0"/>
              <a:t>Advantages of Trade Credit</a:t>
            </a:r>
          </a:p>
        </p:txBody>
      </p:sp>
      <p:sp>
        <p:nvSpPr>
          <p:cNvPr id="17412" name="Rectangle 4"/>
          <p:cNvSpPr>
            <a:spLocks noGrp="1" noChangeArrowheads="1"/>
          </p:cNvSpPr>
          <p:nvPr>
            <p:ph idx="1"/>
          </p:nvPr>
        </p:nvSpPr>
        <p:spPr>
          <a:xfrm>
            <a:off x="381000" y="1143000"/>
            <a:ext cx="8229600" cy="5410200"/>
          </a:xfrm>
          <a:noFill/>
          <a:ln/>
        </p:spPr>
        <p:txBody>
          <a:bodyPr>
            <a:noAutofit/>
          </a:bodyPr>
          <a:lstStyle/>
          <a:p>
            <a:pPr marL="0" lvl="1" indent="0">
              <a:lnSpc>
                <a:spcPct val="120000"/>
              </a:lnSpc>
              <a:spcBef>
                <a:spcPct val="10000"/>
              </a:spcBef>
              <a:spcAft>
                <a:spcPct val="10000"/>
              </a:spcAft>
              <a:buNone/>
            </a:pPr>
            <a:r>
              <a:rPr lang="en-US" sz="2500" dirty="0" smtClean="0">
                <a:solidFill>
                  <a:srgbClr val="000000"/>
                </a:solidFill>
                <a:effectLst>
                  <a:outerShdw blurRad="38100" dist="38100" dir="2700000" algn="tl">
                    <a:srgbClr val="FFFFFF"/>
                  </a:outerShdw>
                </a:effectLst>
              </a:rPr>
              <a:t>Compare </a:t>
            </a:r>
            <a:r>
              <a:rPr lang="en-US" sz="2500" dirty="0">
                <a:solidFill>
                  <a:srgbClr val="000000"/>
                </a:solidFill>
                <a:effectLst>
                  <a:outerShdw blurRad="38100" dist="38100" dir="2700000" algn="tl">
                    <a:srgbClr val="FFFFFF"/>
                  </a:outerShdw>
                </a:effectLst>
              </a:rPr>
              <a:t>costs of forgoing a possible cash discount against the advantages of trade credit</a:t>
            </a:r>
            <a:r>
              <a:rPr lang="en-US" sz="2500" dirty="0" smtClean="0">
                <a:solidFill>
                  <a:srgbClr val="000000"/>
                </a:solidFill>
                <a:effectLst>
                  <a:outerShdw blurRad="38100" dist="38100" dir="2700000" algn="tl">
                    <a:srgbClr val="FFFFFF"/>
                  </a:outerShdw>
                </a:effectLst>
              </a:rPr>
              <a:t>. The possible advantage may include;</a:t>
            </a:r>
            <a:endParaRPr lang="en-US" sz="2500" dirty="0">
              <a:solidFill>
                <a:srgbClr val="000000"/>
              </a:solidFill>
              <a:effectLst>
                <a:outerShdw blurRad="38100" dist="38100" dir="2700000" algn="tl">
                  <a:srgbClr val="FFFFFF"/>
                </a:outerShdw>
              </a:effectLst>
            </a:endParaRPr>
          </a:p>
          <a:p>
            <a:pPr marL="457200" indent="-457200">
              <a:lnSpc>
                <a:spcPct val="120000"/>
              </a:lnSpc>
              <a:spcBef>
                <a:spcPct val="10000"/>
              </a:spcBef>
              <a:spcAft>
                <a:spcPct val="10000"/>
              </a:spcAft>
            </a:pPr>
            <a:r>
              <a:rPr lang="en-US" sz="2500" dirty="0" smtClean="0"/>
              <a:t>Convenience </a:t>
            </a:r>
            <a:r>
              <a:rPr lang="en-US" sz="2500" dirty="0"/>
              <a:t>and availability of trade </a:t>
            </a:r>
            <a:r>
              <a:rPr lang="en-US" sz="2500" dirty="0" smtClean="0"/>
              <a:t>credit, i.e. ready availability without further negotiation</a:t>
            </a:r>
          </a:p>
          <a:p>
            <a:pPr marL="457200" indent="-457200">
              <a:lnSpc>
                <a:spcPct val="120000"/>
              </a:lnSpc>
              <a:spcBef>
                <a:spcPct val="10000"/>
              </a:spcBef>
              <a:spcAft>
                <a:spcPct val="10000"/>
              </a:spcAft>
            </a:pPr>
            <a:r>
              <a:rPr lang="en-US" sz="2500" dirty="0" smtClean="0"/>
              <a:t>Continuous form of credit that can increase or decrease with the volume of transaction.</a:t>
            </a:r>
            <a:endParaRPr lang="en-US" sz="2500" dirty="0"/>
          </a:p>
          <a:p>
            <a:pPr marL="457200" indent="-457200">
              <a:spcBef>
                <a:spcPct val="10000"/>
              </a:spcBef>
              <a:spcAft>
                <a:spcPct val="10000"/>
              </a:spcAft>
            </a:pPr>
            <a:r>
              <a:rPr lang="en-US" sz="2500" dirty="0"/>
              <a:t>Greater flexibility as a </a:t>
            </a:r>
            <a:r>
              <a:rPr lang="en-US" sz="2500" dirty="0" smtClean="0"/>
              <a:t>means </a:t>
            </a:r>
            <a:r>
              <a:rPr lang="en-US" sz="2500" dirty="0"/>
              <a:t>of </a:t>
            </a:r>
            <a:r>
              <a:rPr lang="en-US" sz="2500" dirty="0" smtClean="0"/>
              <a:t>financing as the supplier views the occasional delays as far less critical than a banker or other financial institution.</a:t>
            </a:r>
          </a:p>
          <a:p>
            <a:pPr marL="0" indent="0">
              <a:spcBef>
                <a:spcPct val="10000"/>
              </a:spcBef>
              <a:spcAft>
                <a:spcPct val="10000"/>
              </a:spcAft>
              <a:buNone/>
            </a:pPr>
            <a:endParaRPr lang="en-US" sz="2500" dirty="0"/>
          </a:p>
        </p:txBody>
      </p:sp>
    </p:spTree>
    <p:extLst>
      <p:ext uri="{BB962C8B-B14F-4D97-AF65-F5344CB8AC3E}">
        <p14:creationId xmlns:p14="http://schemas.microsoft.com/office/powerpoint/2010/main" xmlns="" val="417996754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457200" y="228600"/>
            <a:ext cx="8229600" cy="1143000"/>
          </a:xfrm>
          <a:noFill/>
          <a:ln/>
        </p:spPr>
        <p:txBody>
          <a:bodyPr>
            <a:normAutofit fontScale="90000"/>
          </a:bodyPr>
          <a:lstStyle/>
          <a:p>
            <a:pPr algn="l"/>
            <a:r>
              <a:rPr lang="en-US" b="1" dirty="0"/>
              <a:t>Who Bears the Cost of Funds for Trade Credit?</a:t>
            </a:r>
          </a:p>
        </p:txBody>
      </p:sp>
      <p:sp>
        <p:nvSpPr>
          <p:cNvPr id="18436" name="Rectangle 4"/>
          <p:cNvSpPr>
            <a:spLocks noGrp="1" noChangeArrowheads="1"/>
          </p:cNvSpPr>
          <p:nvPr>
            <p:ph idx="1"/>
          </p:nvPr>
        </p:nvSpPr>
        <p:spPr>
          <a:xfrm>
            <a:off x="457200" y="1676400"/>
            <a:ext cx="8229600" cy="4525963"/>
          </a:xfrm>
          <a:noFill/>
          <a:ln/>
        </p:spPr>
        <p:txBody>
          <a:bodyPr>
            <a:normAutofit fontScale="85000" lnSpcReduction="10000"/>
          </a:bodyPr>
          <a:lstStyle/>
          <a:p>
            <a:r>
              <a:rPr lang="en-US" u="sng" dirty="0"/>
              <a:t>Suppliers</a:t>
            </a:r>
            <a:r>
              <a:rPr lang="en-US" dirty="0"/>
              <a:t> </a:t>
            </a:r>
            <a:r>
              <a:rPr lang="en-US" dirty="0" smtClean="0"/>
              <a:t>- </a:t>
            </a:r>
            <a:r>
              <a:rPr lang="en-US" dirty="0"/>
              <a:t>when trade costs cannot be passed on to buyers because of price competition and </a:t>
            </a:r>
            <a:r>
              <a:rPr lang="en-US" dirty="0" smtClean="0"/>
              <a:t>slow demand. The supplier will absorb the cost of trade credit.</a:t>
            </a:r>
            <a:endParaRPr lang="en-US" dirty="0"/>
          </a:p>
          <a:p>
            <a:pPr marL="339725" indent="-339725">
              <a:buNone/>
            </a:pPr>
            <a:endParaRPr lang="en-US" sz="3200" dirty="0" smtClean="0"/>
          </a:p>
          <a:p>
            <a:pPr marL="339725" indent="-339725"/>
            <a:r>
              <a:rPr lang="en-US" sz="3200" u="sng" dirty="0" smtClean="0"/>
              <a:t>Buyers</a:t>
            </a:r>
            <a:r>
              <a:rPr lang="en-US" sz="3200" dirty="0" smtClean="0"/>
              <a:t> - </a:t>
            </a:r>
            <a:r>
              <a:rPr lang="en-US" sz="3200" dirty="0"/>
              <a:t>when costs can be fully passed on through higher prices to the buyer by the seller</a:t>
            </a:r>
            <a:r>
              <a:rPr lang="en-US" sz="3200" dirty="0" smtClean="0"/>
              <a:t>. In this case the buyer should look for a better substitute.</a:t>
            </a:r>
          </a:p>
          <a:p>
            <a:pPr marL="0" indent="0">
              <a:buNone/>
            </a:pPr>
            <a:endParaRPr lang="en-US" sz="3200" dirty="0" smtClean="0"/>
          </a:p>
          <a:p>
            <a:pPr marL="339725" indent="-339725"/>
            <a:r>
              <a:rPr lang="en-US" sz="3200" u="sng" dirty="0" smtClean="0"/>
              <a:t>Both</a:t>
            </a:r>
            <a:r>
              <a:rPr lang="en-US" sz="3200" dirty="0" smtClean="0"/>
              <a:t> - when costs can partially be passed on to buyers by sellers. </a:t>
            </a:r>
            <a:endParaRPr lang="en-US" sz="3200" dirty="0"/>
          </a:p>
        </p:txBody>
      </p:sp>
    </p:spTree>
    <p:extLst>
      <p:ext uri="{BB962C8B-B14F-4D97-AF65-F5344CB8AC3E}">
        <p14:creationId xmlns:p14="http://schemas.microsoft.com/office/powerpoint/2010/main" xmlns="" val="189471506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3"/>
          <p:cNvSpPr>
            <a:spLocks noGrp="1" noChangeArrowheads="1"/>
          </p:cNvSpPr>
          <p:nvPr>
            <p:ph type="title"/>
          </p:nvPr>
        </p:nvSpPr>
        <p:spPr>
          <a:noFill/>
          <a:ln/>
        </p:spPr>
        <p:txBody>
          <a:bodyPr>
            <a:normAutofit/>
          </a:bodyPr>
          <a:lstStyle/>
          <a:p>
            <a:pPr algn="l"/>
            <a:r>
              <a:rPr lang="en-US" sz="4000" b="1" dirty="0"/>
              <a:t>Accrued Expenses</a:t>
            </a:r>
          </a:p>
        </p:txBody>
      </p:sp>
      <p:sp>
        <p:nvSpPr>
          <p:cNvPr id="19460" name="Rectangle 4"/>
          <p:cNvSpPr>
            <a:spLocks noGrp="1" noChangeArrowheads="1"/>
          </p:cNvSpPr>
          <p:nvPr>
            <p:ph idx="1"/>
          </p:nvPr>
        </p:nvSpPr>
        <p:spPr>
          <a:noFill/>
          <a:ln/>
        </p:spPr>
        <p:txBody>
          <a:bodyPr>
            <a:noAutofit/>
          </a:bodyPr>
          <a:lstStyle/>
          <a:p>
            <a:pPr marL="0" lvl="1" indent="0">
              <a:buNone/>
            </a:pPr>
            <a:r>
              <a:rPr lang="en-US" sz="2500" u="sng" dirty="0"/>
              <a:t>Accrued Expenses</a:t>
            </a:r>
            <a:r>
              <a:rPr lang="en-US" sz="2500" dirty="0"/>
              <a:t> </a:t>
            </a:r>
            <a:r>
              <a:rPr lang="en-US" sz="2500" dirty="0" smtClean="0"/>
              <a:t>- </a:t>
            </a:r>
            <a:r>
              <a:rPr lang="en-US" sz="2500" dirty="0"/>
              <a:t>Amounts owed but not yet paid for wages, taxes, interest, and dividends.  The accrued expenses account is a short-term </a:t>
            </a:r>
            <a:r>
              <a:rPr lang="en-US" sz="2500" dirty="0" smtClean="0"/>
              <a:t>liability and represent a spontaneous source of financing. Accrued expenses are costless financing.</a:t>
            </a:r>
            <a:endParaRPr lang="en-US" sz="2500" dirty="0"/>
          </a:p>
          <a:p>
            <a:pPr marL="457200" lvl="1" indent="-457200">
              <a:lnSpc>
                <a:spcPct val="120000"/>
              </a:lnSpc>
              <a:buFont typeface="Wingdings" pitchFamily="2" charset="2"/>
              <a:buChar char="§"/>
            </a:pPr>
            <a:r>
              <a:rPr lang="en-US" sz="2500" dirty="0" smtClean="0"/>
              <a:t>Wages - </a:t>
            </a:r>
            <a:r>
              <a:rPr lang="en-US" sz="2500" dirty="0"/>
              <a:t>Benefits accrue via no direct cash costs, but costs can develop by reduced employee morale and </a:t>
            </a:r>
            <a:r>
              <a:rPr lang="en-US" sz="2500" dirty="0" smtClean="0"/>
              <a:t>efficiency in case of stretching the payments.</a:t>
            </a:r>
            <a:endParaRPr lang="en-US" sz="2500" dirty="0"/>
          </a:p>
          <a:p>
            <a:pPr marL="457200" lvl="1" indent="-457200">
              <a:lnSpc>
                <a:spcPct val="120000"/>
              </a:lnSpc>
              <a:buFont typeface="Wingdings" pitchFamily="2" charset="2"/>
              <a:buChar char="§"/>
            </a:pPr>
            <a:r>
              <a:rPr lang="en-US" sz="2500" dirty="0"/>
              <a:t>Taxes </a:t>
            </a:r>
            <a:r>
              <a:rPr lang="en-US" sz="2500" dirty="0" smtClean="0"/>
              <a:t>- </a:t>
            </a:r>
            <a:r>
              <a:rPr lang="en-US" sz="2500" dirty="0"/>
              <a:t>Benefits accrue until the due date, but costs of penalties and interest beyond the due date reduce the benefits.</a:t>
            </a:r>
          </a:p>
        </p:txBody>
      </p:sp>
    </p:spTree>
    <p:extLst>
      <p:ext uri="{BB962C8B-B14F-4D97-AF65-F5344CB8AC3E}">
        <p14:creationId xmlns:p14="http://schemas.microsoft.com/office/powerpoint/2010/main" xmlns="" val="64094206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3"/>
          <p:cNvSpPr>
            <a:spLocks noGrp="1" noChangeArrowheads="1"/>
          </p:cNvSpPr>
          <p:nvPr>
            <p:ph type="title"/>
          </p:nvPr>
        </p:nvSpPr>
        <p:spPr>
          <a:xfrm>
            <a:off x="533400" y="228600"/>
            <a:ext cx="7848600" cy="990600"/>
          </a:xfrm>
          <a:noFill/>
          <a:ln/>
        </p:spPr>
        <p:txBody>
          <a:bodyPr>
            <a:normAutofit/>
          </a:bodyPr>
          <a:lstStyle/>
          <a:p>
            <a:pPr algn="l"/>
            <a:r>
              <a:rPr lang="en-US" sz="4000" b="1" dirty="0" smtClean="0"/>
              <a:t>Negotiated Financing</a:t>
            </a:r>
            <a:endParaRPr lang="en-US" sz="4000" b="1" dirty="0"/>
          </a:p>
        </p:txBody>
      </p:sp>
      <p:sp>
        <p:nvSpPr>
          <p:cNvPr id="20484" name="Rectangle 4"/>
          <p:cNvSpPr>
            <a:spLocks noGrp="1" noChangeArrowheads="1"/>
          </p:cNvSpPr>
          <p:nvPr>
            <p:ph type="body" idx="1"/>
          </p:nvPr>
        </p:nvSpPr>
        <p:spPr>
          <a:xfrm>
            <a:off x="653845" y="1981200"/>
            <a:ext cx="7848600" cy="3810000"/>
          </a:xfrm>
          <a:noFill/>
          <a:ln/>
        </p:spPr>
        <p:txBody>
          <a:bodyPr>
            <a:normAutofit/>
          </a:bodyPr>
          <a:lstStyle/>
          <a:p>
            <a:pPr marL="0" indent="0">
              <a:spcBef>
                <a:spcPct val="10000"/>
              </a:spcBef>
              <a:spcAft>
                <a:spcPct val="10000"/>
              </a:spcAft>
              <a:buNone/>
            </a:pPr>
            <a:r>
              <a:rPr lang="en-US" sz="3200" dirty="0"/>
              <a:t>Money Market Credit</a:t>
            </a:r>
          </a:p>
          <a:p>
            <a:pPr marL="914400" lvl="1" indent="-457200">
              <a:spcBef>
                <a:spcPct val="10000"/>
              </a:spcBef>
              <a:spcAft>
                <a:spcPct val="10000"/>
              </a:spcAft>
            </a:pPr>
            <a:r>
              <a:rPr lang="en-US" sz="2800" dirty="0"/>
              <a:t>Commercial Paper</a:t>
            </a:r>
          </a:p>
          <a:p>
            <a:pPr marL="914400" lvl="1" indent="-457200">
              <a:spcBef>
                <a:spcPct val="10000"/>
              </a:spcBef>
              <a:spcAft>
                <a:spcPct val="10000"/>
              </a:spcAft>
            </a:pPr>
            <a:r>
              <a:rPr lang="en-US" sz="2800" dirty="0"/>
              <a:t>Bankers’ </a:t>
            </a:r>
            <a:r>
              <a:rPr lang="en-US" sz="2800" dirty="0" smtClean="0"/>
              <a:t>Acceptances</a:t>
            </a:r>
          </a:p>
          <a:p>
            <a:pPr marL="914400" lvl="1" indent="-457200">
              <a:spcBef>
                <a:spcPct val="10000"/>
              </a:spcBef>
              <a:spcAft>
                <a:spcPct val="10000"/>
              </a:spcAft>
            </a:pPr>
            <a:r>
              <a:rPr lang="en-US" dirty="0"/>
              <a:t>Unsecured Loans*</a:t>
            </a:r>
          </a:p>
          <a:p>
            <a:pPr marL="1371600" lvl="1" indent="-457200">
              <a:spcBef>
                <a:spcPct val="10000"/>
              </a:spcBef>
              <a:spcAft>
                <a:spcPct val="10000"/>
              </a:spcAft>
              <a:buFont typeface="Wingdings" pitchFamily="2" charset="2"/>
              <a:buChar char="Ø"/>
            </a:pPr>
            <a:r>
              <a:rPr lang="en-US" sz="2800" dirty="0" smtClean="0"/>
              <a:t>Line </a:t>
            </a:r>
            <a:r>
              <a:rPr lang="en-US" sz="2800" dirty="0"/>
              <a:t>of Credit</a:t>
            </a:r>
          </a:p>
          <a:p>
            <a:pPr marL="1371600" lvl="1" indent="-457200">
              <a:spcBef>
                <a:spcPct val="10000"/>
              </a:spcBef>
              <a:spcAft>
                <a:spcPct val="10000"/>
              </a:spcAft>
              <a:buFont typeface="Wingdings" pitchFamily="2" charset="2"/>
              <a:buChar char="Ø"/>
            </a:pPr>
            <a:r>
              <a:rPr lang="en-US" sz="2800" dirty="0"/>
              <a:t>Revolving Credit Agreement</a:t>
            </a:r>
          </a:p>
          <a:p>
            <a:pPr marL="1371600" lvl="1" indent="-457200">
              <a:spcBef>
                <a:spcPct val="10000"/>
              </a:spcBef>
              <a:spcAft>
                <a:spcPct val="10000"/>
              </a:spcAft>
              <a:buFont typeface="Wingdings" pitchFamily="2" charset="2"/>
              <a:buChar char="Ø"/>
            </a:pPr>
            <a:r>
              <a:rPr lang="en-US" sz="2800" dirty="0"/>
              <a:t>Transaction Loan</a:t>
            </a:r>
          </a:p>
        </p:txBody>
      </p:sp>
      <p:sp>
        <p:nvSpPr>
          <p:cNvPr id="20486" name="Rectangle 6"/>
          <p:cNvSpPr>
            <a:spLocks noChangeArrowheads="1"/>
          </p:cNvSpPr>
          <p:nvPr/>
        </p:nvSpPr>
        <p:spPr bwMode="auto">
          <a:xfrm>
            <a:off x="658761" y="1243781"/>
            <a:ext cx="80010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marL="457200" indent="-457200">
              <a:spcBef>
                <a:spcPct val="20000"/>
              </a:spcBef>
              <a:spcAft>
                <a:spcPct val="20000"/>
              </a:spcAft>
            </a:pPr>
            <a:r>
              <a:rPr lang="en-US" sz="3200" u="sng" dirty="0"/>
              <a:t>Types of negotiated financing</a:t>
            </a:r>
            <a:r>
              <a:rPr lang="en-US" sz="3200" dirty="0"/>
              <a:t>:</a:t>
            </a:r>
          </a:p>
        </p:txBody>
      </p:sp>
      <p:sp>
        <p:nvSpPr>
          <p:cNvPr id="20487" name="Text Box 7"/>
          <p:cNvSpPr txBox="1">
            <a:spLocks noChangeArrowheads="1"/>
          </p:cNvSpPr>
          <p:nvPr/>
        </p:nvSpPr>
        <p:spPr bwMode="auto">
          <a:xfrm>
            <a:off x="688258" y="5912547"/>
            <a:ext cx="6400800" cy="461665"/>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en-US" sz="2400" dirty="0" smtClean="0">
                <a:solidFill>
                  <a:schemeClr val="tx1"/>
                </a:solidFill>
              </a:rPr>
              <a:t>* </a:t>
            </a:r>
            <a:r>
              <a:rPr lang="en-US" sz="2400" u="sng" dirty="0">
                <a:solidFill>
                  <a:schemeClr val="tx1"/>
                </a:solidFill>
              </a:rPr>
              <a:t>Secured </a:t>
            </a:r>
            <a:r>
              <a:rPr lang="en-US" sz="2400" dirty="0">
                <a:solidFill>
                  <a:schemeClr val="tx1"/>
                </a:solidFill>
              </a:rPr>
              <a:t>versions of these three loans also exist.</a:t>
            </a:r>
          </a:p>
        </p:txBody>
      </p:sp>
    </p:spTree>
    <p:extLst>
      <p:ext uri="{BB962C8B-B14F-4D97-AF65-F5344CB8AC3E}">
        <p14:creationId xmlns:p14="http://schemas.microsoft.com/office/powerpoint/2010/main" xmlns="" val="212072807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type="title"/>
          </p:nvPr>
        </p:nvSpPr>
        <p:spPr>
          <a:noFill/>
          <a:ln/>
        </p:spPr>
        <p:txBody>
          <a:bodyPr>
            <a:normAutofit/>
          </a:bodyPr>
          <a:lstStyle/>
          <a:p>
            <a:pPr algn="l"/>
            <a:r>
              <a:rPr lang="en-US" sz="4000" b="1" dirty="0" smtClean="0"/>
              <a:t>Stand-alone Commercial </a:t>
            </a:r>
            <a:r>
              <a:rPr lang="en-US" sz="4000" b="1" dirty="0"/>
              <a:t>Paper</a:t>
            </a:r>
          </a:p>
        </p:txBody>
      </p:sp>
      <p:sp>
        <p:nvSpPr>
          <p:cNvPr id="21508" name="Rectangle 4"/>
          <p:cNvSpPr>
            <a:spLocks noGrp="1" noChangeArrowheads="1"/>
          </p:cNvSpPr>
          <p:nvPr>
            <p:ph idx="1"/>
          </p:nvPr>
        </p:nvSpPr>
        <p:spPr>
          <a:noFill/>
          <a:ln/>
        </p:spPr>
        <p:txBody>
          <a:bodyPr>
            <a:normAutofit fontScale="92500" lnSpcReduction="20000"/>
          </a:bodyPr>
          <a:lstStyle/>
          <a:p>
            <a:pPr marL="0" lvl="1" indent="0">
              <a:buNone/>
            </a:pPr>
            <a:r>
              <a:rPr lang="en-US" u="sng" dirty="0" smtClean="0"/>
              <a:t>Commercial </a:t>
            </a:r>
            <a:r>
              <a:rPr lang="en-US" u="sng" dirty="0"/>
              <a:t>Paper</a:t>
            </a:r>
            <a:r>
              <a:rPr lang="en-US" dirty="0"/>
              <a:t> </a:t>
            </a:r>
            <a:r>
              <a:rPr lang="en-US" dirty="0" smtClean="0"/>
              <a:t>- </a:t>
            </a:r>
            <a:r>
              <a:rPr lang="en-US" dirty="0"/>
              <a:t>Short-term, unsecured promissory notes, generally issued by large </a:t>
            </a:r>
            <a:r>
              <a:rPr lang="en-US" dirty="0" smtClean="0"/>
              <a:t> and most credit worthy companies. Rating agencies rate the papers.</a:t>
            </a:r>
          </a:p>
          <a:p>
            <a:pPr marL="0" lvl="1" indent="0">
              <a:buNone/>
            </a:pPr>
            <a:r>
              <a:rPr lang="en-US" dirty="0" smtClean="0"/>
              <a:t>Commercial </a:t>
            </a:r>
            <a:r>
              <a:rPr lang="en-US" dirty="0"/>
              <a:t>paper market is composed of </a:t>
            </a:r>
            <a:r>
              <a:rPr lang="en-US" dirty="0" smtClean="0"/>
              <a:t>the</a:t>
            </a:r>
          </a:p>
          <a:p>
            <a:pPr marL="514350" lvl="1" indent="-514350">
              <a:buFont typeface="+mj-lt"/>
              <a:buAutoNum type="arabicPeriod"/>
            </a:pPr>
            <a:r>
              <a:rPr lang="en-US" dirty="0" smtClean="0"/>
              <a:t>Dealer market – Industrial firms, utilities, and medium size finance companies sell through dealers. The dealer organization is composed of half dozen major dealers who purchase commercial papers from dealers and sell to investors.</a:t>
            </a:r>
          </a:p>
          <a:p>
            <a:pPr marL="514350" lvl="1" indent="-514350">
              <a:buFont typeface="+mj-lt"/>
              <a:buAutoNum type="arabicPeriod"/>
            </a:pPr>
            <a:r>
              <a:rPr lang="en-US" dirty="0"/>
              <a:t>D</a:t>
            </a:r>
            <a:r>
              <a:rPr lang="en-US" dirty="0" smtClean="0"/>
              <a:t>irect-placement markets</a:t>
            </a:r>
            <a:r>
              <a:rPr lang="en-US" dirty="0"/>
              <a:t> </a:t>
            </a:r>
            <a:r>
              <a:rPr lang="en-US" dirty="0" smtClean="0"/>
              <a:t>– Large finance companies bypass dealer firms and sell their paper directly to investors. Maturity and size of the notes is tailored to the need of investor.</a:t>
            </a:r>
            <a:endParaRPr lang="en-US" dirty="0"/>
          </a:p>
        </p:txBody>
      </p:sp>
    </p:spTree>
    <p:extLst>
      <p:ext uri="{BB962C8B-B14F-4D97-AF65-F5344CB8AC3E}">
        <p14:creationId xmlns:p14="http://schemas.microsoft.com/office/powerpoint/2010/main" xmlns="" val="270381916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Stand-alone Commercial </a:t>
            </a:r>
            <a:r>
              <a:rPr lang="en-US" b="1" dirty="0"/>
              <a:t>Paper</a:t>
            </a:r>
            <a:endParaRPr lang="en-US" dirty="0"/>
          </a:p>
        </p:txBody>
      </p:sp>
      <p:sp>
        <p:nvSpPr>
          <p:cNvPr id="3" name="Content Placeholder 2"/>
          <p:cNvSpPr>
            <a:spLocks noGrp="1"/>
          </p:cNvSpPr>
          <p:nvPr>
            <p:ph idx="1"/>
          </p:nvPr>
        </p:nvSpPr>
        <p:spPr/>
        <p:txBody>
          <a:bodyPr/>
          <a:lstStyle/>
          <a:p>
            <a:pPr marL="457200" lvl="1" indent="-457200"/>
            <a:r>
              <a:rPr lang="en-US" dirty="0"/>
              <a:t>Advantage:  Cheaper than a short-term business loan from a commercial bank.</a:t>
            </a:r>
          </a:p>
          <a:p>
            <a:pPr marL="457200" lvl="1" indent="-457200"/>
            <a:r>
              <a:rPr lang="en-US" dirty="0"/>
              <a:t>Dealers require a line of credit to ensure that the commercial paper is paid </a:t>
            </a:r>
            <a:r>
              <a:rPr lang="en-US" dirty="0" smtClean="0"/>
              <a:t>off and this provides an added assurance that Commercial paper will be paid off.</a:t>
            </a:r>
            <a:endParaRPr lang="en-US" dirty="0"/>
          </a:p>
          <a:p>
            <a:pPr marL="0" indent="0">
              <a:buNone/>
            </a:pPr>
            <a:endParaRPr lang="en-US" dirty="0"/>
          </a:p>
        </p:txBody>
      </p:sp>
    </p:spTree>
    <p:extLst>
      <p:ext uri="{BB962C8B-B14F-4D97-AF65-F5344CB8AC3E}">
        <p14:creationId xmlns:p14="http://schemas.microsoft.com/office/powerpoint/2010/main" xmlns="" val="40194181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3"/>
          <p:cNvSpPr>
            <a:spLocks noGrp="1" noChangeArrowheads="1"/>
          </p:cNvSpPr>
          <p:nvPr>
            <p:ph type="title"/>
          </p:nvPr>
        </p:nvSpPr>
        <p:spPr>
          <a:noFill/>
          <a:ln/>
        </p:spPr>
        <p:txBody>
          <a:bodyPr>
            <a:normAutofit/>
          </a:bodyPr>
          <a:lstStyle/>
          <a:p>
            <a:pPr algn="l"/>
            <a:r>
              <a:rPr lang="en-US" sz="4000" b="1" dirty="0" smtClean="0"/>
              <a:t>Bank-Supported </a:t>
            </a:r>
            <a:r>
              <a:rPr lang="en-US" sz="4000" b="1" dirty="0"/>
              <a:t>Commercial Paper</a:t>
            </a:r>
          </a:p>
        </p:txBody>
      </p:sp>
      <p:sp>
        <p:nvSpPr>
          <p:cNvPr id="22532" name="Rectangle 4"/>
          <p:cNvSpPr>
            <a:spLocks noGrp="1" noChangeArrowheads="1"/>
          </p:cNvSpPr>
          <p:nvPr>
            <p:ph idx="1"/>
          </p:nvPr>
        </p:nvSpPr>
        <p:spPr>
          <a:noFill/>
          <a:ln/>
        </p:spPr>
        <p:txBody>
          <a:bodyPr>
            <a:normAutofit fontScale="92500"/>
          </a:bodyPr>
          <a:lstStyle/>
          <a:p>
            <a:pPr marL="0" lvl="1" indent="0">
              <a:buNone/>
            </a:pPr>
            <a:r>
              <a:rPr lang="en-US" dirty="0"/>
              <a:t>A bank provides a letter of credit, for a fee,  guaranteeing the investor that the company’s obligation will be paid.</a:t>
            </a:r>
          </a:p>
          <a:p>
            <a:pPr marL="114300" lvl="1" indent="0">
              <a:buNone/>
            </a:pPr>
            <a:endParaRPr lang="en-US" sz="2800" dirty="0" smtClean="0"/>
          </a:p>
          <a:p>
            <a:pPr marL="457200" lvl="1" indent="-342900"/>
            <a:r>
              <a:rPr lang="en-US" sz="2800" dirty="0" smtClean="0"/>
              <a:t>Letter </a:t>
            </a:r>
            <a:r>
              <a:rPr lang="en-US" sz="2800" dirty="0"/>
              <a:t>of credit (L/C) </a:t>
            </a:r>
            <a:r>
              <a:rPr lang="en-US" sz="2800" dirty="0" smtClean="0"/>
              <a:t>- </a:t>
            </a:r>
            <a:r>
              <a:rPr lang="en-US" sz="2800" dirty="0"/>
              <a:t>A promise from a third party (usually a bank) for payment in the event that certain conditions are met. </a:t>
            </a:r>
            <a:r>
              <a:rPr lang="en-US" sz="2800" dirty="0" smtClean="0"/>
              <a:t>It </a:t>
            </a:r>
            <a:r>
              <a:rPr lang="en-US" sz="2800" dirty="0"/>
              <a:t>is frequently used to guarantee payment of an obligation</a:t>
            </a:r>
            <a:r>
              <a:rPr lang="en-US" sz="2800" dirty="0" smtClean="0"/>
              <a:t>. Usually firms trading with each other across the borders will seek such assurances.</a:t>
            </a:r>
            <a:endParaRPr lang="en-US" sz="2800" dirty="0"/>
          </a:p>
          <a:p>
            <a:pPr marL="457200" lvl="1" indent="-342900"/>
            <a:r>
              <a:rPr lang="en-US" sz="2800" dirty="0"/>
              <a:t>Best for lesser-known firms to access lower cost funds.</a:t>
            </a:r>
          </a:p>
        </p:txBody>
      </p:sp>
    </p:spTree>
    <p:extLst>
      <p:ext uri="{BB962C8B-B14F-4D97-AF65-F5344CB8AC3E}">
        <p14:creationId xmlns:p14="http://schemas.microsoft.com/office/powerpoint/2010/main" xmlns="" val="202861332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p:cNvSpPr>
            <a:spLocks noGrp="1" noChangeArrowheads="1"/>
          </p:cNvSpPr>
          <p:nvPr>
            <p:ph type="title"/>
          </p:nvPr>
        </p:nvSpPr>
        <p:spPr>
          <a:noFill/>
          <a:ln/>
        </p:spPr>
        <p:txBody>
          <a:bodyPr>
            <a:normAutofit/>
          </a:bodyPr>
          <a:lstStyle/>
          <a:p>
            <a:pPr algn="l"/>
            <a:r>
              <a:rPr lang="en-US" sz="4000" b="1" dirty="0"/>
              <a:t>Bankers’ Acceptances</a:t>
            </a:r>
          </a:p>
        </p:txBody>
      </p:sp>
      <p:sp>
        <p:nvSpPr>
          <p:cNvPr id="23556" name="Rectangle 4"/>
          <p:cNvSpPr>
            <a:spLocks noGrp="1" noChangeArrowheads="1"/>
          </p:cNvSpPr>
          <p:nvPr>
            <p:ph idx="1"/>
          </p:nvPr>
        </p:nvSpPr>
        <p:spPr>
          <a:noFill/>
          <a:ln/>
        </p:spPr>
        <p:txBody>
          <a:bodyPr>
            <a:normAutofit/>
          </a:bodyPr>
          <a:lstStyle/>
          <a:p>
            <a:pPr marL="114300" lvl="1" indent="0">
              <a:buNone/>
            </a:pPr>
            <a:r>
              <a:rPr lang="en-US" dirty="0"/>
              <a:t> </a:t>
            </a:r>
            <a:r>
              <a:rPr lang="en-US" u="sng" dirty="0"/>
              <a:t>Bankers’ Acceptances</a:t>
            </a:r>
            <a:r>
              <a:rPr lang="en-US" dirty="0">
                <a:solidFill>
                  <a:srgbClr val="000000"/>
                </a:solidFill>
              </a:rPr>
              <a:t> </a:t>
            </a:r>
            <a:r>
              <a:rPr lang="en-US" dirty="0" smtClean="0">
                <a:solidFill>
                  <a:srgbClr val="000000"/>
                </a:solidFill>
              </a:rPr>
              <a:t>- </a:t>
            </a:r>
            <a:r>
              <a:rPr lang="en-US" dirty="0">
                <a:solidFill>
                  <a:srgbClr val="000000"/>
                </a:solidFill>
              </a:rPr>
              <a:t>Short-term promissory trade notes for which a bank (by having “accepted” them) promises to pay the holder the face amount at maturity</a:t>
            </a:r>
            <a:r>
              <a:rPr lang="en-US" dirty="0" smtClean="0">
                <a:solidFill>
                  <a:srgbClr val="000000"/>
                </a:solidFill>
              </a:rPr>
              <a:t>.</a:t>
            </a:r>
          </a:p>
          <a:p>
            <a:pPr marL="114300" lvl="1" indent="0">
              <a:buNone/>
            </a:pPr>
            <a:endParaRPr lang="en-US" dirty="0" smtClean="0"/>
          </a:p>
          <a:p>
            <a:pPr marL="457200" lvl="1" indent="-342900"/>
            <a:r>
              <a:rPr lang="en-US" dirty="0" smtClean="0"/>
              <a:t>Used </a:t>
            </a:r>
            <a:r>
              <a:rPr lang="en-US" dirty="0"/>
              <a:t>to facilitate foreign trade or the shipment of certain marketable goods.</a:t>
            </a:r>
          </a:p>
          <a:p>
            <a:pPr marL="457200" lvl="1" indent="-342900"/>
            <a:r>
              <a:rPr lang="en-US" dirty="0"/>
              <a:t>Liquid market provides rates similar to commercial paper rates.</a:t>
            </a:r>
          </a:p>
        </p:txBody>
      </p:sp>
    </p:spTree>
    <p:extLst>
      <p:ext uri="{BB962C8B-B14F-4D97-AF65-F5344CB8AC3E}">
        <p14:creationId xmlns:p14="http://schemas.microsoft.com/office/powerpoint/2010/main" xmlns="" val="343750551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pPr algn="l"/>
            <a:r>
              <a:rPr lang="en-US" b="1" dirty="0"/>
              <a:t>Bankers’ Acceptances</a:t>
            </a:r>
            <a:endParaRPr lang="en-US" dirty="0"/>
          </a:p>
        </p:txBody>
      </p:sp>
      <p:sp>
        <p:nvSpPr>
          <p:cNvPr id="3" name="Content Placeholder 2"/>
          <p:cNvSpPr>
            <a:spLocks noGrp="1"/>
          </p:cNvSpPr>
          <p:nvPr>
            <p:ph idx="1"/>
          </p:nvPr>
        </p:nvSpPr>
        <p:spPr>
          <a:xfrm>
            <a:off x="457200" y="1219200"/>
            <a:ext cx="8229600" cy="5105400"/>
          </a:xfrm>
        </p:spPr>
        <p:txBody>
          <a:bodyPr>
            <a:noAutofit/>
          </a:bodyPr>
          <a:lstStyle/>
          <a:p>
            <a:pPr marL="0" indent="0">
              <a:buNone/>
            </a:pPr>
            <a:r>
              <a:rPr lang="en-US" sz="2300" dirty="0" smtClean="0"/>
              <a:t>Example;</a:t>
            </a:r>
          </a:p>
          <a:p>
            <a:pPr marL="0" indent="0">
              <a:buNone/>
            </a:pPr>
            <a:r>
              <a:rPr lang="en-US" sz="2300" dirty="0" smtClean="0"/>
              <a:t>When an American company wishes to import $100,000 worth of electronic components from a company in Japan, the two companies agree that a 90-day time draft will be used in settlement of the trade. The American company arranges a letter of credit with its bank whereby the bank agrees to honor drafts drawn on the company as presented through a Japanese bank. The Japanese company ships the goods and at the same time draws a draft ordering the American company to pay in 90 days. It then takes the draft to its Japanese bank. By prearrangement, the draft is sent to the American bank and is accepted by that bank. At that time it becomes a bankers’ acceptance. </a:t>
            </a:r>
          </a:p>
          <a:p>
            <a:pPr marL="0" indent="0">
              <a:buNone/>
            </a:pPr>
            <a:r>
              <a:rPr lang="en-US" sz="2300" dirty="0" smtClean="0"/>
              <a:t>The bank accepts responsibility for payment, thereby substituting its creditworthiness for that of the </a:t>
            </a:r>
            <a:r>
              <a:rPr lang="en-US" sz="2300" dirty="0" err="1" smtClean="0"/>
              <a:t>drawee</a:t>
            </a:r>
            <a:r>
              <a:rPr lang="en-US" sz="2300" dirty="0" smtClean="0"/>
              <a:t>, the American company.</a:t>
            </a:r>
            <a:endParaRPr lang="en-US" sz="2300" dirty="0"/>
          </a:p>
        </p:txBody>
      </p:sp>
    </p:spTree>
    <p:extLst>
      <p:ext uri="{BB962C8B-B14F-4D97-AF65-F5344CB8AC3E}">
        <p14:creationId xmlns:p14="http://schemas.microsoft.com/office/powerpoint/2010/main" xmlns="" val="39905617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type="title"/>
          </p:nvPr>
        </p:nvSpPr>
        <p:spPr>
          <a:noFill/>
          <a:ln/>
        </p:spPr>
        <p:txBody>
          <a:bodyPr/>
          <a:lstStyle/>
          <a:p>
            <a:pPr algn="l"/>
            <a:r>
              <a:rPr lang="en-US" b="1" dirty="0"/>
              <a:t>Short-Term Business Loans</a:t>
            </a:r>
          </a:p>
        </p:txBody>
      </p:sp>
      <p:sp>
        <p:nvSpPr>
          <p:cNvPr id="24580" name="Rectangle 4"/>
          <p:cNvSpPr>
            <a:spLocks noGrp="1" noChangeArrowheads="1"/>
          </p:cNvSpPr>
          <p:nvPr>
            <p:ph idx="1"/>
          </p:nvPr>
        </p:nvSpPr>
        <p:spPr>
          <a:noFill/>
          <a:ln/>
        </p:spPr>
        <p:txBody>
          <a:bodyPr>
            <a:noAutofit/>
          </a:bodyPr>
          <a:lstStyle/>
          <a:p>
            <a:pPr marL="0" indent="0">
              <a:buNone/>
            </a:pPr>
            <a:r>
              <a:rPr lang="en-US" sz="2800" dirty="0" smtClean="0"/>
              <a:t>Business loans are of two types;</a:t>
            </a:r>
          </a:p>
          <a:p>
            <a:pPr marL="0" indent="0">
              <a:buNone/>
            </a:pPr>
            <a:r>
              <a:rPr lang="en-US" sz="2800" u="sng" dirty="0" smtClean="0"/>
              <a:t>Unsecured </a:t>
            </a:r>
            <a:r>
              <a:rPr lang="en-US" sz="2800" u="sng" dirty="0"/>
              <a:t>Loans</a:t>
            </a:r>
            <a:r>
              <a:rPr lang="en-US" sz="2800" dirty="0"/>
              <a:t> -- A form of debt for money borrowed that is not backed by the pledge of specific assets</a:t>
            </a:r>
            <a:r>
              <a:rPr lang="en-US" sz="2800" dirty="0" smtClean="0"/>
              <a:t>.</a:t>
            </a:r>
            <a:r>
              <a:rPr lang="en-US" sz="2800" dirty="0"/>
              <a:t> </a:t>
            </a:r>
            <a:r>
              <a:rPr lang="en-US" sz="2800" dirty="0" smtClean="0"/>
              <a:t>Only credit worthy borrower deserves unsecured loans and can borrow at lower cost from commercial banks than the finance companies.</a:t>
            </a:r>
            <a:endParaRPr lang="en-US" sz="2800" u="sng" dirty="0"/>
          </a:p>
          <a:p>
            <a:pPr marL="0" indent="0">
              <a:buNone/>
            </a:pPr>
            <a:endParaRPr lang="en-US" sz="2800" u="sng" dirty="0" smtClean="0"/>
          </a:p>
          <a:p>
            <a:pPr marL="0" indent="0">
              <a:buNone/>
            </a:pPr>
            <a:r>
              <a:rPr lang="en-US" sz="2800" u="sng" dirty="0" smtClean="0"/>
              <a:t>Secured </a:t>
            </a:r>
            <a:r>
              <a:rPr lang="en-US" sz="2800" u="sng" dirty="0"/>
              <a:t>Loans</a:t>
            </a:r>
            <a:r>
              <a:rPr lang="en-US" sz="2800" dirty="0"/>
              <a:t> -- A form of debt for money borrowed in which specific assets have been pledged to guarantee payment.</a:t>
            </a:r>
          </a:p>
        </p:txBody>
      </p:sp>
    </p:spTree>
    <p:extLst>
      <p:ext uri="{BB962C8B-B14F-4D97-AF65-F5344CB8AC3E}">
        <p14:creationId xmlns:p14="http://schemas.microsoft.com/office/powerpoint/2010/main" xmlns="" val="30848849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3"/>
          <p:cNvSpPr>
            <a:spLocks noGrp="1" noChangeArrowheads="1"/>
          </p:cNvSpPr>
          <p:nvPr>
            <p:ph type="title"/>
          </p:nvPr>
        </p:nvSpPr>
        <p:spPr>
          <a:noFill/>
          <a:ln/>
        </p:spPr>
        <p:txBody>
          <a:bodyPr>
            <a:normAutofit/>
          </a:bodyPr>
          <a:lstStyle/>
          <a:p>
            <a:pPr algn="l"/>
            <a:r>
              <a:rPr lang="en-US" sz="4000" b="1" dirty="0"/>
              <a:t>Unsecured Loans</a:t>
            </a:r>
          </a:p>
        </p:txBody>
      </p:sp>
      <p:sp>
        <p:nvSpPr>
          <p:cNvPr id="25604" name="Rectangle 4"/>
          <p:cNvSpPr>
            <a:spLocks noGrp="1" noChangeArrowheads="1"/>
          </p:cNvSpPr>
          <p:nvPr>
            <p:ph idx="1"/>
          </p:nvPr>
        </p:nvSpPr>
        <p:spPr>
          <a:xfrm>
            <a:off x="457200" y="1371600"/>
            <a:ext cx="8229600" cy="5105400"/>
          </a:xfrm>
          <a:noFill/>
          <a:ln/>
        </p:spPr>
        <p:txBody>
          <a:bodyPr>
            <a:noAutofit/>
          </a:bodyPr>
          <a:lstStyle/>
          <a:p>
            <a:pPr marL="57150" indent="0">
              <a:buNone/>
            </a:pPr>
            <a:r>
              <a:rPr lang="en-US" sz="2800" u="sng" dirty="0"/>
              <a:t>Line of </a:t>
            </a:r>
            <a:r>
              <a:rPr lang="en-US" sz="2800" u="sng" dirty="0" smtClean="0"/>
              <a:t>Credit</a:t>
            </a:r>
            <a:r>
              <a:rPr lang="en-US" sz="2800" dirty="0" smtClean="0">
                <a:solidFill>
                  <a:srgbClr val="000000"/>
                </a:solidFill>
              </a:rPr>
              <a:t> - </a:t>
            </a:r>
            <a:r>
              <a:rPr lang="en-US" sz="2800" dirty="0">
                <a:solidFill>
                  <a:srgbClr val="000000"/>
                </a:solidFill>
              </a:rPr>
              <a:t>An informal arrangement between a bank and its customer specifying the maximum amount of credit the bank will permit the firm to owe at any one time</a:t>
            </a:r>
            <a:r>
              <a:rPr lang="en-US" sz="2800" dirty="0" smtClean="0">
                <a:solidFill>
                  <a:srgbClr val="000000"/>
                </a:solidFill>
              </a:rPr>
              <a:t>.</a:t>
            </a:r>
          </a:p>
          <a:p>
            <a:pPr marL="57150" indent="0">
              <a:buNone/>
            </a:pPr>
            <a:endParaRPr lang="en-US" sz="2800" dirty="0">
              <a:solidFill>
                <a:srgbClr val="000000"/>
              </a:solidFill>
            </a:endParaRPr>
          </a:p>
          <a:p>
            <a:pPr marL="514350" indent="-457200"/>
            <a:r>
              <a:rPr lang="en-US" sz="2800" dirty="0" smtClean="0"/>
              <a:t>One-year </a:t>
            </a:r>
            <a:r>
              <a:rPr lang="en-US" sz="2800" dirty="0"/>
              <a:t>limit that is reviewed prior to renewal to determine if conditions necessitate a change.</a:t>
            </a:r>
          </a:p>
          <a:p>
            <a:pPr marL="514350" indent="-457200"/>
            <a:r>
              <a:rPr lang="en-US" sz="2800" dirty="0"/>
              <a:t>Credit line is based on the bank’s assessment of the creditworthiness and credit needs of the firm.</a:t>
            </a:r>
          </a:p>
          <a:p>
            <a:pPr marL="514350" indent="-457200"/>
            <a:r>
              <a:rPr lang="en-US" sz="2800" dirty="0"/>
              <a:t>“Cleanup” provision requires the firm to owe the bank nothing for a period of time.</a:t>
            </a:r>
          </a:p>
        </p:txBody>
      </p:sp>
    </p:spTree>
    <p:extLst>
      <p:ext uri="{BB962C8B-B14F-4D97-AF65-F5344CB8AC3E}">
        <p14:creationId xmlns:p14="http://schemas.microsoft.com/office/powerpoint/2010/main" xmlns="" val="334612489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868362"/>
          </a:xfrm>
        </p:spPr>
        <p:txBody>
          <a:bodyPr>
            <a:normAutofit/>
          </a:bodyPr>
          <a:lstStyle/>
          <a:p>
            <a:pPr algn="l"/>
            <a:r>
              <a:rPr lang="en-US" sz="3600" b="1" dirty="0" smtClean="0"/>
              <a:t>Sample Letter Extending a Line of Credit</a:t>
            </a:r>
            <a:endParaRPr lang="en-US" sz="3600" b="1" dirty="0"/>
          </a:p>
        </p:txBody>
      </p:sp>
    </p:spTree>
    <p:extLst>
      <p:ext uri="{BB962C8B-B14F-4D97-AF65-F5344CB8AC3E}">
        <p14:creationId xmlns:p14="http://schemas.microsoft.com/office/powerpoint/2010/main" xmlns="" val="15055740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p:cNvSpPr>
            <a:spLocks noGrp="1" noChangeArrowheads="1"/>
          </p:cNvSpPr>
          <p:nvPr>
            <p:ph type="title"/>
          </p:nvPr>
        </p:nvSpPr>
        <p:spPr>
          <a:noFill/>
          <a:ln/>
        </p:spPr>
        <p:txBody>
          <a:bodyPr>
            <a:normAutofit/>
          </a:bodyPr>
          <a:lstStyle/>
          <a:p>
            <a:pPr algn="l"/>
            <a:r>
              <a:rPr lang="en-US" sz="4000" b="1" dirty="0"/>
              <a:t>Unsecured Loans</a:t>
            </a:r>
          </a:p>
        </p:txBody>
      </p:sp>
      <p:sp>
        <p:nvSpPr>
          <p:cNvPr id="26628" name="Rectangle 4"/>
          <p:cNvSpPr>
            <a:spLocks noGrp="1" noChangeArrowheads="1"/>
          </p:cNvSpPr>
          <p:nvPr>
            <p:ph idx="1"/>
          </p:nvPr>
        </p:nvSpPr>
        <p:spPr>
          <a:noFill/>
          <a:ln/>
        </p:spPr>
        <p:txBody>
          <a:bodyPr>
            <a:normAutofit/>
          </a:bodyPr>
          <a:lstStyle/>
          <a:p>
            <a:pPr marL="0" indent="0">
              <a:buNone/>
            </a:pPr>
            <a:r>
              <a:rPr lang="en-US" sz="2800" dirty="0"/>
              <a:t> </a:t>
            </a:r>
            <a:r>
              <a:rPr lang="en-US" sz="2800" u="sng" dirty="0"/>
              <a:t>Revolving Credit Agreement</a:t>
            </a:r>
            <a:r>
              <a:rPr lang="en-US" sz="2800" dirty="0"/>
              <a:t> </a:t>
            </a:r>
            <a:r>
              <a:rPr lang="en-US" sz="2800" dirty="0" smtClean="0"/>
              <a:t>- </a:t>
            </a:r>
            <a:r>
              <a:rPr lang="en-US" sz="2800" dirty="0"/>
              <a:t>A formal, legal commitment to extend credit up to some maximum amount over a stated period of time.</a:t>
            </a:r>
            <a:endParaRPr lang="en-US" sz="2800" dirty="0" smtClean="0"/>
          </a:p>
          <a:p>
            <a:pPr marL="514350" indent="-514350"/>
            <a:r>
              <a:rPr lang="en-US" sz="2800" dirty="0" smtClean="0"/>
              <a:t>Firm </a:t>
            </a:r>
            <a:r>
              <a:rPr lang="en-US" sz="2800" dirty="0"/>
              <a:t>receives revolving credit by paying a commitment fee on any unused portion of the maximum amount of credit.</a:t>
            </a:r>
          </a:p>
          <a:p>
            <a:pPr marL="515938" lvl="1" indent="0">
              <a:buNone/>
            </a:pPr>
            <a:r>
              <a:rPr lang="en-US" dirty="0"/>
              <a:t>Commitment fee </a:t>
            </a:r>
            <a:r>
              <a:rPr lang="en-US" dirty="0" smtClean="0"/>
              <a:t>- </a:t>
            </a:r>
            <a:r>
              <a:rPr lang="en-US" dirty="0"/>
              <a:t>A fee charged by the lender for agreeing to hold credit available.</a:t>
            </a:r>
          </a:p>
          <a:p>
            <a:pPr marL="514350" indent="-514350"/>
            <a:r>
              <a:rPr lang="en-US" sz="2800" dirty="0"/>
              <a:t>Agreements frequently extend beyond 1 year.</a:t>
            </a:r>
          </a:p>
        </p:txBody>
      </p:sp>
    </p:spTree>
    <p:extLst>
      <p:ext uri="{BB962C8B-B14F-4D97-AF65-F5344CB8AC3E}">
        <p14:creationId xmlns:p14="http://schemas.microsoft.com/office/powerpoint/2010/main" xmlns="" val="9297647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3"/>
          <p:cNvSpPr>
            <a:spLocks noGrp="1" noChangeArrowheads="1"/>
          </p:cNvSpPr>
          <p:nvPr>
            <p:ph type="title"/>
          </p:nvPr>
        </p:nvSpPr>
        <p:spPr>
          <a:noFill/>
          <a:ln/>
        </p:spPr>
        <p:txBody>
          <a:bodyPr/>
          <a:lstStyle/>
          <a:p>
            <a:pPr algn="l"/>
            <a:r>
              <a:rPr lang="en-US" b="1" dirty="0"/>
              <a:t>Unsecured Loans</a:t>
            </a:r>
          </a:p>
        </p:txBody>
      </p:sp>
      <p:sp>
        <p:nvSpPr>
          <p:cNvPr id="27652" name="Rectangle 4"/>
          <p:cNvSpPr>
            <a:spLocks noGrp="1" noChangeArrowheads="1"/>
          </p:cNvSpPr>
          <p:nvPr>
            <p:ph idx="1"/>
          </p:nvPr>
        </p:nvSpPr>
        <p:spPr>
          <a:noFill/>
          <a:ln/>
        </p:spPr>
        <p:txBody>
          <a:bodyPr>
            <a:normAutofit/>
          </a:bodyPr>
          <a:lstStyle/>
          <a:p>
            <a:pPr marL="57150" indent="0">
              <a:buNone/>
            </a:pPr>
            <a:r>
              <a:rPr lang="en-US" sz="2800" u="sng" dirty="0"/>
              <a:t>Transaction Loan</a:t>
            </a:r>
            <a:r>
              <a:rPr lang="en-US" sz="2800" dirty="0">
                <a:solidFill>
                  <a:srgbClr val="000000"/>
                </a:solidFill>
              </a:rPr>
              <a:t> -- A loan agreement that meets the short-term funds needs of the firm for a single, specific purpose.</a:t>
            </a:r>
          </a:p>
          <a:p>
            <a:pPr marL="57150" indent="0">
              <a:buNone/>
            </a:pPr>
            <a:endParaRPr lang="en-US" sz="2800" dirty="0" smtClean="0"/>
          </a:p>
          <a:p>
            <a:pPr marL="514350" indent="-457200"/>
            <a:r>
              <a:rPr lang="en-US" sz="2800" dirty="0" smtClean="0"/>
              <a:t>Each </a:t>
            </a:r>
            <a:r>
              <a:rPr lang="en-US" sz="2800" dirty="0"/>
              <a:t>request is handled as a separate transaction by the bank, and project loan determination is based on the cash-flow ability of the borrower.</a:t>
            </a:r>
          </a:p>
          <a:p>
            <a:pPr marL="514350" indent="-457200"/>
            <a:r>
              <a:rPr lang="en-US" sz="2800" dirty="0"/>
              <a:t>The loan is paid off at the completion of the project by the firm from resulting cash flows.</a:t>
            </a:r>
          </a:p>
        </p:txBody>
      </p:sp>
    </p:spTree>
    <p:extLst>
      <p:ext uri="{BB962C8B-B14F-4D97-AF65-F5344CB8AC3E}">
        <p14:creationId xmlns:p14="http://schemas.microsoft.com/office/powerpoint/2010/main" xmlns="" val="53676758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smtClean="0"/>
              <a:t>Summary</a:t>
            </a:r>
            <a:endParaRPr lang="en-US" sz="4000" b="1" dirty="0"/>
          </a:p>
        </p:txBody>
      </p:sp>
      <p:sp>
        <p:nvSpPr>
          <p:cNvPr id="3" name="Content Placeholder 2"/>
          <p:cNvSpPr>
            <a:spLocks noGrp="1"/>
          </p:cNvSpPr>
          <p:nvPr>
            <p:ph idx="1"/>
          </p:nvPr>
        </p:nvSpPr>
        <p:spPr/>
        <p:txBody>
          <a:bodyPr>
            <a:normAutofit/>
          </a:bodyPr>
          <a:lstStyle/>
          <a:p>
            <a:pPr marL="0" indent="0">
              <a:lnSpc>
                <a:spcPct val="80000"/>
              </a:lnSpc>
              <a:buNone/>
            </a:pPr>
            <a:r>
              <a:rPr lang="en-US" dirty="0" smtClean="0"/>
              <a:t>In today’s lecture we covered the following topics.</a:t>
            </a:r>
          </a:p>
          <a:p>
            <a:pPr marL="685800" indent="-685800">
              <a:lnSpc>
                <a:spcPct val="80000"/>
              </a:lnSpc>
            </a:pPr>
            <a:r>
              <a:rPr lang="en-US" dirty="0" smtClean="0"/>
              <a:t>sources </a:t>
            </a:r>
            <a:r>
              <a:rPr lang="en-US" dirty="0"/>
              <a:t>and types of spontaneous financing. </a:t>
            </a:r>
          </a:p>
          <a:p>
            <a:pPr marL="685800" indent="-685800">
              <a:lnSpc>
                <a:spcPct val="80000"/>
              </a:lnSpc>
            </a:pPr>
            <a:r>
              <a:rPr lang="en-US" dirty="0"/>
              <a:t>Calculate the annual cost of trade credit when trade discounts are forgone. </a:t>
            </a:r>
          </a:p>
          <a:p>
            <a:pPr marL="685800" indent="-685800">
              <a:lnSpc>
                <a:spcPct val="80000"/>
              </a:lnSpc>
            </a:pPr>
            <a:r>
              <a:rPr lang="en-US" dirty="0" smtClean="0"/>
              <a:t>Stretching payables </a:t>
            </a:r>
            <a:r>
              <a:rPr lang="en-US" dirty="0"/>
              <a:t>and </a:t>
            </a:r>
            <a:r>
              <a:rPr lang="en-US" dirty="0" smtClean="0"/>
              <a:t>its </a:t>
            </a:r>
            <a:r>
              <a:rPr lang="en-US" dirty="0"/>
              <a:t>potential </a:t>
            </a:r>
            <a:r>
              <a:rPr lang="en-US" dirty="0" smtClean="0"/>
              <a:t>drawbacks</a:t>
            </a:r>
            <a:r>
              <a:rPr lang="en-US" dirty="0"/>
              <a:t>. </a:t>
            </a:r>
          </a:p>
          <a:p>
            <a:pPr marL="685800" indent="-685800">
              <a:lnSpc>
                <a:spcPct val="80000"/>
              </a:lnSpc>
            </a:pPr>
            <a:r>
              <a:rPr lang="en-US" dirty="0"/>
              <a:t>Describe various types of negotiated (or external) short-term borrowing.</a:t>
            </a:r>
          </a:p>
          <a:p>
            <a:pPr marL="0" indent="0">
              <a:buNone/>
            </a:pPr>
            <a:endParaRPr lang="en-US" dirty="0"/>
          </a:p>
        </p:txBody>
      </p:sp>
    </p:spTree>
    <p:extLst>
      <p:ext uri="{BB962C8B-B14F-4D97-AF65-F5344CB8AC3E}">
        <p14:creationId xmlns:p14="http://schemas.microsoft.com/office/powerpoint/2010/main" xmlns="" val="2036758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624</TotalTime>
  <Words>2108</Words>
  <Application>Microsoft Office PowerPoint</Application>
  <PresentationFormat>On-screen Show (4:3)</PresentationFormat>
  <Paragraphs>177</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Summary of Previous Lecture</vt:lpstr>
      <vt:lpstr>Chapter 11 (I)</vt:lpstr>
      <vt:lpstr>Learning Outcomes</vt:lpstr>
      <vt:lpstr>Short-Term Financing</vt:lpstr>
      <vt:lpstr>Spontaneous Financing</vt:lpstr>
      <vt:lpstr>Spontaneous Financing</vt:lpstr>
      <vt:lpstr>Spontaneous Financing</vt:lpstr>
      <vt:lpstr>Terms of the Sale</vt:lpstr>
      <vt:lpstr>Terms of the Sale</vt:lpstr>
      <vt:lpstr>Terms of the Sale</vt:lpstr>
      <vt:lpstr>Trade Credit as a Means of Financing</vt:lpstr>
      <vt:lpstr>Payment on Final Due Date</vt:lpstr>
      <vt:lpstr>Cost to Forgo a Discount</vt:lpstr>
      <vt:lpstr>Cost to Forgo a Discount</vt:lpstr>
      <vt:lpstr>Cost to Forgo a Discount</vt:lpstr>
      <vt:lpstr>S-t-r-e-t-c-h-i-n-g Account Payables</vt:lpstr>
      <vt:lpstr>S-t-r-e-t-c-h-i-n-g Account Payables</vt:lpstr>
      <vt:lpstr>Advantages of Trade Credit</vt:lpstr>
      <vt:lpstr>Who Bears the Cost of Funds for Trade Credit?</vt:lpstr>
      <vt:lpstr>Accrued Expenses</vt:lpstr>
      <vt:lpstr>Negotiated Financing</vt:lpstr>
      <vt:lpstr>Stand-alone Commercial Paper</vt:lpstr>
      <vt:lpstr>Stand-alone Commercial Paper</vt:lpstr>
      <vt:lpstr>Bank-Supported Commercial Paper</vt:lpstr>
      <vt:lpstr>Bankers’ Acceptances</vt:lpstr>
      <vt:lpstr>Bankers’ Acceptances</vt:lpstr>
      <vt:lpstr>Short-Term Business Loans</vt:lpstr>
      <vt:lpstr>Unsecured Loans</vt:lpstr>
      <vt:lpstr>Sample Letter Extending a Line of Credit</vt:lpstr>
      <vt:lpstr>Unsecured Loans</vt:lpstr>
      <vt:lpstr>Unsecured Loans</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Muhammad Azhar Khan</dc:creator>
  <cp:lastModifiedBy>NTS</cp:lastModifiedBy>
  <cp:revision>34</cp:revision>
  <dcterms:created xsi:type="dcterms:W3CDTF">2012-11-10T16:47:53Z</dcterms:created>
  <dcterms:modified xsi:type="dcterms:W3CDTF">2012-11-12T08:12:47Z</dcterms:modified>
</cp:coreProperties>
</file>