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311" r:id="rId2"/>
    <p:sldId id="312" r:id="rId3"/>
    <p:sldId id="257" r:id="rId4"/>
    <p:sldId id="258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B0BC6-8BD8-465C-9791-74D9AE4464F6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7118F-9CA5-4A35-9757-20660E54C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258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73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8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1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492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5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6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3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2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5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08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7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CB953-C903-4212-B99A-393447AB2CED}" type="datetimeFigureOut">
              <a:rPr lang="en-US" smtClean="0"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E51C0-7B16-4441-9655-07166B5A1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8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Summary of Previous Lecture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800" dirty="0" smtClean="0"/>
              <a:t>We studied the first part of chapter 10, i.e. Accounts Receivable and Inventory Management and covered the following topics.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key factors that can be varied in a firm's credit policy and understand the trade-off between profitability and costs involved. 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H</a:t>
            </a:r>
            <a:r>
              <a:rPr lang="en-US" sz="2800" dirty="0" smtClean="0"/>
              <a:t>ow </a:t>
            </a:r>
            <a:r>
              <a:rPr lang="en-US" sz="2800" dirty="0"/>
              <a:t>the level of investment in accounts receivable is affected by the firm's credit policies. 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 smtClean="0"/>
              <a:t>Evaluation of credit policies and </a:t>
            </a:r>
            <a:r>
              <a:rPr lang="en-US" sz="2800" dirty="0"/>
              <a:t>proposed changes in credit policy, including changes in credit standards, credit period, and cash discount.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712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387350" y="4730750"/>
            <a:ext cx="2654300" cy="12827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5949950" y="4730750"/>
            <a:ext cx="2654300" cy="12827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5956300" y="2146300"/>
            <a:ext cx="2641600" cy="1270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2749550" y="3054350"/>
            <a:ext cx="3340100" cy="2044700"/>
          </a:xfrm>
          <a:prstGeom prst="plus">
            <a:avLst>
              <a:gd name="adj" fmla="val 24995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Credit and Collection Policies of the Firm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3068638" y="3262313"/>
            <a:ext cx="268446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(1)  Average 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Collection Period</a:t>
            </a: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3387725" y="4176713"/>
            <a:ext cx="204311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(2)  Bad-debt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Losses</a:t>
            </a:r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387350" y="2063750"/>
            <a:ext cx="2654300" cy="12827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595313" y="2271713"/>
            <a:ext cx="23145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Quality of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Trade Account</a:t>
            </a: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6269038" y="2347913"/>
            <a:ext cx="209391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Length of</a:t>
            </a:r>
          </a:p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Credit Period</a:t>
            </a: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620713" y="5014913"/>
            <a:ext cx="22637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Possible Cash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Discount</a:t>
            </a: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6413500" y="4786313"/>
            <a:ext cx="1652588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effectLst/>
              </a:rPr>
              <a:t>Firm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effectLst/>
              </a:rPr>
              <a:t>Collection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effectLst/>
              </a:rPr>
              <a:t>Program</a:t>
            </a:r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2819400" y="3124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 flipH="1">
            <a:off x="5638800" y="3124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5638800" y="4648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 flipV="1">
            <a:off x="2819400" y="46482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147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b="1" dirty="0"/>
              <a:t>Chapter </a:t>
            </a:r>
            <a:r>
              <a:rPr lang="en-US" b="1" dirty="0" smtClean="0"/>
              <a:t>10 (II)</a:t>
            </a:r>
            <a:endParaRPr lang="en-US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4400" b="1" dirty="0">
                <a:solidFill>
                  <a:schemeClr val="tx1"/>
                </a:solidFill>
              </a:rPr>
              <a:t>Accounts Receivable and Inventory Management</a:t>
            </a:r>
          </a:p>
        </p:txBody>
      </p:sp>
    </p:spTree>
    <p:extLst>
      <p:ext uri="{BB962C8B-B14F-4D97-AF65-F5344CB8AC3E}">
        <p14:creationId xmlns:p14="http://schemas.microsoft.com/office/powerpoint/2010/main" val="925434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b="1" dirty="0"/>
              <a:t>After studying Chapter 10, you should be able to: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85800" indent="-685800">
              <a:lnSpc>
                <a:spcPct val="80000"/>
              </a:lnSpc>
            </a:pPr>
            <a:r>
              <a:rPr lang="en-US" sz="1900"/>
              <a:t>List the key factors that can be varied in a firm's credit policy and understand the trade-off between profitability and costs involved. 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/>
              <a:t>Understand how the level of investment in accounts receivable is affected by the firm's credit policies. 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/>
              <a:t>Critically evaluate proposed changes in credit policy, including changes in credit standards, credit period, and cash discount.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/>
              <a:t>Describe possible sources of information on credit applicants and how you might use the information to analyze a credit applicant. 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/>
              <a:t>Identify the various types of inventories and discuss the advantages and disadvantages of increasing/decreasing inventories.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/>
              <a:t>Describe, explain, and illustrate the key concepts and calculations necessary for effective inventory management and control, including classification, economic order quantity (EOQ), order point, safety stock, and just-in-time (JIT).</a:t>
            </a:r>
          </a:p>
        </p:txBody>
      </p:sp>
    </p:spTree>
    <p:extLst>
      <p:ext uri="{BB962C8B-B14F-4D97-AF65-F5344CB8AC3E}">
        <p14:creationId xmlns:p14="http://schemas.microsoft.com/office/powerpoint/2010/main" val="7049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Collection Policy and Procedures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808703" y="2945069"/>
            <a:ext cx="3276600" cy="34398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2700" dirty="0"/>
              <a:t>Collection </a:t>
            </a:r>
            <a:r>
              <a:rPr lang="en-US" sz="2700" dirty="0" smtClean="0"/>
              <a:t>Procedures</a:t>
            </a:r>
          </a:p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2700" dirty="0" smtClean="0"/>
              <a:t> </a:t>
            </a:r>
            <a:endParaRPr lang="en-US" sz="2700" dirty="0">
              <a:solidFill>
                <a:srgbClr val="000000"/>
              </a:solidFill>
            </a:endParaRPr>
          </a:p>
          <a:p>
            <a:pPr marL="571500" lvl="1" indent="-457200">
              <a:spcBef>
                <a:spcPct val="20000"/>
              </a:spcBef>
              <a:spcAft>
                <a:spcPct val="20000"/>
              </a:spcAft>
              <a:buSzPct val="75000"/>
              <a:buFont typeface="Wingdings" pitchFamily="2" charset="2"/>
              <a:buChar char="§"/>
            </a:pPr>
            <a:r>
              <a:rPr lang="en-US" sz="2700" dirty="0">
                <a:solidFill>
                  <a:srgbClr val="000000"/>
                </a:solidFill>
              </a:rPr>
              <a:t>Letters</a:t>
            </a:r>
          </a:p>
          <a:p>
            <a:pPr marL="571500" lvl="1" indent="-457200">
              <a:spcBef>
                <a:spcPct val="20000"/>
              </a:spcBef>
              <a:spcAft>
                <a:spcPct val="20000"/>
              </a:spcAft>
              <a:buSzPct val="75000"/>
              <a:buFont typeface="Wingdings" pitchFamily="2" charset="2"/>
              <a:buChar char="§"/>
            </a:pPr>
            <a:r>
              <a:rPr lang="en-US" sz="2700" dirty="0">
                <a:solidFill>
                  <a:srgbClr val="000000"/>
                </a:solidFill>
              </a:rPr>
              <a:t>Phone calls</a:t>
            </a:r>
          </a:p>
          <a:p>
            <a:pPr marL="571500" lvl="1" indent="-457200">
              <a:spcBef>
                <a:spcPct val="20000"/>
              </a:spcBef>
              <a:spcAft>
                <a:spcPct val="20000"/>
              </a:spcAft>
              <a:buSzPct val="75000"/>
              <a:buFont typeface="Wingdings" pitchFamily="2" charset="2"/>
              <a:buChar char="§"/>
            </a:pPr>
            <a:r>
              <a:rPr lang="en-US" sz="2700" dirty="0">
                <a:solidFill>
                  <a:srgbClr val="000000"/>
                </a:solidFill>
              </a:rPr>
              <a:t>Personal visits</a:t>
            </a:r>
          </a:p>
          <a:p>
            <a:pPr marL="571500" lvl="1" indent="-457200">
              <a:spcBef>
                <a:spcPct val="20000"/>
              </a:spcBef>
              <a:spcAft>
                <a:spcPct val="20000"/>
              </a:spcAft>
              <a:buSzPct val="75000"/>
              <a:buFont typeface="Wingdings" pitchFamily="2" charset="2"/>
              <a:buChar char="§"/>
            </a:pPr>
            <a:r>
              <a:rPr lang="en-US" sz="2700" dirty="0">
                <a:solidFill>
                  <a:srgbClr val="000000"/>
                </a:solidFill>
              </a:rPr>
              <a:t>Legal action</a:t>
            </a:r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4648200" y="3733800"/>
            <a:ext cx="0" cy="2438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H="1">
            <a:off x="4648200" y="6172200"/>
            <a:ext cx="3886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Freeform 9"/>
          <p:cNvSpPr>
            <a:spLocks/>
          </p:cNvSpPr>
          <p:nvPr/>
        </p:nvSpPr>
        <p:spPr bwMode="auto">
          <a:xfrm>
            <a:off x="4632325" y="4073525"/>
            <a:ext cx="3856038" cy="1808163"/>
          </a:xfrm>
          <a:custGeom>
            <a:avLst/>
            <a:gdLst>
              <a:gd name="T0" fmla="*/ 2428 w 2429"/>
              <a:gd name="T1" fmla="*/ 1138 h 1139"/>
              <a:gd name="T2" fmla="*/ 2390 w 2429"/>
              <a:gd name="T3" fmla="*/ 1138 h 1139"/>
              <a:gd name="T4" fmla="*/ 2344 w 2429"/>
              <a:gd name="T5" fmla="*/ 1136 h 1139"/>
              <a:gd name="T6" fmla="*/ 2274 w 2429"/>
              <a:gd name="T7" fmla="*/ 1132 h 1139"/>
              <a:gd name="T8" fmla="*/ 2188 w 2429"/>
              <a:gd name="T9" fmla="*/ 1124 h 1139"/>
              <a:gd name="T10" fmla="*/ 2086 w 2429"/>
              <a:gd name="T11" fmla="*/ 1114 h 1139"/>
              <a:gd name="T12" fmla="*/ 1917 w 2429"/>
              <a:gd name="T13" fmla="*/ 1098 h 1139"/>
              <a:gd name="T14" fmla="*/ 1707 w 2429"/>
              <a:gd name="T15" fmla="*/ 1068 h 1139"/>
              <a:gd name="T16" fmla="*/ 1556 w 2429"/>
              <a:gd name="T17" fmla="*/ 1040 h 1139"/>
              <a:gd name="T18" fmla="*/ 1446 w 2429"/>
              <a:gd name="T19" fmla="*/ 1004 h 1139"/>
              <a:gd name="T20" fmla="*/ 1392 w 2429"/>
              <a:gd name="T21" fmla="*/ 982 h 1139"/>
              <a:gd name="T22" fmla="*/ 1339 w 2429"/>
              <a:gd name="T23" fmla="*/ 953 h 1139"/>
              <a:gd name="T24" fmla="*/ 1306 w 2429"/>
              <a:gd name="T25" fmla="*/ 930 h 1139"/>
              <a:gd name="T26" fmla="*/ 1261 w 2429"/>
              <a:gd name="T27" fmla="*/ 893 h 1139"/>
              <a:gd name="T28" fmla="*/ 1232 w 2429"/>
              <a:gd name="T29" fmla="*/ 858 h 1139"/>
              <a:gd name="T30" fmla="*/ 1206 w 2429"/>
              <a:gd name="T31" fmla="*/ 828 h 1139"/>
              <a:gd name="T32" fmla="*/ 1176 w 2429"/>
              <a:gd name="T33" fmla="*/ 780 h 1139"/>
              <a:gd name="T34" fmla="*/ 1142 w 2429"/>
              <a:gd name="T35" fmla="*/ 728 h 1139"/>
              <a:gd name="T36" fmla="*/ 1120 w 2429"/>
              <a:gd name="T37" fmla="*/ 684 h 1139"/>
              <a:gd name="T38" fmla="*/ 1094 w 2429"/>
              <a:gd name="T39" fmla="*/ 642 h 1139"/>
              <a:gd name="T40" fmla="*/ 1072 w 2429"/>
              <a:gd name="T41" fmla="*/ 596 h 1139"/>
              <a:gd name="T42" fmla="*/ 1048 w 2429"/>
              <a:gd name="T43" fmla="*/ 560 h 1139"/>
              <a:gd name="T44" fmla="*/ 1020 w 2429"/>
              <a:gd name="T45" fmla="*/ 502 h 1139"/>
              <a:gd name="T46" fmla="*/ 972 w 2429"/>
              <a:gd name="T47" fmla="*/ 424 h 1139"/>
              <a:gd name="T48" fmla="*/ 930 w 2429"/>
              <a:gd name="T49" fmla="*/ 356 h 1139"/>
              <a:gd name="T50" fmla="*/ 870 w 2429"/>
              <a:gd name="T51" fmla="*/ 292 h 1139"/>
              <a:gd name="T52" fmla="*/ 822 w 2429"/>
              <a:gd name="T53" fmla="*/ 238 h 1139"/>
              <a:gd name="T54" fmla="*/ 756 w 2429"/>
              <a:gd name="T55" fmla="*/ 182 h 1139"/>
              <a:gd name="T56" fmla="*/ 686 w 2429"/>
              <a:gd name="T57" fmla="*/ 128 h 1139"/>
              <a:gd name="T58" fmla="*/ 604 w 2429"/>
              <a:gd name="T59" fmla="*/ 90 h 1139"/>
              <a:gd name="T60" fmla="*/ 510 w 2429"/>
              <a:gd name="T61" fmla="*/ 52 h 1139"/>
              <a:gd name="T62" fmla="*/ 432 w 2429"/>
              <a:gd name="T63" fmla="*/ 34 h 1139"/>
              <a:gd name="T64" fmla="*/ 332 w 2429"/>
              <a:gd name="T65" fmla="*/ 18 h 1139"/>
              <a:gd name="T66" fmla="*/ 258 w 2429"/>
              <a:gd name="T67" fmla="*/ 10 h 1139"/>
              <a:gd name="T68" fmla="*/ 172 w 2429"/>
              <a:gd name="T69" fmla="*/ 2 h 1139"/>
              <a:gd name="T70" fmla="*/ 92 w 2429"/>
              <a:gd name="T71" fmla="*/ 0 h 1139"/>
              <a:gd name="T72" fmla="*/ 0 w 2429"/>
              <a:gd name="T73" fmla="*/ 0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429" h="1139">
                <a:moveTo>
                  <a:pt x="2428" y="1138"/>
                </a:moveTo>
                <a:lnTo>
                  <a:pt x="2390" y="1138"/>
                </a:lnTo>
                <a:lnTo>
                  <a:pt x="2344" y="1136"/>
                </a:lnTo>
                <a:lnTo>
                  <a:pt x="2274" y="1132"/>
                </a:lnTo>
                <a:lnTo>
                  <a:pt x="2188" y="1124"/>
                </a:lnTo>
                <a:lnTo>
                  <a:pt x="2086" y="1114"/>
                </a:lnTo>
                <a:lnTo>
                  <a:pt x="1917" y="1098"/>
                </a:lnTo>
                <a:lnTo>
                  <a:pt x="1707" y="1068"/>
                </a:lnTo>
                <a:lnTo>
                  <a:pt x="1556" y="1040"/>
                </a:lnTo>
                <a:lnTo>
                  <a:pt x="1446" y="1004"/>
                </a:lnTo>
                <a:lnTo>
                  <a:pt x="1392" y="982"/>
                </a:lnTo>
                <a:lnTo>
                  <a:pt x="1339" y="953"/>
                </a:lnTo>
                <a:lnTo>
                  <a:pt x="1306" y="930"/>
                </a:lnTo>
                <a:lnTo>
                  <a:pt x="1261" y="893"/>
                </a:lnTo>
                <a:lnTo>
                  <a:pt x="1232" y="858"/>
                </a:lnTo>
                <a:lnTo>
                  <a:pt x="1206" y="828"/>
                </a:lnTo>
                <a:lnTo>
                  <a:pt x="1176" y="780"/>
                </a:lnTo>
                <a:lnTo>
                  <a:pt x="1142" y="728"/>
                </a:lnTo>
                <a:lnTo>
                  <a:pt x="1120" y="684"/>
                </a:lnTo>
                <a:lnTo>
                  <a:pt x="1094" y="642"/>
                </a:lnTo>
                <a:lnTo>
                  <a:pt x="1072" y="596"/>
                </a:lnTo>
                <a:lnTo>
                  <a:pt x="1048" y="560"/>
                </a:lnTo>
                <a:lnTo>
                  <a:pt x="1020" y="502"/>
                </a:lnTo>
                <a:lnTo>
                  <a:pt x="972" y="424"/>
                </a:lnTo>
                <a:lnTo>
                  <a:pt x="930" y="356"/>
                </a:lnTo>
                <a:lnTo>
                  <a:pt x="870" y="292"/>
                </a:lnTo>
                <a:lnTo>
                  <a:pt x="822" y="238"/>
                </a:lnTo>
                <a:lnTo>
                  <a:pt x="756" y="182"/>
                </a:lnTo>
                <a:lnTo>
                  <a:pt x="686" y="128"/>
                </a:lnTo>
                <a:lnTo>
                  <a:pt x="604" y="90"/>
                </a:lnTo>
                <a:lnTo>
                  <a:pt x="510" y="52"/>
                </a:lnTo>
                <a:lnTo>
                  <a:pt x="432" y="34"/>
                </a:lnTo>
                <a:lnTo>
                  <a:pt x="332" y="18"/>
                </a:lnTo>
                <a:lnTo>
                  <a:pt x="258" y="10"/>
                </a:lnTo>
                <a:lnTo>
                  <a:pt x="172" y="2"/>
                </a:lnTo>
                <a:lnTo>
                  <a:pt x="92" y="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 flipV="1">
            <a:off x="7543800" y="5791200"/>
            <a:ext cx="0" cy="381000"/>
          </a:xfrm>
          <a:prstGeom prst="line">
            <a:avLst/>
          </a:prstGeom>
          <a:noFill/>
          <a:ln w="12700">
            <a:solidFill>
              <a:srgbClr val="00206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6979076" y="4603750"/>
            <a:ext cx="1264386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 dirty="0"/>
              <a:t>Saturation</a:t>
            </a:r>
          </a:p>
          <a:p>
            <a:pPr algn="ctr"/>
            <a:r>
              <a:rPr lang="en-US" sz="2000" dirty="0"/>
              <a:t>Point</a:t>
            </a:r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 flipH="1">
            <a:off x="7543800" y="5257800"/>
            <a:ext cx="76200" cy="533400"/>
          </a:xfrm>
          <a:prstGeom prst="line">
            <a:avLst/>
          </a:prstGeom>
          <a:noFill/>
          <a:ln w="127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4862513" y="6157913"/>
            <a:ext cx="313464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Collection Expenditures</a:t>
            </a:r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 rot="16200000">
            <a:off x="3246616" y="4711544"/>
            <a:ext cx="2234844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Bad-Debt Losses</a:t>
            </a:r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838199" y="3962400"/>
            <a:ext cx="3247103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8200" y="1609635"/>
            <a:ext cx="769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firm should increase collection expenditures until the marginal reduction in bad-debt losses equals the marginal outlay to collect.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75183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Analyzing the Credit Applicant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685800" indent="-685800">
              <a:spcBef>
                <a:spcPct val="15000"/>
              </a:spcBef>
              <a:spcAft>
                <a:spcPct val="15000"/>
              </a:spcAft>
            </a:pPr>
            <a:r>
              <a:rPr lang="en-US" sz="4000"/>
              <a:t>Obtaining information on the credit applicant</a:t>
            </a:r>
          </a:p>
          <a:p>
            <a:pPr marL="685800" indent="-685800">
              <a:spcBef>
                <a:spcPct val="15000"/>
              </a:spcBef>
              <a:spcAft>
                <a:spcPct val="15000"/>
              </a:spcAft>
            </a:pPr>
            <a:r>
              <a:rPr lang="en-US" sz="4000"/>
              <a:t>Analyzing this information to determine the applicant’s creditworthiness</a:t>
            </a:r>
          </a:p>
          <a:p>
            <a:pPr marL="685800" indent="-685800">
              <a:spcBef>
                <a:spcPct val="15000"/>
              </a:spcBef>
              <a:spcAft>
                <a:spcPct val="15000"/>
              </a:spcAft>
            </a:pPr>
            <a:r>
              <a:rPr lang="en-US" sz="4000"/>
              <a:t>Making the credit decision</a:t>
            </a:r>
          </a:p>
        </p:txBody>
      </p:sp>
    </p:spTree>
    <p:extLst>
      <p:ext uri="{BB962C8B-B14F-4D97-AF65-F5344CB8AC3E}">
        <p14:creationId xmlns:p14="http://schemas.microsoft.com/office/powerpoint/2010/main" val="2242102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Sources of Information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 fontScale="92500" lnSpcReduction="10000"/>
          </a:bodyPr>
          <a:lstStyle/>
          <a:p>
            <a:pPr marL="0" lvl="1" indent="0">
              <a:spcBef>
                <a:spcPct val="10000"/>
              </a:spcBef>
              <a:spcAft>
                <a:spcPct val="10000"/>
              </a:spcAft>
              <a:buNone/>
            </a:pPr>
            <a:r>
              <a:rPr lang="en-US" sz="3200" dirty="0" smtClean="0"/>
              <a:t>The company must weigh the amount of information needed versus the time and expense required.</a:t>
            </a:r>
          </a:p>
          <a:p>
            <a:pPr marL="574675" lvl="1" indent="-574675">
              <a:spcBef>
                <a:spcPct val="10000"/>
              </a:spcBef>
              <a:spcAft>
                <a:spcPct val="10000"/>
              </a:spcAft>
              <a:buNone/>
            </a:pPr>
            <a:endParaRPr lang="en-US" sz="3200" dirty="0" smtClean="0"/>
          </a:p>
          <a:p>
            <a:pPr marL="574675" lvl="1" indent="-574675">
              <a:spcBef>
                <a:spcPct val="10000"/>
              </a:spcBef>
              <a:spcAft>
                <a:spcPct val="10000"/>
              </a:spcAft>
            </a:pPr>
            <a:r>
              <a:rPr lang="en-US" sz="3200" dirty="0" smtClean="0"/>
              <a:t>Financial </a:t>
            </a:r>
            <a:r>
              <a:rPr lang="en-US" sz="3200" dirty="0"/>
              <a:t>statements</a:t>
            </a:r>
          </a:p>
          <a:p>
            <a:pPr marL="574675" lvl="1" indent="-574675">
              <a:spcBef>
                <a:spcPct val="10000"/>
              </a:spcBef>
              <a:spcAft>
                <a:spcPct val="10000"/>
              </a:spcAft>
            </a:pPr>
            <a:r>
              <a:rPr lang="en-US" sz="3200" dirty="0"/>
              <a:t>Credit ratings and reports</a:t>
            </a:r>
          </a:p>
          <a:p>
            <a:pPr marL="574675" lvl="1" indent="-574675">
              <a:spcBef>
                <a:spcPct val="10000"/>
              </a:spcBef>
              <a:spcAft>
                <a:spcPct val="10000"/>
              </a:spcAft>
            </a:pPr>
            <a:r>
              <a:rPr lang="en-US" sz="3200" dirty="0"/>
              <a:t>Bank checking</a:t>
            </a:r>
          </a:p>
          <a:p>
            <a:pPr marL="574675" lvl="1" indent="-574675">
              <a:spcBef>
                <a:spcPct val="10000"/>
              </a:spcBef>
              <a:spcAft>
                <a:spcPct val="10000"/>
              </a:spcAft>
            </a:pPr>
            <a:r>
              <a:rPr lang="en-US" sz="3200" dirty="0"/>
              <a:t>Trade checking</a:t>
            </a:r>
          </a:p>
          <a:p>
            <a:pPr marL="574675" lvl="1" indent="-574675">
              <a:spcBef>
                <a:spcPct val="10000"/>
              </a:spcBef>
              <a:spcAft>
                <a:spcPct val="10000"/>
              </a:spcAft>
            </a:pPr>
            <a:r>
              <a:rPr lang="en-US" sz="3200" dirty="0"/>
              <a:t>Company’s own experience</a:t>
            </a:r>
          </a:p>
        </p:txBody>
      </p:sp>
    </p:spTree>
    <p:extLst>
      <p:ext uri="{BB962C8B-B14F-4D97-AF65-F5344CB8AC3E}">
        <p14:creationId xmlns:p14="http://schemas.microsoft.com/office/powerpoint/2010/main" val="19742149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Credit Analysis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0" lvl="1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3200" u="sng" dirty="0" smtClean="0"/>
              <a:t>A credit analyst is likely to utilize information regarding</a:t>
            </a:r>
            <a:r>
              <a:rPr lang="en-US" sz="3200" dirty="0" smtClean="0"/>
              <a:t>: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None/>
            </a:pPr>
            <a:endParaRPr lang="en-US" sz="3000" dirty="0" smtClean="0"/>
          </a:p>
          <a:p>
            <a:pPr marL="339725" lvl="1" indent="-339725">
              <a:spcBef>
                <a:spcPct val="0"/>
              </a:spcBef>
              <a:spcAft>
                <a:spcPct val="0"/>
              </a:spcAft>
            </a:pPr>
            <a:r>
              <a:rPr lang="en-US" sz="3000" dirty="0" smtClean="0"/>
              <a:t>the </a:t>
            </a:r>
            <a:r>
              <a:rPr lang="en-US" sz="3000" dirty="0"/>
              <a:t>financial statements of the firm (ratio analysis)</a:t>
            </a:r>
          </a:p>
          <a:p>
            <a:pPr marL="339725" lvl="1" indent="-339725">
              <a:spcBef>
                <a:spcPct val="0"/>
              </a:spcBef>
              <a:spcAft>
                <a:spcPct val="0"/>
              </a:spcAft>
            </a:pPr>
            <a:r>
              <a:rPr lang="en-US" sz="3000" dirty="0"/>
              <a:t>the character of the company</a:t>
            </a:r>
          </a:p>
          <a:p>
            <a:pPr marL="339725" lvl="1" indent="-339725">
              <a:spcBef>
                <a:spcPct val="0"/>
              </a:spcBef>
              <a:spcAft>
                <a:spcPct val="0"/>
              </a:spcAft>
            </a:pPr>
            <a:r>
              <a:rPr lang="en-US" sz="3000" dirty="0"/>
              <a:t>the character of management</a:t>
            </a:r>
          </a:p>
          <a:p>
            <a:pPr marL="339725" lvl="1" indent="-339725">
              <a:spcBef>
                <a:spcPct val="0"/>
              </a:spcBef>
              <a:spcAft>
                <a:spcPct val="0"/>
              </a:spcAft>
            </a:pPr>
            <a:r>
              <a:rPr lang="en-US" sz="3000" dirty="0"/>
              <a:t>the financial strength of the firm</a:t>
            </a:r>
          </a:p>
          <a:p>
            <a:pPr marL="339725" lvl="1" indent="-339725">
              <a:spcBef>
                <a:spcPct val="0"/>
              </a:spcBef>
              <a:spcAft>
                <a:spcPct val="0"/>
              </a:spcAft>
            </a:pPr>
            <a:r>
              <a:rPr lang="en-US" sz="3000" dirty="0"/>
              <a:t>other individual issues specific to the firm</a:t>
            </a:r>
          </a:p>
        </p:txBody>
      </p:sp>
    </p:spTree>
    <p:extLst>
      <p:ext uri="{BB962C8B-B14F-4D97-AF65-F5344CB8AC3E}">
        <p14:creationId xmlns:p14="http://schemas.microsoft.com/office/powerpoint/2010/main" val="37718040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Sequential Investigation Process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2800" dirty="0"/>
              <a:t>The cost of investigation (determining the type and amount of information collected) is balanced against the expected profit from an order.</a:t>
            </a:r>
          </a:p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endParaRPr lang="en-US" sz="2800" dirty="0"/>
          </a:p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80634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sz="4000" b="1"/>
              <a:t>Sample Investigation Process Flow Chart (Part A)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0" indent="0" algn="ctr">
              <a:buFont typeface="Monotype Sorts" pitchFamily="2" charset="2"/>
              <a:buNone/>
            </a:pPr>
            <a:r>
              <a:rPr lang="en-US" sz="1800" i="1"/>
              <a:t>* For previous customers only a Dun &amp; Bradstreet reference book check.</a:t>
            </a:r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>
            <a:off x="2978150" y="2520950"/>
            <a:ext cx="2425700" cy="1816100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6864350" y="3130550"/>
            <a:ext cx="1739900" cy="596900"/>
          </a:xfrm>
          <a:prstGeom prst="octagon">
            <a:avLst>
              <a:gd name="adj" fmla="val 29282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2901950" y="4730750"/>
            <a:ext cx="2654300" cy="901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2881313" y="1768475"/>
            <a:ext cx="2651125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000000"/>
                </a:solidFill>
                <a:effectLst/>
              </a:rPr>
              <a:t>Pending Order</a:t>
            </a: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3346450" y="2728913"/>
            <a:ext cx="1774825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Bad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past credit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experience</a:t>
            </a:r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2889250" y="4786313"/>
            <a:ext cx="26892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Dun &amp; Bradstreet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report analysis*</a:t>
            </a:r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 flipV="1">
            <a:off x="4191000" y="2286000"/>
            <a:ext cx="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7148513" y="3186113"/>
            <a:ext cx="10969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effectLst/>
              </a:rPr>
              <a:t>Reject</a:t>
            </a:r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>
            <a:off x="5410200" y="3429000"/>
            <a:ext cx="1447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5700713" y="3101975"/>
            <a:ext cx="5873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  <a:effectLst/>
              </a:rPr>
              <a:t>Yes</a:t>
            </a:r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>
            <a:off x="1905000" y="3429000"/>
            <a:ext cx="1066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1905000" y="3429000"/>
            <a:ext cx="0" cy="1752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1905000" y="5181600"/>
            <a:ext cx="990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2195513" y="3101975"/>
            <a:ext cx="4857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  <a:effectLst/>
              </a:rPr>
              <a:t>No</a:t>
            </a:r>
          </a:p>
        </p:txBody>
      </p:sp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506606" y="3025775"/>
            <a:ext cx="879088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>
                <a:effectLst/>
              </a:rPr>
              <a:t>Stage 1</a:t>
            </a:r>
          </a:p>
          <a:p>
            <a:pPr algn="ctr"/>
            <a:r>
              <a:rPr lang="en-US">
                <a:effectLst/>
              </a:rPr>
              <a:t>$5 Cost</a:t>
            </a:r>
          </a:p>
        </p:txBody>
      </p:sp>
      <p:sp>
        <p:nvSpPr>
          <p:cNvPr id="34837" name="Rectangle 21"/>
          <p:cNvSpPr>
            <a:spLocks noChangeArrowheads="1"/>
          </p:cNvSpPr>
          <p:nvPr/>
        </p:nvSpPr>
        <p:spPr bwMode="auto">
          <a:xfrm>
            <a:off x="480415" y="4702175"/>
            <a:ext cx="944170" cy="920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>
                <a:effectLst/>
              </a:rPr>
              <a:t>Stage 2</a:t>
            </a:r>
          </a:p>
          <a:p>
            <a:pPr algn="ctr"/>
            <a:r>
              <a:rPr lang="en-US">
                <a:effectLst/>
              </a:rPr>
              <a:t>$5 - $15</a:t>
            </a:r>
          </a:p>
          <a:p>
            <a:pPr algn="ctr"/>
            <a:r>
              <a:rPr lang="en-US">
                <a:effectLst/>
              </a:rPr>
              <a:t>Cost</a:t>
            </a:r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4191000" y="434340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9" name="Rectangle 23"/>
          <p:cNvSpPr>
            <a:spLocks noChangeArrowheads="1"/>
          </p:cNvSpPr>
          <p:nvPr/>
        </p:nvSpPr>
        <p:spPr bwMode="auto">
          <a:xfrm>
            <a:off x="4252913" y="4397375"/>
            <a:ext cx="36480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  <a:effectLst/>
              </a:rPr>
              <a:t>No prior experience whatsoever</a:t>
            </a:r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4191000" y="563880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85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ChangeArrowheads="1"/>
          </p:cNvSpPr>
          <p:nvPr/>
        </p:nvSpPr>
        <p:spPr bwMode="auto">
          <a:xfrm>
            <a:off x="3435350" y="1758950"/>
            <a:ext cx="2578100" cy="2120900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sz="4000" b="1"/>
              <a:t>Sample Investigation Process Flow Chart (Part B)</a:t>
            </a:r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577850" y="4940300"/>
            <a:ext cx="1739900" cy="692150"/>
          </a:xfrm>
          <a:prstGeom prst="octagon">
            <a:avLst>
              <a:gd name="adj" fmla="val 29282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823913" y="5053013"/>
            <a:ext cx="11985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effectLst/>
              </a:rPr>
              <a:t>Accept</a:t>
            </a: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H="1">
            <a:off x="2362200" y="5257800"/>
            <a:ext cx="1066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6119813" y="2511425"/>
            <a:ext cx="5873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  <a:effectLst/>
              </a:rPr>
              <a:t>Yes</a:t>
            </a:r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4724400" y="388620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4824413" y="3883025"/>
            <a:ext cx="4857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  <a:effectLst/>
              </a:rPr>
              <a:t>No</a:t>
            </a:r>
          </a:p>
        </p:txBody>
      </p:sp>
      <p:sp>
        <p:nvSpPr>
          <p:cNvPr id="35853" name="AutoShape 13"/>
          <p:cNvSpPr>
            <a:spLocks noChangeArrowheads="1"/>
          </p:cNvSpPr>
          <p:nvPr/>
        </p:nvSpPr>
        <p:spPr bwMode="auto">
          <a:xfrm>
            <a:off x="3435350" y="4197350"/>
            <a:ext cx="2578100" cy="2120900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3457575" y="2263775"/>
            <a:ext cx="25812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  <a:effectLst/>
              </a:rPr>
              <a:t>Credit rating</a:t>
            </a:r>
          </a:p>
          <a:p>
            <a:pPr algn="ctr"/>
            <a:r>
              <a:rPr lang="en-US">
                <a:solidFill>
                  <a:srgbClr val="000000"/>
                </a:solidFill>
                <a:effectLst/>
              </a:rPr>
              <a:t>“limited” and/or other</a:t>
            </a:r>
          </a:p>
          <a:p>
            <a:pPr algn="ctr"/>
            <a:r>
              <a:rPr lang="en-US">
                <a:solidFill>
                  <a:srgbClr val="000000"/>
                </a:solidFill>
                <a:effectLst/>
              </a:rPr>
              <a:t>damaging information</a:t>
            </a:r>
          </a:p>
          <a:p>
            <a:pPr algn="ctr"/>
            <a:r>
              <a:rPr lang="en-US">
                <a:solidFill>
                  <a:srgbClr val="000000"/>
                </a:solidFill>
                <a:effectLst/>
              </a:rPr>
              <a:t>unearthed?</a:t>
            </a:r>
          </a:p>
        </p:txBody>
      </p:sp>
      <p:sp>
        <p:nvSpPr>
          <p:cNvPr id="35855" name="AutoShape 15"/>
          <p:cNvSpPr>
            <a:spLocks noChangeArrowheads="1"/>
          </p:cNvSpPr>
          <p:nvPr/>
        </p:nvSpPr>
        <p:spPr bwMode="auto">
          <a:xfrm>
            <a:off x="6902450" y="2578100"/>
            <a:ext cx="1739900" cy="596900"/>
          </a:xfrm>
          <a:prstGeom prst="octagon">
            <a:avLst>
              <a:gd name="adj" fmla="val 29282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>
            <a:off x="6019800" y="2819400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2690813" y="4949825"/>
            <a:ext cx="4857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  <a:effectLst/>
              </a:rPr>
              <a:t>No</a:t>
            </a:r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4724400" y="632460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4824413" y="6245225"/>
            <a:ext cx="5873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  <a:effectLst/>
              </a:rPr>
              <a:t>Yes</a:t>
            </a:r>
          </a:p>
        </p:txBody>
      </p:sp>
      <p:sp>
        <p:nvSpPr>
          <p:cNvPr id="35860" name="Rectangle 20"/>
          <p:cNvSpPr>
            <a:spLocks noChangeArrowheads="1"/>
          </p:cNvSpPr>
          <p:nvPr/>
        </p:nvSpPr>
        <p:spPr bwMode="auto">
          <a:xfrm>
            <a:off x="7148513" y="2614613"/>
            <a:ext cx="10969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rgbClr val="000000"/>
                </a:solidFill>
                <a:effectLst/>
              </a:rPr>
              <a:t>Reject</a:t>
            </a:r>
          </a:p>
        </p:txBody>
      </p:sp>
      <p:sp>
        <p:nvSpPr>
          <p:cNvPr id="35861" name="Rectangle 21"/>
          <p:cNvSpPr>
            <a:spLocks noChangeArrowheads="1"/>
          </p:cNvSpPr>
          <p:nvPr/>
        </p:nvSpPr>
        <p:spPr bwMode="auto">
          <a:xfrm>
            <a:off x="3605212" y="4625975"/>
            <a:ext cx="22383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ffectLst/>
              </a:rPr>
              <a:t>Credit rating</a:t>
            </a:r>
          </a:p>
          <a:p>
            <a:pPr algn="ctr"/>
            <a:r>
              <a:rPr lang="en-US" dirty="0">
                <a:solidFill>
                  <a:srgbClr val="000000"/>
                </a:solidFill>
                <a:effectLst/>
              </a:rPr>
              <a:t>“fair” and/or other</a:t>
            </a:r>
          </a:p>
          <a:p>
            <a:pPr algn="ctr"/>
            <a:r>
              <a:rPr lang="en-US" dirty="0">
                <a:solidFill>
                  <a:srgbClr val="000000"/>
                </a:solidFill>
                <a:effectLst/>
              </a:rPr>
              <a:t>close to maximum </a:t>
            </a:r>
          </a:p>
          <a:p>
            <a:pPr algn="ctr"/>
            <a:r>
              <a:rPr lang="en-US" dirty="0">
                <a:solidFill>
                  <a:srgbClr val="000000"/>
                </a:solidFill>
                <a:effectLst/>
              </a:rPr>
              <a:t>“line of credit”?</a:t>
            </a:r>
          </a:p>
        </p:txBody>
      </p:sp>
    </p:spTree>
    <p:extLst>
      <p:ext uri="{BB962C8B-B14F-4D97-AF65-F5344CB8AC3E}">
        <p14:creationId xmlns:p14="http://schemas.microsoft.com/office/powerpoint/2010/main" val="328864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sz="4000" b="1" dirty="0"/>
              <a:t>Sample Investigation Process Flow Chart (Part C)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0" indent="0" algn="ctr">
              <a:buFont typeface="Monotype Sorts" pitchFamily="2" charset="2"/>
              <a:buNone/>
            </a:pPr>
            <a:r>
              <a:rPr lang="en-US" sz="1800" i="1"/>
              <a:t>** That is, the credit of a bank is substituted for customer’s credit.</a:t>
            </a: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2030413" y="2073275"/>
            <a:ext cx="4948237" cy="9429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>
                <a:solidFill>
                  <a:srgbClr val="000000"/>
                </a:solidFill>
                <a:effectLst/>
              </a:rPr>
              <a:t>Bank, creditor, and financial</a:t>
            </a:r>
          </a:p>
          <a:p>
            <a:pPr algn="ctr"/>
            <a:r>
              <a:rPr lang="en-US" sz="2800">
                <a:solidFill>
                  <a:srgbClr val="000000"/>
                </a:solidFill>
                <a:effectLst/>
              </a:rPr>
              <a:t>statement analysis</a:t>
            </a:r>
          </a:p>
        </p:txBody>
      </p:sp>
      <p:sp>
        <p:nvSpPr>
          <p:cNvPr id="36872" name="AutoShape 8"/>
          <p:cNvSpPr>
            <a:spLocks noChangeArrowheads="1"/>
          </p:cNvSpPr>
          <p:nvPr/>
        </p:nvSpPr>
        <p:spPr bwMode="auto">
          <a:xfrm>
            <a:off x="692150" y="3892550"/>
            <a:ext cx="1739900" cy="749300"/>
          </a:xfrm>
          <a:prstGeom prst="octagon">
            <a:avLst>
              <a:gd name="adj" fmla="val 29282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AutoShape 9"/>
          <p:cNvSpPr>
            <a:spLocks noChangeArrowheads="1"/>
          </p:cNvSpPr>
          <p:nvPr/>
        </p:nvSpPr>
        <p:spPr bwMode="auto">
          <a:xfrm>
            <a:off x="2444750" y="4502150"/>
            <a:ext cx="4025900" cy="1435100"/>
          </a:xfrm>
          <a:prstGeom prst="octagon">
            <a:avLst>
              <a:gd name="adj" fmla="val 29282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900113" y="4054475"/>
            <a:ext cx="1370012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000000"/>
                </a:solidFill>
                <a:effectLst/>
              </a:rPr>
              <a:t>Accept</a:t>
            </a:r>
          </a:p>
        </p:txBody>
      </p:sp>
      <p:sp>
        <p:nvSpPr>
          <p:cNvPr id="36875" name="AutoShape 11"/>
          <p:cNvSpPr>
            <a:spLocks noChangeArrowheads="1"/>
          </p:cNvSpPr>
          <p:nvPr/>
        </p:nvSpPr>
        <p:spPr bwMode="auto">
          <a:xfrm>
            <a:off x="6559550" y="3968750"/>
            <a:ext cx="1739900" cy="749300"/>
          </a:xfrm>
          <a:prstGeom prst="octagon">
            <a:avLst>
              <a:gd name="adj" fmla="val 29282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6767513" y="4054475"/>
            <a:ext cx="12509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000000"/>
                </a:solidFill>
                <a:effectLst/>
              </a:rPr>
              <a:t>Reject</a:t>
            </a: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2624138" y="4511675"/>
            <a:ext cx="3743325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effectLst/>
              </a:rPr>
              <a:t>Accept, only upon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  <a:effectLst/>
              </a:rPr>
              <a:t>domestic irrevocable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  <a:effectLst/>
              </a:rPr>
              <a:t>letter of credit (L/C)**</a:t>
            </a:r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flipH="1">
            <a:off x="1524000" y="2971800"/>
            <a:ext cx="1905000" cy="91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5562600" y="2971800"/>
            <a:ext cx="1905000" cy="990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4419600" y="2971800"/>
            <a:ext cx="0" cy="1524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1" name="Rectangle 17"/>
          <p:cNvSpPr>
            <a:spLocks noChangeArrowheads="1"/>
          </p:cNvSpPr>
          <p:nvPr/>
        </p:nvSpPr>
        <p:spPr bwMode="auto">
          <a:xfrm>
            <a:off x="4481513" y="3155950"/>
            <a:ext cx="6461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effectLst/>
              </a:rPr>
              <a:t>Fair</a:t>
            </a:r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6462713" y="3155950"/>
            <a:ext cx="7604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effectLst/>
              </a:rPr>
              <a:t>Poor</a:t>
            </a: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2805113" y="3155950"/>
            <a:ext cx="8445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effectLst/>
              </a:rPr>
              <a:t>Good</a:t>
            </a: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397816" y="2470150"/>
            <a:ext cx="1085555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 dirty="0">
                <a:effectLst/>
              </a:rPr>
              <a:t>Stage 3</a:t>
            </a:r>
          </a:p>
          <a:p>
            <a:pPr algn="ctr"/>
            <a:r>
              <a:rPr lang="en-US" sz="2000" dirty="0">
                <a:effectLst/>
              </a:rPr>
              <a:t>$30 Cost</a:t>
            </a:r>
          </a:p>
        </p:txBody>
      </p:sp>
    </p:spTree>
    <p:extLst>
      <p:ext uri="{BB962C8B-B14F-4D97-AF65-F5344CB8AC3E}">
        <p14:creationId xmlns:p14="http://schemas.microsoft.com/office/powerpoint/2010/main" val="1629426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Other Credit Decision Issues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0" lvl="1" indent="0">
              <a:buNone/>
            </a:pPr>
            <a:r>
              <a:rPr lang="en-US" u="sng" dirty="0"/>
              <a:t>Credit-scoring System</a:t>
            </a:r>
            <a:r>
              <a:rPr lang="en-US" dirty="0"/>
              <a:t> -- A system used to decide whether to grant credit by assigning numerical scores to various  characteristics related to creditworthiness.</a:t>
            </a:r>
          </a:p>
          <a:p>
            <a:pPr marL="0" indent="0">
              <a:buFont typeface="Monotype Sorts" pitchFamily="2" charset="2"/>
              <a:buNone/>
            </a:pPr>
            <a:endParaRPr lang="en-US" sz="2800" u="sng" dirty="0" smtClean="0"/>
          </a:p>
          <a:p>
            <a:pPr marL="0" indent="0">
              <a:buFont typeface="Monotype Sorts" pitchFamily="2" charset="2"/>
              <a:buNone/>
            </a:pPr>
            <a:r>
              <a:rPr lang="en-US" sz="2800" u="sng" dirty="0" smtClean="0"/>
              <a:t>Line </a:t>
            </a:r>
            <a:r>
              <a:rPr lang="en-US" sz="2800" u="sng" dirty="0"/>
              <a:t>of Credit</a:t>
            </a:r>
            <a:r>
              <a:rPr lang="en-US" sz="2800" dirty="0"/>
              <a:t> -- A limit to the amount of credit extended to an account. </a:t>
            </a:r>
            <a:r>
              <a:rPr lang="en-US" sz="2800" dirty="0" smtClean="0"/>
              <a:t>Purchaser </a:t>
            </a:r>
            <a:r>
              <a:rPr lang="en-US" sz="2800" dirty="0"/>
              <a:t>can buy on credit up to that limit.</a:t>
            </a:r>
          </a:p>
          <a:p>
            <a:pPr marL="339725" lvl="1" indent="-339725"/>
            <a:r>
              <a:rPr lang="en-US" sz="2800" dirty="0"/>
              <a:t>Streamlines the procedure for shipping goods.</a:t>
            </a:r>
          </a:p>
        </p:txBody>
      </p:sp>
    </p:spTree>
    <p:extLst>
      <p:ext uri="{BB962C8B-B14F-4D97-AF65-F5344CB8AC3E}">
        <p14:creationId xmlns:p14="http://schemas.microsoft.com/office/powerpoint/2010/main" val="9179814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Other Credit Decision Issues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339725" lvl="1" indent="-339725">
              <a:spcAft>
                <a:spcPct val="20000"/>
              </a:spcAft>
            </a:pPr>
            <a:r>
              <a:rPr lang="en-US" u="sng" dirty="0"/>
              <a:t>Outsourcing Credit and Collections</a:t>
            </a:r>
          </a:p>
          <a:p>
            <a:pPr marL="339725" lvl="1" indent="-339725">
              <a:spcAft>
                <a:spcPct val="20000"/>
              </a:spcAft>
            </a:pPr>
            <a:r>
              <a:rPr lang="en-US" dirty="0" smtClean="0"/>
              <a:t>The </a:t>
            </a:r>
            <a:r>
              <a:rPr lang="en-US" dirty="0"/>
              <a:t>entire credit and/or collection function(s) are </a:t>
            </a:r>
            <a:r>
              <a:rPr lang="en-US" dirty="0" smtClean="0"/>
              <a:t> outsourced </a:t>
            </a:r>
            <a:r>
              <a:rPr lang="en-US" dirty="0"/>
              <a:t>to a third-party company.</a:t>
            </a:r>
          </a:p>
          <a:p>
            <a:pPr marL="339725" indent="-339725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 smtClean="0"/>
              <a:t>   </a:t>
            </a:r>
          </a:p>
          <a:p>
            <a:pPr marL="339725" indent="-339725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 </a:t>
            </a:r>
            <a:r>
              <a:rPr lang="en-US" sz="2800" dirty="0"/>
              <a:t>Credit decisions are made</a:t>
            </a:r>
          </a:p>
          <a:p>
            <a:pPr marL="339725" indent="-339725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 </a:t>
            </a:r>
            <a:r>
              <a:rPr lang="en-US" sz="2800" dirty="0" smtClean="0"/>
              <a:t>Ledger </a:t>
            </a:r>
            <a:r>
              <a:rPr lang="en-US" sz="2800" dirty="0"/>
              <a:t>accounts maintained</a:t>
            </a:r>
          </a:p>
          <a:p>
            <a:pPr marL="339725" indent="-339725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 </a:t>
            </a:r>
            <a:r>
              <a:rPr lang="en-US" sz="2800" dirty="0" smtClean="0"/>
              <a:t>Payments </a:t>
            </a:r>
            <a:r>
              <a:rPr lang="en-US" sz="2800" dirty="0"/>
              <a:t>processed</a:t>
            </a:r>
          </a:p>
          <a:p>
            <a:pPr marL="339725" indent="-339725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 </a:t>
            </a:r>
            <a:r>
              <a:rPr lang="en-US" sz="2800" dirty="0" smtClean="0"/>
              <a:t>Collections </a:t>
            </a:r>
            <a:r>
              <a:rPr lang="en-US" sz="2800" dirty="0"/>
              <a:t>initiated</a:t>
            </a:r>
          </a:p>
          <a:p>
            <a:pPr marL="339725" lvl="1" indent="-339725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61132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Inventory Management </a:t>
            </a:r>
            <a:r>
              <a:rPr lang="en-US" b="1" dirty="0"/>
              <a:t>and Control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 fontScale="92500" lnSpcReduction="10000"/>
          </a:bodyPr>
          <a:lstStyle/>
          <a:p>
            <a:pPr marL="339725" lvl="1" indent="-339725">
              <a:spcAft>
                <a:spcPct val="20000"/>
              </a:spcAft>
            </a:pPr>
            <a:r>
              <a:rPr lang="en-US" sz="3600" dirty="0"/>
              <a:t>Inventories form a link between production and sale of a product.</a:t>
            </a:r>
            <a:endParaRPr lang="en-US" sz="1000" dirty="0"/>
          </a:p>
          <a:p>
            <a:pPr marL="339725" lvl="1" indent="-339725">
              <a:spcAft>
                <a:spcPct val="20000"/>
              </a:spcAft>
            </a:pPr>
            <a:endParaRPr lang="en-US" sz="1000" dirty="0"/>
          </a:p>
          <a:p>
            <a:pPr marL="339725" lvl="1" indent="-339725">
              <a:spcAft>
                <a:spcPct val="20000"/>
              </a:spcAft>
            </a:pPr>
            <a:r>
              <a:rPr lang="en-US" sz="3600" u="sng" dirty="0"/>
              <a:t>Inventory types</a:t>
            </a:r>
            <a:r>
              <a:rPr lang="en-US" sz="3600" dirty="0"/>
              <a:t>:</a:t>
            </a:r>
          </a:p>
          <a:p>
            <a:pPr marL="339725" indent="-339725">
              <a:lnSpc>
                <a:spcPct val="90000"/>
              </a:lnSpc>
              <a:buNone/>
            </a:pPr>
            <a:endParaRPr lang="en-US" sz="3200" dirty="0" smtClean="0"/>
          </a:p>
          <a:p>
            <a:pPr marL="339725" indent="-339725">
              <a:lnSpc>
                <a:spcPct val="90000"/>
              </a:lnSpc>
            </a:pPr>
            <a:r>
              <a:rPr lang="en-US" sz="3200" dirty="0" smtClean="0"/>
              <a:t>Raw-materials </a:t>
            </a:r>
            <a:r>
              <a:rPr lang="en-US" sz="3200" dirty="0"/>
              <a:t>inventory</a:t>
            </a:r>
          </a:p>
          <a:p>
            <a:pPr marL="339725" indent="-339725">
              <a:lnSpc>
                <a:spcPct val="90000"/>
              </a:lnSpc>
            </a:pPr>
            <a:r>
              <a:rPr lang="en-US" sz="3200" dirty="0"/>
              <a:t>Work-in-process inventory</a:t>
            </a:r>
          </a:p>
          <a:p>
            <a:pPr marL="339725" indent="-339725">
              <a:lnSpc>
                <a:spcPct val="90000"/>
              </a:lnSpc>
            </a:pPr>
            <a:r>
              <a:rPr lang="en-US" sz="3200" dirty="0"/>
              <a:t>In-transit inventory</a:t>
            </a:r>
          </a:p>
          <a:p>
            <a:pPr marL="339725" indent="-339725">
              <a:lnSpc>
                <a:spcPct val="90000"/>
              </a:lnSpc>
            </a:pPr>
            <a:r>
              <a:rPr lang="en-US" sz="3200" dirty="0"/>
              <a:t>Finished-goods inventory</a:t>
            </a:r>
          </a:p>
        </p:txBody>
      </p:sp>
    </p:spTree>
    <p:extLst>
      <p:ext uri="{BB962C8B-B14F-4D97-AF65-F5344CB8AC3E}">
        <p14:creationId xmlns:p14="http://schemas.microsoft.com/office/powerpoint/2010/main" val="21333922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Inventory Management </a:t>
            </a:r>
            <a:r>
              <a:rPr lang="en-US" b="1" dirty="0"/>
              <a:t>and Control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339725" lvl="1" indent="-339725">
              <a:buNone/>
            </a:pPr>
            <a:r>
              <a:rPr lang="en-US" dirty="0"/>
              <a:t>Inventories provide flexibility for the firm in:</a:t>
            </a:r>
          </a:p>
          <a:p>
            <a:pPr marL="339725" lvl="1" indent="-339725">
              <a:buNone/>
            </a:pPr>
            <a:endParaRPr lang="en-US" dirty="0" smtClean="0"/>
          </a:p>
          <a:p>
            <a:pPr marL="339725" lvl="1" indent="-339725"/>
            <a:r>
              <a:rPr lang="en-US" dirty="0" smtClean="0"/>
              <a:t>Purchasing</a:t>
            </a:r>
            <a:endParaRPr lang="en-US" dirty="0"/>
          </a:p>
          <a:p>
            <a:pPr marL="339725" lvl="1" indent="-339725"/>
            <a:r>
              <a:rPr lang="en-US" dirty="0"/>
              <a:t>Production scheduling</a:t>
            </a:r>
          </a:p>
          <a:p>
            <a:pPr marL="339725" lvl="1" indent="-339725"/>
            <a:r>
              <a:rPr lang="en-US" dirty="0"/>
              <a:t>Efficient servicing of customer demands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228600" y="1828800"/>
            <a:ext cx="8534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81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Appropriate </a:t>
            </a:r>
            <a:r>
              <a:rPr lang="en-US" sz="4000" b="1" dirty="0" smtClean="0"/>
              <a:t>Level</a:t>
            </a:r>
            <a:r>
              <a:rPr lang="en-US" b="1" dirty="0" smtClean="0"/>
              <a:t> </a:t>
            </a:r>
            <a:r>
              <a:rPr lang="en-US" b="1" dirty="0"/>
              <a:t>of Inventories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How does a firm determine the appropriate level of inventories?</a:t>
            </a:r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endParaRPr lang="en-US" u="sng" dirty="0" smtClean="0"/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u="sng" dirty="0" smtClean="0"/>
              <a:t>Employ </a:t>
            </a:r>
            <a:r>
              <a:rPr lang="en-US" u="sng" dirty="0"/>
              <a:t>a cost-benefit analysis</a:t>
            </a:r>
            <a:endParaRPr lang="en-US" dirty="0"/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3200" dirty="0"/>
              <a:t>Compare the </a:t>
            </a:r>
            <a:r>
              <a:rPr lang="en-US" sz="3200" u="sng" dirty="0"/>
              <a:t>benefits</a:t>
            </a:r>
            <a:r>
              <a:rPr lang="en-US" sz="3200" dirty="0"/>
              <a:t> of economies of production, purchasing, and product marketing against the </a:t>
            </a:r>
            <a:r>
              <a:rPr lang="en-US" sz="3200" u="sng" dirty="0"/>
              <a:t>cost</a:t>
            </a:r>
            <a:r>
              <a:rPr lang="en-US" sz="3200" dirty="0"/>
              <a:t> of the additional investment in inventories</a:t>
            </a:r>
            <a:r>
              <a:rPr lang="en-US" sz="3200" dirty="0" smtClean="0"/>
              <a:t>.</a:t>
            </a:r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endParaRPr lang="en-US" sz="3200" dirty="0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228600" y="1828800"/>
            <a:ext cx="8534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68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ABC Method of Inventory Control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4454"/>
          </a:xfrm>
          <a:noFill/>
          <a:ln/>
        </p:spPr>
        <p:txBody>
          <a:bodyPr>
            <a:normAutofit/>
          </a:bodyPr>
          <a:lstStyle/>
          <a:p>
            <a:pPr marL="236538" indent="-236538">
              <a:buNone/>
            </a:pPr>
            <a:r>
              <a:rPr lang="en-US" sz="2400" b="1" i="1" dirty="0"/>
              <a:t>ABC method of inventory </a:t>
            </a:r>
            <a:r>
              <a:rPr lang="en-US" sz="2400" b="1" i="1" dirty="0" smtClean="0"/>
              <a:t>control</a:t>
            </a:r>
          </a:p>
          <a:p>
            <a:pPr marL="0" indent="0">
              <a:buNone/>
            </a:pPr>
            <a:r>
              <a:rPr lang="en-US" sz="2400" dirty="0" smtClean="0"/>
              <a:t>Method which controls                                                          expensive inventory                                                                        items more closely than                                                                    less expensive items.</a:t>
            </a:r>
          </a:p>
          <a:p>
            <a:pPr marL="236538" lvl="1" indent="-236538">
              <a:spcBef>
                <a:spcPct val="100000"/>
              </a:spcBef>
              <a:buFont typeface="Wingdings" pitchFamily="2" charset="2"/>
              <a:buChar char="§"/>
            </a:pPr>
            <a:r>
              <a:rPr lang="en-US" sz="2400" dirty="0" smtClean="0"/>
              <a:t>Review </a:t>
            </a:r>
            <a:r>
              <a:rPr lang="en-US" sz="2400" dirty="0"/>
              <a:t>“A” </a:t>
            </a:r>
            <a:r>
              <a:rPr lang="en-US" sz="2400" dirty="0" smtClean="0"/>
              <a:t>items                                                                                                 most </a:t>
            </a:r>
            <a:r>
              <a:rPr lang="en-US" sz="2400" dirty="0"/>
              <a:t>frequently </a:t>
            </a:r>
          </a:p>
          <a:p>
            <a:pPr marL="236538" lvl="1" indent="-236538">
              <a:buFont typeface="Wingdings" pitchFamily="2" charset="2"/>
              <a:buChar char="§"/>
            </a:pPr>
            <a:r>
              <a:rPr lang="en-US" sz="2400" dirty="0"/>
              <a:t>Review “B” and “C” </a:t>
            </a:r>
            <a:endParaRPr lang="en-US" sz="2400" dirty="0" smtClean="0"/>
          </a:p>
          <a:p>
            <a:pPr marL="236538" lvl="1" indent="0">
              <a:buNone/>
            </a:pPr>
            <a:r>
              <a:rPr lang="en-US" sz="2400" dirty="0" smtClean="0"/>
              <a:t>items </a:t>
            </a:r>
            <a:r>
              <a:rPr lang="en-US" sz="2400" dirty="0"/>
              <a:t>less </a:t>
            </a:r>
            <a:r>
              <a:rPr lang="en-US" sz="2400" dirty="0" smtClean="0"/>
              <a:t>rigorously</a:t>
            </a:r>
          </a:p>
          <a:p>
            <a:pPr marL="236538" lvl="1" indent="0">
              <a:buNone/>
            </a:pPr>
            <a:r>
              <a:rPr lang="en-US" sz="2400" dirty="0" smtClean="0"/>
              <a:t>and/or </a:t>
            </a:r>
            <a:r>
              <a:rPr lang="en-US" sz="2400" dirty="0"/>
              <a:t>less frequently.</a:t>
            </a:r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4886325" y="2514600"/>
            <a:ext cx="0" cy="276225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 flipH="1">
            <a:off x="4876800" y="5257800"/>
            <a:ext cx="3429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V="1">
            <a:off x="5410200" y="3581400"/>
            <a:ext cx="0" cy="1676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V="1">
            <a:off x="6629400" y="2814638"/>
            <a:ext cx="0" cy="2443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 flipV="1">
            <a:off x="8305800" y="2590800"/>
            <a:ext cx="0" cy="2667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7" name="Arc 13"/>
          <p:cNvSpPr>
            <a:spLocks/>
          </p:cNvSpPr>
          <p:nvPr/>
        </p:nvSpPr>
        <p:spPr bwMode="auto">
          <a:xfrm rot="480000">
            <a:off x="5086350" y="2305050"/>
            <a:ext cx="3044825" cy="263525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587 h 21600"/>
              <a:gd name="T2" fmla="*/ 21589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587"/>
                </a:moveTo>
                <a:cubicBezTo>
                  <a:pt x="7" y="9667"/>
                  <a:pt x="9669" y="6"/>
                  <a:pt x="21589" y="0"/>
                </a:cubicBezTo>
              </a:path>
              <a:path w="21600" h="21600" stroke="0" extrusionOk="0">
                <a:moveTo>
                  <a:pt x="0" y="21587"/>
                </a:moveTo>
                <a:cubicBezTo>
                  <a:pt x="7" y="9667"/>
                  <a:pt x="9669" y="6"/>
                  <a:pt x="21589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508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Freeform 14"/>
          <p:cNvSpPr>
            <a:spLocks/>
          </p:cNvSpPr>
          <p:nvPr/>
        </p:nvSpPr>
        <p:spPr bwMode="auto">
          <a:xfrm>
            <a:off x="4872038" y="4743450"/>
            <a:ext cx="73025" cy="487363"/>
          </a:xfrm>
          <a:custGeom>
            <a:avLst/>
            <a:gdLst>
              <a:gd name="T0" fmla="*/ 45 w 46"/>
              <a:gd name="T1" fmla="*/ 0 h 307"/>
              <a:gd name="T2" fmla="*/ 27 w 46"/>
              <a:gd name="T3" fmla="*/ 27 h 307"/>
              <a:gd name="T4" fmla="*/ 36 w 46"/>
              <a:gd name="T5" fmla="*/ 63 h 307"/>
              <a:gd name="T6" fmla="*/ 27 w 46"/>
              <a:gd name="T7" fmla="*/ 99 h 307"/>
              <a:gd name="T8" fmla="*/ 18 w 46"/>
              <a:gd name="T9" fmla="*/ 126 h 307"/>
              <a:gd name="T10" fmla="*/ 9 w 46"/>
              <a:gd name="T11" fmla="*/ 153 h 307"/>
              <a:gd name="T12" fmla="*/ 9 w 46"/>
              <a:gd name="T13" fmla="*/ 180 h 307"/>
              <a:gd name="T14" fmla="*/ 9 w 46"/>
              <a:gd name="T15" fmla="*/ 207 h 307"/>
              <a:gd name="T16" fmla="*/ 0 w 46"/>
              <a:gd name="T17" fmla="*/ 234 h 307"/>
              <a:gd name="T18" fmla="*/ 0 w 46"/>
              <a:gd name="T19" fmla="*/ 279 h 307"/>
              <a:gd name="T20" fmla="*/ 0 w 46"/>
              <a:gd name="T21" fmla="*/ 306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" h="307">
                <a:moveTo>
                  <a:pt x="45" y="0"/>
                </a:moveTo>
                <a:lnTo>
                  <a:pt x="27" y="27"/>
                </a:lnTo>
                <a:lnTo>
                  <a:pt x="36" y="63"/>
                </a:lnTo>
                <a:lnTo>
                  <a:pt x="27" y="99"/>
                </a:lnTo>
                <a:lnTo>
                  <a:pt x="18" y="126"/>
                </a:lnTo>
                <a:lnTo>
                  <a:pt x="9" y="153"/>
                </a:lnTo>
                <a:lnTo>
                  <a:pt x="9" y="180"/>
                </a:lnTo>
                <a:lnTo>
                  <a:pt x="9" y="207"/>
                </a:lnTo>
                <a:lnTo>
                  <a:pt x="0" y="234"/>
                </a:lnTo>
                <a:lnTo>
                  <a:pt x="0" y="279"/>
                </a:lnTo>
                <a:lnTo>
                  <a:pt x="0" y="306"/>
                </a:lnTo>
              </a:path>
            </a:pathLst>
          </a:custGeom>
          <a:noFill/>
          <a:ln w="50800" cap="rnd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4738688" y="5292725"/>
            <a:ext cx="376385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0    </a:t>
            </a:r>
            <a:r>
              <a:rPr lang="en-US" dirty="0" smtClean="0"/>
              <a:t>    </a:t>
            </a:r>
            <a:r>
              <a:rPr lang="en-US" dirty="0"/>
              <a:t>15             </a:t>
            </a:r>
            <a:r>
              <a:rPr lang="en-US" dirty="0" smtClean="0"/>
              <a:t>     </a:t>
            </a:r>
            <a:r>
              <a:rPr lang="en-US" dirty="0"/>
              <a:t>45                  </a:t>
            </a:r>
            <a:r>
              <a:rPr lang="en-US" dirty="0" smtClean="0"/>
              <a:t>      </a:t>
            </a:r>
            <a:r>
              <a:rPr lang="en-US" dirty="0"/>
              <a:t>100</a:t>
            </a: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5338763" y="5678488"/>
            <a:ext cx="2394887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Cumulative Percentage </a:t>
            </a:r>
          </a:p>
          <a:p>
            <a:r>
              <a:rPr lang="en-US" dirty="0"/>
              <a:t>of Items in Inventory</a:t>
            </a: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4394200" y="3439291"/>
            <a:ext cx="41678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70</a:t>
            </a:r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4389283" y="2806156"/>
            <a:ext cx="41678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90</a:t>
            </a:r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4244437" y="2147833"/>
            <a:ext cx="53380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 rot="16200000">
            <a:off x="2887194" y="3554793"/>
            <a:ext cx="2394887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/>
              <a:t>Cumulative Percentage </a:t>
            </a:r>
          </a:p>
          <a:p>
            <a:pPr algn="ctr"/>
            <a:r>
              <a:rPr lang="en-US" dirty="0"/>
              <a:t>of Inventory Value</a:t>
            </a:r>
          </a:p>
        </p:txBody>
      </p:sp>
      <p:sp>
        <p:nvSpPr>
          <p:cNvPr id="42005" name="Rectangle 21"/>
          <p:cNvSpPr>
            <a:spLocks noChangeArrowheads="1"/>
          </p:cNvSpPr>
          <p:nvPr/>
        </p:nvSpPr>
        <p:spPr bwMode="auto">
          <a:xfrm>
            <a:off x="4995863" y="4605338"/>
            <a:ext cx="47466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</a:p>
        </p:txBody>
      </p:sp>
      <p:sp>
        <p:nvSpPr>
          <p:cNvPr id="42006" name="Rectangle 22"/>
          <p:cNvSpPr>
            <a:spLocks noChangeArrowheads="1"/>
          </p:cNvSpPr>
          <p:nvPr/>
        </p:nvSpPr>
        <p:spPr bwMode="auto">
          <a:xfrm>
            <a:off x="5767388" y="3490913"/>
            <a:ext cx="47466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</a:p>
        </p:txBody>
      </p:sp>
      <p:sp>
        <p:nvSpPr>
          <p:cNvPr id="42007" name="Rectangle 23"/>
          <p:cNvSpPr>
            <a:spLocks noChangeArrowheads="1"/>
          </p:cNvSpPr>
          <p:nvPr/>
        </p:nvSpPr>
        <p:spPr bwMode="auto">
          <a:xfrm>
            <a:off x="7239000" y="3019425"/>
            <a:ext cx="47466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391951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How </a:t>
            </a:r>
            <a:r>
              <a:rPr lang="en-US" sz="4000" b="1" dirty="0"/>
              <a:t>Much</a:t>
            </a:r>
            <a:r>
              <a:rPr lang="en-US" b="1" dirty="0"/>
              <a:t> to Order?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 lnSpcReduction="10000"/>
          </a:bodyPr>
          <a:lstStyle/>
          <a:p>
            <a:pPr marL="0" lvl="1" indent="0">
              <a:spcBef>
                <a:spcPct val="10000"/>
              </a:spcBef>
              <a:spcAft>
                <a:spcPct val="10000"/>
              </a:spcAft>
              <a:buNone/>
            </a:pPr>
            <a:r>
              <a:rPr lang="en-US" sz="3200" dirty="0"/>
              <a:t>The optimal quantity to order depends on: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endParaRPr lang="en-US" dirty="0" smtClean="0"/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US" dirty="0" smtClean="0"/>
              <a:t>Forecast </a:t>
            </a:r>
            <a:r>
              <a:rPr lang="en-US" dirty="0"/>
              <a:t>usage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US" dirty="0" smtClean="0"/>
              <a:t>Ordering </a:t>
            </a:r>
            <a:r>
              <a:rPr lang="en-US" dirty="0"/>
              <a:t>cost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US" dirty="0" smtClean="0"/>
              <a:t>Carrying cost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endParaRPr lang="en-US" dirty="0"/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Ordering can mean either the purchase or production of the item.</a:t>
            </a:r>
          </a:p>
        </p:txBody>
      </p:sp>
    </p:spTree>
    <p:extLst>
      <p:ext uri="{BB962C8B-B14F-4D97-AF65-F5344CB8AC3E}">
        <p14:creationId xmlns:p14="http://schemas.microsoft.com/office/powerpoint/2010/main" val="721283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Total Inventory Costs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0" lvl="1" indent="0">
              <a:buNone/>
            </a:pPr>
            <a:r>
              <a:rPr lang="en-US" sz="3200" dirty="0"/>
              <a:t>Total inventory costs (T) </a:t>
            </a:r>
            <a:r>
              <a:rPr lang="en-US" sz="3200" dirty="0" smtClean="0"/>
              <a:t>= C </a:t>
            </a:r>
            <a:r>
              <a:rPr lang="en-US" sz="3200" dirty="0"/>
              <a:t>(Q / 2) + O </a:t>
            </a:r>
            <a:r>
              <a:rPr lang="en-US" sz="3200" dirty="0" smtClean="0"/>
              <a:t>(S / Q)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2800" dirty="0" smtClean="0"/>
              <a:t>:  Carrying costs per unit per period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</a:t>
            </a:r>
            <a:r>
              <a:rPr lang="en-US" sz="2800" dirty="0"/>
              <a:t>:  Ordering costs per order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US" sz="2800" dirty="0"/>
              <a:t>:  Total usage during the period</a:t>
            </a:r>
          </a:p>
        </p:txBody>
      </p:sp>
      <p:sp>
        <p:nvSpPr>
          <p:cNvPr id="44040" name="Line 8"/>
          <p:cNvSpPr>
            <a:spLocks noChangeShapeType="1"/>
          </p:cNvSpPr>
          <p:nvPr/>
        </p:nvSpPr>
        <p:spPr bwMode="auto">
          <a:xfrm flipH="1">
            <a:off x="3200400" y="5937250"/>
            <a:ext cx="4876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5091113" y="4541837"/>
            <a:ext cx="7270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TIME</a:t>
            </a: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V="1">
            <a:off x="3200400" y="4108450"/>
            <a:ext cx="0" cy="1828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>
            <a:off x="3200400" y="4337050"/>
            <a:ext cx="1600200" cy="16002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>
            <a:off x="4800600" y="4337050"/>
            <a:ext cx="1600200" cy="16002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 flipV="1">
            <a:off x="4800600" y="4337050"/>
            <a:ext cx="0" cy="1600200"/>
          </a:xfrm>
          <a:prstGeom prst="line">
            <a:avLst/>
          </a:prstGeom>
          <a:noFill/>
          <a:ln w="254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 flipV="1">
            <a:off x="6400800" y="4337050"/>
            <a:ext cx="0" cy="1600200"/>
          </a:xfrm>
          <a:prstGeom prst="line">
            <a:avLst/>
          </a:prstGeom>
          <a:noFill/>
          <a:ln w="254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7" name="Line 15"/>
          <p:cNvSpPr>
            <a:spLocks noChangeShapeType="1"/>
          </p:cNvSpPr>
          <p:nvPr/>
        </p:nvSpPr>
        <p:spPr bwMode="auto">
          <a:xfrm>
            <a:off x="6400800" y="4337050"/>
            <a:ext cx="1600200" cy="16002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8" name="Line 16"/>
          <p:cNvSpPr>
            <a:spLocks noChangeShapeType="1"/>
          </p:cNvSpPr>
          <p:nvPr/>
        </p:nvSpPr>
        <p:spPr bwMode="auto">
          <a:xfrm>
            <a:off x="3200400" y="5175250"/>
            <a:ext cx="4724400" cy="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9" name="Rectangle 17"/>
          <p:cNvSpPr>
            <a:spLocks noChangeArrowheads="1"/>
          </p:cNvSpPr>
          <p:nvPr/>
        </p:nvSpPr>
        <p:spPr bwMode="auto">
          <a:xfrm>
            <a:off x="2576513" y="5000625"/>
            <a:ext cx="6762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Q / 2</a:t>
            </a:r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2735262" y="4155281"/>
            <a:ext cx="3587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Q</a:t>
            </a: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1452563" y="4391025"/>
            <a:ext cx="12096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Average</a:t>
            </a:r>
          </a:p>
          <a:p>
            <a:pPr algn="ctr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Inventory</a:t>
            </a:r>
          </a:p>
        </p:txBody>
      </p:sp>
      <p:sp>
        <p:nvSpPr>
          <p:cNvPr id="44052" name="Rectangle 20"/>
          <p:cNvSpPr>
            <a:spLocks noChangeArrowheads="1"/>
          </p:cNvSpPr>
          <p:nvPr/>
        </p:nvSpPr>
        <p:spPr bwMode="auto">
          <a:xfrm rot="16200000">
            <a:off x="449262" y="4629892"/>
            <a:ext cx="15779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INVENTORY </a:t>
            </a:r>
          </a:p>
          <a:p>
            <a:pPr algn="ctr"/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(in units)</a:t>
            </a:r>
          </a:p>
        </p:txBody>
      </p:sp>
      <p:sp>
        <p:nvSpPr>
          <p:cNvPr id="44053" name="Arc 21"/>
          <p:cNvSpPr>
            <a:spLocks/>
          </p:cNvSpPr>
          <p:nvPr/>
        </p:nvSpPr>
        <p:spPr bwMode="auto">
          <a:xfrm rot="10800000">
            <a:off x="1828800" y="5024438"/>
            <a:ext cx="685800" cy="152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rnd">
            <a:solidFill>
              <a:schemeClr val="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71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Economic Order Quantity</a:t>
            </a: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1066800" y="4603750"/>
            <a:ext cx="1152561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000" dirty="0"/>
              <a:t>Q* </a:t>
            </a:r>
            <a:r>
              <a:rPr lang="en-US" sz="4000" dirty="0">
                <a:solidFill>
                  <a:srgbClr val="000000"/>
                </a:solidFill>
              </a:rPr>
              <a:t>=</a:t>
            </a: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3048564" y="4429432"/>
            <a:ext cx="1700788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 dirty="0"/>
              <a:t>2 (O) (S)</a:t>
            </a: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3516876" y="5067607"/>
            <a:ext cx="429606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 dirty="0"/>
              <a:t>C</a:t>
            </a:r>
          </a:p>
        </p:txBody>
      </p:sp>
      <p:sp>
        <p:nvSpPr>
          <p:cNvPr id="45067" name="Line 11"/>
          <p:cNvSpPr>
            <a:spLocks noChangeShapeType="1"/>
          </p:cNvSpPr>
          <p:nvPr/>
        </p:nvSpPr>
        <p:spPr bwMode="auto">
          <a:xfrm>
            <a:off x="2973029" y="5029200"/>
            <a:ext cx="1752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 flipV="1">
            <a:off x="2744429" y="4343400"/>
            <a:ext cx="228600" cy="12192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9" name="Line 13"/>
          <p:cNvSpPr>
            <a:spLocks noChangeShapeType="1"/>
          </p:cNvSpPr>
          <p:nvPr/>
        </p:nvSpPr>
        <p:spPr bwMode="auto">
          <a:xfrm flipH="1" flipV="1">
            <a:off x="2515829" y="5181600"/>
            <a:ext cx="228600" cy="381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 flipH="1">
            <a:off x="2363429" y="5181600"/>
            <a:ext cx="152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1" name="Line 15"/>
          <p:cNvSpPr>
            <a:spLocks noChangeShapeType="1"/>
          </p:cNvSpPr>
          <p:nvPr/>
        </p:nvSpPr>
        <p:spPr bwMode="auto">
          <a:xfrm>
            <a:off x="2971800" y="4343400"/>
            <a:ext cx="19812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772400" cy="4525963"/>
          </a:xfrm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/>
              <a:t>The EOQ or </a:t>
            </a:r>
            <a:r>
              <a:rPr lang="en-US" i="1" dirty="0"/>
              <a:t>optimal quantity</a:t>
            </a:r>
            <a:r>
              <a:rPr lang="en-US" dirty="0"/>
              <a:t> (Q*) is: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None/>
            </a:pPr>
            <a:r>
              <a:rPr lang="en-US" dirty="0"/>
              <a:t>The quantity of an inventory item to order so that total inventory costs are minimized over the firm’s planning period.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8006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Autofit/>
          </a:bodyPr>
          <a:lstStyle/>
          <a:p>
            <a:pPr algn="l"/>
            <a:r>
              <a:rPr lang="en-US" sz="3600" b="1" dirty="0"/>
              <a:t>Example of the </a:t>
            </a:r>
            <a:r>
              <a:rPr lang="en-US" sz="3600" b="1" dirty="0" smtClean="0"/>
              <a:t>Economic </a:t>
            </a:r>
            <a:r>
              <a:rPr lang="en-US" sz="3600" b="1" dirty="0"/>
              <a:t>Order Quantity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8229600" cy="4525963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2800" i="1" dirty="0" smtClean="0"/>
              <a:t>ABC </a:t>
            </a:r>
            <a:r>
              <a:rPr lang="en-US" sz="2800" dirty="0" smtClean="0"/>
              <a:t>is </a:t>
            </a:r>
            <a:r>
              <a:rPr lang="en-US" sz="2800" dirty="0"/>
              <a:t>attempting to determine the economic order quantity for fabric used in the production of </a:t>
            </a:r>
            <a:r>
              <a:rPr lang="en-US" sz="2800" dirty="0" smtClean="0"/>
              <a:t>bags.  </a:t>
            </a:r>
            <a:endParaRPr lang="en-US" sz="2800" dirty="0"/>
          </a:p>
          <a:p>
            <a:pPr marL="571500" lvl="1" indent="-400050"/>
            <a:r>
              <a:rPr lang="en-US" sz="2600" dirty="0"/>
              <a:t>10,000 yards of fabric were used at a constant rate last period.</a:t>
            </a:r>
          </a:p>
          <a:p>
            <a:pPr marL="571500" lvl="1" indent="-400050"/>
            <a:r>
              <a:rPr lang="en-US" sz="2600" dirty="0"/>
              <a:t>Each order represents an ordering cost of $200.</a:t>
            </a:r>
          </a:p>
          <a:p>
            <a:pPr marL="571500" lvl="1" indent="-400050"/>
            <a:r>
              <a:rPr lang="en-US" sz="2600" dirty="0"/>
              <a:t>Carrying costs are $1 per yard over the 100-day planning period.</a:t>
            </a:r>
          </a:p>
          <a:p>
            <a:pPr marL="0" indent="0">
              <a:spcBef>
                <a:spcPct val="50000"/>
              </a:spcBef>
              <a:buFont typeface="Monotype Sorts" pitchFamily="2" charset="2"/>
              <a:buNone/>
            </a:pPr>
            <a:r>
              <a:rPr lang="en-US" sz="3200" dirty="0"/>
              <a:t>What is the economic order quantity?</a:t>
            </a:r>
          </a:p>
        </p:txBody>
      </p:sp>
    </p:spTree>
    <p:extLst>
      <p:ext uri="{BB962C8B-B14F-4D97-AF65-F5344CB8AC3E}">
        <p14:creationId xmlns:p14="http://schemas.microsoft.com/office/powerpoint/2010/main" val="1800509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Economic Order Quantity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613836" y="1844675"/>
            <a:ext cx="7921625" cy="179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2800" dirty="0">
                <a:solidFill>
                  <a:srgbClr val="000000"/>
                </a:solidFill>
                <a:effectLst/>
              </a:rPr>
              <a:t>We will solve for the economic order quantity given that ordering costs are $200 per order, total usage over the period was 10,000 units, and carrying costs are $1 per yard (unit).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1371599" y="4501208"/>
            <a:ext cx="1152561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000"/>
              <a:t>Q* =</a:t>
            </a: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3581399" y="4164658"/>
            <a:ext cx="3404779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 dirty="0"/>
              <a:t>2 ($200) (10,000)</a:t>
            </a: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4800599" y="4774258"/>
            <a:ext cx="650820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 dirty="0"/>
              <a:t>$1</a:t>
            </a:r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>
            <a:off x="3595686" y="4774258"/>
            <a:ext cx="3657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auto">
          <a:xfrm flipV="1">
            <a:off x="3138486" y="4164658"/>
            <a:ext cx="228600" cy="12192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 flipH="1" flipV="1">
            <a:off x="2909886" y="5002858"/>
            <a:ext cx="228600" cy="381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7" name="Line 13"/>
          <p:cNvSpPr>
            <a:spLocks noChangeShapeType="1"/>
          </p:cNvSpPr>
          <p:nvPr/>
        </p:nvSpPr>
        <p:spPr bwMode="auto">
          <a:xfrm flipH="1">
            <a:off x="2757486" y="5002858"/>
            <a:ext cx="152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>
            <a:off x="3367086" y="4164658"/>
            <a:ext cx="411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1371599" y="5644208"/>
            <a:ext cx="3752631" cy="70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000"/>
              <a:t>Q* =  2,000 Units</a:t>
            </a:r>
          </a:p>
        </p:txBody>
      </p:sp>
    </p:spTree>
    <p:extLst>
      <p:ext uri="{BB962C8B-B14F-4D97-AF65-F5344CB8AC3E}">
        <p14:creationId xmlns:p14="http://schemas.microsoft.com/office/powerpoint/2010/main" val="4132028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Total Inventory Costs</a:t>
            </a:r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>
            <a:off x="457200" y="2971800"/>
            <a:ext cx="8229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442913" y="1844675"/>
            <a:ext cx="7948612" cy="1074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marL="0" lvl="1">
              <a:spcBef>
                <a:spcPct val="20000"/>
              </a:spcBef>
              <a:spcAft>
                <a:spcPct val="20000"/>
              </a:spcAft>
            </a:pPr>
            <a:r>
              <a:rPr lang="en-US" sz="3200" dirty="0"/>
              <a:t>EOQ (Q*) represents the minimum point in total inventory costs.</a:t>
            </a:r>
          </a:p>
        </p:txBody>
      </p:sp>
      <p:sp>
        <p:nvSpPr>
          <p:cNvPr id="48136" name="Line 8"/>
          <p:cNvSpPr>
            <a:spLocks noChangeShapeType="1"/>
          </p:cNvSpPr>
          <p:nvPr/>
        </p:nvSpPr>
        <p:spPr bwMode="auto">
          <a:xfrm>
            <a:off x="2286000" y="3200400"/>
            <a:ext cx="0" cy="2895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 flipH="1">
            <a:off x="2286000" y="6096000"/>
            <a:ext cx="4953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8" name="Line 10"/>
          <p:cNvSpPr>
            <a:spLocks noChangeShapeType="1"/>
          </p:cNvSpPr>
          <p:nvPr/>
        </p:nvSpPr>
        <p:spPr bwMode="auto">
          <a:xfrm flipV="1">
            <a:off x="2286000" y="3581400"/>
            <a:ext cx="4800600" cy="25146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9" name="Arc 11"/>
          <p:cNvSpPr>
            <a:spLocks/>
          </p:cNvSpPr>
          <p:nvPr/>
        </p:nvSpPr>
        <p:spPr bwMode="auto">
          <a:xfrm rot="10800000">
            <a:off x="2590800" y="4497388"/>
            <a:ext cx="4495800" cy="1447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0" name="Arc 12"/>
          <p:cNvSpPr>
            <a:spLocks/>
          </p:cNvSpPr>
          <p:nvPr/>
        </p:nvSpPr>
        <p:spPr bwMode="auto">
          <a:xfrm rot="20100000">
            <a:off x="2719388" y="3484563"/>
            <a:ext cx="3883025" cy="1139825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591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591" y="21599"/>
                </a:moveTo>
                <a:cubicBezTo>
                  <a:pt x="9665" y="21595"/>
                  <a:pt x="0" y="11925"/>
                  <a:pt x="0" y="0"/>
                </a:cubicBezTo>
              </a:path>
              <a:path w="21600" h="21600" stroke="0" extrusionOk="0">
                <a:moveTo>
                  <a:pt x="21591" y="21599"/>
                </a:moveTo>
                <a:cubicBezTo>
                  <a:pt x="9665" y="21595"/>
                  <a:pt x="0" y="11925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25400" cap="rnd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1" name="Line 13"/>
          <p:cNvSpPr>
            <a:spLocks noChangeShapeType="1"/>
          </p:cNvSpPr>
          <p:nvPr/>
        </p:nvSpPr>
        <p:spPr bwMode="auto">
          <a:xfrm flipV="1">
            <a:off x="3581400" y="4648200"/>
            <a:ext cx="0" cy="14478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3719513" y="3502025"/>
            <a:ext cx="213366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/>
              <a:t>Total Inventory Costs</a:t>
            </a:r>
          </a:p>
        </p:txBody>
      </p:sp>
      <p:sp>
        <p:nvSpPr>
          <p:cNvPr id="48143" name="Rectangle 15"/>
          <p:cNvSpPr>
            <a:spLocks noChangeArrowheads="1"/>
          </p:cNvSpPr>
          <p:nvPr/>
        </p:nvSpPr>
        <p:spPr bwMode="auto">
          <a:xfrm>
            <a:off x="5853113" y="4397375"/>
            <a:ext cx="2022286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Total Carrying Costs</a:t>
            </a:r>
          </a:p>
        </p:txBody>
      </p:sp>
      <p:sp>
        <p:nvSpPr>
          <p:cNvPr id="48144" name="Rectangle 16"/>
          <p:cNvSpPr>
            <a:spLocks noChangeArrowheads="1"/>
          </p:cNvSpPr>
          <p:nvPr/>
        </p:nvSpPr>
        <p:spPr bwMode="auto">
          <a:xfrm>
            <a:off x="5605463" y="5407025"/>
            <a:ext cx="2069285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Total Ordering Costs</a:t>
            </a:r>
          </a:p>
        </p:txBody>
      </p:sp>
      <p:sp>
        <p:nvSpPr>
          <p:cNvPr id="48145" name="Rectangle 17"/>
          <p:cNvSpPr>
            <a:spLocks noChangeArrowheads="1"/>
          </p:cNvSpPr>
          <p:nvPr/>
        </p:nvSpPr>
        <p:spPr bwMode="auto">
          <a:xfrm>
            <a:off x="3414713" y="6149975"/>
            <a:ext cx="45365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Q*</a:t>
            </a:r>
          </a:p>
        </p:txBody>
      </p:sp>
      <p:sp>
        <p:nvSpPr>
          <p:cNvPr id="48146" name="Rectangle 18"/>
          <p:cNvSpPr>
            <a:spLocks noChangeArrowheads="1"/>
          </p:cNvSpPr>
          <p:nvPr/>
        </p:nvSpPr>
        <p:spPr bwMode="auto">
          <a:xfrm>
            <a:off x="4405313" y="6149975"/>
            <a:ext cx="1495475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Order Size (Q)</a:t>
            </a:r>
          </a:p>
        </p:txBody>
      </p:sp>
      <p:sp>
        <p:nvSpPr>
          <p:cNvPr id="48147" name="Rectangle 19"/>
          <p:cNvSpPr>
            <a:spLocks noChangeArrowheads="1"/>
          </p:cNvSpPr>
          <p:nvPr/>
        </p:nvSpPr>
        <p:spPr bwMode="auto">
          <a:xfrm rot="16200000">
            <a:off x="1493397" y="4477517"/>
            <a:ext cx="681919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Costs</a:t>
            </a:r>
          </a:p>
        </p:txBody>
      </p:sp>
    </p:spTree>
    <p:extLst>
      <p:ext uri="{BB962C8B-B14F-4D97-AF65-F5344CB8AC3E}">
        <p14:creationId xmlns:p14="http://schemas.microsoft.com/office/powerpoint/2010/main" val="1895486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When to Order?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457200" lvl="1" indent="-457200">
              <a:spcAft>
                <a:spcPct val="20000"/>
              </a:spcAft>
            </a:pPr>
            <a:r>
              <a:rPr lang="en-US" sz="4000" u="sng" dirty="0"/>
              <a:t>Issues to consider</a:t>
            </a:r>
            <a:r>
              <a:rPr lang="en-US" sz="4000" dirty="0"/>
              <a:t>:</a:t>
            </a:r>
            <a:endParaRPr lang="en-US" sz="4000" u="sng" dirty="0"/>
          </a:p>
          <a:p>
            <a:pPr marL="457200" lvl="1" indent="-457200">
              <a:spcAft>
                <a:spcPct val="20000"/>
              </a:spcAft>
            </a:pPr>
            <a:r>
              <a:rPr lang="en-US" u="sng" dirty="0"/>
              <a:t>Lead Time</a:t>
            </a:r>
            <a:r>
              <a:rPr lang="en-US" dirty="0"/>
              <a:t> -- The length of time between the placement of an order for an inventory item and when the item is received in inventory.</a:t>
            </a:r>
          </a:p>
          <a:p>
            <a:pPr marL="457200" lvl="1" indent="-457200">
              <a:buFont typeface="Monotype Sorts" pitchFamily="2" charset="2"/>
              <a:buNone/>
            </a:pPr>
            <a:r>
              <a:rPr lang="en-US" sz="2800" u="sng" dirty="0" smtClean="0"/>
              <a:t>Order </a:t>
            </a:r>
            <a:r>
              <a:rPr lang="en-US" sz="2800" u="sng" dirty="0"/>
              <a:t>Point</a:t>
            </a:r>
            <a:r>
              <a:rPr lang="en-US" sz="2800" dirty="0"/>
              <a:t> -- The quantity to which inventory must fall in order to signal that an order must be placed to replenish an item.</a:t>
            </a:r>
          </a:p>
          <a:p>
            <a:pPr marL="457200" lvl="1" indent="-457200">
              <a:buFont typeface="Monotype Sorts" pitchFamily="2" charset="2"/>
              <a:buNone/>
            </a:pPr>
            <a:r>
              <a:rPr lang="en-US" sz="2800" dirty="0"/>
              <a:t>Order Point (OP) = Lead time X Daily usage</a:t>
            </a:r>
          </a:p>
        </p:txBody>
      </p:sp>
    </p:spTree>
    <p:extLst>
      <p:ext uri="{BB962C8B-B14F-4D97-AF65-F5344CB8AC3E}">
        <p14:creationId xmlns:p14="http://schemas.microsoft.com/office/powerpoint/2010/main" val="2525793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Example of When to Order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Mr. Ali of </a:t>
            </a:r>
            <a:r>
              <a:rPr lang="en-US" sz="2800" i="1" dirty="0" smtClean="0"/>
              <a:t>ABC </a:t>
            </a:r>
            <a:r>
              <a:rPr lang="en-US" sz="2800" dirty="0" smtClean="0"/>
              <a:t>has </a:t>
            </a:r>
            <a:r>
              <a:rPr lang="en-US" sz="2800" dirty="0"/>
              <a:t>determined that it takes only 2 days to receive the order of fabric after the placement of the order.</a:t>
            </a:r>
          </a:p>
          <a:p>
            <a:pPr marL="0" indent="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2800" dirty="0"/>
              <a:t>When should </a:t>
            </a:r>
            <a:r>
              <a:rPr lang="en-US" sz="2800" dirty="0" smtClean="0"/>
              <a:t>Mr. Ali </a:t>
            </a:r>
            <a:r>
              <a:rPr lang="en-US" sz="2800" dirty="0"/>
              <a:t>order more fabric?</a:t>
            </a:r>
          </a:p>
          <a:p>
            <a:pPr marL="0" indent="0">
              <a:lnSpc>
                <a:spcPct val="90000"/>
              </a:lnSpc>
              <a:spcBef>
                <a:spcPct val="60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2800" dirty="0" smtClean="0"/>
              <a:t>Lead </a:t>
            </a:r>
            <a:r>
              <a:rPr lang="en-US" sz="2800" dirty="0"/>
              <a:t>time 		= 2 days</a:t>
            </a:r>
          </a:p>
          <a:p>
            <a:pPr marL="0" indent="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2800" dirty="0"/>
              <a:t>Daily usage </a:t>
            </a:r>
            <a:r>
              <a:rPr lang="en-US" sz="2800" dirty="0" smtClean="0"/>
              <a:t>	</a:t>
            </a:r>
            <a:r>
              <a:rPr lang="en-US" sz="2800" dirty="0"/>
              <a:t>	= 10,000 yards / 100 days 				= 100 yards per day</a:t>
            </a:r>
          </a:p>
          <a:p>
            <a:pPr marL="0" indent="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2800" dirty="0"/>
              <a:t>Order Point	</a:t>
            </a:r>
            <a:r>
              <a:rPr lang="en-US" sz="2800" dirty="0" smtClean="0"/>
              <a:t>	= </a:t>
            </a:r>
            <a:r>
              <a:rPr lang="en-US" sz="2800" dirty="0"/>
              <a:t>2 days x 100 yards per day			</a:t>
            </a:r>
            <a:r>
              <a:rPr lang="en-US" sz="2800" dirty="0" smtClean="0"/>
              <a:t>	= </a:t>
            </a:r>
            <a:r>
              <a:rPr lang="en-US" sz="2800" dirty="0"/>
              <a:t>200 yards</a:t>
            </a:r>
          </a:p>
        </p:txBody>
      </p:sp>
    </p:spTree>
    <p:extLst>
      <p:ext uri="{BB962C8B-B14F-4D97-AF65-F5344CB8AC3E}">
        <p14:creationId xmlns:p14="http://schemas.microsoft.com/office/powerpoint/2010/main" val="33875852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Example of When to Order</a:t>
            </a:r>
          </a:p>
        </p:txBody>
      </p:sp>
      <p:sp>
        <p:nvSpPr>
          <p:cNvPr id="51206" name="Line 6"/>
          <p:cNvSpPr>
            <a:spLocks noChangeShapeType="1"/>
          </p:cNvSpPr>
          <p:nvPr/>
        </p:nvSpPr>
        <p:spPr bwMode="auto">
          <a:xfrm>
            <a:off x="2362200" y="5562600"/>
            <a:ext cx="5562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7" name="Line 7"/>
          <p:cNvSpPr>
            <a:spLocks noChangeShapeType="1"/>
          </p:cNvSpPr>
          <p:nvPr/>
        </p:nvSpPr>
        <p:spPr bwMode="auto">
          <a:xfrm flipV="1">
            <a:off x="2362200" y="2438400"/>
            <a:ext cx="0" cy="31242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8" name="Line 8"/>
          <p:cNvSpPr>
            <a:spLocks noChangeShapeType="1"/>
          </p:cNvSpPr>
          <p:nvPr/>
        </p:nvSpPr>
        <p:spPr bwMode="auto">
          <a:xfrm>
            <a:off x="2362200" y="2819400"/>
            <a:ext cx="2743200" cy="2743200"/>
          </a:xfrm>
          <a:prstGeom prst="line">
            <a:avLst/>
          </a:prstGeom>
          <a:noFill/>
          <a:ln w="25400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9" name="Line 9"/>
          <p:cNvSpPr>
            <a:spLocks noChangeShapeType="1"/>
          </p:cNvSpPr>
          <p:nvPr/>
        </p:nvSpPr>
        <p:spPr bwMode="auto">
          <a:xfrm flipV="1">
            <a:off x="4572000" y="5029200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0" name="Line 10"/>
          <p:cNvSpPr>
            <a:spLocks noChangeShapeType="1"/>
          </p:cNvSpPr>
          <p:nvPr/>
        </p:nvSpPr>
        <p:spPr bwMode="auto">
          <a:xfrm>
            <a:off x="2362200" y="5029200"/>
            <a:ext cx="22098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2211388" y="5670550"/>
            <a:ext cx="60928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2000" dirty="0"/>
              <a:t>0 		  </a:t>
            </a:r>
            <a:r>
              <a:rPr lang="en-US" sz="2000" dirty="0" smtClean="0"/>
              <a:t>  18       20                           </a:t>
            </a:r>
            <a:r>
              <a:rPr lang="en-US" sz="2000" dirty="0"/>
              <a:t>38     40</a:t>
            </a:r>
          </a:p>
        </p:txBody>
      </p:sp>
      <p:sp>
        <p:nvSpPr>
          <p:cNvPr id="51212" name="Rectangle 12"/>
          <p:cNvSpPr>
            <a:spLocks noChangeArrowheads="1"/>
          </p:cNvSpPr>
          <p:nvPr/>
        </p:nvSpPr>
        <p:spPr bwMode="auto">
          <a:xfrm>
            <a:off x="3295693" y="5921375"/>
            <a:ext cx="647614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/>
              <a:t>Lead</a:t>
            </a:r>
          </a:p>
          <a:p>
            <a:pPr algn="ctr"/>
            <a:r>
              <a:rPr lang="en-US"/>
              <a:t>Time</a:t>
            </a:r>
          </a:p>
        </p:txBody>
      </p:sp>
      <p:sp>
        <p:nvSpPr>
          <p:cNvPr id="51213" name="Line 13"/>
          <p:cNvSpPr>
            <a:spLocks noChangeShapeType="1"/>
          </p:cNvSpPr>
          <p:nvPr/>
        </p:nvSpPr>
        <p:spPr bwMode="auto">
          <a:xfrm>
            <a:off x="4648200" y="5867400"/>
            <a:ext cx="304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>
            <a:off x="5105400" y="2819400"/>
            <a:ext cx="2743200" cy="2743200"/>
          </a:xfrm>
          <a:prstGeom prst="line">
            <a:avLst/>
          </a:prstGeom>
          <a:noFill/>
          <a:ln w="25400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5" name="Line 15"/>
          <p:cNvSpPr>
            <a:spLocks noChangeShapeType="1"/>
          </p:cNvSpPr>
          <p:nvPr/>
        </p:nvSpPr>
        <p:spPr bwMode="auto">
          <a:xfrm flipV="1">
            <a:off x="5105400" y="2895600"/>
            <a:ext cx="0" cy="2667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1738313" y="4778375"/>
            <a:ext cx="53380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200</a:t>
            </a:r>
          </a:p>
        </p:txBody>
      </p:sp>
      <p:sp>
        <p:nvSpPr>
          <p:cNvPr id="51217" name="Rectangle 17"/>
          <p:cNvSpPr>
            <a:spLocks noChangeArrowheads="1"/>
          </p:cNvSpPr>
          <p:nvPr/>
        </p:nvSpPr>
        <p:spPr bwMode="auto">
          <a:xfrm>
            <a:off x="1662113" y="2644775"/>
            <a:ext cx="650820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2000</a:t>
            </a:r>
          </a:p>
        </p:txBody>
      </p:sp>
      <p:sp>
        <p:nvSpPr>
          <p:cNvPr id="51218" name="Rectangle 18"/>
          <p:cNvSpPr>
            <a:spLocks noChangeArrowheads="1"/>
          </p:cNvSpPr>
          <p:nvPr/>
        </p:nvSpPr>
        <p:spPr bwMode="auto">
          <a:xfrm>
            <a:off x="1204913" y="4016375"/>
            <a:ext cx="729431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Order</a:t>
            </a:r>
          </a:p>
          <a:p>
            <a:r>
              <a:rPr lang="en-US"/>
              <a:t>Point</a:t>
            </a:r>
          </a:p>
        </p:txBody>
      </p:sp>
      <p:sp>
        <p:nvSpPr>
          <p:cNvPr id="51219" name="Arc 19"/>
          <p:cNvSpPr>
            <a:spLocks/>
          </p:cNvSpPr>
          <p:nvPr/>
        </p:nvSpPr>
        <p:spPr bwMode="auto">
          <a:xfrm>
            <a:off x="1525588" y="4648200"/>
            <a:ext cx="228600" cy="2286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rgbClr val="42B2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0" name="Rectangle 20"/>
          <p:cNvSpPr>
            <a:spLocks noChangeArrowheads="1"/>
          </p:cNvSpPr>
          <p:nvPr/>
        </p:nvSpPr>
        <p:spPr bwMode="auto">
          <a:xfrm rot="16200000">
            <a:off x="357312" y="3799526"/>
            <a:ext cx="94590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UNITS</a:t>
            </a:r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5319713" y="6157913"/>
            <a:ext cx="81195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DAYS</a:t>
            </a:r>
          </a:p>
        </p:txBody>
      </p:sp>
      <p:sp>
        <p:nvSpPr>
          <p:cNvPr id="51222" name="Rectangle 22"/>
          <p:cNvSpPr>
            <a:spLocks noChangeArrowheads="1"/>
          </p:cNvSpPr>
          <p:nvPr/>
        </p:nvSpPr>
        <p:spPr bwMode="auto">
          <a:xfrm>
            <a:off x="3490913" y="1814513"/>
            <a:ext cx="396153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Economic Order Quantity (Q*)</a:t>
            </a:r>
          </a:p>
        </p:txBody>
      </p:sp>
      <p:sp>
        <p:nvSpPr>
          <p:cNvPr id="51223" name="Arc 23"/>
          <p:cNvSpPr>
            <a:spLocks/>
          </p:cNvSpPr>
          <p:nvPr/>
        </p:nvSpPr>
        <p:spPr bwMode="auto">
          <a:xfrm rot="10800000">
            <a:off x="2514600" y="2133600"/>
            <a:ext cx="914400" cy="5334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4" name="Arc 24"/>
          <p:cNvSpPr>
            <a:spLocks/>
          </p:cNvSpPr>
          <p:nvPr/>
        </p:nvSpPr>
        <p:spPr bwMode="auto">
          <a:xfrm rot="10800000">
            <a:off x="5181600" y="2209800"/>
            <a:ext cx="914400" cy="4572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5" name="Line 25"/>
          <p:cNvSpPr>
            <a:spLocks noChangeShapeType="1"/>
          </p:cNvSpPr>
          <p:nvPr/>
        </p:nvSpPr>
        <p:spPr bwMode="auto">
          <a:xfrm>
            <a:off x="5181600" y="5029200"/>
            <a:ext cx="21336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6" name="Line 26"/>
          <p:cNvSpPr>
            <a:spLocks noChangeShapeType="1"/>
          </p:cNvSpPr>
          <p:nvPr/>
        </p:nvSpPr>
        <p:spPr bwMode="auto">
          <a:xfrm flipV="1">
            <a:off x="7315200" y="5029200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7" name="Arc 27"/>
          <p:cNvSpPr>
            <a:spLocks/>
          </p:cNvSpPr>
          <p:nvPr/>
        </p:nvSpPr>
        <p:spPr bwMode="auto">
          <a:xfrm rot="10800000">
            <a:off x="4040188" y="6021388"/>
            <a:ext cx="685800" cy="2286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50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0"/>
                  <a:pt x="9640" y="27"/>
                  <a:pt x="21550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0"/>
                  <a:pt x="9640" y="27"/>
                  <a:pt x="21550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338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Safety Stock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0" lvl="1" indent="0">
              <a:buNone/>
            </a:pPr>
            <a:r>
              <a:rPr lang="en-US" u="sng" dirty="0"/>
              <a:t>Safety Stock</a:t>
            </a:r>
            <a:r>
              <a:rPr lang="en-US" dirty="0"/>
              <a:t> -- Inventory stock held in reserve as a cushion against uncertain demand (or usage) and replenishment lead time.</a:t>
            </a:r>
          </a:p>
          <a:p>
            <a:pPr marL="0" indent="0">
              <a:buFont typeface="Monotype Sorts" pitchFamily="2" charset="2"/>
              <a:buNone/>
            </a:pPr>
            <a:endParaRPr lang="en-US" sz="2800" dirty="0" smtClean="0"/>
          </a:p>
          <a:p>
            <a:pPr marL="0" indent="0">
              <a:buFont typeface="Monotype Sorts" pitchFamily="2" charset="2"/>
              <a:buNone/>
            </a:pPr>
            <a:r>
              <a:rPr lang="en-US" sz="2800" dirty="0" smtClean="0"/>
              <a:t>Our </a:t>
            </a:r>
            <a:r>
              <a:rPr lang="en-US" sz="2800" dirty="0"/>
              <a:t>previous example assumed </a:t>
            </a:r>
            <a:r>
              <a:rPr lang="en-US" sz="2800" i="1" dirty="0"/>
              <a:t>certain</a:t>
            </a:r>
            <a:r>
              <a:rPr lang="en-US" sz="2800" dirty="0"/>
              <a:t> demand and lead time.  When demand and/or lead time are </a:t>
            </a:r>
            <a:r>
              <a:rPr lang="en-US" sz="2800" i="1" dirty="0"/>
              <a:t>uncertain</a:t>
            </a:r>
            <a:r>
              <a:rPr lang="en-US" sz="2800" dirty="0"/>
              <a:t>, then the order point is:</a:t>
            </a:r>
          </a:p>
          <a:p>
            <a:pPr marL="0" indent="0">
              <a:spcBef>
                <a:spcPct val="40000"/>
              </a:spcBef>
              <a:buFont typeface="Monotype Sorts" pitchFamily="2" charset="2"/>
              <a:buNone/>
            </a:pPr>
            <a:r>
              <a:rPr lang="en-US" sz="2800" dirty="0"/>
              <a:t>Order Point =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2800" dirty="0"/>
              <a:t>(</a:t>
            </a:r>
            <a:r>
              <a:rPr lang="en-US" sz="2800" i="1" dirty="0"/>
              <a:t>Avg.</a:t>
            </a:r>
            <a:r>
              <a:rPr lang="en-US" sz="2800" dirty="0"/>
              <a:t> lead time x </a:t>
            </a:r>
            <a:r>
              <a:rPr lang="en-US" sz="2800" i="1" dirty="0"/>
              <a:t>Avg.</a:t>
            </a:r>
            <a:r>
              <a:rPr lang="en-US" sz="2800" dirty="0"/>
              <a:t> daily usage) + Safety stock</a:t>
            </a:r>
          </a:p>
        </p:txBody>
      </p:sp>
      <p:sp>
        <p:nvSpPr>
          <p:cNvPr id="52231" name="Line 7"/>
          <p:cNvSpPr>
            <a:spLocks noChangeShapeType="1"/>
          </p:cNvSpPr>
          <p:nvPr/>
        </p:nvSpPr>
        <p:spPr bwMode="auto">
          <a:xfrm>
            <a:off x="381000" y="3276600"/>
            <a:ext cx="8229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2362200" y="5105400"/>
            <a:ext cx="5638800" cy="457200"/>
          </a:xfrm>
          <a:prstGeom prst="rect">
            <a:avLst/>
          </a:prstGeom>
          <a:solidFill>
            <a:srgbClr val="FF99CC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Order Point </a:t>
            </a:r>
            <a:r>
              <a:rPr lang="en-US" sz="4000" b="1" dirty="0" smtClean="0"/>
              <a:t>with </a:t>
            </a:r>
            <a:r>
              <a:rPr lang="en-US" sz="4000" b="1" dirty="0"/>
              <a:t>Safety Stock</a:t>
            </a:r>
          </a:p>
        </p:txBody>
      </p:sp>
      <p:sp>
        <p:nvSpPr>
          <p:cNvPr id="53255" name="Line 7"/>
          <p:cNvSpPr>
            <a:spLocks noChangeShapeType="1"/>
          </p:cNvSpPr>
          <p:nvPr/>
        </p:nvSpPr>
        <p:spPr bwMode="auto">
          <a:xfrm>
            <a:off x="2362200" y="5562600"/>
            <a:ext cx="5715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6" name="Line 8"/>
          <p:cNvSpPr>
            <a:spLocks noChangeShapeType="1"/>
          </p:cNvSpPr>
          <p:nvPr/>
        </p:nvSpPr>
        <p:spPr bwMode="auto">
          <a:xfrm flipV="1">
            <a:off x="2362200" y="1905000"/>
            <a:ext cx="0" cy="3657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>
            <a:off x="2362200" y="2133600"/>
            <a:ext cx="2971800" cy="2971800"/>
          </a:xfrm>
          <a:prstGeom prst="line">
            <a:avLst/>
          </a:prstGeom>
          <a:noFill/>
          <a:ln w="25400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2211388" y="5670550"/>
            <a:ext cx="6092825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2000" dirty="0"/>
              <a:t>0                                </a:t>
            </a:r>
            <a:r>
              <a:rPr lang="en-US" sz="2000" dirty="0" smtClean="0"/>
              <a:t>          </a:t>
            </a:r>
            <a:r>
              <a:rPr lang="en-US" sz="2000" dirty="0"/>
              <a:t>18  20                                38</a:t>
            </a:r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>
            <a:off x="5334000" y="2133600"/>
            <a:ext cx="2667000" cy="2667000"/>
          </a:xfrm>
          <a:prstGeom prst="line">
            <a:avLst/>
          </a:prstGeom>
          <a:noFill/>
          <a:ln w="25400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 flipV="1">
            <a:off x="5334000" y="2057400"/>
            <a:ext cx="0" cy="35052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1738313" y="4473575"/>
            <a:ext cx="53380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400</a:t>
            </a:r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1662113" y="2416175"/>
            <a:ext cx="650820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2000</a:t>
            </a:r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1128713" y="3711575"/>
            <a:ext cx="729431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Order</a:t>
            </a:r>
          </a:p>
          <a:p>
            <a:r>
              <a:rPr lang="en-US"/>
              <a:t>Point</a:t>
            </a:r>
          </a:p>
        </p:txBody>
      </p:sp>
      <p:sp>
        <p:nvSpPr>
          <p:cNvPr id="53264" name="Rectangle 16"/>
          <p:cNvSpPr>
            <a:spLocks noChangeArrowheads="1"/>
          </p:cNvSpPr>
          <p:nvPr/>
        </p:nvSpPr>
        <p:spPr bwMode="auto">
          <a:xfrm rot="16200000">
            <a:off x="357312" y="3799526"/>
            <a:ext cx="94590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UNITS</a:t>
            </a:r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5319713" y="6157913"/>
            <a:ext cx="81195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DAYS</a:t>
            </a:r>
          </a:p>
        </p:txBody>
      </p:sp>
      <p:sp>
        <p:nvSpPr>
          <p:cNvPr id="53266" name="Rectangle 18"/>
          <p:cNvSpPr>
            <a:spLocks noChangeArrowheads="1"/>
          </p:cNvSpPr>
          <p:nvPr/>
        </p:nvSpPr>
        <p:spPr bwMode="auto">
          <a:xfrm>
            <a:off x="1662113" y="1882775"/>
            <a:ext cx="650820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2200</a:t>
            </a:r>
          </a:p>
        </p:txBody>
      </p:sp>
      <p:sp>
        <p:nvSpPr>
          <p:cNvPr id="53267" name="Line 19"/>
          <p:cNvSpPr>
            <a:spLocks noChangeShapeType="1"/>
          </p:cNvSpPr>
          <p:nvPr/>
        </p:nvSpPr>
        <p:spPr bwMode="auto">
          <a:xfrm>
            <a:off x="2438400" y="5105400"/>
            <a:ext cx="5638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8" name="Rectangle 20"/>
          <p:cNvSpPr>
            <a:spLocks noChangeArrowheads="1"/>
          </p:cNvSpPr>
          <p:nvPr/>
        </p:nvSpPr>
        <p:spPr bwMode="auto">
          <a:xfrm>
            <a:off x="3948113" y="5091113"/>
            <a:ext cx="169142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Safety Stock</a:t>
            </a: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1738313" y="4930775"/>
            <a:ext cx="53380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200</a:t>
            </a:r>
          </a:p>
        </p:txBody>
      </p:sp>
      <p:sp>
        <p:nvSpPr>
          <p:cNvPr id="53270" name="Arc 22"/>
          <p:cNvSpPr>
            <a:spLocks/>
          </p:cNvSpPr>
          <p:nvPr/>
        </p:nvSpPr>
        <p:spPr bwMode="auto">
          <a:xfrm>
            <a:off x="1525588" y="4343400"/>
            <a:ext cx="304800" cy="3048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1" name="Line 23"/>
          <p:cNvSpPr>
            <a:spLocks noChangeShapeType="1"/>
          </p:cNvSpPr>
          <p:nvPr/>
        </p:nvSpPr>
        <p:spPr bwMode="auto">
          <a:xfrm>
            <a:off x="2362200" y="4724400"/>
            <a:ext cx="25908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2" name="Line 24"/>
          <p:cNvSpPr>
            <a:spLocks noChangeShapeType="1"/>
          </p:cNvSpPr>
          <p:nvPr/>
        </p:nvSpPr>
        <p:spPr bwMode="auto">
          <a:xfrm>
            <a:off x="5334000" y="4724400"/>
            <a:ext cx="26670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73" name="Line 25"/>
          <p:cNvSpPr>
            <a:spLocks noChangeShapeType="1"/>
          </p:cNvSpPr>
          <p:nvPr/>
        </p:nvSpPr>
        <p:spPr bwMode="auto">
          <a:xfrm>
            <a:off x="4953000" y="4724400"/>
            <a:ext cx="0" cy="8382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245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2362200" y="5105400"/>
            <a:ext cx="5486400" cy="457200"/>
          </a:xfrm>
          <a:prstGeom prst="rect">
            <a:avLst/>
          </a:prstGeom>
          <a:solidFill>
            <a:srgbClr val="FF99CC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b="1" dirty="0"/>
              <a:t>Order Point </a:t>
            </a:r>
            <a:r>
              <a:rPr lang="en-US" b="1" dirty="0" smtClean="0"/>
              <a:t>with </a:t>
            </a:r>
            <a:r>
              <a:rPr lang="en-US" b="1" dirty="0"/>
              <a:t>Safety Stock</a:t>
            </a: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2362200" y="5562600"/>
            <a:ext cx="5562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 flipV="1">
            <a:off x="2362200" y="1905000"/>
            <a:ext cx="0" cy="3657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 rot="16200000">
            <a:off x="357312" y="3799526"/>
            <a:ext cx="94590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UNITS</a:t>
            </a: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5319713" y="6157913"/>
            <a:ext cx="81195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DAYS</a:t>
            </a:r>
          </a:p>
        </p:txBody>
      </p:sp>
      <p:sp>
        <p:nvSpPr>
          <p:cNvPr id="54283" name="Rectangle 11"/>
          <p:cNvSpPr>
            <a:spLocks noChangeArrowheads="1"/>
          </p:cNvSpPr>
          <p:nvPr/>
        </p:nvSpPr>
        <p:spPr bwMode="auto">
          <a:xfrm>
            <a:off x="2819400" y="5105400"/>
            <a:ext cx="169142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Safety Stock</a:t>
            </a:r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4800600" y="4572000"/>
            <a:ext cx="762000" cy="0"/>
          </a:xfrm>
          <a:prstGeom prst="line">
            <a:avLst/>
          </a:prstGeom>
          <a:noFill/>
          <a:ln w="12700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3758170" y="2720975"/>
            <a:ext cx="1526060" cy="920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/>
              <a:t>Actual lead</a:t>
            </a:r>
          </a:p>
          <a:p>
            <a:pPr algn="ctr"/>
            <a:r>
              <a:rPr lang="en-US"/>
              <a:t>time is 3 days!</a:t>
            </a:r>
          </a:p>
          <a:p>
            <a:pPr algn="ctr"/>
            <a:r>
              <a:rPr lang="en-US"/>
              <a:t>(at day 21)</a:t>
            </a:r>
          </a:p>
        </p:txBody>
      </p:sp>
      <p:sp>
        <p:nvSpPr>
          <p:cNvPr id="54286" name="Line 14"/>
          <p:cNvSpPr>
            <a:spLocks noChangeShapeType="1"/>
          </p:cNvSpPr>
          <p:nvPr/>
        </p:nvSpPr>
        <p:spPr bwMode="auto">
          <a:xfrm>
            <a:off x="4724400" y="3733800"/>
            <a:ext cx="457200" cy="7620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1662113" y="1882775"/>
            <a:ext cx="650820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2200</a:t>
            </a:r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1662113" y="2416175"/>
            <a:ext cx="650820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2000</a:t>
            </a:r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1128713" y="3711575"/>
            <a:ext cx="729431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Order</a:t>
            </a:r>
          </a:p>
          <a:p>
            <a:r>
              <a:rPr lang="en-US"/>
              <a:t>Point</a:t>
            </a:r>
          </a:p>
        </p:txBody>
      </p:sp>
      <p:sp>
        <p:nvSpPr>
          <p:cNvPr id="54290" name="Rectangle 18"/>
          <p:cNvSpPr>
            <a:spLocks noChangeArrowheads="1"/>
          </p:cNvSpPr>
          <p:nvPr/>
        </p:nvSpPr>
        <p:spPr bwMode="auto">
          <a:xfrm>
            <a:off x="1738313" y="4397375"/>
            <a:ext cx="53380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400</a:t>
            </a:r>
          </a:p>
        </p:txBody>
      </p:sp>
      <p:sp>
        <p:nvSpPr>
          <p:cNvPr id="54291" name="Rectangle 19"/>
          <p:cNvSpPr>
            <a:spLocks noChangeArrowheads="1"/>
          </p:cNvSpPr>
          <p:nvPr/>
        </p:nvSpPr>
        <p:spPr bwMode="auto">
          <a:xfrm>
            <a:off x="1738313" y="4930775"/>
            <a:ext cx="533801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200</a:t>
            </a:r>
          </a:p>
        </p:txBody>
      </p:sp>
      <p:sp>
        <p:nvSpPr>
          <p:cNvPr id="54292" name="Arc 20"/>
          <p:cNvSpPr>
            <a:spLocks/>
          </p:cNvSpPr>
          <p:nvPr/>
        </p:nvSpPr>
        <p:spPr bwMode="auto">
          <a:xfrm>
            <a:off x="1449388" y="4267200"/>
            <a:ext cx="304800" cy="3048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rgbClr val="42B2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93" name="Rectangle 21"/>
          <p:cNvSpPr>
            <a:spLocks noChangeArrowheads="1"/>
          </p:cNvSpPr>
          <p:nvPr/>
        </p:nvSpPr>
        <p:spPr bwMode="auto">
          <a:xfrm>
            <a:off x="2211388" y="5670550"/>
            <a:ext cx="60928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2000" dirty="0"/>
              <a:t>0                                </a:t>
            </a:r>
            <a:r>
              <a:rPr lang="en-US" sz="2000" dirty="0" smtClean="0"/>
              <a:t>          </a:t>
            </a:r>
            <a:r>
              <a:rPr lang="en-US" sz="2000" dirty="0"/>
              <a:t>18     21</a:t>
            </a:r>
          </a:p>
        </p:txBody>
      </p:sp>
      <p:sp>
        <p:nvSpPr>
          <p:cNvPr id="54294" name="Line 22"/>
          <p:cNvSpPr>
            <a:spLocks noChangeShapeType="1"/>
          </p:cNvSpPr>
          <p:nvPr/>
        </p:nvSpPr>
        <p:spPr bwMode="auto">
          <a:xfrm>
            <a:off x="2362200" y="4572000"/>
            <a:ext cx="24384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95" name="Rectangle 23"/>
          <p:cNvSpPr>
            <a:spLocks noChangeArrowheads="1"/>
          </p:cNvSpPr>
          <p:nvPr/>
        </p:nvSpPr>
        <p:spPr bwMode="auto">
          <a:xfrm>
            <a:off x="6318497" y="3635375"/>
            <a:ext cx="2069607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/>
              <a:t>The firm “dips”</a:t>
            </a:r>
          </a:p>
          <a:p>
            <a:pPr algn="ctr"/>
            <a:r>
              <a:rPr lang="en-US"/>
              <a:t>into the safety stock</a:t>
            </a:r>
          </a:p>
        </p:txBody>
      </p:sp>
      <p:sp>
        <p:nvSpPr>
          <p:cNvPr id="54296" name="Line 24"/>
          <p:cNvSpPr>
            <a:spLocks noChangeShapeType="1"/>
          </p:cNvSpPr>
          <p:nvPr/>
        </p:nvSpPr>
        <p:spPr bwMode="auto">
          <a:xfrm flipH="1">
            <a:off x="5638800" y="4267200"/>
            <a:ext cx="1600200" cy="8382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97" name="Freeform 25"/>
          <p:cNvSpPr>
            <a:spLocks/>
          </p:cNvSpPr>
          <p:nvPr/>
        </p:nvSpPr>
        <p:spPr bwMode="auto">
          <a:xfrm>
            <a:off x="5334000" y="5105400"/>
            <a:ext cx="230188" cy="230188"/>
          </a:xfrm>
          <a:custGeom>
            <a:avLst/>
            <a:gdLst>
              <a:gd name="T0" fmla="*/ 0 w 145"/>
              <a:gd name="T1" fmla="*/ 0 h 145"/>
              <a:gd name="T2" fmla="*/ 144 w 145"/>
              <a:gd name="T3" fmla="*/ 144 h 145"/>
              <a:gd name="T4" fmla="*/ 144 w 145"/>
              <a:gd name="T5" fmla="*/ 0 h 145"/>
              <a:gd name="T6" fmla="*/ 0 w 145"/>
              <a:gd name="T7" fmla="*/ 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" h="145">
                <a:moveTo>
                  <a:pt x="0" y="0"/>
                </a:moveTo>
                <a:lnTo>
                  <a:pt x="144" y="144"/>
                </a:lnTo>
                <a:lnTo>
                  <a:pt x="144" y="0"/>
                </a:lnTo>
                <a:lnTo>
                  <a:pt x="0" y="0"/>
                </a:lnTo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98" name="Line 26"/>
          <p:cNvSpPr>
            <a:spLocks noChangeShapeType="1"/>
          </p:cNvSpPr>
          <p:nvPr/>
        </p:nvSpPr>
        <p:spPr bwMode="auto">
          <a:xfrm>
            <a:off x="2362200" y="2133600"/>
            <a:ext cx="3200400" cy="3200400"/>
          </a:xfrm>
          <a:prstGeom prst="line">
            <a:avLst/>
          </a:prstGeom>
          <a:noFill/>
          <a:ln w="25400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99" name="Line 27"/>
          <p:cNvSpPr>
            <a:spLocks noChangeShapeType="1"/>
          </p:cNvSpPr>
          <p:nvPr/>
        </p:nvSpPr>
        <p:spPr bwMode="auto">
          <a:xfrm flipV="1">
            <a:off x="5562600" y="2438400"/>
            <a:ext cx="0" cy="312420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300" name="Line 28"/>
          <p:cNvSpPr>
            <a:spLocks noChangeShapeType="1"/>
          </p:cNvSpPr>
          <p:nvPr/>
        </p:nvSpPr>
        <p:spPr bwMode="auto">
          <a:xfrm>
            <a:off x="2362200" y="5105400"/>
            <a:ext cx="5486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673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How Much Safety Stock?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0" lvl="1" indent="0">
              <a:spcAft>
                <a:spcPct val="20000"/>
              </a:spcAft>
              <a:buNone/>
            </a:pPr>
            <a:r>
              <a:rPr lang="en-US" sz="3600" dirty="0"/>
              <a:t>What is the proper amount of safety stock?</a:t>
            </a:r>
          </a:p>
          <a:p>
            <a:pPr marL="0" indent="0">
              <a:spcBef>
                <a:spcPct val="45000"/>
              </a:spcBef>
              <a:spcAft>
                <a:spcPct val="20000"/>
              </a:spcAft>
              <a:buNone/>
            </a:pPr>
            <a:r>
              <a:rPr lang="en-US" u="sng" dirty="0"/>
              <a:t>Depends on the</a:t>
            </a:r>
            <a:r>
              <a:rPr lang="en-US" dirty="0"/>
              <a:t>:</a:t>
            </a:r>
            <a:endParaRPr lang="en-US" sz="2800" dirty="0"/>
          </a:p>
          <a:p>
            <a:pPr marL="7938" indent="-7938"/>
            <a:r>
              <a:rPr lang="en-US" sz="2800" dirty="0" smtClean="0"/>
              <a:t>Amount </a:t>
            </a:r>
            <a:r>
              <a:rPr lang="en-US" sz="2800" dirty="0"/>
              <a:t>of uncertainty in inventory demand</a:t>
            </a:r>
          </a:p>
          <a:p>
            <a:pPr marL="7938" indent="-7938"/>
            <a:r>
              <a:rPr lang="en-US" sz="2800" dirty="0"/>
              <a:t>Amount of uncertainty in the lead time</a:t>
            </a:r>
          </a:p>
          <a:p>
            <a:pPr marL="7938" indent="-7938"/>
            <a:r>
              <a:rPr lang="en-US" sz="2800" dirty="0"/>
              <a:t>Cost of running out of inventory</a:t>
            </a:r>
          </a:p>
          <a:p>
            <a:pPr marL="7938" indent="-7938"/>
            <a:r>
              <a:rPr lang="en-US" sz="2800" dirty="0"/>
              <a:t>Cost of carrying inventory</a:t>
            </a:r>
          </a:p>
        </p:txBody>
      </p:sp>
    </p:spTree>
    <p:extLst>
      <p:ext uri="{BB962C8B-B14F-4D97-AF65-F5344CB8AC3E}">
        <p14:creationId xmlns:p14="http://schemas.microsoft.com/office/powerpoint/2010/main" val="27085860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/>
              <a:t>Just-in-Time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 fontScale="92500"/>
          </a:bodyPr>
          <a:lstStyle/>
          <a:p>
            <a:pPr marL="114300" lvl="1">
              <a:spcAft>
                <a:spcPct val="20000"/>
              </a:spcAft>
            </a:pPr>
            <a:r>
              <a:rPr lang="en-US" u="sng" dirty="0"/>
              <a:t>Just-in-Time</a:t>
            </a:r>
            <a:r>
              <a:rPr lang="en-US" dirty="0"/>
              <a:t> -- An approach to inventory management and control in which inventories are acquired and inserted in production at the exact times they are needed.</a:t>
            </a:r>
          </a:p>
          <a:p>
            <a:pPr>
              <a:spcAft>
                <a:spcPct val="20000"/>
              </a:spcAft>
            </a:pPr>
            <a:r>
              <a:rPr lang="en-US" sz="2800" u="sng" dirty="0"/>
              <a:t>Requirements of applying this approach</a:t>
            </a:r>
            <a:r>
              <a:rPr lang="en-US" sz="2800" dirty="0"/>
              <a:t>: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 smtClean="0"/>
          </a:p>
          <a:p>
            <a:pPr marL="457200" indent="-45720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A </a:t>
            </a:r>
            <a:r>
              <a:rPr lang="en-US" sz="2800" dirty="0"/>
              <a:t>very accurate production and inventory information system</a:t>
            </a:r>
          </a:p>
          <a:p>
            <a:pPr marL="457200" indent="-457200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Highly efficient purchasing</a:t>
            </a:r>
          </a:p>
          <a:p>
            <a:pPr marL="457200" indent="-457200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Reliable suppliers</a:t>
            </a:r>
          </a:p>
          <a:p>
            <a:pPr marL="457200" indent="-457200"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Efficient inventory-handling system</a:t>
            </a:r>
          </a:p>
        </p:txBody>
      </p:sp>
    </p:spTree>
    <p:extLst>
      <p:ext uri="{BB962C8B-B14F-4D97-AF65-F5344CB8AC3E}">
        <p14:creationId xmlns:p14="http://schemas.microsoft.com/office/powerpoint/2010/main" val="4073131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sz="4000" b="1" dirty="0"/>
              <a:t>Supply Chain Management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0" lvl="1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u="sng" dirty="0"/>
              <a:t>Supply Chain Management (SCM)</a:t>
            </a:r>
            <a:r>
              <a:rPr lang="en-US" dirty="0"/>
              <a:t> – Managing the process of moving goods, services, and information from suppliers to end customers.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 smtClean="0"/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/>
              <a:t>JIT </a:t>
            </a:r>
            <a:r>
              <a:rPr lang="en-US" sz="2800" dirty="0"/>
              <a:t>inventory control is one link in SCM.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The internet has enhanced SCM and allows for many business-to-business (B2B) transactions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/>
              <a:t>Competition through B2B auctions helps reduce firm costs – especially standardized items</a:t>
            </a:r>
          </a:p>
        </p:txBody>
      </p:sp>
    </p:spTree>
    <p:extLst>
      <p:ext uri="{BB962C8B-B14F-4D97-AF65-F5344CB8AC3E}">
        <p14:creationId xmlns:p14="http://schemas.microsoft.com/office/powerpoint/2010/main" val="770027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869</TotalTime>
  <Words>1544</Words>
  <Application>Microsoft Office PowerPoint</Application>
  <PresentationFormat>On-screen Show (4:3)</PresentationFormat>
  <Paragraphs>283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Summary of Previous Lecture</vt:lpstr>
      <vt:lpstr>Credit and Collection Policies of the Firm</vt:lpstr>
      <vt:lpstr>Chapter 10 (II)</vt:lpstr>
      <vt:lpstr>After studying Chapter 10, you should be able to:</vt:lpstr>
      <vt:lpstr>Collection Policy and Procedures</vt:lpstr>
      <vt:lpstr>Analyzing the Credit Applicant</vt:lpstr>
      <vt:lpstr>Sources of Information</vt:lpstr>
      <vt:lpstr>Credit Analysis</vt:lpstr>
      <vt:lpstr>Sequential Investigation Process</vt:lpstr>
      <vt:lpstr>Sample Investigation Process Flow Chart (Part A)</vt:lpstr>
      <vt:lpstr>Sample Investigation Process Flow Chart (Part B)</vt:lpstr>
      <vt:lpstr>Sample Investigation Process Flow Chart (Part C)</vt:lpstr>
      <vt:lpstr>Other Credit Decision Issues</vt:lpstr>
      <vt:lpstr>Other Credit Decision Issues</vt:lpstr>
      <vt:lpstr>Inventory Management and Control</vt:lpstr>
      <vt:lpstr>Inventory Management and Control</vt:lpstr>
      <vt:lpstr>Appropriate Level of Inventories</vt:lpstr>
      <vt:lpstr>ABC Method of Inventory Control</vt:lpstr>
      <vt:lpstr>How Much to Order?</vt:lpstr>
      <vt:lpstr>Total Inventory Costs</vt:lpstr>
      <vt:lpstr>Economic Order Quantity</vt:lpstr>
      <vt:lpstr>Example of the Economic Order Quantity</vt:lpstr>
      <vt:lpstr>Economic Order Quantity</vt:lpstr>
      <vt:lpstr>Total Inventory Costs</vt:lpstr>
      <vt:lpstr>When to Order?</vt:lpstr>
      <vt:lpstr>Example of When to Order</vt:lpstr>
      <vt:lpstr>Example of When to Order</vt:lpstr>
      <vt:lpstr>Safety Stock</vt:lpstr>
      <vt:lpstr>Order Point with Safety Stock</vt:lpstr>
      <vt:lpstr>Order Point with Safety Stock</vt:lpstr>
      <vt:lpstr>How Much Safety Stock?</vt:lpstr>
      <vt:lpstr>Just-in-Time</vt:lpstr>
      <vt:lpstr>Supply Chain Management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Dr. Muhammad Azhar Khan</cp:lastModifiedBy>
  <cp:revision>22</cp:revision>
  <dcterms:created xsi:type="dcterms:W3CDTF">2012-11-07T12:40:36Z</dcterms:created>
  <dcterms:modified xsi:type="dcterms:W3CDTF">2012-11-10T06:19:18Z</dcterms:modified>
</cp:coreProperties>
</file>