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B0BC6-8BD8-465C-9791-74D9AE4464F6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97118F-9CA5-4A35-9757-20660E54C9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4925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GB"/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4373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982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41147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492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17658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1569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62234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7452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6054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20801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6072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5CB953-C903-4212-B99A-393447AB2CED}" type="datetimeFigureOut">
              <a:rPr lang="en-US" smtClean="0"/>
              <a:pPr/>
              <a:t>11/9/2012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CE51C0-7B16-4441-9655-07166B5A101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5985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Summary of Previous Lecture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dirty="0" smtClean="0"/>
              <a:t>In our lecture about </a:t>
            </a:r>
            <a:r>
              <a:rPr lang="en-US" sz="2800" dirty="0">
                <a:solidFill>
                  <a:srgbClr val="000000"/>
                </a:solidFill>
              </a:rPr>
              <a:t>Cash and Marketable Securities </a:t>
            </a:r>
            <a:r>
              <a:rPr lang="en-US" sz="2800" dirty="0" smtClean="0">
                <a:solidFill>
                  <a:srgbClr val="000000"/>
                </a:solidFill>
              </a:rPr>
              <a:t>Management we studied the following topics.</a:t>
            </a:r>
            <a:endParaRPr lang="en-US" sz="2800" dirty="0">
              <a:solidFill>
                <a:srgbClr val="000000"/>
              </a:solidFill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800" dirty="0" smtClean="0"/>
          </a:p>
          <a:p>
            <a:pPr marL="236538" indent="-236538">
              <a:lnSpc>
                <a:spcPct val="80000"/>
              </a:lnSpc>
            </a:pPr>
            <a:r>
              <a:rPr lang="en-US" sz="2800" dirty="0" smtClean="0"/>
              <a:t>Key </a:t>
            </a:r>
            <a:r>
              <a:rPr lang="en-US" sz="2800" dirty="0"/>
              <a:t>variables that should be considered before purchasing any marketable securities. </a:t>
            </a:r>
          </a:p>
          <a:p>
            <a:pPr marL="236538" indent="-236538">
              <a:lnSpc>
                <a:spcPct val="80000"/>
              </a:lnSpc>
            </a:pPr>
            <a:r>
              <a:rPr lang="en-US" sz="2800" dirty="0"/>
              <a:t>Common money-market instruments that a marketable securities portfolio manager would consider for investment. </a:t>
            </a:r>
          </a:p>
          <a:p>
            <a:pPr marL="236538" indent="-236538">
              <a:lnSpc>
                <a:spcPct val="80000"/>
              </a:lnSpc>
            </a:pPr>
            <a:r>
              <a:rPr lang="en-US" sz="2800" dirty="0"/>
              <a:t>Three segments of the marketable securities portfolio and which securities are most appropriate for each segment and why. 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926216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  <a:noFill/>
          <a:ln/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Chapter </a:t>
            </a:r>
            <a:r>
              <a:rPr lang="en-US" sz="5400" b="1" dirty="0" smtClean="0"/>
              <a:t>10 (I)</a:t>
            </a:r>
            <a:endParaRPr lang="en-US" sz="5400" b="1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noFill/>
          <a:ln/>
          <a:effectLst/>
        </p:spPr>
        <p:txBody>
          <a:bodyPr>
            <a:normAutofit fontScale="85000" lnSpcReduction="10000"/>
          </a:bodyPr>
          <a:lstStyle/>
          <a:p>
            <a:pPr marL="342900" indent="-342900"/>
            <a:r>
              <a:rPr lang="en-US" sz="5400" b="1" dirty="0">
                <a:solidFill>
                  <a:schemeClr val="tx1"/>
                </a:solidFill>
              </a:rPr>
              <a:t>Accounts Receivable and Inventory Management</a:t>
            </a:r>
          </a:p>
        </p:txBody>
      </p:sp>
    </p:spTree>
    <p:extLst>
      <p:ext uri="{BB962C8B-B14F-4D97-AF65-F5344CB8AC3E}">
        <p14:creationId xmlns:p14="http://schemas.microsoft.com/office/powerpoint/2010/main" xmlns="" val="9254343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b="1" dirty="0" smtClean="0"/>
              <a:t>Learning Outcome</a:t>
            </a:r>
            <a:endParaRPr lang="en-US" sz="4000" b="1" dirty="0"/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000" b="1" dirty="0"/>
              <a:t>After studying Chapter 10, you should be able to:</a:t>
            </a:r>
            <a:endParaRPr lang="en-US" sz="1900" dirty="0" smtClean="0"/>
          </a:p>
          <a:p>
            <a:pPr marL="685800" indent="-685800">
              <a:lnSpc>
                <a:spcPct val="80000"/>
              </a:lnSpc>
            </a:pPr>
            <a:r>
              <a:rPr lang="en-US" sz="1900" dirty="0" smtClean="0"/>
              <a:t>List </a:t>
            </a:r>
            <a:r>
              <a:rPr lang="en-US" sz="1900" dirty="0"/>
              <a:t>the key factors that can be varied in a firm's credit policy and understand the trade-off between profitability and costs involved.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Understand how the level of investment in accounts receivable is affected by the firm's credit policies.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Critically evaluate proposed changes in credit policy, including changes in credit standards, credit period, and cash discount.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Describe possible sources of information on credit applicants and how you might use the information to analyze a credit applicant. 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Identify the various types of inventories and discuss the advantages and disadvantages of increasing/decreasing inventories.</a:t>
            </a:r>
          </a:p>
          <a:p>
            <a:pPr marL="685800" indent="-685800">
              <a:lnSpc>
                <a:spcPct val="80000"/>
              </a:lnSpc>
            </a:pPr>
            <a:r>
              <a:rPr lang="en-US" sz="1900" dirty="0"/>
              <a:t>Describe, explain, and illustrate the key concepts and calculations necessary for effective inventory management and control, including classification, economic order quantity (EOQ), order point, safety stock, and just-in-time (JIT).</a:t>
            </a:r>
          </a:p>
        </p:txBody>
      </p:sp>
    </p:spTree>
    <p:extLst>
      <p:ext uri="{BB962C8B-B14F-4D97-AF65-F5344CB8AC3E}">
        <p14:creationId xmlns:p14="http://schemas.microsoft.com/office/powerpoint/2010/main" xmlns="" val="70499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Accounts Receivable and Inventory Management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828800"/>
            <a:ext cx="8229600" cy="4525963"/>
          </a:xfrm>
          <a:noFill/>
          <a:ln/>
        </p:spPr>
        <p:txBody>
          <a:bodyPr/>
          <a:lstStyle/>
          <a:p>
            <a:pPr marL="685800" indent="-685800">
              <a:spcBef>
                <a:spcPct val="15000"/>
              </a:spcBef>
              <a:spcAft>
                <a:spcPct val="15000"/>
              </a:spcAft>
            </a:pPr>
            <a:r>
              <a:rPr lang="en-US" sz="4000" dirty="0"/>
              <a:t>Credit and Collection Policies</a:t>
            </a:r>
          </a:p>
          <a:p>
            <a:pPr marL="685800" indent="-685800">
              <a:spcBef>
                <a:spcPct val="15000"/>
              </a:spcBef>
              <a:spcAft>
                <a:spcPct val="15000"/>
              </a:spcAft>
            </a:pPr>
            <a:r>
              <a:rPr lang="en-US" sz="4000" dirty="0"/>
              <a:t>Analyzing the Credit Applicant</a:t>
            </a:r>
          </a:p>
          <a:p>
            <a:pPr marL="685800" indent="-685800">
              <a:spcBef>
                <a:spcPct val="15000"/>
              </a:spcBef>
              <a:spcAft>
                <a:spcPct val="15000"/>
              </a:spcAft>
            </a:pPr>
            <a:r>
              <a:rPr lang="en-US" sz="4000" dirty="0"/>
              <a:t>Inventory Management and Control</a:t>
            </a:r>
          </a:p>
        </p:txBody>
      </p:sp>
    </p:spTree>
    <p:extLst>
      <p:ext uri="{BB962C8B-B14F-4D97-AF65-F5344CB8AC3E}">
        <p14:creationId xmlns:p14="http://schemas.microsoft.com/office/powerpoint/2010/main" xmlns="" val="38744696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Oval 2"/>
          <p:cNvSpPr>
            <a:spLocks noChangeArrowheads="1"/>
          </p:cNvSpPr>
          <p:nvPr/>
        </p:nvSpPr>
        <p:spPr bwMode="auto">
          <a:xfrm>
            <a:off x="387350" y="4730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1" name="Oval 3"/>
          <p:cNvSpPr>
            <a:spLocks noChangeArrowheads="1"/>
          </p:cNvSpPr>
          <p:nvPr/>
        </p:nvSpPr>
        <p:spPr bwMode="auto">
          <a:xfrm>
            <a:off x="5949950" y="4730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5949950" y="21399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2749550" y="3054350"/>
            <a:ext cx="3340100" cy="2044700"/>
          </a:xfrm>
          <a:prstGeom prst="plus">
            <a:avLst>
              <a:gd name="adj" fmla="val 24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Credit and Collection Policies of the Firm</a:t>
            </a: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3068638" y="3262313"/>
            <a:ext cx="26844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 dirty="0">
                <a:solidFill>
                  <a:srgbClr val="000000"/>
                </a:solidFill>
                <a:effectLst/>
              </a:rPr>
              <a:t>(1)  Average 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effectLst/>
              </a:rPr>
              <a:t>Collection Period</a:t>
            </a:r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3387725" y="4176713"/>
            <a:ext cx="20431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(2)  Bad-debt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Losses</a:t>
            </a:r>
          </a:p>
        </p:txBody>
      </p:sp>
      <p:sp>
        <p:nvSpPr>
          <p:cNvPr id="7180" name="Oval 12"/>
          <p:cNvSpPr>
            <a:spLocks noChangeArrowheads="1"/>
          </p:cNvSpPr>
          <p:nvPr/>
        </p:nvSpPr>
        <p:spPr bwMode="auto">
          <a:xfrm>
            <a:off x="393700" y="2070100"/>
            <a:ext cx="2641600" cy="1270000"/>
          </a:xfrm>
          <a:prstGeom prst="ellipse">
            <a:avLst/>
          </a:prstGeom>
          <a:solidFill>
            <a:srgbClr val="A4BCFE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595313" y="2271713"/>
            <a:ext cx="23145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Quality of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Trade Account</a:t>
            </a:r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6269038" y="2347913"/>
            <a:ext cx="209391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Length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Credit Period</a:t>
            </a:r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620713" y="5014913"/>
            <a:ext cx="2263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Possible Cash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Discount</a:t>
            </a:r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6413500" y="4786313"/>
            <a:ext cx="1652588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Firm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Program</a:t>
            </a:r>
          </a:p>
        </p:txBody>
      </p:sp>
      <p:sp>
        <p:nvSpPr>
          <p:cNvPr id="7185" name="Line 17"/>
          <p:cNvSpPr>
            <a:spLocks noChangeShapeType="1"/>
          </p:cNvSpPr>
          <p:nvPr/>
        </p:nvSpPr>
        <p:spPr bwMode="auto">
          <a:xfrm>
            <a:off x="28194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>
            <a:off x="56388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7" name="Line 19"/>
          <p:cNvSpPr>
            <a:spLocks noChangeShapeType="1"/>
          </p:cNvSpPr>
          <p:nvPr/>
        </p:nvSpPr>
        <p:spPr bwMode="auto">
          <a:xfrm>
            <a:off x="5638800" y="4648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8" name="Line 20"/>
          <p:cNvSpPr>
            <a:spLocks noChangeShapeType="1"/>
          </p:cNvSpPr>
          <p:nvPr/>
        </p:nvSpPr>
        <p:spPr bwMode="auto">
          <a:xfrm flipV="1">
            <a:off x="2819400" y="4648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2587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Credit Standards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lvl="1" indent="0">
              <a:spcAft>
                <a:spcPct val="20000"/>
              </a:spcAft>
              <a:buNone/>
            </a:pPr>
            <a:r>
              <a:rPr lang="en-US" u="sng" dirty="0" smtClean="0"/>
              <a:t>Credit Standards</a:t>
            </a:r>
            <a:r>
              <a:rPr lang="en-US" dirty="0" smtClean="0"/>
              <a:t> -- The minimum quality of credit worthiness of a credit applicant that is acceptable to the firm.</a:t>
            </a:r>
          </a:p>
          <a:p>
            <a:pPr marL="0" indent="0">
              <a:spcAft>
                <a:spcPct val="20000"/>
              </a:spcAft>
            </a:pPr>
            <a:r>
              <a:rPr lang="en-US" sz="2800" u="sng" dirty="0"/>
              <a:t>Why lower the firm’s credit standards</a:t>
            </a:r>
            <a:r>
              <a:rPr lang="en-US" sz="2800" dirty="0"/>
              <a:t>?</a:t>
            </a:r>
          </a:p>
          <a:p>
            <a:pPr marL="0" lvl="1" indent="0">
              <a:buFont typeface="Monotype Sorts" pitchFamily="2" charset="2"/>
              <a:buNone/>
            </a:pPr>
            <a:endParaRPr lang="en-US" dirty="0" smtClean="0"/>
          </a:p>
          <a:p>
            <a:pPr marL="0" lvl="1" indent="0">
              <a:buFont typeface="Monotype Sorts" pitchFamily="2" charset="2"/>
              <a:buNone/>
            </a:pPr>
            <a:r>
              <a:rPr lang="en-US" dirty="0" smtClean="0"/>
              <a:t>The </a:t>
            </a:r>
            <a:r>
              <a:rPr lang="en-US" dirty="0"/>
              <a:t>financial manager should continually lower the firm’s credit standards as long as profitability from the change exceeds the extra costs generated by the additional receivables.</a:t>
            </a:r>
          </a:p>
        </p:txBody>
      </p:sp>
    </p:spTree>
    <p:extLst>
      <p:ext uri="{BB962C8B-B14F-4D97-AF65-F5344CB8AC3E}">
        <p14:creationId xmlns:p14="http://schemas.microsoft.com/office/powerpoint/2010/main" xmlns="" val="13209678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Credit Standards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lvl="1" indent="0">
              <a:buNone/>
            </a:pPr>
            <a:r>
              <a:rPr lang="en-US" sz="3200" u="sng" dirty="0" smtClean="0"/>
              <a:t>Costs arising from relaxing credit standards</a:t>
            </a:r>
          </a:p>
          <a:p>
            <a:pPr marL="0" lvl="1" indent="0">
              <a:buNone/>
            </a:pPr>
            <a:endParaRPr lang="en-US" sz="3200" u="sng" dirty="0" smtClean="0"/>
          </a:p>
          <a:p>
            <a:pPr marL="457200" indent="-457200"/>
            <a:r>
              <a:rPr lang="en-US" dirty="0" smtClean="0"/>
              <a:t>A </a:t>
            </a:r>
            <a:r>
              <a:rPr lang="en-US" dirty="0"/>
              <a:t>larger credit department</a:t>
            </a:r>
          </a:p>
          <a:p>
            <a:pPr marL="457200" indent="-457200"/>
            <a:r>
              <a:rPr lang="en-US" dirty="0"/>
              <a:t>Additional clerical work</a:t>
            </a:r>
          </a:p>
          <a:p>
            <a:pPr marL="457200" indent="-457200"/>
            <a:r>
              <a:rPr lang="en-US" dirty="0"/>
              <a:t>Servicing additional accounts</a:t>
            </a:r>
          </a:p>
          <a:p>
            <a:pPr marL="457200" indent="-457200"/>
            <a:r>
              <a:rPr lang="en-US" dirty="0"/>
              <a:t>Bad-debt losses</a:t>
            </a:r>
          </a:p>
          <a:p>
            <a:pPr marL="457200" indent="-457200"/>
            <a:r>
              <a:rPr lang="en-US" dirty="0"/>
              <a:t>Opportunity costs</a:t>
            </a:r>
          </a:p>
        </p:txBody>
      </p:sp>
    </p:spTree>
    <p:extLst>
      <p:ext uri="{BB962C8B-B14F-4D97-AF65-F5344CB8AC3E}">
        <p14:creationId xmlns:p14="http://schemas.microsoft.com/office/powerpoint/2010/main" xmlns="" val="388588999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Relaxing Credit Standards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indent="0">
              <a:spcAft>
                <a:spcPct val="50000"/>
              </a:spcAft>
              <a:buFont typeface="Monotype Sorts" pitchFamily="2" charset="2"/>
              <a:buNone/>
            </a:pPr>
            <a:r>
              <a:rPr lang="en-US" sz="2800" dirty="0" smtClean="0"/>
              <a:t>AB Corporation (ABC)is </a:t>
            </a:r>
            <a:r>
              <a:rPr lang="en-US" sz="2800" dirty="0"/>
              <a:t>not operating at full capacity and wants to determine if a relaxation of their credit standards will enhance profitability.  </a:t>
            </a:r>
          </a:p>
          <a:p>
            <a:pPr marL="280988" indent="-280988"/>
            <a:r>
              <a:rPr lang="en-US" sz="2800" dirty="0"/>
              <a:t>The firm is currently producing a single product with variable costs of </a:t>
            </a:r>
            <a:r>
              <a:rPr lang="en-US" sz="2800" dirty="0" smtClean="0"/>
              <a:t>$8 </a:t>
            </a:r>
            <a:r>
              <a:rPr lang="en-US" sz="2800" dirty="0"/>
              <a:t>and selling price of </a:t>
            </a:r>
            <a:r>
              <a:rPr lang="en-US" sz="2800" dirty="0" smtClean="0"/>
              <a:t>$10.</a:t>
            </a:r>
            <a:endParaRPr lang="en-US" sz="2800" dirty="0"/>
          </a:p>
          <a:p>
            <a:pPr marL="280988" indent="-280988"/>
            <a:r>
              <a:rPr lang="en-US" sz="2800" dirty="0"/>
              <a:t>Relaxing credit standards is not expected to affect current customer payment habits.</a:t>
            </a:r>
          </a:p>
        </p:txBody>
      </p:sp>
    </p:spTree>
    <p:extLst>
      <p:ext uri="{BB962C8B-B14F-4D97-AF65-F5344CB8AC3E}">
        <p14:creationId xmlns:p14="http://schemas.microsoft.com/office/powerpoint/2010/main" xmlns="" val="3706470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Relaxing Credit Standards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400050" indent="-400050"/>
            <a:r>
              <a:rPr lang="en-US" sz="2800" dirty="0"/>
              <a:t>Additional annual credit sales of </a:t>
            </a:r>
            <a:r>
              <a:rPr lang="en-US" sz="2800" dirty="0" smtClean="0"/>
              <a:t>$600,000 </a:t>
            </a:r>
            <a:r>
              <a:rPr lang="en-US" sz="2800" dirty="0"/>
              <a:t>and an average collection period for new accounts of </a:t>
            </a:r>
            <a:r>
              <a:rPr lang="en-US" sz="2800" dirty="0" smtClean="0"/>
              <a:t>2 </a:t>
            </a:r>
            <a:r>
              <a:rPr lang="en-US" sz="2800" dirty="0"/>
              <a:t>months is expected.</a:t>
            </a:r>
          </a:p>
          <a:p>
            <a:pPr marL="400050" indent="-400050"/>
            <a:r>
              <a:rPr lang="en-US" sz="2800" dirty="0"/>
              <a:t>The before-tax opportunity cost for each dollar of funds “tied-up” in additional receivables is 20%.</a:t>
            </a:r>
          </a:p>
          <a:p>
            <a:pPr marL="400050" indent="-400050">
              <a:buFont typeface="Monotype Sorts" pitchFamily="2" charset="2"/>
              <a:buNone/>
            </a:pPr>
            <a:endParaRPr lang="en-US" sz="2800" dirty="0"/>
          </a:p>
          <a:p>
            <a:pPr marL="400050" indent="-400050">
              <a:buFont typeface="Monotype Sorts" pitchFamily="2" charset="2"/>
              <a:buNone/>
            </a:pPr>
            <a:r>
              <a:rPr lang="en-US" sz="2800" dirty="0"/>
              <a:t>    Ignoring any additional bad-debt losses that may arise, should </a:t>
            </a:r>
            <a:r>
              <a:rPr lang="en-US" sz="2800" dirty="0" smtClean="0"/>
              <a:t>ABC</a:t>
            </a:r>
            <a:r>
              <a:rPr lang="en-US" sz="2800" dirty="0" smtClean="0"/>
              <a:t> </a:t>
            </a:r>
            <a:r>
              <a:rPr lang="en-US" sz="2800" dirty="0"/>
              <a:t>relax their credit standards?</a:t>
            </a:r>
          </a:p>
        </p:txBody>
      </p:sp>
    </p:spTree>
    <p:extLst>
      <p:ext uri="{BB962C8B-B14F-4D97-AF65-F5344CB8AC3E}">
        <p14:creationId xmlns:p14="http://schemas.microsoft.com/office/powerpoint/2010/main" xmlns="" val="40177201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Relaxing Credit Standards</a:t>
            </a:r>
          </a:p>
        </p:txBody>
      </p:sp>
      <p:sp>
        <p:nvSpPr>
          <p:cNvPr id="12292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Profitability of 			</a:t>
            </a:r>
            <a:r>
              <a:rPr lang="en-US" sz="2400" dirty="0" smtClean="0"/>
              <a:t>($2 </a:t>
            </a:r>
            <a:r>
              <a:rPr lang="en-US" sz="2400" dirty="0"/>
              <a:t>contribution) x </a:t>
            </a:r>
            <a:r>
              <a:rPr lang="en-US" sz="2400" dirty="0" smtClean="0"/>
              <a:t>(60,000 </a:t>
            </a:r>
            <a:r>
              <a:rPr lang="en-US" sz="2400" dirty="0"/>
              <a:t>units)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additional sales		</a:t>
            </a:r>
            <a:r>
              <a:rPr lang="en-US" sz="2400" u="sng" dirty="0" smtClean="0"/>
              <a:t>$120,000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Additional 			</a:t>
            </a:r>
            <a:r>
              <a:rPr lang="en-US" sz="2400" dirty="0" smtClean="0"/>
              <a:t>($600,000 </a:t>
            </a:r>
            <a:r>
              <a:rPr lang="en-US" sz="2400" dirty="0"/>
              <a:t>sales) / </a:t>
            </a:r>
            <a:r>
              <a:rPr lang="en-US" sz="2400" dirty="0" smtClean="0"/>
              <a:t>(6 </a:t>
            </a:r>
            <a:r>
              <a:rPr lang="en-US" sz="2400" dirty="0"/>
              <a:t>Turns)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receivables			</a:t>
            </a:r>
            <a:r>
              <a:rPr lang="en-US" sz="2400" dirty="0" smtClean="0"/>
              <a:t>$100,000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Investment in 		</a:t>
            </a:r>
            <a:r>
              <a:rPr lang="en-US" sz="2400" dirty="0" smtClean="0"/>
              <a:t>	($8/$10) </a:t>
            </a:r>
            <a:r>
              <a:rPr lang="en-US" sz="2400" dirty="0"/>
              <a:t>x </a:t>
            </a:r>
            <a:r>
              <a:rPr lang="en-US" sz="2400" dirty="0" smtClean="0"/>
              <a:t>($100,000</a:t>
            </a:r>
            <a:r>
              <a:rPr lang="en-US" sz="2400" dirty="0"/>
              <a:t>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add. receivables		</a:t>
            </a:r>
            <a:r>
              <a:rPr lang="en-US" sz="2400" dirty="0" smtClean="0"/>
              <a:t>$80,000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Req. pre-tax return 	</a:t>
            </a:r>
            <a:r>
              <a:rPr lang="en-US" sz="2400" dirty="0" smtClean="0"/>
              <a:t>	 </a:t>
            </a:r>
            <a:r>
              <a:rPr lang="en-US" sz="2400" dirty="0"/>
              <a:t>(20% opp. cost) x </a:t>
            </a:r>
            <a:r>
              <a:rPr lang="en-US" sz="2400" dirty="0" smtClean="0"/>
              <a:t>$80,000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on add. investment	</a:t>
            </a:r>
            <a:r>
              <a:rPr lang="en-US" sz="2400" dirty="0" smtClean="0"/>
              <a:t>	</a:t>
            </a:r>
            <a:r>
              <a:rPr lang="en-US" sz="2400" u="sng" dirty="0" smtClean="0"/>
              <a:t>$16,000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Yes!      Profits &gt; Required pre-tax return</a:t>
            </a:r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304800" y="26670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304800" y="47244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04800" y="36576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72703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2"/>
          <p:cNvSpPr>
            <a:spLocks noChangeArrowheads="1"/>
          </p:cNvSpPr>
          <p:nvPr/>
        </p:nvSpPr>
        <p:spPr bwMode="auto">
          <a:xfrm>
            <a:off x="387350" y="4730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Oval 3"/>
          <p:cNvSpPr>
            <a:spLocks noChangeArrowheads="1"/>
          </p:cNvSpPr>
          <p:nvPr/>
        </p:nvSpPr>
        <p:spPr bwMode="auto">
          <a:xfrm>
            <a:off x="5949950" y="4730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Oval 4"/>
          <p:cNvSpPr>
            <a:spLocks noChangeArrowheads="1"/>
          </p:cNvSpPr>
          <p:nvPr/>
        </p:nvSpPr>
        <p:spPr bwMode="auto">
          <a:xfrm>
            <a:off x="5956300" y="2146300"/>
            <a:ext cx="2641600" cy="1270000"/>
          </a:xfrm>
          <a:prstGeom prst="ellipse">
            <a:avLst/>
          </a:prstGeom>
          <a:solidFill>
            <a:srgbClr val="A4BCFE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749550" y="3054350"/>
            <a:ext cx="3340100" cy="2044700"/>
          </a:xfrm>
          <a:prstGeom prst="plus">
            <a:avLst>
              <a:gd name="adj" fmla="val 24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Credit and Collection Policies of the Firm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3068638" y="3262313"/>
            <a:ext cx="26844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(1)  Average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 Period</a:t>
            </a:r>
          </a:p>
        </p:txBody>
      </p:sp>
      <p:sp>
        <p:nvSpPr>
          <p:cNvPr id="13323" name="Rectangle 11"/>
          <p:cNvSpPr>
            <a:spLocks noChangeArrowheads="1"/>
          </p:cNvSpPr>
          <p:nvPr/>
        </p:nvSpPr>
        <p:spPr bwMode="auto">
          <a:xfrm>
            <a:off x="3387725" y="4176713"/>
            <a:ext cx="20431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(2)  Bad-debt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Losses</a:t>
            </a:r>
          </a:p>
        </p:txBody>
      </p:sp>
      <p:sp>
        <p:nvSpPr>
          <p:cNvPr id="13324" name="Oval 12"/>
          <p:cNvSpPr>
            <a:spLocks noChangeArrowheads="1"/>
          </p:cNvSpPr>
          <p:nvPr/>
        </p:nvSpPr>
        <p:spPr bwMode="auto">
          <a:xfrm>
            <a:off x="387350" y="2063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595313" y="2271713"/>
            <a:ext cx="23145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Quality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Trade Account</a:t>
            </a:r>
          </a:p>
        </p:txBody>
      </p:sp>
      <p:sp>
        <p:nvSpPr>
          <p:cNvPr id="13326" name="Rectangle 14"/>
          <p:cNvSpPr>
            <a:spLocks noChangeArrowheads="1"/>
          </p:cNvSpPr>
          <p:nvPr/>
        </p:nvSpPr>
        <p:spPr bwMode="auto">
          <a:xfrm>
            <a:off x="6269038" y="2347913"/>
            <a:ext cx="209391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Length of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Credit Period</a:t>
            </a:r>
          </a:p>
        </p:txBody>
      </p:sp>
      <p:sp>
        <p:nvSpPr>
          <p:cNvPr id="13327" name="Rectangle 15"/>
          <p:cNvSpPr>
            <a:spLocks noChangeArrowheads="1"/>
          </p:cNvSpPr>
          <p:nvPr/>
        </p:nvSpPr>
        <p:spPr bwMode="auto">
          <a:xfrm>
            <a:off x="620713" y="5014913"/>
            <a:ext cx="2263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Possible Cash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Discount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6413500" y="4786313"/>
            <a:ext cx="1652588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Firm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Program</a:t>
            </a:r>
          </a:p>
        </p:txBody>
      </p:sp>
      <p:sp>
        <p:nvSpPr>
          <p:cNvPr id="13329" name="Line 17"/>
          <p:cNvSpPr>
            <a:spLocks noChangeShapeType="1"/>
          </p:cNvSpPr>
          <p:nvPr/>
        </p:nvSpPr>
        <p:spPr bwMode="auto">
          <a:xfrm>
            <a:off x="28194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0" name="Line 18"/>
          <p:cNvSpPr>
            <a:spLocks noChangeShapeType="1"/>
          </p:cNvSpPr>
          <p:nvPr/>
        </p:nvSpPr>
        <p:spPr bwMode="auto">
          <a:xfrm flipH="1">
            <a:off x="56388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19"/>
          <p:cNvSpPr>
            <a:spLocks noChangeShapeType="1"/>
          </p:cNvSpPr>
          <p:nvPr/>
        </p:nvSpPr>
        <p:spPr bwMode="auto">
          <a:xfrm>
            <a:off x="5638800" y="4648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Line 20"/>
          <p:cNvSpPr>
            <a:spLocks noChangeShapeType="1"/>
          </p:cNvSpPr>
          <p:nvPr/>
        </p:nvSpPr>
        <p:spPr bwMode="auto">
          <a:xfrm flipV="1">
            <a:off x="2819400" y="4648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5817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Credit Terms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114300" lvl="1" indent="0">
              <a:buNone/>
            </a:pPr>
            <a:r>
              <a:rPr lang="en-US" sz="3000" u="sng" dirty="0" smtClean="0"/>
              <a:t>Credit Terms</a:t>
            </a:r>
            <a:r>
              <a:rPr lang="en-US" sz="3000" dirty="0" smtClean="0"/>
              <a:t> -- Specify the length of time over which credit is extended to a customer and the discount, if any, given for early payment.  For example, </a:t>
            </a:r>
            <a:r>
              <a:rPr lang="en-US" sz="3000" i="1" dirty="0" smtClean="0"/>
              <a:t>“2/10, net 30.”</a:t>
            </a:r>
            <a:endParaRPr lang="en-US" sz="3000" dirty="0" smtClean="0"/>
          </a:p>
          <a:p>
            <a:pPr marL="114300" lvl="1" indent="0">
              <a:buFont typeface="Monotype Sorts" pitchFamily="2" charset="2"/>
              <a:buNone/>
            </a:pPr>
            <a:endParaRPr lang="en-US" sz="3000" u="sng" dirty="0" smtClean="0"/>
          </a:p>
          <a:p>
            <a:pPr marL="114300" lvl="1" indent="0">
              <a:buFont typeface="Monotype Sorts" pitchFamily="2" charset="2"/>
              <a:buNone/>
            </a:pPr>
            <a:r>
              <a:rPr lang="en-US" sz="3000" u="sng" dirty="0" smtClean="0"/>
              <a:t>Credit </a:t>
            </a:r>
            <a:r>
              <a:rPr lang="en-US" sz="3000" u="sng" dirty="0"/>
              <a:t>Period</a:t>
            </a:r>
            <a:r>
              <a:rPr lang="en-US" sz="3000" dirty="0"/>
              <a:t> -- The total length of time over which credit is extended to a customer to pay a bill.  For example, </a:t>
            </a:r>
            <a:r>
              <a:rPr lang="en-US" sz="3000" i="1" dirty="0"/>
              <a:t>“net 30” </a:t>
            </a:r>
            <a:r>
              <a:rPr lang="en-US" sz="3000" dirty="0"/>
              <a:t>requires full payment to the firm within 30 days from the invoice date.</a:t>
            </a:r>
          </a:p>
        </p:txBody>
      </p:sp>
    </p:spTree>
    <p:extLst>
      <p:ext uri="{BB962C8B-B14F-4D97-AF65-F5344CB8AC3E}">
        <p14:creationId xmlns:p14="http://schemas.microsoft.com/office/powerpoint/2010/main" xmlns="" val="3020362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3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34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 build="p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en-US" b="1"/>
              <a:t>Example of Relaxing the Credit Period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Autofit/>
          </a:bodyPr>
          <a:lstStyle/>
          <a:p>
            <a:pPr marL="0" indent="0">
              <a:buFont typeface="Monotype Sorts" pitchFamily="2" charset="2"/>
              <a:buNone/>
            </a:pPr>
            <a:r>
              <a:rPr lang="en-US" dirty="0" smtClean="0"/>
              <a:t>ABC</a:t>
            </a:r>
            <a:r>
              <a:rPr lang="en-US" i="1" dirty="0" smtClean="0"/>
              <a:t> </a:t>
            </a:r>
            <a:r>
              <a:rPr lang="en-US" dirty="0"/>
              <a:t>is considering changing its credit period from </a:t>
            </a:r>
            <a:r>
              <a:rPr lang="en-US" i="1" dirty="0"/>
              <a:t>“net 30” </a:t>
            </a:r>
            <a:r>
              <a:rPr lang="en-US" dirty="0"/>
              <a:t>(which has resulted in 12 A/R “Turns” per year) to </a:t>
            </a:r>
            <a:r>
              <a:rPr lang="en-US" i="1" dirty="0"/>
              <a:t>“net 60” </a:t>
            </a:r>
            <a:r>
              <a:rPr lang="en-US" dirty="0"/>
              <a:t>(which is expected to result in 6 A/R “Turns” per year).  </a:t>
            </a:r>
          </a:p>
          <a:p>
            <a:pPr marL="571500" lvl="1">
              <a:spcBef>
                <a:spcPct val="45000"/>
              </a:spcBef>
            </a:pPr>
            <a:r>
              <a:rPr lang="en-US" dirty="0"/>
              <a:t>The firm is currently producing a single product with variable costs of </a:t>
            </a:r>
            <a:r>
              <a:rPr lang="en-US" dirty="0" smtClean="0"/>
              <a:t>$8 </a:t>
            </a:r>
            <a:r>
              <a:rPr lang="en-US" dirty="0"/>
              <a:t>and a selling price of </a:t>
            </a:r>
            <a:r>
              <a:rPr lang="en-US" dirty="0" smtClean="0"/>
              <a:t>$10.</a:t>
            </a:r>
            <a:endParaRPr lang="en-US" dirty="0"/>
          </a:p>
          <a:p>
            <a:pPr marL="571500" lvl="1">
              <a:spcBef>
                <a:spcPct val="40000"/>
              </a:spcBef>
            </a:pPr>
            <a:r>
              <a:rPr lang="en-US" dirty="0"/>
              <a:t>Additional annual credit sales of </a:t>
            </a:r>
            <a:r>
              <a:rPr lang="en-US" dirty="0" smtClean="0"/>
              <a:t>$360,000 </a:t>
            </a:r>
            <a:r>
              <a:rPr lang="en-US" dirty="0"/>
              <a:t>from new customers are forecasted, in addition to the current $</a:t>
            </a:r>
            <a:r>
              <a:rPr lang="en-US" dirty="0" smtClean="0"/>
              <a:t>2.4 </a:t>
            </a:r>
            <a:r>
              <a:rPr lang="en-US" dirty="0"/>
              <a:t>million in annual credit sales.</a:t>
            </a:r>
          </a:p>
        </p:txBody>
      </p:sp>
    </p:spTree>
    <p:extLst>
      <p:ext uri="{BB962C8B-B14F-4D97-AF65-F5344CB8AC3E}">
        <p14:creationId xmlns:p14="http://schemas.microsoft.com/office/powerpoint/2010/main" xmlns="" val="6284447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Relaxing the Credit Period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571500" lvl="1"/>
            <a:r>
              <a:rPr lang="en-US" sz="2600" dirty="0"/>
              <a:t>The before-tax opportunity cost for each dollar of funds “tied-up” in additional receivables is 20%.</a:t>
            </a:r>
          </a:p>
          <a:p>
            <a:pPr marL="0" indent="0">
              <a:buFont typeface="Monotype Sorts" pitchFamily="2" charset="2"/>
              <a:buNone/>
            </a:pPr>
            <a:endParaRPr lang="en-US" sz="10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Ignoring any additional bad-debt losses that may arise, should </a:t>
            </a:r>
            <a:r>
              <a:rPr lang="en-US" sz="3200" dirty="0" smtClean="0"/>
              <a:t>ABC </a:t>
            </a:r>
            <a:r>
              <a:rPr lang="en-US" sz="3200" dirty="0"/>
              <a:t>relax their credit period?</a:t>
            </a:r>
          </a:p>
        </p:txBody>
      </p:sp>
    </p:spTree>
    <p:extLst>
      <p:ext uri="{BB962C8B-B14F-4D97-AF65-F5344CB8AC3E}">
        <p14:creationId xmlns:p14="http://schemas.microsoft.com/office/powerpoint/2010/main" xmlns="" val="25220473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Relaxing the Credit Period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Profitability of 		</a:t>
            </a:r>
            <a:r>
              <a:rPr lang="en-US" sz="2400" dirty="0" smtClean="0"/>
              <a:t>	($2 contribution)x(36,000 </a:t>
            </a:r>
            <a:r>
              <a:rPr lang="en-US" sz="2400" dirty="0"/>
              <a:t>units)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additional sales		</a:t>
            </a:r>
            <a:r>
              <a:rPr lang="en-US" sz="2400" u="sng" dirty="0" smtClean="0"/>
              <a:t>$72,000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Additional 			</a:t>
            </a:r>
            <a:r>
              <a:rPr lang="en-US" sz="2400" dirty="0" smtClean="0"/>
              <a:t>($360,000 </a:t>
            </a:r>
            <a:r>
              <a:rPr lang="en-US" sz="2400" dirty="0"/>
              <a:t>sales) / (6 Turns)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receivables			</a:t>
            </a:r>
            <a:r>
              <a:rPr lang="en-US" sz="2400" dirty="0" smtClean="0"/>
              <a:t>$60,000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Investment in add.		</a:t>
            </a:r>
            <a:r>
              <a:rPr lang="en-US" sz="2400" dirty="0" smtClean="0"/>
              <a:t>($8/$10) </a:t>
            </a:r>
            <a:r>
              <a:rPr lang="en-US" sz="2400" dirty="0"/>
              <a:t>x </a:t>
            </a:r>
            <a:r>
              <a:rPr lang="en-US" sz="2400" dirty="0" smtClean="0"/>
              <a:t>($60,000)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receivables (new sales)	</a:t>
            </a:r>
            <a:r>
              <a:rPr lang="en-US" sz="2400" dirty="0" smtClean="0"/>
              <a:t>$48,000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Previous level</a:t>
            </a:r>
            <a:r>
              <a:rPr lang="en-US" sz="2400" dirty="0"/>
              <a:t>	 		($</a:t>
            </a:r>
            <a:r>
              <a:rPr lang="en-US" sz="2400" dirty="0" smtClean="0"/>
              <a:t>2,400,000 </a:t>
            </a:r>
            <a:r>
              <a:rPr lang="en-US" sz="2400" dirty="0"/>
              <a:t>sales) / (12 Turns)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Of receivables </a:t>
            </a:r>
            <a:r>
              <a:rPr lang="en-US" sz="2400" dirty="0"/>
              <a:t>	</a:t>
            </a:r>
            <a:r>
              <a:rPr lang="en-US" sz="2400" dirty="0" smtClean="0"/>
              <a:t>	</a:t>
            </a:r>
            <a:r>
              <a:rPr lang="en-US" sz="2400" dirty="0"/>
              <a:t>	</a:t>
            </a:r>
            <a:r>
              <a:rPr lang="en-US" sz="2400" dirty="0" smtClean="0"/>
              <a:t>$200,000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	</a:t>
            </a:r>
          </a:p>
        </p:txBody>
      </p:sp>
      <p:sp>
        <p:nvSpPr>
          <p:cNvPr id="17414" name="Line 6"/>
          <p:cNvSpPr>
            <a:spLocks noChangeShapeType="1"/>
          </p:cNvSpPr>
          <p:nvPr/>
        </p:nvSpPr>
        <p:spPr bwMode="auto">
          <a:xfrm>
            <a:off x="304800" y="25908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5" name="Line 7"/>
          <p:cNvSpPr>
            <a:spLocks noChangeShapeType="1"/>
          </p:cNvSpPr>
          <p:nvPr/>
        </p:nvSpPr>
        <p:spPr bwMode="auto">
          <a:xfrm>
            <a:off x="304800" y="48006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16" name="Line 8"/>
          <p:cNvSpPr>
            <a:spLocks noChangeShapeType="1"/>
          </p:cNvSpPr>
          <p:nvPr/>
        </p:nvSpPr>
        <p:spPr bwMode="auto">
          <a:xfrm>
            <a:off x="304800" y="36576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5108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Relaxing the Credit Period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New		 		($</a:t>
            </a:r>
            <a:r>
              <a:rPr lang="en-US" sz="2400" dirty="0" smtClean="0"/>
              <a:t>2,400,000 </a:t>
            </a:r>
            <a:r>
              <a:rPr lang="en-US" sz="2400" dirty="0"/>
              <a:t>sales) / (6 Turns)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receivable level		</a:t>
            </a:r>
            <a:r>
              <a:rPr lang="en-US" sz="2400" dirty="0" smtClean="0"/>
              <a:t>$400,000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Investment in 		</a:t>
            </a:r>
            <a:r>
              <a:rPr lang="en-US" sz="2400" dirty="0" smtClean="0"/>
              <a:t>	$400,000 </a:t>
            </a:r>
            <a:r>
              <a:rPr lang="en-US" sz="2400" dirty="0"/>
              <a:t>- </a:t>
            </a:r>
            <a:r>
              <a:rPr lang="en-US" sz="2400" dirty="0" smtClean="0"/>
              <a:t>$200,000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add. receivables		</a:t>
            </a:r>
            <a:r>
              <a:rPr lang="en-US" sz="2400" dirty="0" smtClean="0"/>
              <a:t>$200,000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 smtClean="0"/>
              <a:t>(original sales)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Total investment in 	</a:t>
            </a:r>
            <a:r>
              <a:rPr lang="en-US" sz="2400" dirty="0" smtClean="0"/>
              <a:t>	$48,000 </a:t>
            </a:r>
            <a:r>
              <a:rPr lang="en-US" sz="2400" dirty="0"/>
              <a:t>+ </a:t>
            </a:r>
            <a:r>
              <a:rPr lang="en-US" sz="2400" dirty="0" smtClean="0"/>
              <a:t>$200,000 =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add. receivables		$</a:t>
            </a:r>
            <a:r>
              <a:rPr lang="en-US" sz="2400" dirty="0" smtClean="0"/>
              <a:t>248,000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Req. pre-tax return 	</a:t>
            </a:r>
            <a:r>
              <a:rPr lang="en-US" sz="2400" dirty="0" smtClean="0"/>
              <a:t>	(</a:t>
            </a:r>
            <a:r>
              <a:rPr lang="en-US" sz="2400" dirty="0"/>
              <a:t>20% opp. cost) x $</a:t>
            </a:r>
            <a:r>
              <a:rPr lang="en-US" sz="2400" dirty="0" smtClean="0"/>
              <a:t>248,000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on add. investment	</a:t>
            </a:r>
            <a:r>
              <a:rPr lang="en-US" sz="2400" dirty="0" smtClean="0"/>
              <a:t>	</a:t>
            </a:r>
            <a:r>
              <a:rPr lang="en-US" sz="2400" u="sng" dirty="0" smtClean="0"/>
              <a:t>$49,600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</a:t>
            </a:r>
            <a:r>
              <a:rPr lang="en-US" sz="2800" dirty="0"/>
              <a:t>Yes!     Profits &gt; Required pre-tax return</a:t>
            </a:r>
            <a:r>
              <a:rPr lang="en-US" sz="2400" dirty="0"/>
              <a:t>	</a:t>
            </a:r>
          </a:p>
        </p:txBody>
      </p:sp>
      <p:sp>
        <p:nvSpPr>
          <p:cNvPr id="18438" name="Line 6"/>
          <p:cNvSpPr>
            <a:spLocks noChangeShapeType="1"/>
          </p:cNvSpPr>
          <p:nvPr/>
        </p:nvSpPr>
        <p:spPr bwMode="auto">
          <a:xfrm>
            <a:off x="304800" y="25908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Line 7"/>
          <p:cNvSpPr>
            <a:spLocks noChangeShapeType="1"/>
          </p:cNvSpPr>
          <p:nvPr/>
        </p:nvSpPr>
        <p:spPr bwMode="auto">
          <a:xfrm>
            <a:off x="304800" y="51816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304800" y="40386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7327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393700" y="4737100"/>
            <a:ext cx="2641600" cy="1270000"/>
          </a:xfrm>
          <a:prstGeom prst="ellipse">
            <a:avLst/>
          </a:prstGeom>
          <a:solidFill>
            <a:srgbClr val="A4BCFE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5949950" y="4730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5949950" y="21399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2749550" y="3054350"/>
            <a:ext cx="3340100" cy="2044700"/>
          </a:xfrm>
          <a:prstGeom prst="plus">
            <a:avLst>
              <a:gd name="adj" fmla="val 24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Credit and Collection Policies of the Firm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3068638" y="3262313"/>
            <a:ext cx="26844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(1)  Average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 Period</a:t>
            </a: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3387725" y="4176713"/>
            <a:ext cx="20431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(2)  Bad-debt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Losses</a:t>
            </a:r>
          </a:p>
        </p:txBody>
      </p:sp>
      <p:sp>
        <p:nvSpPr>
          <p:cNvPr id="19468" name="Oval 12"/>
          <p:cNvSpPr>
            <a:spLocks noChangeArrowheads="1"/>
          </p:cNvSpPr>
          <p:nvPr/>
        </p:nvSpPr>
        <p:spPr bwMode="auto">
          <a:xfrm>
            <a:off x="387350" y="2063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595313" y="2271713"/>
            <a:ext cx="23145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Quality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Trade Account</a:t>
            </a:r>
          </a:p>
        </p:txBody>
      </p:sp>
      <p:sp>
        <p:nvSpPr>
          <p:cNvPr id="19470" name="Rectangle 14"/>
          <p:cNvSpPr>
            <a:spLocks noChangeArrowheads="1"/>
          </p:cNvSpPr>
          <p:nvPr/>
        </p:nvSpPr>
        <p:spPr bwMode="auto">
          <a:xfrm>
            <a:off x="6269038" y="2347913"/>
            <a:ext cx="209391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Length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Credit Period</a:t>
            </a:r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620713" y="5014913"/>
            <a:ext cx="2263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Possible Cash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Discount</a:t>
            </a:r>
          </a:p>
        </p:txBody>
      </p:sp>
      <p:sp>
        <p:nvSpPr>
          <p:cNvPr id="19472" name="Rectangle 16"/>
          <p:cNvSpPr>
            <a:spLocks noChangeArrowheads="1"/>
          </p:cNvSpPr>
          <p:nvPr/>
        </p:nvSpPr>
        <p:spPr bwMode="auto">
          <a:xfrm>
            <a:off x="6413500" y="4786313"/>
            <a:ext cx="1652588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Firm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Program</a:t>
            </a:r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>
            <a:off x="28194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 flipH="1">
            <a:off x="56388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5" name="Line 19"/>
          <p:cNvSpPr>
            <a:spLocks noChangeShapeType="1"/>
          </p:cNvSpPr>
          <p:nvPr/>
        </p:nvSpPr>
        <p:spPr bwMode="auto">
          <a:xfrm>
            <a:off x="5638800" y="4648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9476" name="Line 20"/>
          <p:cNvSpPr>
            <a:spLocks noChangeShapeType="1"/>
          </p:cNvSpPr>
          <p:nvPr/>
        </p:nvSpPr>
        <p:spPr bwMode="auto">
          <a:xfrm flipV="1">
            <a:off x="2819400" y="4648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285915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Credit Terms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114300" lvl="1" indent="0">
              <a:buFont typeface="Monotype Sorts" pitchFamily="2" charset="2"/>
              <a:buNone/>
            </a:pPr>
            <a:r>
              <a:rPr lang="en-US" u="sng" dirty="0" smtClean="0"/>
              <a:t>Cash </a:t>
            </a:r>
            <a:r>
              <a:rPr lang="en-US" u="sng" dirty="0"/>
              <a:t>Discount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/>
              <a:t>A percent (%) reduction in sales or purchase price allowed for early payment of invoices.  For example, </a:t>
            </a:r>
            <a:r>
              <a:rPr lang="en-US" i="1" dirty="0"/>
              <a:t>“2/10” </a:t>
            </a:r>
            <a:r>
              <a:rPr lang="en-US" dirty="0"/>
              <a:t>allows the customer to take a 2% cash discount during the cash discount period</a:t>
            </a:r>
            <a:r>
              <a:rPr lang="en-US" dirty="0" smtClean="0"/>
              <a:t>.</a:t>
            </a:r>
          </a:p>
          <a:p>
            <a:pPr marL="114300" lvl="1" indent="0">
              <a:buFont typeface="Monotype Sorts" pitchFamily="2" charset="2"/>
              <a:buNone/>
            </a:pPr>
            <a:endParaRPr lang="en-US" dirty="0" smtClean="0"/>
          </a:p>
          <a:p>
            <a:pPr marL="114300" lvl="1" indent="0">
              <a:buNone/>
            </a:pPr>
            <a:r>
              <a:rPr lang="en-US" u="sng" dirty="0"/>
              <a:t>Cash Discount Period</a:t>
            </a:r>
            <a:r>
              <a:rPr lang="en-US" dirty="0"/>
              <a:t> </a:t>
            </a:r>
            <a:r>
              <a:rPr lang="en-US" dirty="0" smtClean="0"/>
              <a:t>- </a:t>
            </a:r>
            <a:r>
              <a:rPr lang="en-US" dirty="0"/>
              <a:t>The period of time during which a cash discount can be taken for early payment.  For example, </a:t>
            </a:r>
            <a:r>
              <a:rPr lang="en-US" i="1" dirty="0"/>
              <a:t>“2/10”</a:t>
            </a:r>
            <a:r>
              <a:rPr lang="en-US" dirty="0"/>
              <a:t> allows a cash discount in the first 10 days from the invoice date.</a:t>
            </a:r>
          </a:p>
          <a:p>
            <a:pPr marL="114300" lvl="1" indent="0">
              <a:buFont typeface="Monotype Sorts" pitchFamily="2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452003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Example of Introducing a Cash Discount</a:t>
            </a:r>
          </a:p>
        </p:txBody>
      </p:sp>
      <p:sp>
        <p:nvSpPr>
          <p:cNvPr id="21508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/>
          <a:lstStyle/>
          <a:p>
            <a:pPr marL="0" indent="0">
              <a:buFont typeface="Monotype Sorts" pitchFamily="2" charset="2"/>
              <a:buNone/>
            </a:pPr>
            <a:r>
              <a:rPr lang="en-US" sz="2800" dirty="0" smtClean="0"/>
              <a:t>ABC </a:t>
            </a:r>
            <a:r>
              <a:rPr lang="en-US" sz="2800" dirty="0"/>
              <a:t>is considering changing the credit period from </a:t>
            </a:r>
            <a:r>
              <a:rPr lang="en-US" sz="2800" i="1" dirty="0"/>
              <a:t>“net 60” </a:t>
            </a:r>
            <a:r>
              <a:rPr lang="en-US" sz="2800" dirty="0"/>
              <a:t>(which has resulted in 6 A/R “Turns” per year) to </a:t>
            </a:r>
            <a:r>
              <a:rPr lang="en-US" sz="2800" i="1" dirty="0"/>
              <a:t>“2/10, net </a:t>
            </a:r>
            <a:r>
              <a:rPr lang="en-US" sz="2800" i="1" dirty="0" smtClean="0"/>
              <a:t>45.”</a:t>
            </a:r>
          </a:p>
          <a:p>
            <a:pPr marL="0" indent="0">
              <a:buFont typeface="Monotype Sorts" pitchFamily="2" charset="2"/>
              <a:buNone/>
            </a:pPr>
            <a:endParaRPr lang="en-US" sz="2800" dirty="0"/>
          </a:p>
          <a:p>
            <a:pPr marL="339725" lvl="1" indent="-339725">
              <a:spcBef>
                <a:spcPct val="30000"/>
              </a:spcBef>
              <a:spcAft>
                <a:spcPct val="30000"/>
              </a:spcAft>
            </a:pPr>
            <a:r>
              <a:rPr lang="en-US" sz="2600" dirty="0"/>
              <a:t>Current annual credit sales of </a:t>
            </a:r>
            <a:r>
              <a:rPr lang="en-US" sz="2600" dirty="0" smtClean="0"/>
              <a:t>$3 </a:t>
            </a:r>
            <a:r>
              <a:rPr lang="en-US" sz="2600" dirty="0"/>
              <a:t>million are expected to be maintained.</a:t>
            </a:r>
          </a:p>
          <a:p>
            <a:pPr marL="339725" lvl="1" indent="-339725">
              <a:spcBef>
                <a:spcPct val="30000"/>
              </a:spcBef>
              <a:spcAft>
                <a:spcPct val="30000"/>
              </a:spcAft>
            </a:pPr>
            <a:r>
              <a:rPr lang="en-US" sz="2600" dirty="0"/>
              <a:t>The firm expects </a:t>
            </a:r>
            <a:r>
              <a:rPr lang="en-US" sz="2600" dirty="0" smtClean="0"/>
              <a:t>60</a:t>
            </a:r>
            <a:r>
              <a:rPr lang="en-US" sz="2600" dirty="0"/>
              <a:t>% of its credit customers (in dollar volume) to take the cash discount and thus increase A/R “Turns” to </a:t>
            </a:r>
            <a:r>
              <a:rPr lang="en-US" sz="2600" dirty="0" smtClean="0"/>
              <a:t>12.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xmlns="" val="40556518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3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Introducing a Cash Discount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76400"/>
            <a:ext cx="8229600" cy="4525963"/>
          </a:xfrm>
          <a:noFill/>
          <a:ln/>
        </p:spPr>
        <p:txBody>
          <a:bodyPr/>
          <a:lstStyle/>
          <a:p>
            <a:pPr marL="571500" lvl="1"/>
            <a:r>
              <a:rPr lang="en-US" sz="2600" dirty="0"/>
              <a:t>The before-tax opportunity cost for each dollar of funds “tied-up” in additional receivables is 20%.</a:t>
            </a:r>
          </a:p>
          <a:p>
            <a:pPr marL="0" indent="0">
              <a:buFont typeface="Monotype Sorts" pitchFamily="2" charset="2"/>
              <a:buNone/>
            </a:pPr>
            <a:endParaRPr lang="en-US" sz="1000" dirty="0"/>
          </a:p>
          <a:p>
            <a:pPr marL="0" indent="0">
              <a:buFont typeface="Monotype Sorts" pitchFamily="2" charset="2"/>
              <a:buNone/>
            </a:pPr>
            <a:r>
              <a:rPr lang="en-US" sz="3200" dirty="0"/>
              <a:t>Ignoring any additional bad-debt losses that may arise, should the competing firm introduce a cash discount?</a:t>
            </a:r>
          </a:p>
        </p:txBody>
      </p:sp>
    </p:spTree>
    <p:extLst>
      <p:ext uri="{BB962C8B-B14F-4D97-AF65-F5344CB8AC3E}">
        <p14:creationId xmlns:p14="http://schemas.microsoft.com/office/powerpoint/2010/main" xmlns="" val="4014324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Using the Cash Discount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Receivable level 		</a:t>
            </a:r>
            <a:r>
              <a:rPr lang="en-US" sz="2400" dirty="0" smtClean="0"/>
              <a:t>($3,000,000 </a:t>
            </a:r>
            <a:r>
              <a:rPr lang="en-US" sz="2400" dirty="0"/>
              <a:t>sales) / (6 Turns)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(Original)			</a:t>
            </a:r>
            <a:r>
              <a:rPr lang="en-US" sz="2400" dirty="0" smtClean="0"/>
              <a:t>$500,000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Receivable level 		</a:t>
            </a:r>
            <a:r>
              <a:rPr lang="en-US" sz="2400" dirty="0" smtClean="0"/>
              <a:t>($3,000,000 </a:t>
            </a:r>
            <a:r>
              <a:rPr lang="en-US" sz="2400" dirty="0"/>
              <a:t>sales) / </a:t>
            </a:r>
            <a:r>
              <a:rPr lang="en-US" sz="2400" dirty="0" smtClean="0"/>
              <a:t>(12 </a:t>
            </a:r>
            <a:r>
              <a:rPr lang="en-US" sz="2400" dirty="0"/>
              <a:t>Turns) 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(New)				</a:t>
            </a:r>
            <a:r>
              <a:rPr lang="en-US" sz="2400" dirty="0" smtClean="0"/>
              <a:t>$250,000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Reduction of 	 	</a:t>
            </a:r>
            <a:r>
              <a:rPr lang="en-US" sz="2400" dirty="0" smtClean="0"/>
              <a:t>	$500,000 </a:t>
            </a:r>
            <a:r>
              <a:rPr lang="en-US" sz="2400" dirty="0"/>
              <a:t>- </a:t>
            </a:r>
            <a:r>
              <a:rPr lang="en-US" sz="2400" dirty="0" smtClean="0"/>
              <a:t>$250,000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investment in A/R		</a:t>
            </a:r>
            <a:r>
              <a:rPr lang="en-US" sz="2400" dirty="0" smtClean="0"/>
              <a:t>$250,000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304800" y="25908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304800" y="36576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051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3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pPr algn="l"/>
            <a:r>
              <a:rPr lang="en-US" b="1" dirty="0"/>
              <a:t>Example of Using the Cash Discount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Pre-tax cost of 		</a:t>
            </a:r>
            <a:r>
              <a:rPr lang="en-US" sz="2400" dirty="0" smtClean="0"/>
              <a:t>2% </a:t>
            </a:r>
            <a:r>
              <a:rPr lang="en-US" sz="2400" dirty="0"/>
              <a:t>x </a:t>
            </a:r>
            <a:r>
              <a:rPr lang="en-US" sz="2400" dirty="0" smtClean="0"/>
              <a:t>60% </a:t>
            </a:r>
            <a:r>
              <a:rPr lang="en-US" sz="2400" dirty="0"/>
              <a:t>x </a:t>
            </a:r>
            <a:r>
              <a:rPr lang="en-US" sz="2400" dirty="0" smtClean="0"/>
              <a:t>$3,000,000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the cash discount 		</a:t>
            </a:r>
            <a:r>
              <a:rPr lang="en-US" sz="2400" u="sng" dirty="0"/>
              <a:t>$</a:t>
            </a:r>
            <a:r>
              <a:rPr lang="en-US" sz="2400" u="sng" dirty="0" smtClean="0"/>
              <a:t>36,000</a:t>
            </a:r>
            <a:r>
              <a:rPr lang="en-US" sz="2400" dirty="0"/>
              <a:t>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Pre-tax opp. savings	</a:t>
            </a:r>
            <a:r>
              <a:rPr lang="en-US" sz="2400" dirty="0" smtClean="0"/>
              <a:t>	(</a:t>
            </a:r>
            <a:r>
              <a:rPr lang="en-US" sz="2400" dirty="0"/>
              <a:t>20% opp. cost) x </a:t>
            </a:r>
            <a:r>
              <a:rPr lang="en-US" sz="2400" dirty="0" smtClean="0"/>
              <a:t>$250,000 </a:t>
            </a:r>
            <a:r>
              <a:rPr lang="en-US" sz="2400" dirty="0"/>
              <a:t>=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on reduction in A/R	</a:t>
            </a:r>
            <a:r>
              <a:rPr lang="en-US" sz="2400" dirty="0" smtClean="0"/>
              <a:t>	</a:t>
            </a:r>
            <a:r>
              <a:rPr lang="en-US" sz="2400" u="sng" dirty="0" smtClean="0"/>
              <a:t>$50,000</a:t>
            </a:r>
            <a:r>
              <a:rPr lang="en-US" sz="2400" dirty="0" smtClean="0"/>
              <a:t>.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	</a:t>
            </a:r>
            <a:r>
              <a:rPr lang="en-US" sz="2800" dirty="0" smtClean="0"/>
              <a:t>Yes…   </a:t>
            </a:r>
            <a:r>
              <a:rPr lang="en-US" sz="2800" dirty="0"/>
              <a:t>Savings &gt; Costs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800" dirty="0" smtClean="0"/>
              <a:t>The </a:t>
            </a:r>
            <a:r>
              <a:rPr lang="en-US" sz="2800" dirty="0"/>
              <a:t>benefits derived from released accounts receivable exceed the costs of providing the discount to the firm’s customers.	</a:t>
            </a:r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304800" y="25908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381000" y="3733800"/>
            <a:ext cx="8458200" cy="0"/>
          </a:xfrm>
          <a:prstGeom prst="line">
            <a:avLst/>
          </a:prstGeom>
          <a:noFill/>
          <a:ln w="12700">
            <a:solidFill>
              <a:srgbClr val="00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528257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Seasonal Dating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rmAutofit lnSpcReduction="10000"/>
          </a:bodyPr>
          <a:lstStyle/>
          <a:p>
            <a:pPr marL="114300" lvl="1" indent="0">
              <a:buNone/>
            </a:pPr>
            <a:r>
              <a:rPr lang="en-US" u="sng" dirty="0" smtClean="0"/>
              <a:t>Seasonal Dating</a:t>
            </a:r>
            <a:r>
              <a:rPr lang="en-US" dirty="0" smtClean="0"/>
              <a:t> -- Credit terms that encourage the buyer of seasonal products to take delivery before the peak sales period and to defer payment until after the peak sales period.</a:t>
            </a:r>
          </a:p>
          <a:p>
            <a:pPr marL="114300" lvl="1" indent="0">
              <a:buNone/>
            </a:pPr>
            <a:endParaRPr lang="en-US" dirty="0" smtClean="0"/>
          </a:p>
          <a:p>
            <a:pPr marL="628650" lvl="1" indent="-514350"/>
            <a:r>
              <a:rPr lang="en-US" dirty="0" smtClean="0"/>
              <a:t>Avoids carrying excess inventory and the associated carrying costs.</a:t>
            </a:r>
          </a:p>
          <a:p>
            <a:pPr marL="628650" lvl="1" indent="-514350"/>
            <a:r>
              <a:rPr lang="en-US" dirty="0" smtClean="0"/>
              <a:t>Accept dating if warehousing costs plus the required return on investment in inventory exceeds the required return on additional receivables.</a:t>
            </a:r>
          </a:p>
          <a:p>
            <a:pPr marL="114300" lvl="1" indent="0">
              <a:buNone/>
            </a:pPr>
            <a:endParaRPr lang="en-US" dirty="0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81000" y="1828800"/>
            <a:ext cx="8382000" cy="205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114300" lvl="1" algn="ctr">
              <a:spcBef>
                <a:spcPct val="20000"/>
              </a:spcBef>
              <a:spcAft>
                <a:spcPct val="20000"/>
              </a:spcAft>
            </a:pPr>
            <a:endParaRPr lang="en-US" sz="300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5886869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56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56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uild="p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2"/>
          <p:cNvSpPr>
            <a:spLocks noChangeArrowheads="1"/>
          </p:cNvSpPr>
          <p:nvPr/>
        </p:nvSpPr>
        <p:spPr bwMode="auto">
          <a:xfrm>
            <a:off x="387350" y="4730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5956300" y="4737100"/>
            <a:ext cx="2641600" cy="1270000"/>
          </a:xfrm>
          <a:prstGeom prst="ellipse">
            <a:avLst/>
          </a:prstGeom>
          <a:solidFill>
            <a:srgbClr val="A4BCFE"/>
          </a:solidFill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8" name="Oval 4"/>
          <p:cNvSpPr>
            <a:spLocks noChangeArrowheads="1"/>
          </p:cNvSpPr>
          <p:nvPr/>
        </p:nvSpPr>
        <p:spPr bwMode="auto">
          <a:xfrm>
            <a:off x="5949950" y="21399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2749550" y="3054350"/>
            <a:ext cx="3340100" cy="2044700"/>
          </a:xfrm>
          <a:prstGeom prst="plus">
            <a:avLst>
              <a:gd name="adj" fmla="val 24995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3600" b="1" dirty="0"/>
              <a:t>Credit and Collection Policies of the Firm</a:t>
            </a: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3068638" y="3262313"/>
            <a:ext cx="268446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(1)  Average 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Collection Period</a:t>
            </a:r>
          </a:p>
        </p:txBody>
      </p:sp>
      <p:sp>
        <p:nvSpPr>
          <p:cNvPr id="26635" name="Rectangle 11"/>
          <p:cNvSpPr>
            <a:spLocks noChangeArrowheads="1"/>
          </p:cNvSpPr>
          <p:nvPr/>
        </p:nvSpPr>
        <p:spPr bwMode="auto">
          <a:xfrm>
            <a:off x="3387725" y="4176713"/>
            <a:ext cx="2043113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(2)  Bad-debt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Losses</a:t>
            </a:r>
          </a:p>
        </p:txBody>
      </p:sp>
      <p:sp>
        <p:nvSpPr>
          <p:cNvPr id="26636" name="Oval 12"/>
          <p:cNvSpPr>
            <a:spLocks noChangeArrowheads="1"/>
          </p:cNvSpPr>
          <p:nvPr/>
        </p:nvSpPr>
        <p:spPr bwMode="auto">
          <a:xfrm>
            <a:off x="387350" y="2063750"/>
            <a:ext cx="2654300" cy="1282700"/>
          </a:xfrm>
          <a:prstGeom prst="ellipse">
            <a:avLst/>
          </a:prstGeom>
          <a:solidFill>
            <a:srgbClr val="FCFEB9"/>
          </a:solidFill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37" name="Rectangle 13"/>
          <p:cNvSpPr>
            <a:spLocks noChangeArrowheads="1"/>
          </p:cNvSpPr>
          <p:nvPr/>
        </p:nvSpPr>
        <p:spPr bwMode="auto">
          <a:xfrm>
            <a:off x="595313" y="2271713"/>
            <a:ext cx="23145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Quality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Trade Account</a:t>
            </a:r>
          </a:p>
        </p:txBody>
      </p:sp>
      <p:sp>
        <p:nvSpPr>
          <p:cNvPr id="26638" name="Rectangle 14"/>
          <p:cNvSpPr>
            <a:spLocks noChangeArrowheads="1"/>
          </p:cNvSpPr>
          <p:nvPr/>
        </p:nvSpPr>
        <p:spPr bwMode="auto">
          <a:xfrm>
            <a:off x="6269038" y="2347913"/>
            <a:ext cx="2093912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Length of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Credit Period</a:t>
            </a:r>
          </a:p>
        </p:txBody>
      </p:sp>
      <p:sp>
        <p:nvSpPr>
          <p:cNvPr id="26639" name="Rectangle 15"/>
          <p:cNvSpPr>
            <a:spLocks noChangeArrowheads="1"/>
          </p:cNvSpPr>
          <p:nvPr/>
        </p:nvSpPr>
        <p:spPr bwMode="auto">
          <a:xfrm>
            <a:off x="620713" y="5014913"/>
            <a:ext cx="2263775" cy="81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Possible Cash</a:t>
            </a:r>
          </a:p>
          <a:p>
            <a:pPr algn="ctr"/>
            <a:r>
              <a:rPr lang="en-US" sz="2400">
                <a:solidFill>
                  <a:srgbClr val="000000"/>
                </a:solidFill>
                <a:effectLst/>
              </a:rPr>
              <a:t>Discount</a:t>
            </a:r>
          </a:p>
        </p:txBody>
      </p:sp>
      <p:sp>
        <p:nvSpPr>
          <p:cNvPr id="26640" name="Rectangle 16"/>
          <p:cNvSpPr>
            <a:spLocks noChangeArrowheads="1"/>
          </p:cNvSpPr>
          <p:nvPr/>
        </p:nvSpPr>
        <p:spPr bwMode="auto">
          <a:xfrm>
            <a:off x="6413500" y="4786313"/>
            <a:ext cx="1652588" cy="118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Firm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Collection</a:t>
            </a:r>
          </a:p>
          <a:p>
            <a:pPr algn="ctr"/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</a:rPr>
              <a:t>Program</a:t>
            </a:r>
          </a:p>
        </p:txBody>
      </p:sp>
      <p:sp>
        <p:nvSpPr>
          <p:cNvPr id="26641" name="Line 17"/>
          <p:cNvSpPr>
            <a:spLocks noChangeShapeType="1"/>
          </p:cNvSpPr>
          <p:nvPr/>
        </p:nvSpPr>
        <p:spPr bwMode="auto">
          <a:xfrm>
            <a:off x="28194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2" name="Line 18"/>
          <p:cNvSpPr>
            <a:spLocks noChangeShapeType="1"/>
          </p:cNvSpPr>
          <p:nvPr/>
        </p:nvSpPr>
        <p:spPr bwMode="auto">
          <a:xfrm flipH="1">
            <a:off x="5638800" y="3124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3" name="Line 19"/>
          <p:cNvSpPr>
            <a:spLocks noChangeShapeType="1"/>
          </p:cNvSpPr>
          <p:nvPr/>
        </p:nvSpPr>
        <p:spPr bwMode="auto">
          <a:xfrm>
            <a:off x="5638800" y="4648200"/>
            <a:ext cx="381000" cy="3810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6644" name="Line 20"/>
          <p:cNvSpPr>
            <a:spLocks noChangeShapeType="1"/>
          </p:cNvSpPr>
          <p:nvPr/>
        </p:nvSpPr>
        <p:spPr bwMode="auto">
          <a:xfrm flipV="1">
            <a:off x="2819400" y="4648200"/>
            <a:ext cx="381000" cy="30480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877376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/>
            <a:r>
              <a:rPr lang="en-US" b="1" dirty="0"/>
              <a:t>Default Risk and Bad-Debt Losses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idx="4294967295"/>
          </p:nvPr>
        </p:nvSpPr>
        <p:spPr>
          <a:xfrm>
            <a:off x="260555" y="1941871"/>
            <a:ext cx="8662219" cy="4525963"/>
          </a:xfrm>
          <a:noFill/>
          <a:ln/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		</a:t>
            </a:r>
            <a:r>
              <a:rPr lang="en-US" sz="2400" dirty="0" smtClean="0"/>
              <a:t>	Present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				Policy		Policy </a:t>
            </a:r>
            <a:r>
              <a:rPr lang="en-US" sz="2400" dirty="0" smtClean="0"/>
              <a:t>A        Policy </a:t>
            </a:r>
            <a:r>
              <a:rPr lang="en-US" sz="2400" dirty="0"/>
              <a:t>B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Demand		        $2,400,000     </a:t>
            </a:r>
            <a:r>
              <a:rPr lang="en-US" sz="2400" dirty="0" smtClean="0"/>
              <a:t>    $</a:t>
            </a:r>
            <a:r>
              <a:rPr lang="en-US" sz="2400" dirty="0"/>
              <a:t>3,000,000  </a:t>
            </a:r>
            <a:r>
              <a:rPr lang="en-US" sz="2400" dirty="0" smtClean="0"/>
              <a:t>    </a:t>
            </a:r>
            <a:r>
              <a:rPr lang="en-US" sz="2400" dirty="0"/>
              <a:t>$3,300,000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Incremental sales			       </a:t>
            </a:r>
            <a:r>
              <a:rPr lang="en-US" sz="2000" dirty="0"/>
              <a:t>  </a:t>
            </a:r>
            <a:r>
              <a:rPr lang="en-US" sz="2000" dirty="0" smtClean="0"/>
              <a:t>      </a:t>
            </a:r>
            <a:r>
              <a:rPr lang="en-US" sz="2400" dirty="0" smtClean="0"/>
              <a:t>$600,000         $300,000</a:t>
            </a:r>
            <a:endParaRPr lang="en-US" sz="24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u="sng" dirty="0"/>
              <a:t>Default losses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    Original sales		    </a:t>
            </a:r>
            <a:r>
              <a:rPr lang="en-US" sz="2400" dirty="0" smtClean="0"/>
              <a:t>2</a:t>
            </a:r>
            <a:r>
              <a:rPr lang="en-US" sz="2400" dirty="0"/>
              <a:t>%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    Incremental Sales			        </a:t>
            </a:r>
            <a:r>
              <a:rPr lang="en-US" sz="2400" dirty="0" smtClean="0"/>
              <a:t>        </a:t>
            </a:r>
            <a:r>
              <a:rPr lang="en-US" sz="2400" dirty="0"/>
              <a:t>10%            </a:t>
            </a:r>
            <a:r>
              <a:rPr lang="en-US" sz="2400" dirty="0" smtClean="0"/>
              <a:t>      </a:t>
            </a:r>
            <a:r>
              <a:rPr lang="en-US" sz="2400" dirty="0"/>
              <a:t>18%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</a:t>
            </a:r>
            <a:r>
              <a:rPr lang="en-US" sz="2400" u="sng" dirty="0"/>
              <a:t>Avg. Collection Pd.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    Original sales		1 month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400" dirty="0"/>
              <a:t>      Incremental Sales			</a:t>
            </a:r>
            <a:r>
              <a:rPr lang="en-US" sz="2400" dirty="0" smtClean="0"/>
              <a:t>            2 </a:t>
            </a:r>
            <a:r>
              <a:rPr lang="en-US" sz="2400" dirty="0"/>
              <a:t>months   </a:t>
            </a:r>
            <a:r>
              <a:rPr lang="en-US" sz="2400" dirty="0" smtClean="0"/>
              <a:t>     </a:t>
            </a:r>
            <a:r>
              <a:rPr lang="en-US" sz="2400" dirty="0"/>
              <a:t>3 months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228600" y="2895600"/>
            <a:ext cx="8686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>
            <a:off x="228600" y="1941871"/>
            <a:ext cx="8686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228600" y="4953000"/>
            <a:ext cx="8686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>
            <a:off x="228600" y="3810000"/>
            <a:ext cx="86868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>
            <a:off x="3429000" y="1981200"/>
            <a:ext cx="0" cy="419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2" name="Line 14"/>
          <p:cNvSpPr>
            <a:spLocks noChangeShapeType="1"/>
          </p:cNvSpPr>
          <p:nvPr/>
        </p:nvSpPr>
        <p:spPr bwMode="auto">
          <a:xfrm>
            <a:off x="5334000" y="1981200"/>
            <a:ext cx="0" cy="419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63" name="Line 15"/>
          <p:cNvSpPr>
            <a:spLocks noChangeShapeType="1"/>
          </p:cNvSpPr>
          <p:nvPr/>
        </p:nvSpPr>
        <p:spPr bwMode="auto">
          <a:xfrm>
            <a:off x="7239000" y="1981200"/>
            <a:ext cx="0" cy="41910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" name="Line 7"/>
          <p:cNvSpPr>
            <a:spLocks noChangeShapeType="1"/>
          </p:cNvSpPr>
          <p:nvPr/>
        </p:nvSpPr>
        <p:spPr bwMode="auto">
          <a:xfrm>
            <a:off x="235974" y="6172200"/>
            <a:ext cx="8686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698478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Default Risk and Bad-Debt Losses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idx="1"/>
          </p:nvPr>
        </p:nvSpPr>
        <p:spPr>
          <a:noFill/>
          <a:ln/>
        </p:spPr>
        <p:txBody>
          <a:bodyPr>
            <a:noAutofit/>
          </a:bodyPr>
          <a:lstStyle/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					</a:t>
            </a:r>
            <a:r>
              <a:rPr lang="en-US" sz="2000" dirty="0" smtClean="0"/>
              <a:t>	Policy A</a:t>
            </a:r>
            <a:r>
              <a:rPr lang="en-US" sz="2000" dirty="0"/>
              <a:t> </a:t>
            </a:r>
            <a:r>
              <a:rPr lang="en-US" sz="2000" dirty="0" smtClean="0"/>
              <a:t>        Policy </a:t>
            </a:r>
            <a:r>
              <a:rPr lang="en-US" sz="2000" dirty="0"/>
              <a:t>B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0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1.  Additional sales				$600,000 </a:t>
            </a:r>
            <a:r>
              <a:rPr lang="en-US" sz="2000" dirty="0" smtClean="0"/>
              <a:t>     $</a:t>
            </a:r>
            <a:r>
              <a:rPr lang="en-US" sz="2000" dirty="0"/>
              <a:t>300,000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2.  Profitability: (20% contribution) x (1)	 </a:t>
            </a:r>
            <a:r>
              <a:rPr lang="en-US" sz="2000" dirty="0" smtClean="0"/>
              <a:t>	 </a:t>
            </a:r>
            <a:r>
              <a:rPr lang="en-US" sz="2000" dirty="0"/>
              <a:t>120,000	  </a:t>
            </a:r>
            <a:r>
              <a:rPr lang="en-US" sz="2000" dirty="0" smtClean="0"/>
              <a:t>         </a:t>
            </a:r>
            <a:r>
              <a:rPr lang="en-US" sz="2000" dirty="0"/>
              <a:t>60,000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3.  Add. bad-debt losses: (1) x (bad-debt %)	  </a:t>
            </a:r>
            <a:r>
              <a:rPr lang="en-US" sz="2000" dirty="0" smtClean="0"/>
              <a:t>	   </a:t>
            </a:r>
            <a:r>
              <a:rPr lang="en-US" sz="2000" b="1" dirty="0"/>
              <a:t>60,000	   </a:t>
            </a:r>
            <a:r>
              <a:rPr lang="en-US" sz="2000" b="1" dirty="0" smtClean="0"/>
              <a:t>        </a:t>
            </a:r>
            <a:r>
              <a:rPr lang="en-US" sz="2000" b="1" dirty="0"/>
              <a:t>54,000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4.  Add. receivables: (1) / (New Rec. Turns)	 </a:t>
            </a:r>
            <a:r>
              <a:rPr lang="en-US" sz="2000" dirty="0" smtClean="0"/>
              <a:t>	 </a:t>
            </a:r>
            <a:r>
              <a:rPr lang="en-US" sz="2000" dirty="0"/>
              <a:t>100,000	   </a:t>
            </a:r>
            <a:r>
              <a:rPr lang="en-US" sz="2000" dirty="0" smtClean="0"/>
              <a:t>        </a:t>
            </a:r>
            <a:r>
              <a:rPr lang="en-US" sz="2000" dirty="0"/>
              <a:t>75,000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5.  Inv. in add. receivables: (.80) x (4)		  </a:t>
            </a:r>
            <a:r>
              <a:rPr lang="en-US" sz="2000" dirty="0" smtClean="0"/>
              <a:t> 80,000            </a:t>
            </a:r>
            <a:r>
              <a:rPr lang="en-US" sz="2000" dirty="0"/>
              <a:t>60,000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6.  Required before-tax return on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 smtClean="0"/>
              <a:t>       additional </a:t>
            </a:r>
            <a:r>
              <a:rPr lang="en-US" sz="2000" dirty="0"/>
              <a:t>investment: (5) x (20%)	   </a:t>
            </a:r>
            <a:r>
              <a:rPr lang="en-US" sz="2000" dirty="0" smtClean="0"/>
              <a:t>                 </a:t>
            </a:r>
            <a:r>
              <a:rPr lang="en-US" sz="2000" b="1" dirty="0" smtClean="0"/>
              <a:t>16,000           </a:t>
            </a:r>
            <a:r>
              <a:rPr lang="en-US" sz="2000" b="1" dirty="0"/>
              <a:t>12,000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7.  Additional bad-debt losses +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 smtClean="0"/>
              <a:t>       </a:t>
            </a:r>
            <a:r>
              <a:rPr lang="en-US" sz="2000" dirty="0"/>
              <a:t>additional required return: (3) + (6)	</a:t>
            </a:r>
            <a:r>
              <a:rPr lang="en-US" sz="2000" dirty="0" smtClean="0"/>
              <a:t>	</a:t>
            </a:r>
            <a:r>
              <a:rPr lang="en-US" sz="2000" b="1" dirty="0" smtClean="0"/>
              <a:t>    76,000           </a:t>
            </a:r>
            <a:r>
              <a:rPr lang="en-US" sz="2000" b="1" dirty="0"/>
              <a:t>66,000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000" dirty="0"/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/>
              <a:t>  8.  Incremental profitability: (2) - (7)		</a:t>
            </a:r>
            <a:r>
              <a:rPr lang="en-US" sz="2000" b="1" i="1" dirty="0"/>
              <a:t>    </a:t>
            </a:r>
            <a:r>
              <a:rPr lang="en-US" sz="2000" b="1" i="1" dirty="0" smtClean="0"/>
              <a:t>44,000           </a:t>
            </a:r>
            <a:r>
              <a:rPr lang="en-US" sz="2000" b="1" i="1" dirty="0"/>
              <a:t>(6,000)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endParaRPr lang="en-US" sz="2000" b="1" i="1" dirty="0"/>
          </a:p>
          <a:p>
            <a:pPr marL="0" indent="0" algn="ctr">
              <a:spcBef>
                <a:spcPct val="0"/>
              </a:spcBef>
              <a:spcAft>
                <a:spcPct val="0"/>
              </a:spcAft>
              <a:buFont typeface="Monotype Sorts" pitchFamily="2" charset="2"/>
              <a:buNone/>
            </a:pPr>
            <a:r>
              <a:rPr lang="en-US" sz="2000" dirty="0" smtClean="0"/>
              <a:t>Policy </a:t>
            </a:r>
            <a:r>
              <a:rPr lang="en-US" sz="2000" dirty="0"/>
              <a:t>A </a:t>
            </a:r>
            <a:r>
              <a:rPr lang="en-US" sz="2000" dirty="0" smtClean="0"/>
              <a:t>is better than </a:t>
            </a:r>
            <a:r>
              <a:rPr lang="en-US" sz="2000" dirty="0"/>
              <a:t>Policy B.</a:t>
            </a:r>
          </a:p>
        </p:txBody>
      </p:sp>
      <p:sp>
        <p:nvSpPr>
          <p:cNvPr id="28678" name="Line 6"/>
          <p:cNvSpPr>
            <a:spLocks noChangeShapeType="1"/>
          </p:cNvSpPr>
          <p:nvPr/>
        </p:nvSpPr>
        <p:spPr bwMode="auto">
          <a:xfrm>
            <a:off x="228600" y="2057400"/>
            <a:ext cx="8686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79" name="Line 7"/>
          <p:cNvSpPr>
            <a:spLocks noChangeShapeType="1"/>
          </p:cNvSpPr>
          <p:nvPr/>
        </p:nvSpPr>
        <p:spPr bwMode="auto">
          <a:xfrm>
            <a:off x="228600" y="1524000"/>
            <a:ext cx="8686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0" name="Line 8"/>
          <p:cNvSpPr>
            <a:spLocks noChangeShapeType="1"/>
          </p:cNvSpPr>
          <p:nvPr/>
        </p:nvSpPr>
        <p:spPr bwMode="auto">
          <a:xfrm>
            <a:off x="304800" y="6324600"/>
            <a:ext cx="8686800" cy="0"/>
          </a:xfrm>
          <a:prstGeom prst="line">
            <a:avLst/>
          </a:prstGeom>
          <a:noFill/>
          <a:ln w="508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1" name="Line 9"/>
          <p:cNvSpPr>
            <a:spLocks noChangeShapeType="1"/>
          </p:cNvSpPr>
          <p:nvPr/>
        </p:nvSpPr>
        <p:spPr bwMode="auto">
          <a:xfrm flipH="1">
            <a:off x="6188177" y="5715000"/>
            <a:ext cx="838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2" name="Line 10"/>
          <p:cNvSpPr>
            <a:spLocks noChangeShapeType="1"/>
          </p:cNvSpPr>
          <p:nvPr/>
        </p:nvSpPr>
        <p:spPr bwMode="auto">
          <a:xfrm flipH="1">
            <a:off x="6136558" y="5181600"/>
            <a:ext cx="838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3" name="Line 11"/>
          <p:cNvSpPr>
            <a:spLocks noChangeShapeType="1"/>
          </p:cNvSpPr>
          <p:nvPr/>
        </p:nvSpPr>
        <p:spPr bwMode="auto">
          <a:xfrm flipH="1">
            <a:off x="7596648" y="5181600"/>
            <a:ext cx="838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8684" name="Line 12"/>
          <p:cNvSpPr>
            <a:spLocks noChangeShapeType="1"/>
          </p:cNvSpPr>
          <p:nvPr/>
        </p:nvSpPr>
        <p:spPr bwMode="auto">
          <a:xfrm flipH="1">
            <a:off x="7615083" y="5715000"/>
            <a:ext cx="83820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32261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0" indent="-685800">
              <a:lnSpc>
                <a:spcPct val="80000"/>
              </a:lnSpc>
            </a:pPr>
            <a:r>
              <a:rPr lang="en-US" sz="2800" dirty="0"/>
              <a:t>List the key factors that can be varied in a firm's credit policy and understand the trade-off between profitability and costs involved.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Understand how the level of investment in accounts receivable is affected by the firm's credit policies. </a:t>
            </a:r>
          </a:p>
          <a:p>
            <a:pPr marL="685800" indent="-685800">
              <a:lnSpc>
                <a:spcPct val="80000"/>
              </a:lnSpc>
            </a:pPr>
            <a:r>
              <a:rPr lang="en-US" sz="2800" dirty="0"/>
              <a:t>Critically evaluate proposed changes in credit policy, including changes in credit standards, credit period, and cash discount.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164639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907</TotalTime>
  <Words>1172</Words>
  <Application>Microsoft Office PowerPoint</Application>
  <PresentationFormat>On-screen Show (4:3)</PresentationFormat>
  <Paragraphs>223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Summary of Previous Lecture</vt:lpstr>
      <vt:lpstr>Chapter 10 (I)</vt:lpstr>
      <vt:lpstr>Learning Outcome</vt:lpstr>
      <vt:lpstr>Accounts Receivable and Inventory Management</vt:lpstr>
      <vt:lpstr>Credit and Collection Policies of the Firm</vt:lpstr>
      <vt:lpstr>Credit Standards</vt:lpstr>
      <vt:lpstr>Credit Standards</vt:lpstr>
      <vt:lpstr>Example of Relaxing Credit Standards</vt:lpstr>
      <vt:lpstr>Example of Relaxing Credit Standards</vt:lpstr>
      <vt:lpstr>Example of Relaxing Credit Standards</vt:lpstr>
      <vt:lpstr>Credit and Collection Policies of the Firm</vt:lpstr>
      <vt:lpstr>Credit Terms</vt:lpstr>
      <vt:lpstr>Example of Relaxing the Credit Period</vt:lpstr>
      <vt:lpstr>Example of Relaxing the Credit Period</vt:lpstr>
      <vt:lpstr>Example of Relaxing the Credit Period</vt:lpstr>
      <vt:lpstr>Example of Relaxing the Credit Period</vt:lpstr>
      <vt:lpstr>Credit and Collection Policies of the Firm</vt:lpstr>
      <vt:lpstr>Credit Terms</vt:lpstr>
      <vt:lpstr>Example of Introducing a Cash Discount</vt:lpstr>
      <vt:lpstr>Example of Introducing a Cash Discount</vt:lpstr>
      <vt:lpstr>Example of Using the Cash Discount</vt:lpstr>
      <vt:lpstr>Example of Using the Cash Discount</vt:lpstr>
      <vt:lpstr>Seasonal Dating</vt:lpstr>
      <vt:lpstr>Credit and Collection Policies of the Firm</vt:lpstr>
      <vt:lpstr>Default Risk and Bad-Debt Losses</vt:lpstr>
      <vt:lpstr>Default Risk and Bad-Debt Losses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Muhammad Azhar Khan</dc:creator>
  <cp:lastModifiedBy>NTS</cp:lastModifiedBy>
  <cp:revision>18</cp:revision>
  <dcterms:created xsi:type="dcterms:W3CDTF">2012-11-07T12:40:36Z</dcterms:created>
  <dcterms:modified xsi:type="dcterms:W3CDTF">2012-11-09T07:22:02Z</dcterms:modified>
</cp:coreProperties>
</file>