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8"/>
  </p:notesMasterIdLst>
  <p:sldIdLst>
    <p:sldId id="321" r:id="rId2"/>
    <p:sldId id="257" r:id="rId3"/>
    <p:sldId id="322" r:id="rId4"/>
    <p:sldId id="294" r:id="rId5"/>
    <p:sldId id="295" r:id="rId6"/>
    <p:sldId id="296" r:id="rId7"/>
    <p:sldId id="297" r:id="rId8"/>
    <p:sldId id="298" r:id="rId9"/>
    <p:sldId id="299" r:id="rId10"/>
    <p:sldId id="300" r:id="rId11"/>
    <p:sldId id="301" r:id="rId12"/>
    <p:sldId id="302" r:id="rId13"/>
    <p:sldId id="303" r:id="rId14"/>
    <p:sldId id="304" r:id="rId15"/>
    <p:sldId id="305" r:id="rId16"/>
    <p:sldId id="306" r:id="rId17"/>
    <p:sldId id="307" r:id="rId18"/>
    <p:sldId id="308" r:id="rId19"/>
    <p:sldId id="310" r:id="rId20"/>
    <p:sldId id="311" r:id="rId21"/>
    <p:sldId id="312" r:id="rId22"/>
    <p:sldId id="314" r:id="rId23"/>
    <p:sldId id="319" r:id="rId24"/>
    <p:sldId id="320" r:id="rId25"/>
    <p:sldId id="318" r:id="rId26"/>
    <p:sldId id="313" r:id="rId2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0" d="100"/>
          <a:sy n="40" d="100"/>
        </p:scale>
        <p:origin x="-998" y="-8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8B85CC-3E88-4041-912F-A23AE4A68075}" type="datetimeFigureOut">
              <a:rPr lang="en-US" smtClean="0"/>
              <a:pPr/>
              <a:t>11/9/2012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81598C1-D691-4A6A-96B7-E8322F751AA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850161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en-US"/>
          </a:p>
        </p:txBody>
      </p:sp>
      <p:sp>
        <p:nvSpPr>
          <p:cNvPr id="5123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cap="flat"/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BE55A-CA56-48AA-B3F7-9D91873F19EF}" type="datetimeFigureOut">
              <a:rPr lang="en-US" smtClean="0"/>
              <a:pPr/>
              <a:t>11/9/2012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1A2B3F-B7F6-4316-9F29-222D905D3F1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787352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BE55A-CA56-48AA-B3F7-9D91873F19EF}" type="datetimeFigureOut">
              <a:rPr lang="en-US" smtClean="0"/>
              <a:pPr/>
              <a:t>11/9/2012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1A2B3F-B7F6-4316-9F29-222D905D3F1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2513648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BE55A-CA56-48AA-B3F7-9D91873F19EF}" type="datetimeFigureOut">
              <a:rPr lang="en-US" smtClean="0"/>
              <a:pPr/>
              <a:t>11/9/2012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1A2B3F-B7F6-4316-9F29-222D905D3F1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166250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BE55A-CA56-48AA-B3F7-9D91873F19EF}" type="datetimeFigureOut">
              <a:rPr lang="en-US" smtClean="0"/>
              <a:pPr/>
              <a:t>11/9/2012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1A2B3F-B7F6-4316-9F29-222D905D3F1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0541906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BE55A-CA56-48AA-B3F7-9D91873F19EF}" type="datetimeFigureOut">
              <a:rPr lang="en-US" smtClean="0"/>
              <a:pPr/>
              <a:t>11/9/2012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1A2B3F-B7F6-4316-9F29-222D905D3F1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816247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BE55A-CA56-48AA-B3F7-9D91873F19EF}" type="datetimeFigureOut">
              <a:rPr lang="en-US" smtClean="0"/>
              <a:pPr/>
              <a:t>11/9/2012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1A2B3F-B7F6-4316-9F29-222D905D3F1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000807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BE55A-CA56-48AA-B3F7-9D91873F19EF}" type="datetimeFigureOut">
              <a:rPr lang="en-US" smtClean="0"/>
              <a:pPr/>
              <a:t>11/9/2012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1A2B3F-B7F6-4316-9F29-222D905D3F1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069979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BE55A-CA56-48AA-B3F7-9D91873F19EF}" type="datetimeFigureOut">
              <a:rPr lang="en-US" smtClean="0"/>
              <a:pPr/>
              <a:t>11/9/2012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1A2B3F-B7F6-4316-9F29-222D905D3F1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386847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BE55A-CA56-48AA-B3F7-9D91873F19EF}" type="datetimeFigureOut">
              <a:rPr lang="en-US" smtClean="0"/>
              <a:pPr/>
              <a:t>11/9/2012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1A2B3F-B7F6-4316-9F29-222D905D3F1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929839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BE55A-CA56-48AA-B3F7-9D91873F19EF}" type="datetimeFigureOut">
              <a:rPr lang="en-US" smtClean="0"/>
              <a:pPr/>
              <a:t>11/9/2012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1A2B3F-B7F6-4316-9F29-222D905D3F1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590890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BE55A-CA56-48AA-B3F7-9D91873F19EF}" type="datetimeFigureOut">
              <a:rPr lang="en-US" smtClean="0"/>
              <a:pPr/>
              <a:t>11/9/2012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1A2B3F-B7F6-4316-9F29-222D905D3F1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329958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DBE55A-CA56-48AA-B3F7-9D91873F19EF}" type="datetimeFigureOut">
              <a:rPr lang="en-US" smtClean="0"/>
              <a:pPr/>
              <a:t>11/9/2012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1A2B3F-B7F6-4316-9F29-222D905D3F1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363690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6.v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7.v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8.v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9.v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236538" indent="-236538">
              <a:lnSpc>
                <a:spcPct val="80000"/>
              </a:lnSpc>
            </a:pPr>
            <a:r>
              <a:rPr lang="en-US" sz="2800" dirty="0" smtClean="0"/>
              <a:t>Purpose </a:t>
            </a:r>
            <a:r>
              <a:rPr lang="en-US" sz="2800" dirty="0"/>
              <a:t>of efficient cash management. </a:t>
            </a:r>
          </a:p>
          <a:p>
            <a:pPr marL="236538" indent="-236538">
              <a:lnSpc>
                <a:spcPct val="80000"/>
              </a:lnSpc>
            </a:pPr>
            <a:r>
              <a:rPr lang="en-US" sz="2800" dirty="0"/>
              <a:t>M</a:t>
            </a:r>
            <a:r>
              <a:rPr lang="en-US" sz="2800" dirty="0" smtClean="0"/>
              <a:t>ethods </a:t>
            </a:r>
            <a:r>
              <a:rPr lang="en-US" sz="2800" dirty="0"/>
              <a:t>for speeding up the collection of accounts receivable and methods for controlling cash disbursements. </a:t>
            </a:r>
          </a:p>
          <a:p>
            <a:pPr marL="236538" indent="-236538">
              <a:lnSpc>
                <a:spcPct val="80000"/>
              </a:lnSpc>
            </a:pPr>
            <a:r>
              <a:rPr lang="en-US" sz="2800" dirty="0"/>
              <a:t>R</a:t>
            </a:r>
            <a:r>
              <a:rPr lang="en-US" sz="2800" dirty="0" smtClean="0"/>
              <a:t>emote </a:t>
            </a:r>
            <a:r>
              <a:rPr lang="en-US" sz="2800" dirty="0"/>
              <a:t>and controlled disbursement, </a:t>
            </a:r>
          </a:p>
          <a:p>
            <a:pPr marL="236538" indent="-236538">
              <a:lnSpc>
                <a:spcPct val="80000"/>
              </a:lnSpc>
            </a:pPr>
            <a:r>
              <a:rPr lang="en-US" sz="2800" dirty="0"/>
              <a:t>H</a:t>
            </a:r>
            <a:r>
              <a:rPr lang="en-US" sz="2800" dirty="0" smtClean="0"/>
              <a:t>ow </a:t>
            </a:r>
            <a:r>
              <a:rPr lang="en-US" sz="2800" dirty="0"/>
              <a:t>electronic data interchange (EDI) and outsourcing each relates to a company’s cash collections and disbursements</a:t>
            </a:r>
            <a:r>
              <a:rPr lang="en-US" sz="2800" dirty="0" smtClean="0"/>
              <a:t>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xmlns="" val="198684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09600" y="1143000"/>
            <a:ext cx="7772400" cy="1143000"/>
          </a:xfrm>
          <a:noFill/>
          <a:ln/>
        </p:spPr>
        <p:txBody>
          <a:bodyPr>
            <a:normAutofit/>
          </a:bodyPr>
          <a:lstStyle/>
          <a:p>
            <a:pPr algn="ctr"/>
            <a:r>
              <a:rPr lang="en-US" sz="5400" b="1" dirty="0"/>
              <a:t>Chapter </a:t>
            </a:r>
            <a:r>
              <a:rPr lang="en-US" sz="5400" b="1" dirty="0" smtClean="0"/>
              <a:t>9 (II)</a:t>
            </a:r>
            <a:endParaRPr lang="en-US" sz="5400" b="1" dirty="0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0" y="2819400"/>
            <a:ext cx="9119419" cy="3276600"/>
          </a:xfrm>
          <a:noFill/>
          <a:ln/>
          <a:effectLst/>
        </p:spPr>
        <p:txBody>
          <a:bodyPr>
            <a:normAutofit/>
          </a:bodyPr>
          <a:lstStyle/>
          <a:p>
            <a:pPr marL="342900" indent="-342900"/>
            <a:r>
              <a:rPr lang="en-US" sz="6000" dirty="0">
                <a:solidFill>
                  <a:srgbClr val="000000"/>
                </a:solidFill>
              </a:rPr>
              <a:t>Cash and Marketable Securities Management</a:t>
            </a:r>
          </a:p>
        </p:txBody>
      </p:sp>
    </p:spTree>
    <p:extLst>
      <p:ext uri="{BB962C8B-B14F-4D97-AF65-F5344CB8AC3E}">
        <p14:creationId xmlns:p14="http://schemas.microsoft.com/office/powerpoint/2010/main" xmlns="" val="40360931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36871"/>
            <a:ext cx="7848600" cy="1106129"/>
          </a:xfrm>
        </p:spPr>
        <p:txBody>
          <a:bodyPr>
            <a:normAutofit/>
          </a:bodyPr>
          <a:lstStyle/>
          <a:p>
            <a:pPr algn="l"/>
            <a:r>
              <a:rPr lang="en-US" sz="4000" b="1" dirty="0" smtClean="0"/>
              <a:t>Learning Outcomes</a:t>
            </a:r>
            <a:endParaRPr lang="en-US" sz="4000" b="1" dirty="0"/>
          </a:p>
        </p:txBody>
      </p:sp>
      <p:sp>
        <p:nvSpPr>
          <p:cNvPr id="645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990600"/>
            <a:ext cx="8382000" cy="5638800"/>
          </a:xfrm>
        </p:spPr>
        <p:txBody>
          <a:bodyPr>
            <a:noAutofit/>
          </a:bodyPr>
          <a:lstStyle/>
          <a:p>
            <a:pPr marL="236538" indent="-236538">
              <a:lnSpc>
                <a:spcPct val="80000"/>
              </a:lnSpc>
              <a:buNone/>
            </a:pPr>
            <a:r>
              <a:rPr lang="en-US" sz="2400" b="1" dirty="0" smtClean="0"/>
              <a:t>After studying Chapter 9, you should be able to:</a:t>
            </a:r>
          </a:p>
          <a:p>
            <a:pPr marL="236538" indent="-236538">
              <a:lnSpc>
                <a:spcPct val="80000"/>
              </a:lnSpc>
            </a:pPr>
            <a:r>
              <a:rPr lang="en-US" sz="2400" dirty="0" smtClean="0"/>
              <a:t>List </a:t>
            </a:r>
            <a:r>
              <a:rPr lang="en-US" sz="2400" dirty="0"/>
              <a:t>and explain the motives for holding cash.</a:t>
            </a:r>
          </a:p>
          <a:p>
            <a:pPr marL="236538" indent="-236538">
              <a:lnSpc>
                <a:spcPct val="80000"/>
              </a:lnSpc>
            </a:pPr>
            <a:r>
              <a:rPr lang="en-US" sz="2400" dirty="0"/>
              <a:t>Understand the purpose of efficient cash management. </a:t>
            </a:r>
          </a:p>
          <a:p>
            <a:pPr marL="236538" indent="-236538">
              <a:lnSpc>
                <a:spcPct val="80000"/>
              </a:lnSpc>
            </a:pPr>
            <a:r>
              <a:rPr lang="en-US" sz="2400" dirty="0"/>
              <a:t>Describe methods for speeding up the collection of accounts receivable and methods for controlling cash disbursements. </a:t>
            </a:r>
          </a:p>
          <a:p>
            <a:pPr marL="236538" indent="-236538">
              <a:lnSpc>
                <a:spcPct val="80000"/>
              </a:lnSpc>
            </a:pPr>
            <a:r>
              <a:rPr lang="en-US" sz="2400" dirty="0"/>
              <a:t>Differentiate between remote and controlled disbursement, </a:t>
            </a:r>
            <a:endParaRPr lang="en-US" sz="2400" dirty="0" smtClean="0"/>
          </a:p>
          <a:p>
            <a:pPr marL="236538" indent="-236538">
              <a:lnSpc>
                <a:spcPct val="80000"/>
              </a:lnSpc>
            </a:pPr>
            <a:r>
              <a:rPr lang="en-US" sz="2400" dirty="0" smtClean="0"/>
              <a:t>Discuss how electronic data interchange (EDI) and outsourcing each relates to a company’s cash collections and disbursements.</a:t>
            </a:r>
          </a:p>
          <a:p>
            <a:pPr marL="236538" indent="-236538">
              <a:lnSpc>
                <a:spcPct val="80000"/>
              </a:lnSpc>
            </a:pPr>
            <a:r>
              <a:rPr lang="en-US" sz="2400" dirty="0" smtClean="0"/>
              <a:t>Identify </a:t>
            </a:r>
            <a:r>
              <a:rPr lang="en-US" sz="2400" dirty="0"/>
              <a:t>the key variables that should be considered before purchasing any marketable securities. </a:t>
            </a:r>
          </a:p>
          <a:p>
            <a:pPr marL="236538" indent="-236538">
              <a:lnSpc>
                <a:spcPct val="80000"/>
              </a:lnSpc>
            </a:pPr>
            <a:r>
              <a:rPr lang="en-US" sz="2400" dirty="0"/>
              <a:t>Define the most common money-market instruments that a marketable securities portfolio manager would consider for investment. </a:t>
            </a:r>
          </a:p>
          <a:p>
            <a:pPr marL="236538" indent="-236538">
              <a:lnSpc>
                <a:spcPct val="80000"/>
              </a:lnSpc>
            </a:pPr>
            <a:r>
              <a:rPr lang="en-US" sz="2400" dirty="0"/>
              <a:t>Describe the three segments of the marketable securities portfolio and note which securities are most appropriate for each segment and why. </a:t>
            </a:r>
          </a:p>
        </p:txBody>
      </p:sp>
    </p:spTree>
    <p:extLst>
      <p:ext uri="{BB962C8B-B14F-4D97-AF65-F5344CB8AC3E}">
        <p14:creationId xmlns:p14="http://schemas.microsoft.com/office/powerpoint/2010/main" xmlns="" val="3197013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3" name="Rectangle 3"/>
          <p:cNvSpPr>
            <a:spLocks noChangeArrowheads="1"/>
          </p:cNvSpPr>
          <p:nvPr/>
        </p:nvSpPr>
        <p:spPr bwMode="auto">
          <a:xfrm>
            <a:off x="304800" y="1828800"/>
            <a:ext cx="8534400" cy="464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0965" name="Rectangle 5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pPr algn="l"/>
            <a:r>
              <a:rPr lang="en-US" b="1" dirty="0"/>
              <a:t>Outsourcing</a:t>
            </a:r>
          </a:p>
        </p:txBody>
      </p:sp>
      <p:sp>
        <p:nvSpPr>
          <p:cNvPr id="40967" name="Rectangle 7"/>
          <p:cNvSpPr>
            <a:spLocks noGrp="1" noChangeArrowheads="1"/>
          </p:cNvSpPr>
          <p:nvPr>
            <p:ph idx="1"/>
          </p:nvPr>
        </p:nvSpPr>
        <p:spPr>
          <a:noFill/>
          <a:ln/>
        </p:spPr>
        <p:txBody>
          <a:bodyPr>
            <a:normAutofit fontScale="92500" lnSpcReduction="20000"/>
          </a:bodyPr>
          <a:lstStyle/>
          <a:p>
            <a:pPr>
              <a:spcBef>
                <a:spcPct val="15000"/>
              </a:spcBef>
              <a:spcAft>
                <a:spcPct val="15000"/>
              </a:spcAft>
            </a:pPr>
            <a:r>
              <a:rPr lang="en-US" u="sng" dirty="0"/>
              <a:t>Outsourcing</a:t>
            </a:r>
            <a:r>
              <a:rPr lang="en-US" dirty="0"/>
              <a:t> -- Subcontracting a certain business operation to an outside firm, instead of doing it </a:t>
            </a:r>
            <a:r>
              <a:rPr lang="en-US" dirty="0" smtClean="0"/>
              <a:t>in-house.</a:t>
            </a:r>
          </a:p>
          <a:p>
            <a:pPr>
              <a:spcBef>
                <a:spcPct val="15000"/>
              </a:spcBef>
              <a:spcAft>
                <a:spcPct val="15000"/>
              </a:spcAft>
            </a:pPr>
            <a:endParaRPr lang="en-US" dirty="0"/>
          </a:p>
          <a:p>
            <a:pPr>
              <a:spcBef>
                <a:spcPct val="15000"/>
              </a:spcBef>
              <a:spcAft>
                <a:spcPct val="15000"/>
              </a:spcAft>
            </a:pPr>
            <a:r>
              <a:rPr lang="en-US" u="sng" dirty="0" smtClean="0"/>
              <a:t>Advantages</a:t>
            </a:r>
            <a:endParaRPr lang="en-US" u="sng" dirty="0"/>
          </a:p>
          <a:p>
            <a:pPr marL="884238" indent="-533400">
              <a:lnSpc>
                <a:spcPct val="80000"/>
              </a:lnSpc>
              <a:spcBef>
                <a:spcPct val="15000"/>
              </a:spcBef>
              <a:spcAft>
                <a:spcPct val="15000"/>
              </a:spcAft>
              <a:buClr>
                <a:schemeClr val="tx1"/>
              </a:buClr>
              <a:buFont typeface="Monotype Sorts" pitchFamily="2" charset="2"/>
              <a:buAutoNum type="arabicPeriod"/>
            </a:pPr>
            <a:r>
              <a:rPr lang="en-US" sz="3200" dirty="0" smtClean="0"/>
              <a:t>Improves </a:t>
            </a:r>
            <a:r>
              <a:rPr lang="en-US" sz="3200" dirty="0"/>
              <a:t>company </a:t>
            </a:r>
            <a:r>
              <a:rPr lang="en-US" sz="3200" dirty="0" smtClean="0"/>
              <a:t>efficiency</a:t>
            </a:r>
          </a:p>
          <a:p>
            <a:pPr marL="884238" indent="-533400">
              <a:lnSpc>
                <a:spcPct val="80000"/>
              </a:lnSpc>
              <a:spcBef>
                <a:spcPct val="15000"/>
              </a:spcBef>
              <a:spcAft>
                <a:spcPct val="15000"/>
              </a:spcAft>
              <a:buClr>
                <a:schemeClr val="tx1"/>
              </a:buClr>
              <a:buFont typeface="Monotype Sorts" pitchFamily="2" charset="2"/>
              <a:buAutoNum type="arabicPeriod"/>
            </a:pPr>
            <a:r>
              <a:rPr lang="en-US" dirty="0" smtClean="0"/>
              <a:t>Quality improvement through specialization</a:t>
            </a:r>
            <a:endParaRPr lang="en-US" sz="3200" dirty="0"/>
          </a:p>
          <a:p>
            <a:pPr marL="884238" indent="-533400">
              <a:lnSpc>
                <a:spcPct val="80000"/>
              </a:lnSpc>
              <a:spcBef>
                <a:spcPct val="15000"/>
              </a:spcBef>
              <a:spcAft>
                <a:spcPct val="15000"/>
              </a:spcAft>
              <a:buClr>
                <a:schemeClr val="tx1"/>
              </a:buClr>
              <a:buFont typeface="Monotype Sorts" pitchFamily="2" charset="2"/>
              <a:buAutoNum type="arabicPeriod"/>
            </a:pPr>
            <a:r>
              <a:rPr lang="en-US" sz="3200" dirty="0"/>
              <a:t>Reducing and controlling operating costs </a:t>
            </a:r>
          </a:p>
          <a:p>
            <a:pPr marL="884238" indent="-533400">
              <a:lnSpc>
                <a:spcPct val="80000"/>
              </a:lnSpc>
              <a:spcBef>
                <a:spcPct val="15000"/>
              </a:spcBef>
              <a:spcAft>
                <a:spcPct val="15000"/>
              </a:spcAft>
              <a:buClr>
                <a:schemeClr val="tx1"/>
              </a:buClr>
              <a:buFont typeface="Monotype Sorts" pitchFamily="2" charset="2"/>
              <a:buAutoNum type="arabicPeriod"/>
            </a:pPr>
            <a:r>
              <a:rPr lang="en-US" sz="3200" dirty="0"/>
              <a:t>Freeing resources for other purposes		    					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xmlns="" val="321322893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ChangeArrowheads="1"/>
          </p:cNvSpPr>
          <p:nvPr/>
        </p:nvSpPr>
        <p:spPr bwMode="auto">
          <a:xfrm>
            <a:off x="304800" y="1828800"/>
            <a:ext cx="8534400" cy="464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988" name="Rectangle 4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>
            <a:normAutofit/>
          </a:bodyPr>
          <a:lstStyle/>
          <a:p>
            <a:pPr algn="l"/>
            <a:r>
              <a:rPr lang="en-US" sz="4000" b="1" dirty="0"/>
              <a:t>Cash Balances to Maintain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90000"/>
              </a:lnSpc>
              <a:spcBef>
                <a:spcPct val="15000"/>
              </a:spcBef>
              <a:spcAft>
                <a:spcPct val="15000"/>
              </a:spcAft>
              <a:buFont typeface="Monotype Sorts" pitchFamily="2" charset="2"/>
              <a:buNone/>
            </a:pPr>
            <a:r>
              <a:rPr lang="en-US" dirty="0" smtClean="0"/>
              <a:t>The optimal level of cash should include:</a:t>
            </a:r>
          </a:p>
          <a:p>
            <a:pPr marL="0" indent="0">
              <a:lnSpc>
                <a:spcPct val="90000"/>
              </a:lnSpc>
              <a:spcBef>
                <a:spcPct val="15000"/>
              </a:spcBef>
              <a:spcAft>
                <a:spcPct val="15000"/>
              </a:spcAft>
              <a:buFont typeface="Monotype Sorts" pitchFamily="2" charset="2"/>
              <a:buNone/>
            </a:pPr>
            <a:endParaRPr lang="en-US" dirty="0" smtClean="0"/>
          </a:p>
          <a:p>
            <a:pPr marL="914400" lvl="1" indent="-800100">
              <a:lnSpc>
                <a:spcPct val="90000"/>
              </a:lnSpc>
              <a:spcBef>
                <a:spcPct val="10000"/>
              </a:spcBef>
              <a:spcAft>
                <a:spcPct val="10000"/>
              </a:spcAft>
              <a:buFont typeface="Monotype Sorts" pitchFamily="2" charset="2"/>
              <a:buNone/>
            </a:pPr>
            <a:r>
              <a:rPr lang="en-US" sz="3200" dirty="0" smtClean="0"/>
              <a:t>(1)	the transaction balances required when cash management is efficient.</a:t>
            </a:r>
          </a:p>
          <a:p>
            <a:pPr marL="914400" lvl="1" indent="-800100">
              <a:lnSpc>
                <a:spcPct val="90000"/>
              </a:lnSpc>
              <a:spcBef>
                <a:spcPct val="10000"/>
              </a:spcBef>
              <a:spcAft>
                <a:spcPct val="10000"/>
              </a:spcAft>
              <a:buFont typeface="Monotype Sorts" pitchFamily="2" charset="2"/>
              <a:buNone/>
            </a:pPr>
            <a:r>
              <a:rPr lang="en-US" sz="3200" dirty="0" smtClean="0"/>
              <a:t>(2)	the compensating balance requirements of commercial banks.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00227917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1" name="Rectangle 3"/>
          <p:cNvSpPr>
            <a:spLocks noChangeArrowheads="1"/>
          </p:cNvSpPr>
          <p:nvPr/>
        </p:nvSpPr>
        <p:spPr bwMode="auto">
          <a:xfrm>
            <a:off x="304800" y="1828800"/>
            <a:ext cx="8534400" cy="464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3013" name="Rectangle 5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7924800" cy="1295400"/>
          </a:xfrm>
          <a:noFill/>
          <a:ln/>
        </p:spPr>
        <p:txBody>
          <a:bodyPr>
            <a:normAutofit/>
          </a:bodyPr>
          <a:lstStyle/>
          <a:p>
            <a:pPr algn="l"/>
            <a:r>
              <a:rPr lang="en-US" sz="4000" b="1" dirty="0"/>
              <a:t>Investment in Marketable Securities</a:t>
            </a:r>
          </a:p>
        </p:txBody>
      </p:sp>
      <p:sp>
        <p:nvSpPr>
          <p:cNvPr id="43015" name="Rectangle 7"/>
          <p:cNvSpPr>
            <a:spLocks noGrp="1" noChangeArrowheads="1"/>
          </p:cNvSpPr>
          <p:nvPr>
            <p:ph type="body" idx="1"/>
          </p:nvPr>
        </p:nvSpPr>
        <p:spPr>
          <a:xfrm>
            <a:off x="533400" y="1524000"/>
            <a:ext cx="7772400" cy="4800600"/>
          </a:xfrm>
          <a:noFill/>
          <a:ln/>
        </p:spPr>
        <p:txBody>
          <a:bodyPr>
            <a:normAutofit fontScale="92500" lnSpcReduction="10000"/>
          </a:bodyPr>
          <a:lstStyle/>
          <a:p>
            <a:pPr marL="0" indent="0">
              <a:spcBef>
                <a:spcPct val="15000"/>
              </a:spcBef>
              <a:spcAft>
                <a:spcPct val="15000"/>
              </a:spcAft>
              <a:buNone/>
            </a:pPr>
            <a:r>
              <a:rPr lang="en-US" dirty="0" smtClean="0"/>
              <a:t>Having cash available in the accounts for longer periods of time requires efficient investment decisions</a:t>
            </a:r>
            <a:r>
              <a:rPr lang="en-US" dirty="0"/>
              <a:t> </a:t>
            </a:r>
            <a:r>
              <a:rPr lang="en-US" dirty="0" smtClean="0"/>
              <a:t>in the marketable securities.</a:t>
            </a:r>
          </a:p>
          <a:p>
            <a:pPr marL="0" indent="0">
              <a:spcBef>
                <a:spcPct val="15000"/>
              </a:spcBef>
              <a:spcAft>
                <a:spcPct val="15000"/>
              </a:spcAft>
              <a:buNone/>
            </a:pPr>
            <a:endParaRPr lang="en-US" dirty="0" smtClean="0"/>
          </a:p>
          <a:p>
            <a:pPr marL="0" indent="0">
              <a:spcBef>
                <a:spcPct val="15000"/>
              </a:spcBef>
              <a:spcAft>
                <a:spcPct val="15000"/>
              </a:spcAft>
              <a:buNone/>
            </a:pPr>
            <a:r>
              <a:rPr lang="en-US" dirty="0" smtClean="0"/>
              <a:t>Marketable </a:t>
            </a:r>
            <a:r>
              <a:rPr lang="en-US" dirty="0"/>
              <a:t>Securities are shown on the balance sheet as:</a:t>
            </a:r>
          </a:p>
          <a:p>
            <a:pPr marL="515938" indent="-515938">
              <a:spcBef>
                <a:spcPct val="15000"/>
              </a:spcBef>
              <a:spcAft>
                <a:spcPct val="15000"/>
              </a:spcAft>
              <a:buFont typeface="Monotype Sorts" pitchFamily="2" charset="2"/>
              <a:buNone/>
            </a:pPr>
            <a:r>
              <a:rPr lang="en-US" sz="3200" dirty="0" smtClean="0"/>
              <a:t>1.</a:t>
            </a:r>
            <a:r>
              <a:rPr lang="en-US" dirty="0" smtClean="0"/>
              <a:t>	</a:t>
            </a:r>
            <a:r>
              <a:rPr lang="en-US" sz="3200" dirty="0" smtClean="0"/>
              <a:t>Cash </a:t>
            </a:r>
            <a:r>
              <a:rPr lang="en-US" sz="3200" dirty="0"/>
              <a:t>equivalents if maturities are less than three </a:t>
            </a:r>
            <a:r>
              <a:rPr lang="en-US" sz="3200" dirty="0" smtClean="0"/>
              <a:t>3 </a:t>
            </a:r>
            <a:r>
              <a:rPr lang="en-US" sz="3200" dirty="0"/>
              <a:t>months at the time of acquisition.</a:t>
            </a:r>
          </a:p>
          <a:p>
            <a:pPr marL="515938" indent="-515938">
              <a:spcBef>
                <a:spcPct val="15000"/>
              </a:spcBef>
              <a:spcAft>
                <a:spcPct val="15000"/>
              </a:spcAft>
              <a:buFont typeface="Monotype Sorts" pitchFamily="2" charset="2"/>
              <a:buNone/>
            </a:pPr>
            <a:r>
              <a:rPr lang="en-US" sz="3200" dirty="0"/>
              <a:t>2.	Short-term investments if remaining maturities are less than one </a:t>
            </a:r>
            <a:r>
              <a:rPr lang="en-US" sz="3200" dirty="0" smtClean="0"/>
              <a:t>1 </a:t>
            </a:r>
            <a:r>
              <a:rPr lang="en-US" sz="3200" dirty="0"/>
              <a:t>year.</a:t>
            </a:r>
          </a:p>
        </p:txBody>
      </p:sp>
    </p:spTree>
    <p:extLst>
      <p:ext uri="{BB962C8B-B14F-4D97-AF65-F5344CB8AC3E}">
        <p14:creationId xmlns:p14="http://schemas.microsoft.com/office/powerpoint/2010/main" xmlns="" val="232267120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5" name="Rectangle 3"/>
          <p:cNvSpPr>
            <a:spLocks noChangeArrowheads="1"/>
          </p:cNvSpPr>
          <p:nvPr/>
        </p:nvSpPr>
        <p:spPr bwMode="auto">
          <a:xfrm>
            <a:off x="254000" y="1828800"/>
            <a:ext cx="8534400" cy="464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4037" name="Rectangle 5"/>
          <p:cNvSpPr>
            <a:spLocks noGrp="1" noChangeArrowheads="1"/>
          </p:cNvSpPr>
          <p:nvPr>
            <p:ph type="title"/>
          </p:nvPr>
        </p:nvSpPr>
        <p:spPr>
          <a:xfrm>
            <a:off x="304800" y="0"/>
            <a:ext cx="8610600" cy="1752600"/>
          </a:xfrm>
          <a:noFill/>
          <a:ln/>
        </p:spPr>
        <p:txBody>
          <a:bodyPr>
            <a:normAutofit/>
          </a:bodyPr>
          <a:lstStyle/>
          <a:p>
            <a:pPr algn="l"/>
            <a:r>
              <a:rPr lang="en-US" sz="4000" b="1" dirty="0"/>
              <a:t>The Marketable </a:t>
            </a:r>
            <a:r>
              <a:rPr lang="en-US" sz="4000" b="1" dirty="0" smtClean="0"/>
              <a:t>Securities Portfolio</a:t>
            </a:r>
            <a:endParaRPr lang="en-US" sz="4000" b="1" dirty="0"/>
          </a:p>
        </p:txBody>
      </p:sp>
      <p:sp>
        <p:nvSpPr>
          <p:cNvPr id="44039" name="Rectangle 7"/>
          <p:cNvSpPr>
            <a:spLocks noGrp="1" noChangeArrowheads="1"/>
          </p:cNvSpPr>
          <p:nvPr>
            <p:ph type="body" idx="1"/>
          </p:nvPr>
        </p:nvSpPr>
        <p:spPr>
          <a:xfrm>
            <a:off x="254000" y="1879600"/>
            <a:ext cx="4387850" cy="4597400"/>
          </a:xfrm>
          <a:solidFill>
            <a:schemeClr val="bg1"/>
          </a:solidFill>
          <a:ln w="50800" cap="flat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marL="0" indent="0">
              <a:spcBef>
                <a:spcPct val="15000"/>
              </a:spcBef>
              <a:spcAft>
                <a:spcPct val="15000"/>
              </a:spcAft>
              <a:buFont typeface="Monotype Sorts" pitchFamily="2" charset="2"/>
              <a:buNone/>
            </a:pPr>
            <a:r>
              <a:rPr lang="en-US" sz="4000" dirty="0"/>
              <a:t>Ready Cash Segment (R$)</a:t>
            </a:r>
            <a:endParaRPr lang="en-US" sz="3200" dirty="0"/>
          </a:p>
          <a:p>
            <a:pPr marL="0" indent="0">
              <a:spcBef>
                <a:spcPct val="15000"/>
              </a:spcBef>
              <a:spcAft>
                <a:spcPct val="15000"/>
              </a:spcAft>
              <a:buFont typeface="Monotype Sorts" pitchFamily="2" charset="2"/>
              <a:buNone/>
            </a:pPr>
            <a:r>
              <a:rPr lang="en-US" sz="3200" dirty="0"/>
              <a:t>Optimal balance of marketable securities held to take care of probable deficiencies in the firm’s cash account.</a:t>
            </a:r>
          </a:p>
        </p:txBody>
      </p:sp>
      <p:sp>
        <p:nvSpPr>
          <p:cNvPr id="44049" name="Line 17"/>
          <p:cNvSpPr>
            <a:spLocks noChangeShapeType="1"/>
          </p:cNvSpPr>
          <p:nvPr/>
        </p:nvSpPr>
        <p:spPr bwMode="auto">
          <a:xfrm>
            <a:off x="254000" y="3305200"/>
            <a:ext cx="4400550" cy="0"/>
          </a:xfrm>
          <a:prstGeom prst="line">
            <a:avLst/>
          </a:prstGeom>
          <a:noFill/>
          <a:ln w="508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" name="Oval 8"/>
          <p:cNvSpPr>
            <a:spLocks noChangeArrowheads="1"/>
          </p:cNvSpPr>
          <p:nvPr/>
        </p:nvSpPr>
        <p:spPr bwMode="auto">
          <a:xfrm>
            <a:off x="4930211" y="2370931"/>
            <a:ext cx="3860800" cy="3708400"/>
          </a:xfrm>
          <a:prstGeom prst="ellipse">
            <a:avLst/>
          </a:prstGeom>
          <a:solidFill>
            <a:srgbClr val="92D050"/>
          </a:solidFill>
          <a:ln w="25400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7" name="Line 9"/>
          <p:cNvSpPr>
            <a:spLocks noChangeShapeType="1"/>
          </p:cNvSpPr>
          <p:nvPr/>
        </p:nvSpPr>
        <p:spPr bwMode="auto">
          <a:xfrm>
            <a:off x="6822511" y="2358231"/>
            <a:ext cx="0" cy="19050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" name="Line 10"/>
          <p:cNvSpPr>
            <a:spLocks noChangeShapeType="1"/>
          </p:cNvSpPr>
          <p:nvPr/>
        </p:nvSpPr>
        <p:spPr bwMode="auto">
          <a:xfrm>
            <a:off x="5298511" y="3120231"/>
            <a:ext cx="1524000" cy="11430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9" name="Line 11"/>
          <p:cNvSpPr>
            <a:spLocks noChangeShapeType="1"/>
          </p:cNvSpPr>
          <p:nvPr/>
        </p:nvSpPr>
        <p:spPr bwMode="auto">
          <a:xfrm>
            <a:off x="6822511" y="4263231"/>
            <a:ext cx="762000" cy="16764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" name="Freeform 12"/>
          <p:cNvSpPr>
            <a:spLocks/>
          </p:cNvSpPr>
          <p:nvPr/>
        </p:nvSpPr>
        <p:spPr bwMode="auto">
          <a:xfrm>
            <a:off x="5301686" y="2367756"/>
            <a:ext cx="1525588" cy="1897063"/>
          </a:xfrm>
          <a:custGeom>
            <a:avLst/>
            <a:gdLst>
              <a:gd name="T0" fmla="*/ 0 w 961"/>
              <a:gd name="T1" fmla="*/ 478 h 1195"/>
              <a:gd name="T2" fmla="*/ 958 w 961"/>
              <a:gd name="T3" fmla="*/ 1194 h 1195"/>
              <a:gd name="T4" fmla="*/ 960 w 961"/>
              <a:gd name="T5" fmla="*/ 0 h 1195"/>
              <a:gd name="T6" fmla="*/ 864 w 961"/>
              <a:gd name="T7" fmla="*/ 6 h 1195"/>
              <a:gd name="T8" fmla="*/ 772 w 961"/>
              <a:gd name="T9" fmla="*/ 18 h 1195"/>
              <a:gd name="T10" fmla="*/ 698 w 961"/>
              <a:gd name="T11" fmla="*/ 32 h 1195"/>
              <a:gd name="T12" fmla="*/ 620 w 961"/>
              <a:gd name="T13" fmla="*/ 54 h 1195"/>
              <a:gd name="T14" fmla="*/ 540 w 961"/>
              <a:gd name="T15" fmla="*/ 80 h 1195"/>
              <a:gd name="T16" fmla="*/ 468 w 961"/>
              <a:gd name="T17" fmla="*/ 108 h 1195"/>
              <a:gd name="T18" fmla="*/ 394 w 961"/>
              <a:gd name="T19" fmla="*/ 144 h 1195"/>
              <a:gd name="T20" fmla="*/ 332 w 961"/>
              <a:gd name="T21" fmla="*/ 182 h 1195"/>
              <a:gd name="T22" fmla="*/ 266 w 961"/>
              <a:gd name="T23" fmla="*/ 224 h 1195"/>
              <a:gd name="T24" fmla="*/ 190 w 961"/>
              <a:gd name="T25" fmla="*/ 282 h 1195"/>
              <a:gd name="T26" fmla="*/ 138 w 961"/>
              <a:gd name="T27" fmla="*/ 328 h 1195"/>
              <a:gd name="T28" fmla="*/ 90 w 961"/>
              <a:gd name="T29" fmla="*/ 374 h 1195"/>
              <a:gd name="T30" fmla="*/ 46 w 961"/>
              <a:gd name="T31" fmla="*/ 426 h 1195"/>
              <a:gd name="T32" fmla="*/ 0 w 961"/>
              <a:gd name="T33" fmla="*/ 478 h 11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961" h="1195">
                <a:moveTo>
                  <a:pt x="0" y="478"/>
                </a:moveTo>
                <a:lnTo>
                  <a:pt x="958" y="1194"/>
                </a:lnTo>
                <a:lnTo>
                  <a:pt x="960" y="0"/>
                </a:lnTo>
                <a:lnTo>
                  <a:pt x="864" y="6"/>
                </a:lnTo>
                <a:lnTo>
                  <a:pt x="772" y="18"/>
                </a:lnTo>
                <a:lnTo>
                  <a:pt x="698" y="32"/>
                </a:lnTo>
                <a:lnTo>
                  <a:pt x="620" y="54"/>
                </a:lnTo>
                <a:lnTo>
                  <a:pt x="540" y="80"/>
                </a:lnTo>
                <a:lnTo>
                  <a:pt x="468" y="108"/>
                </a:lnTo>
                <a:lnTo>
                  <a:pt x="394" y="144"/>
                </a:lnTo>
                <a:lnTo>
                  <a:pt x="332" y="182"/>
                </a:lnTo>
                <a:lnTo>
                  <a:pt x="266" y="224"/>
                </a:lnTo>
                <a:lnTo>
                  <a:pt x="190" y="282"/>
                </a:lnTo>
                <a:lnTo>
                  <a:pt x="138" y="328"/>
                </a:lnTo>
                <a:lnTo>
                  <a:pt x="90" y="374"/>
                </a:lnTo>
                <a:lnTo>
                  <a:pt x="46" y="426"/>
                </a:lnTo>
                <a:lnTo>
                  <a:pt x="0" y="478"/>
                </a:lnTo>
              </a:path>
            </a:pathLst>
          </a:custGeom>
          <a:solidFill>
            <a:schemeClr val="accent6">
              <a:lumMod val="60000"/>
              <a:lumOff val="40000"/>
            </a:schemeClr>
          </a:solidFill>
          <a:ln w="12700" cap="rnd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1" name="Freeform 13"/>
          <p:cNvSpPr>
            <a:spLocks/>
          </p:cNvSpPr>
          <p:nvPr/>
        </p:nvSpPr>
        <p:spPr bwMode="auto">
          <a:xfrm>
            <a:off x="6825686" y="2364581"/>
            <a:ext cx="1966913" cy="3576638"/>
          </a:xfrm>
          <a:custGeom>
            <a:avLst/>
            <a:gdLst>
              <a:gd name="T0" fmla="*/ 0 w 1239"/>
              <a:gd name="T1" fmla="*/ 0 h 2253"/>
              <a:gd name="T2" fmla="*/ 0 w 1239"/>
              <a:gd name="T3" fmla="*/ 1200 h 2253"/>
              <a:gd name="T4" fmla="*/ 479 w 1239"/>
              <a:gd name="T5" fmla="*/ 2252 h 2253"/>
              <a:gd name="T6" fmla="*/ 522 w 1239"/>
              <a:gd name="T7" fmla="*/ 2238 h 2253"/>
              <a:gd name="T8" fmla="*/ 612 w 1239"/>
              <a:gd name="T9" fmla="*/ 2194 h 2253"/>
              <a:gd name="T10" fmla="*/ 671 w 1239"/>
              <a:gd name="T11" fmla="*/ 2156 h 2253"/>
              <a:gd name="T12" fmla="*/ 671 w 1239"/>
              <a:gd name="T13" fmla="*/ 2156 h 2253"/>
              <a:gd name="T14" fmla="*/ 766 w 1239"/>
              <a:gd name="T15" fmla="*/ 2100 h 2253"/>
              <a:gd name="T16" fmla="*/ 870 w 1239"/>
              <a:gd name="T17" fmla="*/ 2012 h 2253"/>
              <a:gd name="T18" fmla="*/ 972 w 1239"/>
              <a:gd name="T19" fmla="*/ 1902 h 2253"/>
              <a:gd name="T20" fmla="*/ 1022 w 1239"/>
              <a:gd name="T21" fmla="*/ 1840 h 2253"/>
              <a:gd name="T22" fmla="*/ 1068 w 1239"/>
              <a:gd name="T23" fmla="*/ 1770 h 2253"/>
              <a:gd name="T24" fmla="*/ 1122 w 1239"/>
              <a:gd name="T25" fmla="*/ 1678 h 2253"/>
              <a:gd name="T26" fmla="*/ 1168 w 1239"/>
              <a:gd name="T27" fmla="*/ 1570 h 2253"/>
              <a:gd name="T28" fmla="*/ 1198 w 1239"/>
              <a:gd name="T29" fmla="*/ 1487 h 2253"/>
              <a:gd name="T30" fmla="*/ 1224 w 1239"/>
              <a:gd name="T31" fmla="*/ 1376 h 2253"/>
              <a:gd name="T32" fmla="*/ 1234 w 1239"/>
              <a:gd name="T33" fmla="*/ 1284 h 2253"/>
              <a:gd name="T34" fmla="*/ 1238 w 1239"/>
              <a:gd name="T35" fmla="*/ 1196 h 2253"/>
              <a:gd name="T36" fmla="*/ 1238 w 1239"/>
              <a:gd name="T37" fmla="*/ 1106 h 2253"/>
              <a:gd name="T38" fmla="*/ 1230 w 1239"/>
              <a:gd name="T39" fmla="*/ 1012 h 2253"/>
              <a:gd name="T40" fmla="*/ 1208 w 1239"/>
              <a:gd name="T41" fmla="*/ 898 h 2253"/>
              <a:gd name="T42" fmla="*/ 1166 w 1239"/>
              <a:gd name="T43" fmla="*/ 762 h 2253"/>
              <a:gd name="T44" fmla="*/ 1122 w 1239"/>
              <a:gd name="T45" fmla="*/ 672 h 2253"/>
              <a:gd name="T46" fmla="*/ 1070 w 1239"/>
              <a:gd name="T47" fmla="*/ 574 h 2253"/>
              <a:gd name="T48" fmla="*/ 976 w 1239"/>
              <a:gd name="T49" fmla="*/ 442 h 2253"/>
              <a:gd name="T50" fmla="*/ 874 w 1239"/>
              <a:gd name="T51" fmla="*/ 336 h 2253"/>
              <a:gd name="T52" fmla="*/ 767 w 1239"/>
              <a:gd name="T53" fmla="*/ 243 h 2253"/>
              <a:gd name="T54" fmla="*/ 648 w 1239"/>
              <a:gd name="T55" fmla="*/ 168 h 2253"/>
              <a:gd name="T56" fmla="*/ 530 w 1239"/>
              <a:gd name="T57" fmla="*/ 102 h 2253"/>
              <a:gd name="T58" fmla="*/ 386 w 1239"/>
              <a:gd name="T59" fmla="*/ 52 h 2253"/>
              <a:gd name="T60" fmla="*/ 258 w 1239"/>
              <a:gd name="T61" fmla="*/ 22 h 2253"/>
              <a:gd name="T62" fmla="*/ 144 w 1239"/>
              <a:gd name="T63" fmla="*/ 4 h 2253"/>
              <a:gd name="T64" fmla="*/ 0 w 1239"/>
              <a:gd name="T65" fmla="*/ 0 h 22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1239" h="2253">
                <a:moveTo>
                  <a:pt x="0" y="0"/>
                </a:moveTo>
                <a:lnTo>
                  <a:pt x="0" y="1200"/>
                </a:lnTo>
                <a:lnTo>
                  <a:pt x="479" y="2252"/>
                </a:lnTo>
                <a:lnTo>
                  <a:pt x="522" y="2238"/>
                </a:lnTo>
                <a:lnTo>
                  <a:pt x="612" y="2194"/>
                </a:lnTo>
                <a:lnTo>
                  <a:pt x="671" y="2156"/>
                </a:lnTo>
                <a:lnTo>
                  <a:pt x="671" y="2156"/>
                </a:lnTo>
                <a:lnTo>
                  <a:pt x="766" y="2100"/>
                </a:lnTo>
                <a:lnTo>
                  <a:pt x="870" y="2012"/>
                </a:lnTo>
                <a:lnTo>
                  <a:pt x="972" y="1902"/>
                </a:lnTo>
                <a:lnTo>
                  <a:pt x="1022" y="1840"/>
                </a:lnTo>
                <a:lnTo>
                  <a:pt x="1068" y="1770"/>
                </a:lnTo>
                <a:lnTo>
                  <a:pt x="1122" y="1678"/>
                </a:lnTo>
                <a:lnTo>
                  <a:pt x="1168" y="1570"/>
                </a:lnTo>
                <a:lnTo>
                  <a:pt x="1198" y="1487"/>
                </a:lnTo>
                <a:lnTo>
                  <a:pt x="1224" y="1376"/>
                </a:lnTo>
                <a:lnTo>
                  <a:pt x="1234" y="1284"/>
                </a:lnTo>
                <a:lnTo>
                  <a:pt x="1238" y="1196"/>
                </a:lnTo>
                <a:lnTo>
                  <a:pt x="1238" y="1106"/>
                </a:lnTo>
                <a:lnTo>
                  <a:pt x="1230" y="1012"/>
                </a:lnTo>
                <a:lnTo>
                  <a:pt x="1208" y="898"/>
                </a:lnTo>
                <a:lnTo>
                  <a:pt x="1166" y="762"/>
                </a:lnTo>
                <a:lnTo>
                  <a:pt x="1122" y="672"/>
                </a:lnTo>
                <a:lnTo>
                  <a:pt x="1070" y="574"/>
                </a:lnTo>
                <a:lnTo>
                  <a:pt x="976" y="442"/>
                </a:lnTo>
                <a:lnTo>
                  <a:pt x="874" y="336"/>
                </a:lnTo>
                <a:lnTo>
                  <a:pt x="767" y="243"/>
                </a:lnTo>
                <a:lnTo>
                  <a:pt x="648" y="168"/>
                </a:lnTo>
                <a:lnTo>
                  <a:pt x="530" y="102"/>
                </a:lnTo>
                <a:lnTo>
                  <a:pt x="386" y="52"/>
                </a:lnTo>
                <a:lnTo>
                  <a:pt x="258" y="22"/>
                </a:lnTo>
                <a:lnTo>
                  <a:pt x="144" y="4"/>
                </a:lnTo>
                <a:lnTo>
                  <a:pt x="0" y="0"/>
                </a:lnTo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rnd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2" name="Rectangle 14"/>
          <p:cNvSpPr>
            <a:spLocks noChangeArrowheads="1"/>
          </p:cNvSpPr>
          <p:nvPr/>
        </p:nvSpPr>
        <p:spPr bwMode="auto">
          <a:xfrm>
            <a:off x="7332099" y="3526631"/>
            <a:ext cx="960437" cy="8207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4800" dirty="0">
                <a:solidFill>
                  <a:schemeClr val="accent1"/>
                </a:solidFill>
              </a:rPr>
              <a:t>R$</a:t>
            </a:r>
          </a:p>
        </p:txBody>
      </p:sp>
      <p:sp>
        <p:nvSpPr>
          <p:cNvPr id="23" name="Rectangle 15"/>
          <p:cNvSpPr>
            <a:spLocks noChangeArrowheads="1"/>
          </p:cNvSpPr>
          <p:nvPr/>
        </p:nvSpPr>
        <p:spPr bwMode="auto">
          <a:xfrm>
            <a:off x="5836674" y="2726531"/>
            <a:ext cx="893762" cy="8207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4800">
                <a:solidFill>
                  <a:schemeClr val="accent1"/>
                </a:solidFill>
              </a:rPr>
              <a:t>F$</a:t>
            </a:r>
          </a:p>
        </p:txBody>
      </p:sp>
      <p:sp>
        <p:nvSpPr>
          <p:cNvPr id="24" name="Rectangle 16"/>
          <p:cNvSpPr>
            <a:spLocks noChangeArrowheads="1"/>
          </p:cNvSpPr>
          <p:nvPr/>
        </p:nvSpPr>
        <p:spPr bwMode="auto">
          <a:xfrm>
            <a:off x="5646174" y="4412456"/>
            <a:ext cx="960437" cy="8207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4800">
                <a:solidFill>
                  <a:schemeClr val="accent1"/>
                </a:solidFill>
              </a:rPr>
              <a:t>C$</a:t>
            </a:r>
          </a:p>
        </p:txBody>
      </p:sp>
    </p:spTree>
    <p:extLst>
      <p:ext uri="{BB962C8B-B14F-4D97-AF65-F5344CB8AC3E}">
        <p14:creationId xmlns:p14="http://schemas.microsoft.com/office/powerpoint/2010/main" xmlns="" val="167758516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33350" y="2006600"/>
            <a:ext cx="4387850" cy="4597400"/>
          </a:xfrm>
          <a:solidFill>
            <a:schemeClr val="bg1"/>
          </a:solidFill>
          <a:ln w="50800" cap="flat">
            <a:solidFill>
              <a:srgbClr val="000000"/>
            </a:solidFill>
            <a:miter lim="800000"/>
            <a:headEnd/>
            <a:tailEnd/>
          </a:ln>
        </p:spPr>
        <p:txBody>
          <a:bodyPr>
            <a:normAutofit/>
          </a:bodyPr>
          <a:lstStyle/>
          <a:p>
            <a:pPr marL="0" indent="0">
              <a:spcBef>
                <a:spcPct val="15000"/>
              </a:spcBef>
              <a:spcAft>
                <a:spcPct val="15000"/>
              </a:spcAft>
              <a:buFont typeface="Monotype Sorts" pitchFamily="2" charset="2"/>
              <a:buNone/>
            </a:pPr>
            <a:r>
              <a:rPr lang="en-US" dirty="0"/>
              <a:t>Controllable Cash Segment (C$)</a:t>
            </a:r>
          </a:p>
          <a:p>
            <a:pPr marL="0" indent="0">
              <a:spcBef>
                <a:spcPct val="45000"/>
              </a:spcBef>
              <a:spcAft>
                <a:spcPct val="15000"/>
              </a:spcAft>
              <a:buFont typeface="Monotype Sorts" pitchFamily="2" charset="2"/>
              <a:buNone/>
            </a:pPr>
            <a:r>
              <a:rPr lang="en-US" dirty="0"/>
              <a:t>Marketable securities held for meeting controllable (knowable) outflows, such as taxes and dividends.</a:t>
            </a:r>
          </a:p>
        </p:txBody>
      </p:sp>
      <p:sp>
        <p:nvSpPr>
          <p:cNvPr id="45060" name="Rectangle 4"/>
          <p:cNvSpPr>
            <a:spLocks noChangeArrowheads="1"/>
          </p:cNvSpPr>
          <p:nvPr/>
        </p:nvSpPr>
        <p:spPr bwMode="auto">
          <a:xfrm>
            <a:off x="304800" y="1828800"/>
            <a:ext cx="8534400" cy="464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5062" name="Rectangle 6"/>
          <p:cNvSpPr>
            <a:spLocks noGrp="1" noChangeArrowheads="1"/>
          </p:cNvSpPr>
          <p:nvPr>
            <p:ph type="title"/>
          </p:nvPr>
        </p:nvSpPr>
        <p:spPr>
          <a:xfrm>
            <a:off x="393700" y="0"/>
            <a:ext cx="8445500" cy="1752600"/>
          </a:xfrm>
          <a:noFill/>
          <a:ln/>
        </p:spPr>
        <p:txBody>
          <a:bodyPr>
            <a:normAutofit/>
          </a:bodyPr>
          <a:lstStyle/>
          <a:p>
            <a:pPr algn="l"/>
            <a:r>
              <a:rPr lang="en-US" sz="4000" b="1" dirty="0"/>
              <a:t>The Marketable Securities Portfolio</a:t>
            </a:r>
          </a:p>
        </p:txBody>
      </p:sp>
      <p:sp>
        <p:nvSpPr>
          <p:cNvPr id="45073" name="Line 17"/>
          <p:cNvSpPr>
            <a:spLocks noChangeShapeType="1"/>
          </p:cNvSpPr>
          <p:nvPr/>
        </p:nvSpPr>
        <p:spPr bwMode="auto">
          <a:xfrm>
            <a:off x="114300" y="3276600"/>
            <a:ext cx="4400550" cy="0"/>
          </a:xfrm>
          <a:prstGeom prst="line">
            <a:avLst/>
          </a:prstGeom>
          <a:noFill/>
          <a:ln w="508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" name="Oval 8"/>
          <p:cNvSpPr>
            <a:spLocks noChangeArrowheads="1"/>
          </p:cNvSpPr>
          <p:nvPr/>
        </p:nvSpPr>
        <p:spPr bwMode="auto">
          <a:xfrm>
            <a:off x="4886325" y="1989931"/>
            <a:ext cx="3860800" cy="3708400"/>
          </a:xfrm>
          <a:prstGeom prst="ellipse">
            <a:avLst/>
          </a:prstGeom>
          <a:solidFill>
            <a:srgbClr val="92D050"/>
          </a:solidFill>
          <a:ln w="25400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7" name="Line 9"/>
          <p:cNvSpPr>
            <a:spLocks noChangeShapeType="1"/>
          </p:cNvSpPr>
          <p:nvPr/>
        </p:nvSpPr>
        <p:spPr bwMode="auto">
          <a:xfrm>
            <a:off x="6778625" y="1977231"/>
            <a:ext cx="0" cy="19050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" name="Line 10"/>
          <p:cNvSpPr>
            <a:spLocks noChangeShapeType="1"/>
          </p:cNvSpPr>
          <p:nvPr/>
        </p:nvSpPr>
        <p:spPr bwMode="auto">
          <a:xfrm>
            <a:off x="5254625" y="2739231"/>
            <a:ext cx="1524000" cy="11430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" name="Line 11"/>
          <p:cNvSpPr>
            <a:spLocks noChangeShapeType="1"/>
          </p:cNvSpPr>
          <p:nvPr/>
        </p:nvSpPr>
        <p:spPr bwMode="auto">
          <a:xfrm>
            <a:off x="6778625" y="3882231"/>
            <a:ext cx="762000" cy="16764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" name="Freeform 12"/>
          <p:cNvSpPr>
            <a:spLocks/>
          </p:cNvSpPr>
          <p:nvPr/>
        </p:nvSpPr>
        <p:spPr bwMode="auto">
          <a:xfrm>
            <a:off x="5257800" y="1986756"/>
            <a:ext cx="1525588" cy="1897063"/>
          </a:xfrm>
          <a:custGeom>
            <a:avLst/>
            <a:gdLst>
              <a:gd name="T0" fmla="*/ 0 w 961"/>
              <a:gd name="T1" fmla="*/ 478 h 1195"/>
              <a:gd name="T2" fmla="*/ 958 w 961"/>
              <a:gd name="T3" fmla="*/ 1194 h 1195"/>
              <a:gd name="T4" fmla="*/ 960 w 961"/>
              <a:gd name="T5" fmla="*/ 0 h 1195"/>
              <a:gd name="T6" fmla="*/ 864 w 961"/>
              <a:gd name="T7" fmla="*/ 6 h 1195"/>
              <a:gd name="T8" fmla="*/ 772 w 961"/>
              <a:gd name="T9" fmla="*/ 18 h 1195"/>
              <a:gd name="T10" fmla="*/ 698 w 961"/>
              <a:gd name="T11" fmla="*/ 32 h 1195"/>
              <a:gd name="T12" fmla="*/ 620 w 961"/>
              <a:gd name="T13" fmla="*/ 54 h 1195"/>
              <a:gd name="T14" fmla="*/ 540 w 961"/>
              <a:gd name="T15" fmla="*/ 80 h 1195"/>
              <a:gd name="T16" fmla="*/ 468 w 961"/>
              <a:gd name="T17" fmla="*/ 108 h 1195"/>
              <a:gd name="T18" fmla="*/ 394 w 961"/>
              <a:gd name="T19" fmla="*/ 144 h 1195"/>
              <a:gd name="T20" fmla="*/ 332 w 961"/>
              <a:gd name="T21" fmla="*/ 182 h 1195"/>
              <a:gd name="T22" fmla="*/ 266 w 961"/>
              <a:gd name="T23" fmla="*/ 224 h 1195"/>
              <a:gd name="T24" fmla="*/ 190 w 961"/>
              <a:gd name="T25" fmla="*/ 282 h 1195"/>
              <a:gd name="T26" fmla="*/ 138 w 961"/>
              <a:gd name="T27" fmla="*/ 328 h 1195"/>
              <a:gd name="T28" fmla="*/ 90 w 961"/>
              <a:gd name="T29" fmla="*/ 374 h 1195"/>
              <a:gd name="T30" fmla="*/ 46 w 961"/>
              <a:gd name="T31" fmla="*/ 426 h 1195"/>
              <a:gd name="T32" fmla="*/ 0 w 961"/>
              <a:gd name="T33" fmla="*/ 478 h 11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961" h="1195">
                <a:moveTo>
                  <a:pt x="0" y="478"/>
                </a:moveTo>
                <a:lnTo>
                  <a:pt x="958" y="1194"/>
                </a:lnTo>
                <a:lnTo>
                  <a:pt x="960" y="0"/>
                </a:lnTo>
                <a:lnTo>
                  <a:pt x="864" y="6"/>
                </a:lnTo>
                <a:lnTo>
                  <a:pt x="772" y="18"/>
                </a:lnTo>
                <a:lnTo>
                  <a:pt x="698" y="32"/>
                </a:lnTo>
                <a:lnTo>
                  <a:pt x="620" y="54"/>
                </a:lnTo>
                <a:lnTo>
                  <a:pt x="540" y="80"/>
                </a:lnTo>
                <a:lnTo>
                  <a:pt x="468" y="108"/>
                </a:lnTo>
                <a:lnTo>
                  <a:pt x="394" y="144"/>
                </a:lnTo>
                <a:lnTo>
                  <a:pt x="332" y="182"/>
                </a:lnTo>
                <a:lnTo>
                  <a:pt x="266" y="224"/>
                </a:lnTo>
                <a:lnTo>
                  <a:pt x="190" y="282"/>
                </a:lnTo>
                <a:lnTo>
                  <a:pt x="138" y="328"/>
                </a:lnTo>
                <a:lnTo>
                  <a:pt x="90" y="374"/>
                </a:lnTo>
                <a:lnTo>
                  <a:pt x="46" y="426"/>
                </a:lnTo>
                <a:lnTo>
                  <a:pt x="0" y="478"/>
                </a:lnTo>
              </a:path>
            </a:pathLst>
          </a:custGeom>
          <a:solidFill>
            <a:schemeClr val="accent6">
              <a:lumMod val="60000"/>
              <a:lumOff val="40000"/>
            </a:schemeClr>
          </a:solidFill>
          <a:ln w="12700" cap="rnd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0" name="Freeform 13"/>
          <p:cNvSpPr>
            <a:spLocks/>
          </p:cNvSpPr>
          <p:nvPr/>
        </p:nvSpPr>
        <p:spPr bwMode="auto">
          <a:xfrm>
            <a:off x="6781800" y="1983581"/>
            <a:ext cx="1966913" cy="3576638"/>
          </a:xfrm>
          <a:custGeom>
            <a:avLst/>
            <a:gdLst>
              <a:gd name="T0" fmla="*/ 0 w 1239"/>
              <a:gd name="T1" fmla="*/ 0 h 2253"/>
              <a:gd name="T2" fmla="*/ 0 w 1239"/>
              <a:gd name="T3" fmla="*/ 1200 h 2253"/>
              <a:gd name="T4" fmla="*/ 479 w 1239"/>
              <a:gd name="T5" fmla="*/ 2252 h 2253"/>
              <a:gd name="T6" fmla="*/ 522 w 1239"/>
              <a:gd name="T7" fmla="*/ 2238 h 2253"/>
              <a:gd name="T8" fmla="*/ 612 w 1239"/>
              <a:gd name="T9" fmla="*/ 2194 h 2253"/>
              <a:gd name="T10" fmla="*/ 671 w 1239"/>
              <a:gd name="T11" fmla="*/ 2156 h 2253"/>
              <a:gd name="T12" fmla="*/ 671 w 1239"/>
              <a:gd name="T13" fmla="*/ 2156 h 2253"/>
              <a:gd name="T14" fmla="*/ 766 w 1239"/>
              <a:gd name="T15" fmla="*/ 2100 h 2253"/>
              <a:gd name="T16" fmla="*/ 870 w 1239"/>
              <a:gd name="T17" fmla="*/ 2012 h 2253"/>
              <a:gd name="T18" fmla="*/ 972 w 1239"/>
              <a:gd name="T19" fmla="*/ 1902 h 2253"/>
              <a:gd name="T20" fmla="*/ 1022 w 1239"/>
              <a:gd name="T21" fmla="*/ 1840 h 2253"/>
              <a:gd name="T22" fmla="*/ 1068 w 1239"/>
              <a:gd name="T23" fmla="*/ 1770 h 2253"/>
              <a:gd name="T24" fmla="*/ 1122 w 1239"/>
              <a:gd name="T25" fmla="*/ 1678 h 2253"/>
              <a:gd name="T26" fmla="*/ 1168 w 1239"/>
              <a:gd name="T27" fmla="*/ 1570 h 2253"/>
              <a:gd name="T28" fmla="*/ 1198 w 1239"/>
              <a:gd name="T29" fmla="*/ 1487 h 2253"/>
              <a:gd name="T30" fmla="*/ 1224 w 1239"/>
              <a:gd name="T31" fmla="*/ 1376 h 2253"/>
              <a:gd name="T32" fmla="*/ 1234 w 1239"/>
              <a:gd name="T33" fmla="*/ 1284 h 2253"/>
              <a:gd name="T34" fmla="*/ 1238 w 1239"/>
              <a:gd name="T35" fmla="*/ 1196 h 2253"/>
              <a:gd name="T36" fmla="*/ 1238 w 1239"/>
              <a:gd name="T37" fmla="*/ 1106 h 2253"/>
              <a:gd name="T38" fmla="*/ 1230 w 1239"/>
              <a:gd name="T39" fmla="*/ 1012 h 2253"/>
              <a:gd name="T40" fmla="*/ 1208 w 1239"/>
              <a:gd name="T41" fmla="*/ 898 h 2253"/>
              <a:gd name="T42" fmla="*/ 1166 w 1239"/>
              <a:gd name="T43" fmla="*/ 762 h 2253"/>
              <a:gd name="T44" fmla="*/ 1122 w 1239"/>
              <a:gd name="T45" fmla="*/ 672 h 2253"/>
              <a:gd name="T46" fmla="*/ 1070 w 1239"/>
              <a:gd name="T47" fmla="*/ 574 h 2253"/>
              <a:gd name="T48" fmla="*/ 976 w 1239"/>
              <a:gd name="T49" fmla="*/ 442 h 2253"/>
              <a:gd name="T50" fmla="*/ 874 w 1239"/>
              <a:gd name="T51" fmla="*/ 336 h 2253"/>
              <a:gd name="T52" fmla="*/ 767 w 1239"/>
              <a:gd name="T53" fmla="*/ 243 h 2253"/>
              <a:gd name="T54" fmla="*/ 648 w 1239"/>
              <a:gd name="T55" fmla="*/ 168 h 2253"/>
              <a:gd name="T56" fmla="*/ 530 w 1239"/>
              <a:gd name="T57" fmla="*/ 102 h 2253"/>
              <a:gd name="T58" fmla="*/ 386 w 1239"/>
              <a:gd name="T59" fmla="*/ 52 h 2253"/>
              <a:gd name="T60" fmla="*/ 258 w 1239"/>
              <a:gd name="T61" fmla="*/ 22 h 2253"/>
              <a:gd name="T62" fmla="*/ 144 w 1239"/>
              <a:gd name="T63" fmla="*/ 4 h 2253"/>
              <a:gd name="T64" fmla="*/ 0 w 1239"/>
              <a:gd name="T65" fmla="*/ 0 h 22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1239" h="2253">
                <a:moveTo>
                  <a:pt x="0" y="0"/>
                </a:moveTo>
                <a:lnTo>
                  <a:pt x="0" y="1200"/>
                </a:lnTo>
                <a:lnTo>
                  <a:pt x="479" y="2252"/>
                </a:lnTo>
                <a:lnTo>
                  <a:pt x="522" y="2238"/>
                </a:lnTo>
                <a:lnTo>
                  <a:pt x="612" y="2194"/>
                </a:lnTo>
                <a:lnTo>
                  <a:pt x="671" y="2156"/>
                </a:lnTo>
                <a:lnTo>
                  <a:pt x="671" y="2156"/>
                </a:lnTo>
                <a:lnTo>
                  <a:pt x="766" y="2100"/>
                </a:lnTo>
                <a:lnTo>
                  <a:pt x="870" y="2012"/>
                </a:lnTo>
                <a:lnTo>
                  <a:pt x="972" y="1902"/>
                </a:lnTo>
                <a:lnTo>
                  <a:pt x="1022" y="1840"/>
                </a:lnTo>
                <a:lnTo>
                  <a:pt x="1068" y="1770"/>
                </a:lnTo>
                <a:lnTo>
                  <a:pt x="1122" y="1678"/>
                </a:lnTo>
                <a:lnTo>
                  <a:pt x="1168" y="1570"/>
                </a:lnTo>
                <a:lnTo>
                  <a:pt x="1198" y="1487"/>
                </a:lnTo>
                <a:lnTo>
                  <a:pt x="1224" y="1376"/>
                </a:lnTo>
                <a:lnTo>
                  <a:pt x="1234" y="1284"/>
                </a:lnTo>
                <a:lnTo>
                  <a:pt x="1238" y="1196"/>
                </a:lnTo>
                <a:lnTo>
                  <a:pt x="1238" y="1106"/>
                </a:lnTo>
                <a:lnTo>
                  <a:pt x="1230" y="1012"/>
                </a:lnTo>
                <a:lnTo>
                  <a:pt x="1208" y="898"/>
                </a:lnTo>
                <a:lnTo>
                  <a:pt x="1166" y="762"/>
                </a:lnTo>
                <a:lnTo>
                  <a:pt x="1122" y="672"/>
                </a:lnTo>
                <a:lnTo>
                  <a:pt x="1070" y="574"/>
                </a:lnTo>
                <a:lnTo>
                  <a:pt x="976" y="442"/>
                </a:lnTo>
                <a:lnTo>
                  <a:pt x="874" y="336"/>
                </a:lnTo>
                <a:lnTo>
                  <a:pt x="767" y="243"/>
                </a:lnTo>
                <a:lnTo>
                  <a:pt x="648" y="168"/>
                </a:lnTo>
                <a:lnTo>
                  <a:pt x="530" y="102"/>
                </a:lnTo>
                <a:lnTo>
                  <a:pt x="386" y="52"/>
                </a:lnTo>
                <a:lnTo>
                  <a:pt x="258" y="22"/>
                </a:lnTo>
                <a:lnTo>
                  <a:pt x="144" y="4"/>
                </a:lnTo>
                <a:lnTo>
                  <a:pt x="0" y="0"/>
                </a:lnTo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rnd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1" name="Rectangle 14"/>
          <p:cNvSpPr>
            <a:spLocks noChangeArrowheads="1"/>
          </p:cNvSpPr>
          <p:nvPr/>
        </p:nvSpPr>
        <p:spPr bwMode="auto">
          <a:xfrm>
            <a:off x="7288213" y="3145631"/>
            <a:ext cx="960437" cy="8207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4800" dirty="0">
                <a:solidFill>
                  <a:schemeClr val="accent1"/>
                </a:solidFill>
              </a:rPr>
              <a:t>R$</a:t>
            </a:r>
          </a:p>
        </p:txBody>
      </p:sp>
      <p:sp>
        <p:nvSpPr>
          <p:cNvPr id="32" name="Rectangle 15"/>
          <p:cNvSpPr>
            <a:spLocks noChangeArrowheads="1"/>
          </p:cNvSpPr>
          <p:nvPr/>
        </p:nvSpPr>
        <p:spPr bwMode="auto">
          <a:xfrm>
            <a:off x="5792788" y="2345531"/>
            <a:ext cx="893762" cy="8207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4800" dirty="0">
                <a:solidFill>
                  <a:schemeClr val="accent1"/>
                </a:solidFill>
              </a:rPr>
              <a:t>F$</a:t>
            </a:r>
          </a:p>
        </p:txBody>
      </p:sp>
      <p:sp>
        <p:nvSpPr>
          <p:cNvPr id="33" name="Rectangle 16"/>
          <p:cNvSpPr>
            <a:spLocks noChangeArrowheads="1"/>
          </p:cNvSpPr>
          <p:nvPr/>
        </p:nvSpPr>
        <p:spPr bwMode="auto">
          <a:xfrm>
            <a:off x="5602288" y="4031456"/>
            <a:ext cx="960437" cy="8207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4800">
                <a:solidFill>
                  <a:schemeClr val="accent1"/>
                </a:solidFill>
              </a:rPr>
              <a:t>C$</a:t>
            </a:r>
          </a:p>
        </p:txBody>
      </p:sp>
    </p:spTree>
    <p:extLst>
      <p:ext uri="{BB962C8B-B14F-4D97-AF65-F5344CB8AC3E}">
        <p14:creationId xmlns:p14="http://schemas.microsoft.com/office/powerpoint/2010/main" xmlns="" val="8794266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41748" y="2006600"/>
            <a:ext cx="4387850" cy="4597400"/>
          </a:xfrm>
          <a:solidFill>
            <a:schemeClr val="bg1"/>
          </a:solidFill>
          <a:ln w="50800" cap="flat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marL="0" indent="0">
              <a:spcBef>
                <a:spcPct val="15000"/>
              </a:spcBef>
              <a:spcAft>
                <a:spcPct val="15000"/>
              </a:spcAft>
              <a:buFont typeface="Monotype Sorts" pitchFamily="2" charset="2"/>
              <a:buNone/>
            </a:pPr>
            <a:r>
              <a:rPr lang="en-US" dirty="0"/>
              <a:t>Free Cash Segment (F</a:t>
            </a:r>
            <a:r>
              <a:rPr lang="en-US" dirty="0" smtClean="0"/>
              <a:t>$)</a:t>
            </a:r>
          </a:p>
          <a:p>
            <a:pPr marL="0" indent="0">
              <a:spcBef>
                <a:spcPct val="15000"/>
              </a:spcBef>
              <a:spcAft>
                <a:spcPct val="15000"/>
              </a:spcAft>
              <a:buFont typeface="Monotype Sorts" pitchFamily="2" charset="2"/>
              <a:buNone/>
            </a:pPr>
            <a:endParaRPr lang="en-US" sz="3200" dirty="0"/>
          </a:p>
          <a:p>
            <a:pPr marL="0" indent="0">
              <a:spcBef>
                <a:spcPct val="45000"/>
              </a:spcBef>
              <a:spcAft>
                <a:spcPct val="15000"/>
              </a:spcAft>
              <a:buFont typeface="Monotype Sorts" pitchFamily="2" charset="2"/>
              <a:buNone/>
            </a:pPr>
            <a:r>
              <a:rPr lang="en-US" sz="3200" dirty="0"/>
              <a:t>“Free” marketable securities (that is, available for as yet unassigned purposes).</a:t>
            </a:r>
          </a:p>
        </p:txBody>
      </p:sp>
      <p:sp>
        <p:nvSpPr>
          <p:cNvPr id="46084" name="Rectangle 4"/>
          <p:cNvSpPr>
            <a:spLocks noChangeArrowheads="1"/>
          </p:cNvSpPr>
          <p:nvPr/>
        </p:nvSpPr>
        <p:spPr bwMode="auto">
          <a:xfrm>
            <a:off x="304800" y="1828800"/>
            <a:ext cx="8534400" cy="464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6086" name="Rectangle 6"/>
          <p:cNvSpPr>
            <a:spLocks noGrp="1" noChangeArrowheads="1"/>
          </p:cNvSpPr>
          <p:nvPr>
            <p:ph type="title"/>
          </p:nvPr>
        </p:nvSpPr>
        <p:spPr>
          <a:xfrm>
            <a:off x="393700" y="0"/>
            <a:ext cx="7988300" cy="1752600"/>
          </a:xfrm>
          <a:noFill/>
          <a:ln/>
        </p:spPr>
        <p:txBody>
          <a:bodyPr>
            <a:normAutofit/>
          </a:bodyPr>
          <a:lstStyle/>
          <a:p>
            <a:pPr algn="l"/>
            <a:r>
              <a:rPr lang="en-US" sz="4000" b="1" dirty="0"/>
              <a:t>The Marketable Securities Portfolio</a:t>
            </a:r>
          </a:p>
        </p:txBody>
      </p:sp>
      <p:sp>
        <p:nvSpPr>
          <p:cNvPr id="46097" name="Line 17"/>
          <p:cNvSpPr>
            <a:spLocks noChangeShapeType="1"/>
          </p:cNvSpPr>
          <p:nvPr/>
        </p:nvSpPr>
        <p:spPr bwMode="auto">
          <a:xfrm>
            <a:off x="114300" y="3200400"/>
            <a:ext cx="4400550" cy="0"/>
          </a:xfrm>
          <a:prstGeom prst="line">
            <a:avLst/>
          </a:prstGeom>
          <a:noFill/>
          <a:ln w="508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" name="Oval 8"/>
          <p:cNvSpPr>
            <a:spLocks noChangeArrowheads="1"/>
          </p:cNvSpPr>
          <p:nvPr/>
        </p:nvSpPr>
        <p:spPr bwMode="auto">
          <a:xfrm>
            <a:off x="4810125" y="2269075"/>
            <a:ext cx="3860800" cy="3708400"/>
          </a:xfrm>
          <a:prstGeom prst="ellipse">
            <a:avLst/>
          </a:prstGeom>
          <a:solidFill>
            <a:srgbClr val="92D050"/>
          </a:solidFill>
          <a:ln w="25400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7" name="Line 9"/>
          <p:cNvSpPr>
            <a:spLocks noChangeShapeType="1"/>
          </p:cNvSpPr>
          <p:nvPr/>
        </p:nvSpPr>
        <p:spPr bwMode="auto">
          <a:xfrm>
            <a:off x="6702425" y="2256375"/>
            <a:ext cx="0" cy="19050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" name="Line 10"/>
          <p:cNvSpPr>
            <a:spLocks noChangeShapeType="1"/>
          </p:cNvSpPr>
          <p:nvPr/>
        </p:nvSpPr>
        <p:spPr bwMode="auto">
          <a:xfrm>
            <a:off x="5178425" y="3018375"/>
            <a:ext cx="1524000" cy="11430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" name="Line 11"/>
          <p:cNvSpPr>
            <a:spLocks noChangeShapeType="1"/>
          </p:cNvSpPr>
          <p:nvPr/>
        </p:nvSpPr>
        <p:spPr bwMode="auto">
          <a:xfrm>
            <a:off x="6702425" y="4161375"/>
            <a:ext cx="762000" cy="16764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" name="Freeform 12"/>
          <p:cNvSpPr>
            <a:spLocks/>
          </p:cNvSpPr>
          <p:nvPr/>
        </p:nvSpPr>
        <p:spPr bwMode="auto">
          <a:xfrm>
            <a:off x="5181600" y="2265900"/>
            <a:ext cx="1525588" cy="1897063"/>
          </a:xfrm>
          <a:custGeom>
            <a:avLst/>
            <a:gdLst>
              <a:gd name="T0" fmla="*/ 0 w 961"/>
              <a:gd name="T1" fmla="*/ 478 h 1195"/>
              <a:gd name="T2" fmla="*/ 958 w 961"/>
              <a:gd name="T3" fmla="*/ 1194 h 1195"/>
              <a:gd name="T4" fmla="*/ 960 w 961"/>
              <a:gd name="T5" fmla="*/ 0 h 1195"/>
              <a:gd name="T6" fmla="*/ 864 w 961"/>
              <a:gd name="T7" fmla="*/ 6 h 1195"/>
              <a:gd name="T8" fmla="*/ 772 w 961"/>
              <a:gd name="T9" fmla="*/ 18 h 1195"/>
              <a:gd name="T10" fmla="*/ 698 w 961"/>
              <a:gd name="T11" fmla="*/ 32 h 1195"/>
              <a:gd name="T12" fmla="*/ 620 w 961"/>
              <a:gd name="T13" fmla="*/ 54 h 1195"/>
              <a:gd name="T14" fmla="*/ 540 w 961"/>
              <a:gd name="T15" fmla="*/ 80 h 1195"/>
              <a:gd name="T16" fmla="*/ 468 w 961"/>
              <a:gd name="T17" fmla="*/ 108 h 1195"/>
              <a:gd name="T18" fmla="*/ 394 w 961"/>
              <a:gd name="T19" fmla="*/ 144 h 1195"/>
              <a:gd name="T20" fmla="*/ 332 w 961"/>
              <a:gd name="T21" fmla="*/ 182 h 1195"/>
              <a:gd name="T22" fmla="*/ 266 w 961"/>
              <a:gd name="T23" fmla="*/ 224 h 1195"/>
              <a:gd name="T24" fmla="*/ 190 w 961"/>
              <a:gd name="T25" fmla="*/ 282 h 1195"/>
              <a:gd name="T26" fmla="*/ 138 w 961"/>
              <a:gd name="T27" fmla="*/ 328 h 1195"/>
              <a:gd name="T28" fmla="*/ 90 w 961"/>
              <a:gd name="T29" fmla="*/ 374 h 1195"/>
              <a:gd name="T30" fmla="*/ 46 w 961"/>
              <a:gd name="T31" fmla="*/ 426 h 1195"/>
              <a:gd name="T32" fmla="*/ 0 w 961"/>
              <a:gd name="T33" fmla="*/ 478 h 11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961" h="1195">
                <a:moveTo>
                  <a:pt x="0" y="478"/>
                </a:moveTo>
                <a:lnTo>
                  <a:pt x="958" y="1194"/>
                </a:lnTo>
                <a:lnTo>
                  <a:pt x="960" y="0"/>
                </a:lnTo>
                <a:lnTo>
                  <a:pt x="864" y="6"/>
                </a:lnTo>
                <a:lnTo>
                  <a:pt x="772" y="18"/>
                </a:lnTo>
                <a:lnTo>
                  <a:pt x="698" y="32"/>
                </a:lnTo>
                <a:lnTo>
                  <a:pt x="620" y="54"/>
                </a:lnTo>
                <a:lnTo>
                  <a:pt x="540" y="80"/>
                </a:lnTo>
                <a:lnTo>
                  <a:pt x="468" y="108"/>
                </a:lnTo>
                <a:lnTo>
                  <a:pt x="394" y="144"/>
                </a:lnTo>
                <a:lnTo>
                  <a:pt x="332" y="182"/>
                </a:lnTo>
                <a:lnTo>
                  <a:pt x="266" y="224"/>
                </a:lnTo>
                <a:lnTo>
                  <a:pt x="190" y="282"/>
                </a:lnTo>
                <a:lnTo>
                  <a:pt x="138" y="328"/>
                </a:lnTo>
                <a:lnTo>
                  <a:pt x="90" y="374"/>
                </a:lnTo>
                <a:lnTo>
                  <a:pt x="46" y="426"/>
                </a:lnTo>
                <a:lnTo>
                  <a:pt x="0" y="478"/>
                </a:lnTo>
              </a:path>
            </a:pathLst>
          </a:custGeom>
          <a:solidFill>
            <a:schemeClr val="accent6">
              <a:lumMod val="60000"/>
              <a:lumOff val="40000"/>
            </a:schemeClr>
          </a:solidFill>
          <a:ln w="12700" cap="rnd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0" name="Freeform 13"/>
          <p:cNvSpPr>
            <a:spLocks/>
          </p:cNvSpPr>
          <p:nvPr/>
        </p:nvSpPr>
        <p:spPr bwMode="auto">
          <a:xfrm>
            <a:off x="6705600" y="2262725"/>
            <a:ext cx="1966913" cy="3576638"/>
          </a:xfrm>
          <a:custGeom>
            <a:avLst/>
            <a:gdLst>
              <a:gd name="T0" fmla="*/ 0 w 1239"/>
              <a:gd name="T1" fmla="*/ 0 h 2253"/>
              <a:gd name="T2" fmla="*/ 0 w 1239"/>
              <a:gd name="T3" fmla="*/ 1200 h 2253"/>
              <a:gd name="T4" fmla="*/ 479 w 1239"/>
              <a:gd name="T5" fmla="*/ 2252 h 2253"/>
              <a:gd name="T6" fmla="*/ 522 w 1239"/>
              <a:gd name="T7" fmla="*/ 2238 h 2253"/>
              <a:gd name="T8" fmla="*/ 612 w 1239"/>
              <a:gd name="T9" fmla="*/ 2194 h 2253"/>
              <a:gd name="T10" fmla="*/ 671 w 1239"/>
              <a:gd name="T11" fmla="*/ 2156 h 2253"/>
              <a:gd name="T12" fmla="*/ 671 w 1239"/>
              <a:gd name="T13" fmla="*/ 2156 h 2253"/>
              <a:gd name="T14" fmla="*/ 766 w 1239"/>
              <a:gd name="T15" fmla="*/ 2100 h 2253"/>
              <a:gd name="T16" fmla="*/ 870 w 1239"/>
              <a:gd name="T17" fmla="*/ 2012 h 2253"/>
              <a:gd name="T18" fmla="*/ 972 w 1239"/>
              <a:gd name="T19" fmla="*/ 1902 h 2253"/>
              <a:gd name="T20" fmla="*/ 1022 w 1239"/>
              <a:gd name="T21" fmla="*/ 1840 h 2253"/>
              <a:gd name="T22" fmla="*/ 1068 w 1239"/>
              <a:gd name="T23" fmla="*/ 1770 h 2253"/>
              <a:gd name="T24" fmla="*/ 1122 w 1239"/>
              <a:gd name="T25" fmla="*/ 1678 h 2253"/>
              <a:gd name="T26" fmla="*/ 1168 w 1239"/>
              <a:gd name="T27" fmla="*/ 1570 h 2253"/>
              <a:gd name="T28" fmla="*/ 1198 w 1239"/>
              <a:gd name="T29" fmla="*/ 1487 h 2253"/>
              <a:gd name="T30" fmla="*/ 1224 w 1239"/>
              <a:gd name="T31" fmla="*/ 1376 h 2253"/>
              <a:gd name="T32" fmla="*/ 1234 w 1239"/>
              <a:gd name="T33" fmla="*/ 1284 h 2253"/>
              <a:gd name="T34" fmla="*/ 1238 w 1239"/>
              <a:gd name="T35" fmla="*/ 1196 h 2253"/>
              <a:gd name="T36" fmla="*/ 1238 w 1239"/>
              <a:gd name="T37" fmla="*/ 1106 h 2253"/>
              <a:gd name="T38" fmla="*/ 1230 w 1239"/>
              <a:gd name="T39" fmla="*/ 1012 h 2253"/>
              <a:gd name="T40" fmla="*/ 1208 w 1239"/>
              <a:gd name="T41" fmla="*/ 898 h 2253"/>
              <a:gd name="T42" fmla="*/ 1166 w 1239"/>
              <a:gd name="T43" fmla="*/ 762 h 2253"/>
              <a:gd name="T44" fmla="*/ 1122 w 1239"/>
              <a:gd name="T45" fmla="*/ 672 h 2253"/>
              <a:gd name="T46" fmla="*/ 1070 w 1239"/>
              <a:gd name="T47" fmla="*/ 574 h 2253"/>
              <a:gd name="T48" fmla="*/ 976 w 1239"/>
              <a:gd name="T49" fmla="*/ 442 h 2253"/>
              <a:gd name="T50" fmla="*/ 874 w 1239"/>
              <a:gd name="T51" fmla="*/ 336 h 2253"/>
              <a:gd name="T52" fmla="*/ 767 w 1239"/>
              <a:gd name="T53" fmla="*/ 243 h 2253"/>
              <a:gd name="T54" fmla="*/ 648 w 1239"/>
              <a:gd name="T55" fmla="*/ 168 h 2253"/>
              <a:gd name="T56" fmla="*/ 530 w 1239"/>
              <a:gd name="T57" fmla="*/ 102 h 2253"/>
              <a:gd name="T58" fmla="*/ 386 w 1239"/>
              <a:gd name="T59" fmla="*/ 52 h 2253"/>
              <a:gd name="T60" fmla="*/ 258 w 1239"/>
              <a:gd name="T61" fmla="*/ 22 h 2253"/>
              <a:gd name="T62" fmla="*/ 144 w 1239"/>
              <a:gd name="T63" fmla="*/ 4 h 2253"/>
              <a:gd name="T64" fmla="*/ 0 w 1239"/>
              <a:gd name="T65" fmla="*/ 0 h 22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1239" h="2253">
                <a:moveTo>
                  <a:pt x="0" y="0"/>
                </a:moveTo>
                <a:lnTo>
                  <a:pt x="0" y="1200"/>
                </a:lnTo>
                <a:lnTo>
                  <a:pt x="479" y="2252"/>
                </a:lnTo>
                <a:lnTo>
                  <a:pt x="522" y="2238"/>
                </a:lnTo>
                <a:lnTo>
                  <a:pt x="612" y="2194"/>
                </a:lnTo>
                <a:lnTo>
                  <a:pt x="671" y="2156"/>
                </a:lnTo>
                <a:lnTo>
                  <a:pt x="671" y="2156"/>
                </a:lnTo>
                <a:lnTo>
                  <a:pt x="766" y="2100"/>
                </a:lnTo>
                <a:lnTo>
                  <a:pt x="870" y="2012"/>
                </a:lnTo>
                <a:lnTo>
                  <a:pt x="972" y="1902"/>
                </a:lnTo>
                <a:lnTo>
                  <a:pt x="1022" y="1840"/>
                </a:lnTo>
                <a:lnTo>
                  <a:pt x="1068" y="1770"/>
                </a:lnTo>
                <a:lnTo>
                  <a:pt x="1122" y="1678"/>
                </a:lnTo>
                <a:lnTo>
                  <a:pt x="1168" y="1570"/>
                </a:lnTo>
                <a:lnTo>
                  <a:pt x="1198" y="1487"/>
                </a:lnTo>
                <a:lnTo>
                  <a:pt x="1224" y="1376"/>
                </a:lnTo>
                <a:lnTo>
                  <a:pt x="1234" y="1284"/>
                </a:lnTo>
                <a:lnTo>
                  <a:pt x="1238" y="1196"/>
                </a:lnTo>
                <a:lnTo>
                  <a:pt x="1238" y="1106"/>
                </a:lnTo>
                <a:lnTo>
                  <a:pt x="1230" y="1012"/>
                </a:lnTo>
                <a:lnTo>
                  <a:pt x="1208" y="898"/>
                </a:lnTo>
                <a:lnTo>
                  <a:pt x="1166" y="762"/>
                </a:lnTo>
                <a:lnTo>
                  <a:pt x="1122" y="672"/>
                </a:lnTo>
                <a:lnTo>
                  <a:pt x="1070" y="574"/>
                </a:lnTo>
                <a:lnTo>
                  <a:pt x="976" y="442"/>
                </a:lnTo>
                <a:lnTo>
                  <a:pt x="874" y="336"/>
                </a:lnTo>
                <a:lnTo>
                  <a:pt x="767" y="243"/>
                </a:lnTo>
                <a:lnTo>
                  <a:pt x="648" y="168"/>
                </a:lnTo>
                <a:lnTo>
                  <a:pt x="530" y="102"/>
                </a:lnTo>
                <a:lnTo>
                  <a:pt x="386" y="52"/>
                </a:lnTo>
                <a:lnTo>
                  <a:pt x="258" y="22"/>
                </a:lnTo>
                <a:lnTo>
                  <a:pt x="144" y="4"/>
                </a:lnTo>
                <a:lnTo>
                  <a:pt x="0" y="0"/>
                </a:lnTo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rnd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1" name="Rectangle 14"/>
          <p:cNvSpPr>
            <a:spLocks noChangeArrowheads="1"/>
          </p:cNvSpPr>
          <p:nvPr/>
        </p:nvSpPr>
        <p:spPr bwMode="auto">
          <a:xfrm>
            <a:off x="7212013" y="3424775"/>
            <a:ext cx="960437" cy="8207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4800" dirty="0">
                <a:solidFill>
                  <a:schemeClr val="accent1"/>
                </a:solidFill>
              </a:rPr>
              <a:t>R$</a:t>
            </a:r>
          </a:p>
        </p:txBody>
      </p:sp>
      <p:sp>
        <p:nvSpPr>
          <p:cNvPr id="32" name="Rectangle 15"/>
          <p:cNvSpPr>
            <a:spLocks noChangeArrowheads="1"/>
          </p:cNvSpPr>
          <p:nvPr/>
        </p:nvSpPr>
        <p:spPr bwMode="auto">
          <a:xfrm>
            <a:off x="5716588" y="2624675"/>
            <a:ext cx="893762" cy="8207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4800">
                <a:solidFill>
                  <a:schemeClr val="accent1"/>
                </a:solidFill>
              </a:rPr>
              <a:t>F$</a:t>
            </a:r>
          </a:p>
        </p:txBody>
      </p:sp>
      <p:sp>
        <p:nvSpPr>
          <p:cNvPr id="33" name="Rectangle 16"/>
          <p:cNvSpPr>
            <a:spLocks noChangeArrowheads="1"/>
          </p:cNvSpPr>
          <p:nvPr/>
        </p:nvSpPr>
        <p:spPr bwMode="auto">
          <a:xfrm>
            <a:off x="5526088" y="4310600"/>
            <a:ext cx="960437" cy="8207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4800">
                <a:solidFill>
                  <a:schemeClr val="accent1"/>
                </a:solidFill>
              </a:rPr>
              <a:t>C$</a:t>
            </a:r>
          </a:p>
        </p:txBody>
      </p:sp>
    </p:spTree>
    <p:extLst>
      <p:ext uri="{BB962C8B-B14F-4D97-AF65-F5344CB8AC3E}">
        <p14:creationId xmlns:p14="http://schemas.microsoft.com/office/powerpoint/2010/main" xmlns="" val="374284892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7" name="Rectangle 3"/>
          <p:cNvSpPr>
            <a:spLocks noGrp="1" noChangeArrowheads="1"/>
          </p:cNvSpPr>
          <p:nvPr>
            <p:ph type="title"/>
          </p:nvPr>
        </p:nvSpPr>
        <p:spPr>
          <a:xfrm>
            <a:off x="381000" y="19050"/>
            <a:ext cx="8077200" cy="1733550"/>
          </a:xfrm>
          <a:noFill/>
          <a:ln/>
        </p:spPr>
        <p:txBody>
          <a:bodyPr>
            <a:normAutofit/>
          </a:bodyPr>
          <a:lstStyle/>
          <a:p>
            <a:pPr algn="l"/>
            <a:r>
              <a:rPr lang="en-US" sz="4000" b="1" dirty="0"/>
              <a:t>Variables in Marketable Securities Selection</a:t>
            </a:r>
          </a:p>
        </p:txBody>
      </p:sp>
      <p:sp>
        <p:nvSpPr>
          <p:cNvPr id="47108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457201" y="4114800"/>
            <a:ext cx="8482780" cy="2438400"/>
          </a:xfrm>
          <a:noFill/>
          <a:ln/>
        </p:spPr>
        <p:txBody>
          <a:bodyPr>
            <a:normAutofit/>
          </a:bodyPr>
          <a:lstStyle/>
          <a:p>
            <a:pPr marL="0" indent="0">
              <a:buFont typeface="Monotype Sorts" pitchFamily="2" charset="2"/>
              <a:buNone/>
            </a:pPr>
            <a:r>
              <a:rPr lang="en-US" u="sng" dirty="0"/>
              <a:t>Marketability (or Liquidity)</a:t>
            </a:r>
            <a:endParaRPr lang="en-US" dirty="0"/>
          </a:p>
          <a:p>
            <a:pPr marL="0" lvl="1" indent="0">
              <a:spcBef>
                <a:spcPct val="0"/>
              </a:spcBef>
              <a:buFont typeface="Monotype Sorts" pitchFamily="2" charset="2"/>
              <a:buNone/>
            </a:pPr>
            <a:r>
              <a:rPr lang="en-US" sz="3200" dirty="0"/>
              <a:t>The ability to sell a significant volume of securities in a short period of time in the secondary market without significant price concession.</a:t>
            </a:r>
          </a:p>
        </p:txBody>
      </p:sp>
      <p:sp>
        <p:nvSpPr>
          <p:cNvPr id="47110" name="Rectangle 6"/>
          <p:cNvSpPr>
            <a:spLocks noChangeArrowheads="1"/>
          </p:cNvSpPr>
          <p:nvPr/>
        </p:nvSpPr>
        <p:spPr bwMode="auto">
          <a:xfrm>
            <a:off x="457200" y="1671484"/>
            <a:ext cx="8686800" cy="2209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/>
          <a:lstStyle/>
          <a:p>
            <a:pPr>
              <a:spcBef>
                <a:spcPct val="20000"/>
              </a:spcBef>
              <a:spcAft>
                <a:spcPct val="20000"/>
              </a:spcAft>
            </a:pPr>
            <a:r>
              <a:rPr lang="en-US" sz="3200" u="sng" dirty="0"/>
              <a:t>Safety</a:t>
            </a:r>
            <a:endParaRPr lang="en-US" sz="3200" dirty="0"/>
          </a:p>
          <a:p>
            <a:pPr marL="0" lvl="1">
              <a:spcAft>
                <a:spcPct val="20000"/>
              </a:spcAft>
            </a:pPr>
            <a:r>
              <a:rPr lang="en-US" sz="3200" dirty="0"/>
              <a:t>Refers to the likelihood of getting back the same number of dollars you originally </a:t>
            </a:r>
            <a:r>
              <a:rPr lang="en-US" sz="3200" dirty="0" smtClean="0"/>
              <a:t>invested, i.e. recovery of principal invested.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xmlns="" val="220354020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1" name="Rectangle 3"/>
          <p:cNvSpPr>
            <a:spLocks noGrp="1" noChangeArrowheads="1"/>
          </p:cNvSpPr>
          <p:nvPr>
            <p:ph type="title"/>
          </p:nvPr>
        </p:nvSpPr>
        <p:spPr>
          <a:xfrm>
            <a:off x="381000" y="19050"/>
            <a:ext cx="8077200" cy="1733550"/>
          </a:xfrm>
          <a:noFill/>
          <a:ln/>
        </p:spPr>
        <p:txBody>
          <a:bodyPr>
            <a:normAutofit/>
          </a:bodyPr>
          <a:lstStyle/>
          <a:p>
            <a:pPr algn="l"/>
            <a:r>
              <a:rPr lang="en-US" sz="4000" b="1" dirty="0"/>
              <a:t>Variables in Marketable Securities Selection</a:t>
            </a:r>
          </a:p>
        </p:txBody>
      </p:sp>
      <p:sp>
        <p:nvSpPr>
          <p:cNvPr id="48132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381000" y="4021394"/>
            <a:ext cx="8001000" cy="1905000"/>
          </a:xfrm>
          <a:noFill/>
          <a:ln/>
        </p:spPr>
        <p:txBody>
          <a:bodyPr/>
          <a:lstStyle/>
          <a:p>
            <a:pPr marL="0" indent="0">
              <a:buFont typeface="Monotype Sorts" pitchFamily="2" charset="2"/>
              <a:buNone/>
            </a:pPr>
            <a:r>
              <a:rPr lang="en-US" u="sng" dirty="0"/>
              <a:t>Maturity</a:t>
            </a:r>
          </a:p>
          <a:p>
            <a:pPr marL="0" indent="0">
              <a:spcBef>
                <a:spcPct val="0"/>
              </a:spcBef>
              <a:buFont typeface="Monotype Sorts" pitchFamily="2" charset="2"/>
              <a:buNone/>
            </a:pPr>
            <a:r>
              <a:rPr lang="en-US" dirty="0"/>
              <a:t>Refers to the remaining life of the security.</a:t>
            </a:r>
          </a:p>
        </p:txBody>
      </p:sp>
      <p:sp>
        <p:nvSpPr>
          <p:cNvPr id="48134" name="Rectangle 6"/>
          <p:cNvSpPr>
            <a:spLocks noChangeArrowheads="1"/>
          </p:cNvSpPr>
          <p:nvPr/>
        </p:nvSpPr>
        <p:spPr bwMode="auto">
          <a:xfrm>
            <a:off x="228600" y="1828800"/>
            <a:ext cx="8534400" cy="2209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/>
          <a:lstStyle/>
          <a:p>
            <a:pPr>
              <a:spcBef>
                <a:spcPct val="20000"/>
              </a:spcBef>
              <a:spcAft>
                <a:spcPct val="20000"/>
              </a:spcAft>
            </a:pPr>
            <a:r>
              <a:rPr lang="en-US" sz="3200" u="sng" dirty="0"/>
              <a:t>Interest Rate (or Yield) Risk</a:t>
            </a:r>
            <a:endParaRPr lang="en-US" sz="3200" dirty="0"/>
          </a:p>
          <a:p>
            <a:pPr marL="0" lvl="1">
              <a:spcAft>
                <a:spcPct val="20000"/>
              </a:spcAft>
            </a:pPr>
            <a:r>
              <a:rPr lang="en-US" sz="3200" dirty="0"/>
              <a:t>The variability in the market price of a security caused by changes in interest rates.</a:t>
            </a:r>
          </a:p>
        </p:txBody>
      </p:sp>
    </p:spTree>
    <p:extLst>
      <p:ext uri="{BB962C8B-B14F-4D97-AF65-F5344CB8AC3E}">
        <p14:creationId xmlns:p14="http://schemas.microsoft.com/office/powerpoint/2010/main" xmlns="" val="93706470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5" name="Rectangle 3"/>
          <p:cNvSpPr>
            <a:spLocks noGrp="1" noChangeArrowheads="1"/>
          </p:cNvSpPr>
          <p:nvPr>
            <p:ph type="title"/>
          </p:nvPr>
        </p:nvSpPr>
        <p:spPr>
          <a:xfrm>
            <a:off x="76200" y="19050"/>
            <a:ext cx="8458200" cy="1733550"/>
          </a:xfrm>
          <a:noFill/>
          <a:ln/>
        </p:spPr>
        <p:txBody>
          <a:bodyPr>
            <a:normAutofit/>
          </a:bodyPr>
          <a:lstStyle/>
          <a:p>
            <a:pPr algn="l"/>
            <a:r>
              <a:rPr lang="en-US" sz="4000" b="1" dirty="0"/>
              <a:t>Common Money </a:t>
            </a:r>
            <a:r>
              <a:rPr lang="en-US" sz="4000" b="1" dirty="0" smtClean="0"/>
              <a:t>Market Instruments</a:t>
            </a:r>
            <a:endParaRPr lang="en-US" sz="4000" b="1" dirty="0"/>
          </a:p>
        </p:txBody>
      </p:sp>
      <p:sp>
        <p:nvSpPr>
          <p:cNvPr id="49156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266700" y="3810000"/>
            <a:ext cx="8458200" cy="2667000"/>
          </a:xfrm>
          <a:noFill/>
          <a:ln/>
        </p:spPr>
        <p:txBody>
          <a:bodyPr>
            <a:normAutofit/>
          </a:bodyPr>
          <a:lstStyle/>
          <a:p>
            <a:pPr marL="0" indent="0">
              <a:lnSpc>
                <a:spcPct val="90000"/>
              </a:lnSpc>
              <a:buNone/>
            </a:pPr>
            <a:r>
              <a:rPr lang="en-US" sz="3200" u="sng" dirty="0"/>
              <a:t>Treasury Bills (T-bills)</a:t>
            </a:r>
            <a:r>
              <a:rPr lang="en-US" sz="3200" dirty="0"/>
              <a:t>:  Short-term, non-interest bearing obligations of the U.S. Treasury issued at a discount and redeemed at maturity for full face value.  Minimum $1,000 amount and $1,000 increments thereafter.</a:t>
            </a:r>
          </a:p>
        </p:txBody>
      </p:sp>
      <p:sp>
        <p:nvSpPr>
          <p:cNvPr id="49158" name="Rectangle 6"/>
          <p:cNvSpPr>
            <a:spLocks noChangeArrowheads="1"/>
          </p:cNvSpPr>
          <p:nvPr/>
        </p:nvSpPr>
        <p:spPr bwMode="auto">
          <a:xfrm>
            <a:off x="76200" y="1828800"/>
            <a:ext cx="8839200" cy="1828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/>
          <a:lstStyle/>
          <a:p>
            <a:pPr marL="55563">
              <a:spcBef>
                <a:spcPct val="20000"/>
              </a:spcBef>
              <a:spcAft>
                <a:spcPct val="20000"/>
              </a:spcAft>
            </a:pPr>
            <a:r>
              <a:rPr lang="en-US" sz="3600" u="sng" dirty="0"/>
              <a:t>Money Market Instruments</a:t>
            </a:r>
            <a:endParaRPr lang="en-US" sz="3600" dirty="0"/>
          </a:p>
          <a:p>
            <a:pPr marL="55563" lvl="1">
              <a:spcAft>
                <a:spcPct val="20000"/>
              </a:spcAft>
            </a:pPr>
            <a:r>
              <a:rPr lang="en-US" sz="3200" dirty="0"/>
              <a:t>All government securities and short-term </a:t>
            </a:r>
            <a:r>
              <a:rPr lang="en-US" sz="3200" dirty="0" smtClean="0"/>
              <a:t>corporate obligations</a:t>
            </a:r>
            <a:r>
              <a:rPr lang="en-US" sz="3200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xmlns="" val="327062555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9" name="Rectangle 3"/>
          <p:cNvSpPr>
            <a:spLocks noGrp="1" noChangeArrowheads="1"/>
          </p:cNvSpPr>
          <p:nvPr>
            <p:ph type="title"/>
          </p:nvPr>
        </p:nvSpPr>
        <p:spPr>
          <a:xfrm>
            <a:off x="381000" y="19050"/>
            <a:ext cx="8382000" cy="1733550"/>
          </a:xfrm>
          <a:noFill/>
          <a:ln/>
        </p:spPr>
        <p:txBody>
          <a:bodyPr>
            <a:normAutofit/>
          </a:bodyPr>
          <a:lstStyle/>
          <a:p>
            <a:pPr algn="l"/>
            <a:r>
              <a:rPr lang="en-US" sz="3600" b="1" dirty="0"/>
              <a:t>T-Bills and </a:t>
            </a:r>
            <a:r>
              <a:rPr lang="en-US" sz="3600" b="1" dirty="0" smtClean="0"/>
              <a:t/>
            </a:r>
            <a:br>
              <a:rPr lang="en-US" sz="3600" b="1" dirty="0" smtClean="0"/>
            </a:br>
            <a:r>
              <a:rPr lang="en-US" sz="3600" b="1" dirty="0" smtClean="0"/>
              <a:t>Bond </a:t>
            </a:r>
            <a:r>
              <a:rPr lang="en-US" sz="3600" b="1" dirty="0"/>
              <a:t>Equivalent Yield (BEY) Method:</a:t>
            </a:r>
          </a:p>
        </p:txBody>
      </p:sp>
      <p:sp>
        <p:nvSpPr>
          <p:cNvPr id="65542" name="Rectangle 6"/>
          <p:cNvSpPr>
            <a:spLocks noChangeArrowheads="1"/>
          </p:cNvSpPr>
          <p:nvPr/>
        </p:nvSpPr>
        <p:spPr bwMode="auto">
          <a:xfrm>
            <a:off x="304800" y="1671484"/>
            <a:ext cx="8229600" cy="480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/>
          <a:lstStyle/>
          <a:p>
            <a:pPr marL="7938" indent="-7938">
              <a:spcBef>
                <a:spcPct val="20000"/>
              </a:spcBef>
              <a:spcAft>
                <a:spcPct val="20000"/>
              </a:spcAft>
            </a:pPr>
            <a:r>
              <a:rPr lang="en-US" sz="2800" dirty="0"/>
              <a:t>BEY = [ (FA – PP) / (PP) ] *[ 365 / DM ]</a:t>
            </a:r>
          </a:p>
          <a:p>
            <a:pPr marL="7938" lvl="2" indent="-7938">
              <a:spcAft>
                <a:spcPct val="20000"/>
              </a:spcAft>
            </a:pPr>
            <a:r>
              <a:rPr lang="en-US" sz="2800" dirty="0"/>
              <a:t>FA: face amount of security</a:t>
            </a:r>
          </a:p>
          <a:p>
            <a:pPr marL="7938" lvl="2" indent="-7938">
              <a:spcAft>
                <a:spcPct val="20000"/>
              </a:spcAft>
            </a:pPr>
            <a:r>
              <a:rPr lang="en-US" sz="2800" dirty="0"/>
              <a:t>PP: purchase price of security</a:t>
            </a:r>
          </a:p>
          <a:p>
            <a:pPr marL="7938" lvl="2" indent="-7938">
              <a:spcAft>
                <a:spcPct val="20000"/>
              </a:spcAft>
            </a:pPr>
            <a:r>
              <a:rPr lang="en-US" sz="2800" dirty="0"/>
              <a:t>DM: days to maturity of security</a:t>
            </a:r>
          </a:p>
          <a:p>
            <a:pPr marL="7938" lvl="2" indent="-7938">
              <a:spcBef>
                <a:spcPct val="30000"/>
              </a:spcBef>
              <a:spcAft>
                <a:spcPct val="20000"/>
              </a:spcAft>
            </a:pPr>
            <a:r>
              <a:rPr lang="en-US" sz="2800" dirty="0" smtClean="0"/>
              <a:t>A </a:t>
            </a:r>
            <a:r>
              <a:rPr lang="en-US" sz="2800" dirty="0"/>
              <a:t>$1,000, </a:t>
            </a:r>
            <a:r>
              <a:rPr lang="en-US" sz="2800" dirty="0" smtClean="0"/>
              <a:t>26-week </a:t>
            </a:r>
            <a:r>
              <a:rPr lang="en-US" sz="2800" dirty="0"/>
              <a:t>T-bill is purchased for $</a:t>
            </a:r>
            <a:r>
              <a:rPr lang="en-US" sz="2800" dirty="0" smtClean="0"/>
              <a:t>956 </a:t>
            </a:r>
            <a:r>
              <a:rPr lang="en-US" sz="2800" dirty="0"/>
              <a:t>– what is its BEY</a:t>
            </a:r>
            <a:r>
              <a:rPr lang="en-US" sz="2800" dirty="0" smtClean="0"/>
              <a:t>?</a:t>
            </a:r>
          </a:p>
          <a:p>
            <a:pPr marL="7938" lvl="2" indent="-7938">
              <a:spcBef>
                <a:spcPct val="30000"/>
              </a:spcBef>
              <a:spcAft>
                <a:spcPct val="20000"/>
              </a:spcAft>
            </a:pPr>
            <a:endParaRPr lang="en-US" sz="2800" dirty="0" smtClean="0"/>
          </a:p>
          <a:p>
            <a:pPr marL="7938" indent="-7938">
              <a:buClrTx/>
              <a:buSzTx/>
              <a:buFontTx/>
              <a:buNone/>
            </a:pPr>
            <a:r>
              <a:rPr lang="en-US" sz="2800" dirty="0" smtClean="0"/>
              <a:t>BEY = [ (1000 – 956) / (956) ] *[ 365 / 182 ]</a:t>
            </a:r>
          </a:p>
          <a:p>
            <a:pPr marL="7938" indent="-7938">
              <a:buClrTx/>
              <a:buSzTx/>
              <a:buFontTx/>
              <a:buNone/>
            </a:pPr>
            <a:r>
              <a:rPr lang="en-US" sz="2800" u="sng" dirty="0" smtClean="0"/>
              <a:t>BEY = 9.23%</a:t>
            </a:r>
            <a:r>
              <a:rPr lang="en-US" sz="2800" dirty="0" smtClean="0"/>
              <a:t> </a:t>
            </a:r>
          </a:p>
          <a:p>
            <a:pPr marL="7938" lvl="2" indent="-7938">
              <a:spcBef>
                <a:spcPct val="30000"/>
              </a:spcBef>
              <a:spcAft>
                <a:spcPct val="20000"/>
              </a:spcAft>
            </a:pPr>
            <a:endParaRPr lang="en-US" sz="2800" dirty="0"/>
          </a:p>
          <a:p>
            <a:pPr marL="7938" lvl="2" indent="-7938">
              <a:spcAft>
                <a:spcPct val="20000"/>
              </a:spcAft>
              <a:buFontTx/>
              <a:buChar char="•"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xmlns="" val="140890654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3" name="Rectangle 3"/>
          <p:cNvSpPr>
            <a:spLocks noGrp="1" noChangeArrowheads="1"/>
          </p:cNvSpPr>
          <p:nvPr>
            <p:ph type="title"/>
          </p:nvPr>
        </p:nvSpPr>
        <p:spPr>
          <a:xfrm>
            <a:off x="142568" y="0"/>
            <a:ext cx="8610600" cy="1504950"/>
          </a:xfrm>
          <a:noFill/>
          <a:ln/>
        </p:spPr>
        <p:txBody>
          <a:bodyPr>
            <a:normAutofit/>
          </a:bodyPr>
          <a:lstStyle/>
          <a:p>
            <a:pPr algn="l"/>
            <a:r>
              <a:rPr lang="en-US" sz="3600" b="1" dirty="0"/>
              <a:t>T-Bills and Equivalent Annual Yield (EAY) Method:</a:t>
            </a:r>
          </a:p>
        </p:txBody>
      </p:sp>
      <p:sp>
        <p:nvSpPr>
          <p:cNvPr id="66566" name="Rectangle 6"/>
          <p:cNvSpPr>
            <a:spLocks noChangeArrowheads="1"/>
          </p:cNvSpPr>
          <p:nvPr/>
        </p:nvSpPr>
        <p:spPr bwMode="auto">
          <a:xfrm>
            <a:off x="152400" y="1676400"/>
            <a:ext cx="8839200" cy="480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/>
          <a:lstStyle/>
          <a:p>
            <a:pPr>
              <a:spcBef>
                <a:spcPct val="20000"/>
              </a:spcBef>
              <a:spcAft>
                <a:spcPct val="20000"/>
              </a:spcAft>
            </a:pPr>
            <a:r>
              <a:rPr lang="en-US" sz="3200" dirty="0"/>
              <a:t>EAY = (1 + [ BEY / (365 / DM) ] )</a:t>
            </a:r>
            <a:r>
              <a:rPr lang="en-US" sz="3200" baseline="30000" dirty="0"/>
              <a:t>365/DM</a:t>
            </a:r>
            <a:r>
              <a:rPr lang="en-US" sz="3200" dirty="0"/>
              <a:t> - 1</a:t>
            </a:r>
          </a:p>
          <a:p>
            <a:pPr marL="0" lvl="2">
              <a:spcAft>
                <a:spcPct val="20000"/>
              </a:spcAft>
            </a:pPr>
            <a:r>
              <a:rPr lang="en-US" sz="3200" dirty="0"/>
              <a:t>BEY: bond equivalent yield from the previous slide</a:t>
            </a:r>
          </a:p>
          <a:p>
            <a:pPr marL="0" lvl="2">
              <a:spcAft>
                <a:spcPct val="20000"/>
              </a:spcAft>
            </a:pPr>
            <a:r>
              <a:rPr lang="en-US" sz="3200" dirty="0"/>
              <a:t>DM: days to maturity of security</a:t>
            </a:r>
          </a:p>
          <a:p>
            <a:pPr marL="0" lvl="2">
              <a:spcBef>
                <a:spcPct val="30000"/>
              </a:spcBef>
              <a:spcAft>
                <a:spcPct val="20000"/>
              </a:spcAft>
            </a:pPr>
            <a:r>
              <a:rPr lang="en-US" sz="3200" dirty="0"/>
              <a:t>Calculate the EAY of the $1,000, </a:t>
            </a:r>
            <a:r>
              <a:rPr lang="en-US" sz="3200" dirty="0" smtClean="0"/>
              <a:t>26-week </a:t>
            </a:r>
            <a:r>
              <a:rPr lang="en-US" sz="3200" dirty="0"/>
              <a:t>T-bill purchased for $</a:t>
            </a:r>
            <a:r>
              <a:rPr lang="en-US" sz="3200" dirty="0" smtClean="0"/>
              <a:t>956 </a:t>
            </a:r>
            <a:r>
              <a:rPr lang="en-US" sz="3200" dirty="0"/>
              <a:t>described on the previous slide</a:t>
            </a:r>
            <a:r>
              <a:rPr lang="en-US" sz="3200" dirty="0" smtClean="0"/>
              <a:t>?</a:t>
            </a:r>
          </a:p>
          <a:p>
            <a:pPr>
              <a:buClrTx/>
              <a:buSzTx/>
              <a:buFontTx/>
              <a:buNone/>
            </a:pPr>
            <a:endParaRPr lang="en-US" sz="3200" dirty="0" smtClean="0"/>
          </a:p>
          <a:p>
            <a:pPr>
              <a:buClrTx/>
              <a:buSzTx/>
              <a:buFontTx/>
              <a:buNone/>
            </a:pPr>
            <a:r>
              <a:rPr lang="en-US" sz="3200" dirty="0" smtClean="0"/>
              <a:t>EAY = (1 + [.0923/(365 / 182)])</a:t>
            </a:r>
            <a:r>
              <a:rPr lang="en-US" sz="3200" baseline="30000" dirty="0" smtClean="0"/>
              <a:t>365/182</a:t>
            </a:r>
            <a:r>
              <a:rPr lang="en-US" sz="3200" dirty="0" smtClean="0"/>
              <a:t> - 1</a:t>
            </a:r>
          </a:p>
          <a:p>
            <a:pPr>
              <a:buClrTx/>
              <a:buSzTx/>
              <a:buFontTx/>
              <a:buNone/>
            </a:pPr>
            <a:r>
              <a:rPr lang="en-US" sz="3200" u="sng" dirty="0" smtClean="0"/>
              <a:t>EAY = 9.44%</a:t>
            </a:r>
            <a:r>
              <a:rPr lang="en-US" sz="3200" dirty="0" smtClean="0"/>
              <a:t> </a:t>
            </a:r>
          </a:p>
          <a:p>
            <a:pPr marL="0" lvl="2">
              <a:spcBef>
                <a:spcPct val="30000"/>
              </a:spcBef>
              <a:spcAft>
                <a:spcPct val="20000"/>
              </a:spcAft>
            </a:pP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xmlns="" val="74317140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9" name="Rectangle 3"/>
          <p:cNvSpPr>
            <a:spLocks noGrp="1" noChangeArrowheads="1"/>
          </p:cNvSpPr>
          <p:nvPr>
            <p:ph type="title"/>
          </p:nvPr>
        </p:nvSpPr>
        <p:spPr>
          <a:xfrm>
            <a:off x="381000" y="19050"/>
            <a:ext cx="8153400" cy="1733550"/>
          </a:xfrm>
          <a:noFill/>
          <a:ln/>
        </p:spPr>
        <p:txBody>
          <a:bodyPr>
            <a:normAutofit/>
          </a:bodyPr>
          <a:lstStyle/>
          <a:p>
            <a:pPr algn="l"/>
            <a:r>
              <a:rPr lang="en-US" sz="4000" b="1" dirty="0"/>
              <a:t>Common Money </a:t>
            </a:r>
            <a:r>
              <a:rPr lang="en-US" sz="4000" b="1" dirty="0" smtClean="0"/>
              <a:t>Market Instruments</a:t>
            </a:r>
            <a:endParaRPr lang="en-US" sz="4000" b="1" dirty="0"/>
          </a:p>
        </p:txBody>
      </p:sp>
      <p:sp>
        <p:nvSpPr>
          <p:cNvPr id="50180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381000" y="3962400"/>
            <a:ext cx="8458200" cy="2514600"/>
          </a:xfrm>
          <a:noFill/>
          <a:ln/>
        </p:spPr>
        <p:txBody>
          <a:bodyPr/>
          <a:lstStyle/>
          <a:p>
            <a:pPr marL="0" indent="0">
              <a:buNone/>
            </a:pPr>
            <a:r>
              <a:rPr lang="en-US" u="sng" dirty="0"/>
              <a:t>Treasury Bonds</a:t>
            </a:r>
            <a:r>
              <a:rPr lang="en-US" dirty="0"/>
              <a:t>:</a:t>
            </a:r>
            <a:r>
              <a:rPr lang="en-US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en-US" dirty="0"/>
              <a:t>Long-term </a:t>
            </a:r>
            <a:r>
              <a:rPr lang="en-US" dirty="0" smtClean="0"/>
              <a:t>obligations </a:t>
            </a:r>
            <a:r>
              <a:rPr lang="en-US" dirty="0"/>
              <a:t>of the U.S. </a:t>
            </a:r>
            <a:r>
              <a:rPr lang="en-US" dirty="0" smtClean="0"/>
              <a:t>Treasury having more </a:t>
            </a:r>
            <a:r>
              <a:rPr lang="en-US" dirty="0"/>
              <a:t>than 10 years’ original </a:t>
            </a:r>
            <a:r>
              <a:rPr lang="en-US" dirty="0" smtClean="0"/>
              <a:t>maturity</a:t>
            </a:r>
            <a:r>
              <a:rPr lang="en-US" dirty="0"/>
              <a:t>.</a:t>
            </a:r>
          </a:p>
        </p:txBody>
      </p:sp>
      <p:sp>
        <p:nvSpPr>
          <p:cNvPr id="50182" name="Rectangle 6"/>
          <p:cNvSpPr>
            <a:spLocks noChangeArrowheads="1"/>
          </p:cNvSpPr>
          <p:nvPr/>
        </p:nvSpPr>
        <p:spPr bwMode="auto">
          <a:xfrm>
            <a:off x="381000" y="1828800"/>
            <a:ext cx="8305800" cy="1828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/>
          <a:lstStyle/>
          <a:p>
            <a:pPr marL="914400" indent="-914400">
              <a:spcBef>
                <a:spcPct val="20000"/>
              </a:spcBef>
              <a:spcAft>
                <a:spcPct val="20000"/>
              </a:spcAft>
              <a:buFont typeface="Wingdings" pitchFamily="2" charset="2"/>
              <a:buChar char="§"/>
            </a:pPr>
            <a:endParaRPr lang="en-US" sz="3200"/>
          </a:p>
        </p:txBody>
      </p:sp>
      <p:sp>
        <p:nvSpPr>
          <p:cNvPr id="50184" name="Rectangle 8"/>
          <p:cNvSpPr>
            <a:spLocks noChangeArrowheads="1"/>
          </p:cNvSpPr>
          <p:nvPr/>
        </p:nvSpPr>
        <p:spPr bwMode="auto">
          <a:xfrm>
            <a:off x="381000" y="1905000"/>
            <a:ext cx="7924800" cy="1828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/>
          <a:lstStyle/>
          <a:p>
            <a:pPr>
              <a:spcBef>
                <a:spcPct val="20000"/>
              </a:spcBef>
              <a:spcAft>
                <a:spcPct val="20000"/>
              </a:spcAft>
              <a:buSzPct val="75000"/>
            </a:pPr>
            <a:r>
              <a:rPr lang="en-US" sz="3400" u="sng" dirty="0"/>
              <a:t>Treasury Notes</a:t>
            </a:r>
            <a:r>
              <a:rPr lang="en-US" sz="3400" dirty="0"/>
              <a:t>:  Medium-term </a:t>
            </a:r>
            <a:r>
              <a:rPr lang="en-US" sz="3400" dirty="0" smtClean="0"/>
              <a:t>obligations </a:t>
            </a:r>
            <a:r>
              <a:rPr lang="en-US" sz="3400" dirty="0"/>
              <a:t>of the U.S. </a:t>
            </a:r>
            <a:r>
              <a:rPr lang="en-US" sz="3400" dirty="0" smtClean="0"/>
              <a:t>Treasury with a 2-10 </a:t>
            </a:r>
            <a:r>
              <a:rPr lang="en-US" sz="3400" dirty="0"/>
              <a:t>years’ original </a:t>
            </a:r>
            <a:r>
              <a:rPr lang="en-US" sz="3400" dirty="0" smtClean="0"/>
              <a:t>maturity.</a:t>
            </a:r>
            <a:endParaRPr lang="en-US" sz="3400" dirty="0"/>
          </a:p>
        </p:txBody>
      </p:sp>
    </p:spTree>
    <p:extLst>
      <p:ext uri="{BB962C8B-B14F-4D97-AF65-F5344CB8AC3E}">
        <p14:creationId xmlns:p14="http://schemas.microsoft.com/office/powerpoint/2010/main" xmlns="" val="323723894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3" name="Rectangle 3"/>
          <p:cNvSpPr>
            <a:spLocks noGrp="1" noChangeArrowheads="1"/>
          </p:cNvSpPr>
          <p:nvPr>
            <p:ph type="title"/>
          </p:nvPr>
        </p:nvSpPr>
        <p:spPr>
          <a:xfrm>
            <a:off x="381000" y="19050"/>
            <a:ext cx="8229600" cy="1733550"/>
          </a:xfrm>
          <a:noFill/>
          <a:ln/>
          <a:effectLst/>
        </p:spPr>
        <p:txBody>
          <a:bodyPr>
            <a:normAutofit/>
          </a:bodyPr>
          <a:lstStyle/>
          <a:p>
            <a:pPr algn="l"/>
            <a:r>
              <a:rPr lang="en-US" sz="4000" b="1" dirty="0"/>
              <a:t>Common Money Market Instruments</a:t>
            </a:r>
          </a:p>
        </p:txBody>
      </p:sp>
      <p:sp>
        <p:nvSpPr>
          <p:cNvPr id="51204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381000" y="3962400"/>
            <a:ext cx="8458200" cy="2667000"/>
          </a:xfrm>
          <a:noFill/>
          <a:ln/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u="sng" dirty="0"/>
              <a:t>Bankers’ Acceptances (BAs)</a:t>
            </a:r>
            <a:r>
              <a:rPr lang="en-US" sz="2800" dirty="0"/>
              <a:t>: Short-term promissory trade notes for which a bank </a:t>
            </a:r>
            <a:r>
              <a:rPr lang="en-US" sz="2800" dirty="0" smtClean="0"/>
              <a:t>promises </a:t>
            </a:r>
            <a:r>
              <a:rPr lang="en-US" sz="2800" dirty="0"/>
              <a:t>to pay the holder the face amount at maturity</a:t>
            </a:r>
            <a:r>
              <a:rPr lang="en-US" sz="2800" dirty="0" smtClean="0"/>
              <a:t>. These notes are sold at a discount are repurchased at face value.</a:t>
            </a:r>
            <a:endParaRPr lang="en-US" sz="2800" dirty="0"/>
          </a:p>
        </p:txBody>
      </p:sp>
      <p:sp>
        <p:nvSpPr>
          <p:cNvPr id="51206" name="Rectangle 6"/>
          <p:cNvSpPr>
            <a:spLocks noChangeArrowheads="1"/>
          </p:cNvSpPr>
          <p:nvPr/>
        </p:nvSpPr>
        <p:spPr bwMode="auto">
          <a:xfrm>
            <a:off x="381000" y="1752600"/>
            <a:ext cx="8534400" cy="2057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/>
          <a:lstStyle/>
          <a:p>
            <a:pPr>
              <a:spcBef>
                <a:spcPct val="20000"/>
              </a:spcBef>
              <a:spcAft>
                <a:spcPct val="20000"/>
              </a:spcAft>
              <a:buSzPct val="75000"/>
            </a:pPr>
            <a:r>
              <a:rPr lang="en-US" sz="2800" u="sng" dirty="0"/>
              <a:t>Repurchase Agreements (RPs; repos)</a:t>
            </a:r>
            <a:r>
              <a:rPr lang="en-US" sz="2800" dirty="0"/>
              <a:t>:  Agreements to buy securities (usually Treasury bills) and resell them at a higher price at a later </a:t>
            </a:r>
            <a:r>
              <a:rPr lang="en-US" sz="2800" dirty="0" smtClean="0"/>
              <a:t>date, the increment in price is linked to the days to maturity.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xmlns="" val="65253742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7" name="Rectangle 3"/>
          <p:cNvSpPr>
            <a:spLocks noGrp="1" noChangeArrowheads="1"/>
          </p:cNvSpPr>
          <p:nvPr>
            <p:ph type="title"/>
          </p:nvPr>
        </p:nvSpPr>
        <p:spPr>
          <a:xfrm>
            <a:off x="304800" y="19050"/>
            <a:ext cx="7772400" cy="1733550"/>
          </a:xfrm>
          <a:noFill/>
          <a:ln/>
        </p:spPr>
        <p:txBody>
          <a:bodyPr>
            <a:normAutofit/>
          </a:bodyPr>
          <a:lstStyle/>
          <a:p>
            <a:pPr algn="l"/>
            <a:r>
              <a:rPr lang="en-US" sz="3600" b="1" dirty="0"/>
              <a:t>Common Money Market Instruments</a:t>
            </a:r>
          </a:p>
        </p:txBody>
      </p:sp>
      <p:sp>
        <p:nvSpPr>
          <p:cNvPr id="52228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304800" y="3962400"/>
            <a:ext cx="8382000" cy="2514600"/>
          </a:xfrm>
          <a:noFill/>
          <a:ln/>
        </p:spPr>
        <p:txBody>
          <a:bodyPr/>
          <a:lstStyle/>
          <a:p>
            <a:pPr marL="0" indent="0">
              <a:buNone/>
            </a:pPr>
            <a:r>
              <a:rPr lang="en-US" sz="2800" u="sng" dirty="0"/>
              <a:t>Federal Agency Securities</a:t>
            </a:r>
            <a:r>
              <a:rPr lang="en-US" sz="2800" dirty="0"/>
              <a:t>: Debt securities issued by federal agencies and government-sponsored enterprises (GSEs). </a:t>
            </a:r>
          </a:p>
        </p:txBody>
      </p:sp>
      <p:sp>
        <p:nvSpPr>
          <p:cNvPr id="52230" name="Rectangle 6"/>
          <p:cNvSpPr>
            <a:spLocks noChangeArrowheads="1"/>
          </p:cNvSpPr>
          <p:nvPr/>
        </p:nvSpPr>
        <p:spPr bwMode="auto">
          <a:xfrm>
            <a:off x="304800" y="1828800"/>
            <a:ext cx="8305800" cy="1981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/>
          <a:lstStyle/>
          <a:p>
            <a:pPr>
              <a:spcBef>
                <a:spcPct val="20000"/>
              </a:spcBef>
              <a:spcAft>
                <a:spcPct val="20000"/>
              </a:spcAft>
              <a:buSzPct val="75000"/>
            </a:pPr>
            <a:r>
              <a:rPr lang="en-US" sz="2800" u="sng" dirty="0"/>
              <a:t>Commercial Paper</a:t>
            </a:r>
            <a:r>
              <a:rPr lang="en-US" sz="2800" dirty="0"/>
              <a:t>:</a:t>
            </a:r>
            <a:r>
              <a:rPr lang="en-US" sz="3200" dirty="0"/>
              <a:t> </a:t>
            </a:r>
            <a:r>
              <a:rPr lang="en-US" sz="2800" dirty="0"/>
              <a:t>Short-term, unsecured promissory </a:t>
            </a:r>
            <a:r>
              <a:rPr lang="en-US" sz="2800" dirty="0" smtClean="0"/>
              <a:t>notes </a:t>
            </a:r>
            <a:r>
              <a:rPr lang="en-US" sz="2800" dirty="0"/>
              <a:t>generally issued by large </a:t>
            </a:r>
            <a:r>
              <a:rPr lang="en-US" sz="2800" dirty="0" smtClean="0"/>
              <a:t>corporations. The </a:t>
            </a:r>
            <a:r>
              <a:rPr lang="en-US" sz="2800" dirty="0"/>
              <a:t>largest dollar-volume instrument.</a:t>
            </a:r>
          </a:p>
        </p:txBody>
      </p:sp>
    </p:spTree>
    <p:extLst>
      <p:ext uri="{BB962C8B-B14F-4D97-AF65-F5344CB8AC3E}">
        <p14:creationId xmlns:p14="http://schemas.microsoft.com/office/powerpoint/2010/main" xmlns="" val="231785872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1" name="Rectangle 3"/>
          <p:cNvSpPr>
            <a:spLocks noGrp="1" noChangeArrowheads="1"/>
          </p:cNvSpPr>
          <p:nvPr>
            <p:ph type="title"/>
          </p:nvPr>
        </p:nvSpPr>
        <p:spPr>
          <a:xfrm>
            <a:off x="304800" y="0"/>
            <a:ext cx="8229600" cy="1600200"/>
          </a:xfrm>
          <a:noFill/>
          <a:ln/>
        </p:spPr>
        <p:txBody>
          <a:bodyPr>
            <a:normAutofit/>
          </a:bodyPr>
          <a:lstStyle/>
          <a:p>
            <a:pPr algn="l"/>
            <a:r>
              <a:rPr lang="en-US" sz="4000" b="1" dirty="0"/>
              <a:t>Common Money Market Instruments</a:t>
            </a:r>
          </a:p>
        </p:txBody>
      </p:sp>
      <p:sp>
        <p:nvSpPr>
          <p:cNvPr id="53255" name="Rectangle 7"/>
          <p:cNvSpPr>
            <a:spLocks noChangeArrowheads="1"/>
          </p:cNvSpPr>
          <p:nvPr/>
        </p:nvSpPr>
        <p:spPr bwMode="auto">
          <a:xfrm>
            <a:off x="304800" y="2133600"/>
            <a:ext cx="8610600" cy="3581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/>
          <a:lstStyle/>
          <a:p>
            <a:pPr>
              <a:spcBef>
                <a:spcPct val="20000"/>
              </a:spcBef>
              <a:spcAft>
                <a:spcPct val="20000"/>
              </a:spcAft>
              <a:buSzPct val="75000"/>
            </a:pPr>
            <a:r>
              <a:rPr lang="en-US" sz="3200" u="sng" dirty="0"/>
              <a:t>Negotiable Certificate of Deposit</a:t>
            </a:r>
            <a:r>
              <a:rPr lang="en-US" sz="3200" dirty="0"/>
              <a:t>: A large-denomination investment in a negotiable time deposit at a commercial bank or savings institution paying a fixed or variable rate of interest for a specified period of time. </a:t>
            </a:r>
          </a:p>
        </p:txBody>
      </p:sp>
    </p:spTree>
    <p:extLst>
      <p:ext uri="{BB962C8B-B14F-4D97-AF65-F5344CB8AC3E}">
        <p14:creationId xmlns:p14="http://schemas.microsoft.com/office/powerpoint/2010/main" xmlns="" val="354541242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ChangeArrowheads="1"/>
          </p:cNvSpPr>
          <p:nvPr/>
        </p:nvSpPr>
        <p:spPr bwMode="auto">
          <a:xfrm>
            <a:off x="4521200" y="2006600"/>
            <a:ext cx="4406900" cy="1339850"/>
          </a:xfrm>
          <a:prstGeom prst="rect">
            <a:avLst/>
          </a:prstGeom>
          <a:solidFill>
            <a:srgbClr val="CCFFFF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5299" name="Rectangle 3"/>
          <p:cNvSpPr>
            <a:spLocks noChangeArrowheads="1"/>
          </p:cNvSpPr>
          <p:nvPr/>
        </p:nvSpPr>
        <p:spPr bwMode="auto">
          <a:xfrm>
            <a:off x="304800" y="1828800"/>
            <a:ext cx="8534400" cy="464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5301" name="Rectangle 5"/>
          <p:cNvSpPr>
            <a:spLocks noGrp="1" noChangeArrowheads="1"/>
          </p:cNvSpPr>
          <p:nvPr>
            <p:ph type="title"/>
          </p:nvPr>
        </p:nvSpPr>
        <p:spPr>
          <a:xfrm>
            <a:off x="393700" y="0"/>
            <a:ext cx="7988300" cy="1752600"/>
          </a:xfrm>
          <a:noFill/>
          <a:ln/>
        </p:spPr>
        <p:txBody>
          <a:bodyPr>
            <a:normAutofit/>
          </a:bodyPr>
          <a:lstStyle/>
          <a:p>
            <a:pPr algn="l"/>
            <a:r>
              <a:rPr lang="en-US" sz="4000" b="1" dirty="0"/>
              <a:t>Selecting Securities for the Portfolio Segments</a:t>
            </a:r>
          </a:p>
        </p:txBody>
      </p:sp>
      <p:sp>
        <p:nvSpPr>
          <p:cNvPr id="55303" name="Rectangle 7"/>
          <p:cNvSpPr>
            <a:spLocks noGrp="1" noChangeArrowheads="1"/>
          </p:cNvSpPr>
          <p:nvPr>
            <p:ph type="body" idx="1"/>
          </p:nvPr>
        </p:nvSpPr>
        <p:spPr>
          <a:xfrm>
            <a:off x="4521200" y="2006600"/>
            <a:ext cx="4387850" cy="4597400"/>
          </a:xfrm>
          <a:solidFill>
            <a:schemeClr val="bg1"/>
          </a:solidFill>
          <a:ln w="50800" cap="flat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marL="0" indent="0">
              <a:spcBef>
                <a:spcPct val="15000"/>
              </a:spcBef>
              <a:spcAft>
                <a:spcPct val="15000"/>
              </a:spcAft>
              <a:buFont typeface="Monotype Sorts" pitchFamily="2" charset="2"/>
              <a:buNone/>
            </a:pPr>
            <a:r>
              <a:rPr lang="en-US" sz="4000" dirty="0"/>
              <a:t>Ready Cash Segment (R$)</a:t>
            </a:r>
            <a:endParaRPr lang="en-US" sz="3200" dirty="0"/>
          </a:p>
          <a:p>
            <a:pPr marL="0" indent="0">
              <a:spcBef>
                <a:spcPct val="15000"/>
              </a:spcBef>
              <a:spcAft>
                <a:spcPct val="15000"/>
              </a:spcAft>
              <a:buFont typeface="Monotype Sorts" pitchFamily="2" charset="2"/>
              <a:buNone/>
            </a:pPr>
            <a:r>
              <a:rPr lang="en-US" sz="3200" dirty="0"/>
              <a:t>Safety and ability to convert to cash is most important.</a:t>
            </a:r>
          </a:p>
          <a:p>
            <a:pPr marL="0" indent="0">
              <a:spcBef>
                <a:spcPct val="15000"/>
              </a:spcBef>
              <a:spcAft>
                <a:spcPct val="15000"/>
              </a:spcAft>
              <a:buFont typeface="Monotype Sorts" pitchFamily="2" charset="2"/>
              <a:buNone/>
            </a:pPr>
            <a:r>
              <a:rPr lang="en-US" sz="3200" dirty="0"/>
              <a:t>Select </a:t>
            </a:r>
            <a:r>
              <a:rPr lang="en-US" sz="3200" u="sng" dirty="0" smtClean="0"/>
              <a:t>Government</a:t>
            </a:r>
            <a:r>
              <a:rPr lang="en-US" sz="3200" i="1" u="sng" dirty="0" smtClean="0"/>
              <a:t> </a:t>
            </a:r>
            <a:r>
              <a:rPr lang="en-US" sz="3200" i="1" u="sng" dirty="0"/>
              <a:t>Treasuries</a:t>
            </a:r>
            <a:r>
              <a:rPr lang="en-US" sz="3200" i="1" dirty="0"/>
              <a:t> </a:t>
            </a:r>
            <a:r>
              <a:rPr lang="en-US" sz="3200" dirty="0"/>
              <a:t>for this segment.</a:t>
            </a:r>
          </a:p>
        </p:txBody>
      </p:sp>
      <p:sp>
        <p:nvSpPr>
          <p:cNvPr id="55313" name="Line 17"/>
          <p:cNvSpPr>
            <a:spLocks noChangeShapeType="1"/>
          </p:cNvSpPr>
          <p:nvPr/>
        </p:nvSpPr>
        <p:spPr bwMode="auto">
          <a:xfrm>
            <a:off x="4514850" y="3371850"/>
            <a:ext cx="4400550" cy="0"/>
          </a:xfrm>
          <a:prstGeom prst="line">
            <a:avLst/>
          </a:prstGeom>
          <a:noFill/>
          <a:ln w="508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" name="Oval 8"/>
          <p:cNvSpPr>
            <a:spLocks noChangeArrowheads="1"/>
          </p:cNvSpPr>
          <p:nvPr/>
        </p:nvSpPr>
        <p:spPr bwMode="auto">
          <a:xfrm>
            <a:off x="393700" y="2451100"/>
            <a:ext cx="3860800" cy="3708400"/>
          </a:xfrm>
          <a:prstGeom prst="ellipse">
            <a:avLst/>
          </a:prstGeom>
          <a:solidFill>
            <a:srgbClr val="92D050"/>
          </a:solidFill>
          <a:ln w="25400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9" name="Line 9"/>
          <p:cNvSpPr>
            <a:spLocks noChangeShapeType="1"/>
          </p:cNvSpPr>
          <p:nvPr/>
        </p:nvSpPr>
        <p:spPr bwMode="auto">
          <a:xfrm>
            <a:off x="2286000" y="2438400"/>
            <a:ext cx="0" cy="19050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" name="Line 10"/>
          <p:cNvSpPr>
            <a:spLocks noChangeShapeType="1"/>
          </p:cNvSpPr>
          <p:nvPr/>
        </p:nvSpPr>
        <p:spPr bwMode="auto">
          <a:xfrm>
            <a:off x="762000" y="3200400"/>
            <a:ext cx="1524000" cy="11430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" name="Line 11"/>
          <p:cNvSpPr>
            <a:spLocks noChangeShapeType="1"/>
          </p:cNvSpPr>
          <p:nvPr/>
        </p:nvSpPr>
        <p:spPr bwMode="auto">
          <a:xfrm>
            <a:off x="2286000" y="4343400"/>
            <a:ext cx="762000" cy="16764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2" name="Freeform 12"/>
          <p:cNvSpPr>
            <a:spLocks/>
          </p:cNvSpPr>
          <p:nvPr/>
        </p:nvSpPr>
        <p:spPr bwMode="auto">
          <a:xfrm>
            <a:off x="765175" y="2447925"/>
            <a:ext cx="1525588" cy="1897063"/>
          </a:xfrm>
          <a:custGeom>
            <a:avLst/>
            <a:gdLst>
              <a:gd name="T0" fmla="*/ 0 w 961"/>
              <a:gd name="T1" fmla="*/ 478 h 1195"/>
              <a:gd name="T2" fmla="*/ 958 w 961"/>
              <a:gd name="T3" fmla="*/ 1194 h 1195"/>
              <a:gd name="T4" fmla="*/ 960 w 961"/>
              <a:gd name="T5" fmla="*/ 0 h 1195"/>
              <a:gd name="T6" fmla="*/ 864 w 961"/>
              <a:gd name="T7" fmla="*/ 6 h 1195"/>
              <a:gd name="T8" fmla="*/ 772 w 961"/>
              <a:gd name="T9" fmla="*/ 18 h 1195"/>
              <a:gd name="T10" fmla="*/ 698 w 961"/>
              <a:gd name="T11" fmla="*/ 32 h 1195"/>
              <a:gd name="T12" fmla="*/ 620 w 961"/>
              <a:gd name="T13" fmla="*/ 54 h 1195"/>
              <a:gd name="T14" fmla="*/ 540 w 961"/>
              <a:gd name="T15" fmla="*/ 80 h 1195"/>
              <a:gd name="T16" fmla="*/ 468 w 961"/>
              <a:gd name="T17" fmla="*/ 108 h 1195"/>
              <a:gd name="T18" fmla="*/ 394 w 961"/>
              <a:gd name="T19" fmla="*/ 144 h 1195"/>
              <a:gd name="T20" fmla="*/ 332 w 961"/>
              <a:gd name="T21" fmla="*/ 182 h 1195"/>
              <a:gd name="T22" fmla="*/ 266 w 961"/>
              <a:gd name="T23" fmla="*/ 224 h 1195"/>
              <a:gd name="T24" fmla="*/ 190 w 961"/>
              <a:gd name="T25" fmla="*/ 282 h 1195"/>
              <a:gd name="T26" fmla="*/ 138 w 961"/>
              <a:gd name="T27" fmla="*/ 328 h 1195"/>
              <a:gd name="T28" fmla="*/ 90 w 961"/>
              <a:gd name="T29" fmla="*/ 374 h 1195"/>
              <a:gd name="T30" fmla="*/ 46 w 961"/>
              <a:gd name="T31" fmla="*/ 426 h 1195"/>
              <a:gd name="T32" fmla="*/ 0 w 961"/>
              <a:gd name="T33" fmla="*/ 478 h 11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961" h="1195">
                <a:moveTo>
                  <a:pt x="0" y="478"/>
                </a:moveTo>
                <a:lnTo>
                  <a:pt x="958" y="1194"/>
                </a:lnTo>
                <a:lnTo>
                  <a:pt x="960" y="0"/>
                </a:lnTo>
                <a:lnTo>
                  <a:pt x="864" y="6"/>
                </a:lnTo>
                <a:lnTo>
                  <a:pt x="772" y="18"/>
                </a:lnTo>
                <a:lnTo>
                  <a:pt x="698" y="32"/>
                </a:lnTo>
                <a:lnTo>
                  <a:pt x="620" y="54"/>
                </a:lnTo>
                <a:lnTo>
                  <a:pt x="540" y="80"/>
                </a:lnTo>
                <a:lnTo>
                  <a:pt x="468" y="108"/>
                </a:lnTo>
                <a:lnTo>
                  <a:pt x="394" y="144"/>
                </a:lnTo>
                <a:lnTo>
                  <a:pt x="332" y="182"/>
                </a:lnTo>
                <a:lnTo>
                  <a:pt x="266" y="224"/>
                </a:lnTo>
                <a:lnTo>
                  <a:pt x="190" y="282"/>
                </a:lnTo>
                <a:lnTo>
                  <a:pt x="138" y="328"/>
                </a:lnTo>
                <a:lnTo>
                  <a:pt x="90" y="374"/>
                </a:lnTo>
                <a:lnTo>
                  <a:pt x="46" y="426"/>
                </a:lnTo>
                <a:lnTo>
                  <a:pt x="0" y="478"/>
                </a:lnTo>
              </a:path>
            </a:pathLst>
          </a:custGeom>
          <a:solidFill>
            <a:schemeClr val="accent6">
              <a:lumMod val="60000"/>
              <a:lumOff val="40000"/>
            </a:schemeClr>
          </a:solidFill>
          <a:ln w="12700" cap="rnd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3" name="Freeform 13"/>
          <p:cNvSpPr>
            <a:spLocks/>
          </p:cNvSpPr>
          <p:nvPr/>
        </p:nvSpPr>
        <p:spPr bwMode="auto">
          <a:xfrm>
            <a:off x="2289175" y="2444750"/>
            <a:ext cx="1966913" cy="3576638"/>
          </a:xfrm>
          <a:custGeom>
            <a:avLst/>
            <a:gdLst>
              <a:gd name="T0" fmla="*/ 0 w 1239"/>
              <a:gd name="T1" fmla="*/ 0 h 2253"/>
              <a:gd name="T2" fmla="*/ 0 w 1239"/>
              <a:gd name="T3" fmla="*/ 1200 h 2253"/>
              <a:gd name="T4" fmla="*/ 479 w 1239"/>
              <a:gd name="T5" fmla="*/ 2252 h 2253"/>
              <a:gd name="T6" fmla="*/ 522 w 1239"/>
              <a:gd name="T7" fmla="*/ 2238 h 2253"/>
              <a:gd name="T8" fmla="*/ 612 w 1239"/>
              <a:gd name="T9" fmla="*/ 2194 h 2253"/>
              <a:gd name="T10" fmla="*/ 671 w 1239"/>
              <a:gd name="T11" fmla="*/ 2156 h 2253"/>
              <a:gd name="T12" fmla="*/ 671 w 1239"/>
              <a:gd name="T13" fmla="*/ 2156 h 2253"/>
              <a:gd name="T14" fmla="*/ 766 w 1239"/>
              <a:gd name="T15" fmla="*/ 2100 h 2253"/>
              <a:gd name="T16" fmla="*/ 870 w 1239"/>
              <a:gd name="T17" fmla="*/ 2012 h 2253"/>
              <a:gd name="T18" fmla="*/ 972 w 1239"/>
              <a:gd name="T19" fmla="*/ 1902 h 2253"/>
              <a:gd name="T20" fmla="*/ 1022 w 1239"/>
              <a:gd name="T21" fmla="*/ 1840 h 2253"/>
              <a:gd name="T22" fmla="*/ 1068 w 1239"/>
              <a:gd name="T23" fmla="*/ 1770 h 2253"/>
              <a:gd name="T24" fmla="*/ 1122 w 1239"/>
              <a:gd name="T25" fmla="*/ 1678 h 2253"/>
              <a:gd name="T26" fmla="*/ 1168 w 1239"/>
              <a:gd name="T27" fmla="*/ 1570 h 2253"/>
              <a:gd name="T28" fmla="*/ 1198 w 1239"/>
              <a:gd name="T29" fmla="*/ 1487 h 2253"/>
              <a:gd name="T30" fmla="*/ 1224 w 1239"/>
              <a:gd name="T31" fmla="*/ 1376 h 2253"/>
              <a:gd name="T32" fmla="*/ 1234 w 1239"/>
              <a:gd name="T33" fmla="*/ 1284 h 2253"/>
              <a:gd name="T34" fmla="*/ 1238 w 1239"/>
              <a:gd name="T35" fmla="*/ 1196 h 2253"/>
              <a:gd name="T36" fmla="*/ 1238 w 1239"/>
              <a:gd name="T37" fmla="*/ 1106 h 2253"/>
              <a:gd name="T38" fmla="*/ 1230 w 1239"/>
              <a:gd name="T39" fmla="*/ 1012 h 2253"/>
              <a:gd name="T40" fmla="*/ 1208 w 1239"/>
              <a:gd name="T41" fmla="*/ 898 h 2253"/>
              <a:gd name="T42" fmla="*/ 1166 w 1239"/>
              <a:gd name="T43" fmla="*/ 762 h 2253"/>
              <a:gd name="T44" fmla="*/ 1122 w 1239"/>
              <a:gd name="T45" fmla="*/ 672 h 2253"/>
              <a:gd name="T46" fmla="*/ 1070 w 1239"/>
              <a:gd name="T47" fmla="*/ 574 h 2253"/>
              <a:gd name="T48" fmla="*/ 976 w 1239"/>
              <a:gd name="T49" fmla="*/ 442 h 2253"/>
              <a:gd name="T50" fmla="*/ 874 w 1239"/>
              <a:gd name="T51" fmla="*/ 336 h 2253"/>
              <a:gd name="T52" fmla="*/ 767 w 1239"/>
              <a:gd name="T53" fmla="*/ 243 h 2253"/>
              <a:gd name="T54" fmla="*/ 648 w 1239"/>
              <a:gd name="T55" fmla="*/ 168 h 2253"/>
              <a:gd name="T56" fmla="*/ 530 w 1239"/>
              <a:gd name="T57" fmla="*/ 102 h 2253"/>
              <a:gd name="T58" fmla="*/ 386 w 1239"/>
              <a:gd name="T59" fmla="*/ 52 h 2253"/>
              <a:gd name="T60" fmla="*/ 258 w 1239"/>
              <a:gd name="T61" fmla="*/ 22 h 2253"/>
              <a:gd name="T62" fmla="*/ 144 w 1239"/>
              <a:gd name="T63" fmla="*/ 4 h 2253"/>
              <a:gd name="T64" fmla="*/ 0 w 1239"/>
              <a:gd name="T65" fmla="*/ 0 h 22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1239" h="2253">
                <a:moveTo>
                  <a:pt x="0" y="0"/>
                </a:moveTo>
                <a:lnTo>
                  <a:pt x="0" y="1200"/>
                </a:lnTo>
                <a:lnTo>
                  <a:pt x="479" y="2252"/>
                </a:lnTo>
                <a:lnTo>
                  <a:pt x="522" y="2238"/>
                </a:lnTo>
                <a:lnTo>
                  <a:pt x="612" y="2194"/>
                </a:lnTo>
                <a:lnTo>
                  <a:pt x="671" y="2156"/>
                </a:lnTo>
                <a:lnTo>
                  <a:pt x="671" y="2156"/>
                </a:lnTo>
                <a:lnTo>
                  <a:pt x="766" y="2100"/>
                </a:lnTo>
                <a:lnTo>
                  <a:pt x="870" y="2012"/>
                </a:lnTo>
                <a:lnTo>
                  <a:pt x="972" y="1902"/>
                </a:lnTo>
                <a:lnTo>
                  <a:pt x="1022" y="1840"/>
                </a:lnTo>
                <a:lnTo>
                  <a:pt x="1068" y="1770"/>
                </a:lnTo>
                <a:lnTo>
                  <a:pt x="1122" y="1678"/>
                </a:lnTo>
                <a:lnTo>
                  <a:pt x="1168" y="1570"/>
                </a:lnTo>
                <a:lnTo>
                  <a:pt x="1198" y="1487"/>
                </a:lnTo>
                <a:lnTo>
                  <a:pt x="1224" y="1376"/>
                </a:lnTo>
                <a:lnTo>
                  <a:pt x="1234" y="1284"/>
                </a:lnTo>
                <a:lnTo>
                  <a:pt x="1238" y="1196"/>
                </a:lnTo>
                <a:lnTo>
                  <a:pt x="1238" y="1106"/>
                </a:lnTo>
                <a:lnTo>
                  <a:pt x="1230" y="1012"/>
                </a:lnTo>
                <a:lnTo>
                  <a:pt x="1208" y="898"/>
                </a:lnTo>
                <a:lnTo>
                  <a:pt x="1166" y="762"/>
                </a:lnTo>
                <a:lnTo>
                  <a:pt x="1122" y="672"/>
                </a:lnTo>
                <a:lnTo>
                  <a:pt x="1070" y="574"/>
                </a:lnTo>
                <a:lnTo>
                  <a:pt x="976" y="442"/>
                </a:lnTo>
                <a:lnTo>
                  <a:pt x="874" y="336"/>
                </a:lnTo>
                <a:lnTo>
                  <a:pt x="767" y="243"/>
                </a:lnTo>
                <a:lnTo>
                  <a:pt x="648" y="168"/>
                </a:lnTo>
                <a:lnTo>
                  <a:pt x="530" y="102"/>
                </a:lnTo>
                <a:lnTo>
                  <a:pt x="386" y="52"/>
                </a:lnTo>
                <a:lnTo>
                  <a:pt x="258" y="22"/>
                </a:lnTo>
                <a:lnTo>
                  <a:pt x="144" y="4"/>
                </a:lnTo>
                <a:lnTo>
                  <a:pt x="0" y="0"/>
                </a:lnTo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rnd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4" name="Rectangle 14"/>
          <p:cNvSpPr>
            <a:spLocks noChangeArrowheads="1"/>
          </p:cNvSpPr>
          <p:nvPr/>
        </p:nvSpPr>
        <p:spPr bwMode="auto">
          <a:xfrm>
            <a:off x="2795588" y="3606800"/>
            <a:ext cx="960437" cy="8207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4800" dirty="0">
                <a:solidFill>
                  <a:schemeClr val="accent1"/>
                </a:solidFill>
              </a:rPr>
              <a:t>R$</a:t>
            </a:r>
          </a:p>
        </p:txBody>
      </p:sp>
      <p:sp>
        <p:nvSpPr>
          <p:cNvPr id="25" name="Rectangle 15"/>
          <p:cNvSpPr>
            <a:spLocks noChangeArrowheads="1"/>
          </p:cNvSpPr>
          <p:nvPr/>
        </p:nvSpPr>
        <p:spPr bwMode="auto">
          <a:xfrm>
            <a:off x="1300163" y="2806700"/>
            <a:ext cx="893762" cy="8207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4800">
                <a:solidFill>
                  <a:schemeClr val="accent1"/>
                </a:solidFill>
              </a:rPr>
              <a:t>F$</a:t>
            </a:r>
          </a:p>
        </p:txBody>
      </p:sp>
      <p:sp>
        <p:nvSpPr>
          <p:cNvPr id="26" name="Rectangle 16"/>
          <p:cNvSpPr>
            <a:spLocks noChangeArrowheads="1"/>
          </p:cNvSpPr>
          <p:nvPr/>
        </p:nvSpPr>
        <p:spPr bwMode="auto">
          <a:xfrm>
            <a:off x="1109663" y="4492625"/>
            <a:ext cx="960437" cy="8207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4800">
                <a:solidFill>
                  <a:schemeClr val="accent1"/>
                </a:solidFill>
              </a:rPr>
              <a:t>C$</a:t>
            </a:r>
          </a:p>
        </p:txBody>
      </p:sp>
    </p:spTree>
    <p:extLst>
      <p:ext uri="{BB962C8B-B14F-4D97-AF65-F5344CB8AC3E}">
        <p14:creationId xmlns:p14="http://schemas.microsoft.com/office/powerpoint/2010/main" xmlns="" val="115971305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ChangeArrowheads="1"/>
          </p:cNvSpPr>
          <p:nvPr/>
        </p:nvSpPr>
        <p:spPr bwMode="auto">
          <a:xfrm>
            <a:off x="4521200" y="2006600"/>
            <a:ext cx="4406900" cy="1339850"/>
          </a:xfrm>
          <a:prstGeom prst="rect">
            <a:avLst/>
          </a:prstGeom>
          <a:solidFill>
            <a:srgbClr val="CCFFCC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63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21200" y="2006600"/>
            <a:ext cx="4387850" cy="4597400"/>
          </a:xfrm>
          <a:solidFill>
            <a:schemeClr val="bg1"/>
          </a:solidFill>
          <a:ln w="50800" cap="flat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marL="0" indent="0">
              <a:spcBef>
                <a:spcPct val="15000"/>
              </a:spcBef>
              <a:spcAft>
                <a:spcPct val="15000"/>
              </a:spcAft>
              <a:buFont typeface="Monotype Sorts" pitchFamily="2" charset="2"/>
              <a:buNone/>
            </a:pPr>
            <a:r>
              <a:rPr lang="en-US" dirty="0"/>
              <a:t>Controllable Cash Segment (C$)</a:t>
            </a:r>
            <a:endParaRPr lang="en-US" sz="2800" dirty="0"/>
          </a:p>
          <a:p>
            <a:pPr marL="0" indent="0">
              <a:spcBef>
                <a:spcPct val="45000"/>
              </a:spcBef>
              <a:spcAft>
                <a:spcPct val="15000"/>
              </a:spcAft>
              <a:buFont typeface="Monotype Sorts" pitchFamily="2" charset="2"/>
              <a:buNone/>
            </a:pPr>
            <a:r>
              <a:rPr lang="en-US" sz="3200" dirty="0"/>
              <a:t>Marketability less important.  Possibly match time needs.</a:t>
            </a:r>
          </a:p>
          <a:p>
            <a:pPr marL="0" indent="0">
              <a:spcBef>
                <a:spcPct val="15000"/>
              </a:spcBef>
              <a:spcAft>
                <a:spcPct val="15000"/>
              </a:spcAft>
              <a:buFont typeface="Monotype Sorts" pitchFamily="2" charset="2"/>
              <a:buNone/>
            </a:pPr>
            <a:r>
              <a:rPr lang="en-US" sz="3200" dirty="0"/>
              <a:t>May select </a:t>
            </a:r>
            <a:r>
              <a:rPr lang="en-US" sz="3200" i="1" u="sng" dirty="0" smtClean="0"/>
              <a:t>repos</a:t>
            </a:r>
            <a:r>
              <a:rPr lang="en-US" sz="3200" i="1" u="sng" dirty="0"/>
              <a:t>,</a:t>
            </a:r>
            <a:r>
              <a:rPr lang="en-US" sz="3200" i="1" dirty="0"/>
              <a:t> </a:t>
            </a:r>
            <a:r>
              <a:rPr lang="en-US" sz="3200" i="1" u="sng" dirty="0" smtClean="0"/>
              <a:t>Bankers Acceptance notes</a:t>
            </a:r>
            <a:r>
              <a:rPr lang="en-US" sz="3200" i="1" dirty="0" smtClean="0"/>
              <a:t>, </a:t>
            </a:r>
            <a:r>
              <a:rPr lang="en-US" sz="3200" dirty="0" smtClean="0"/>
              <a:t>for </a:t>
            </a:r>
            <a:r>
              <a:rPr lang="en-US" sz="3200" dirty="0"/>
              <a:t>this segment.</a:t>
            </a:r>
          </a:p>
        </p:txBody>
      </p:sp>
      <p:sp>
        <p:nvSpPr>
          <p:cNvPr id="56324" name="Rectangle 4"/>
          <p:cNvSpPr>
            <a:spLocks noChangeArrowheads="1"/>
          </p:cNvSpPr>
          <p:nvPr/>
        </p:nvSpPr>
        <p:spPr bwMode="auto">
          <a:xfrm>
            <a:off x="304800" y="1828800"/>
            <a:ext cx="8534400" cy="464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6336" name="Line 16"/>
          <p:cNvSpPr>
            <a:spLocks noChangeShapeType="1"/>
          </p:cNvSpPr>
          <p:nvPr/>
        </p:nvSpPr>
        <p:spPr bwMode="auto">
          <a:xfrm>
            <a:off x="4514850" y="3252429"/>
            <a:ext cx="4400550" cy="0"/>
          </a:xfrm>
          <a:prstGeom prst="line">
            <a:avLst/>
          </a:prstGeom>
          <a:noFill/>
          <a:ln w="508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337" name="Rectangle 17"/>
          <p:cNvSpPr>
            <a:spLocks noGrp="1" noChangeArrowheads="1"/>
          </p:cNvSpPr>
          <p:nvPr>
            <p:ph type="title"/>
          </p:nvPr>
        </p:nvSpPr>
        <p:spPr>
          <a:xfrm>
            <a:off x="393700" y="0"/>
            <a:ext cx="8064500" cy="1752600"/>
          </a:xfrm>
          <a:noFill/>
          <a:ln/>
        </p:spPr>
        <p:txBody>
          <a:bodyPr>
            <a:normAutofit/>
          </a:bodyPr>
          <a:lstStyle/>
          <a:p>
            <a:pPr algn="l"/>
            <a:r>
              <a:rPr lang="en-US" sz="4000" b="1" dirty="0"/>
              <a:t>Selecting Securities for the Portfolio Segments</a:t>
            </a:r>
          </a:p>
        </p:txBody>
      </p:sp>
      <p:sp>
        <p:nvSpPr>
          <p:cNvPr id="18" name="Oval 8"/>
          <p:cNvSpPr>
            <a:spLocks noChangeArrowheads="1"/>
          </p:cNvSpPr>
          <p:nvPr/>
        </p:nvSpPr>
        <p:spPr bwMode="auto">
          <a:xfrm>
            <a:off x="393700" y="2451100"/>
            <a:ext cx="3860800" cy="3708400"/>
          </a:xfrm>
          <a:prstGeom prst="ellipse">
            <a:avLst/>
          </a:prstGeom>
          <a:solidFill>
            <a:srgbClr val="92D050"/>
          </a:solidFill>
          <a:ln w="25400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9" name="Line 9"/>
          <p:cNvSpPr>
            <a:spLocks noChangeShapeType="1"/>
          </p:cNvSpPr>
          <p:nvPr/>
        </p:nvSpPr>
        <p:spPr bwMode="auto">
          <a:xfrm>
            <a:off x="2286000" y="2438400"/>
            <a:ext cx="0" cy="19050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" name="Line 10"/>
          <p:cNvSpPr>
            <a:spLocks noChangeShapeType="1"/>
          </p:cNvSpPr>
          <p:nvPr/>
        </p:nvSpPr>
        <p:spPr bwMode="auto">
          <a:xfrm>
            <a:off x="762000" y="3200400"/>
            <a:ext cx="1524000" cy="11430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" name="Line 11"/>
          <p:cNvSpPr>
            <a:spLocks noChangeShapeType="1"/>
          </p:cNvSpPr>
          <p:nvPr/>
        </p:nvSpPr>
        <p:spPr bwMode="auto">
          <a:xfrm>
            <a:off x="2286000" y="4343400"/>
            <a:ext cx="762000" cy="16764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2" name="Freeform 12"/>
          <p:cNvSpPr>
            <a:spLocks/>
          </p:cNvSpPr>
          <p:nvPr/>
        </p:nvSpPr>
        <p:spPr bwMode="auto">
          <a:xfrm>
            <a:off x="765175" y="2447925"/>
            <a:ext cx="1525588" cy="1897063"/>
          </a:xfrm>
          <a:custGeom>
            <a:avLst/>
            <a:gdLst>
              <a:gd name="T0" fmla="*/ 0 w 961"/>
              <a:gd name="T1" fmla="*/ 478 h 1195"/>
              <a:gd name="T2" fmla="*/ 958 w 961"/>
              <a:gd name="T3" fmla="*/ 1194 h 1195"/>
              <a:gd name="T4" fmla="*/ 960 w 961"/>
              <a:gd name="T5" fmla="*/ 0 h 1195"/>
              <a:gd name="T6" fmla="*/ 864 w 961"/>
              <a:gd name="T7" fmla="*/ 6 h 1195"/>
              <a:gd name="T8" fmla="*/ 772 w 961"/>
              <a:gd name="T9" fmla="*/ 18 h 1195"/>
              <a:gd name="T10" fmla="*/ 698 w 961"/>
              <a:gd name="T11" fmla="*/ 32 h 1195"/>
              <a:gd name="T12" fmla="*/ 620 w 961"/>
              <a:gd name="T13" fmla="*/ 54 h 1195"/>
              <a:gd name="T14" fmla="*/ 540 w 961"/>
              <a:gd name="T15" fmla="*/ 80 h 1195"/>
              <a:gd name="T16" fmla="*/ 468 w 961"/>
              <a:gd name="T17" fmla="*/ 108 h 1195"/>
              <a:gd name="T18" fmla="*/ 394 w 961"/>
              <a:gd name="T19" fmla="*/ 144 h 1195"/>
              <a:gd name="T20" fmla="*/ 332 w 961"/>
              <a:gd name="T21" fmla="*/ 182 h 1195"/>
              <a:gd name="T22" fmla="*/ 266 w 961"/>
              <a:gd name="T23" fmla="*/ 224 h 1195"/>
              <a:gd name="T24" fmla="*/ 190 w 961"/>
              <a:gd name="T25" fmla="*/ 282 h 1195"/>
              <a:gd name="T26" fmla="*/ 138 w 961"/>
              <a:gd name="T27" fmla="*/ 328 h 1195"/>
              <a:gd name="T28" fmla="*/ 90 w 961"/>
              <a:gd name="T29" fmla="*/ 374 h 1195"/>
              <a:gd name="T30" fmla="*/ 46 w 961"/>
              <a:gd name="T31" fmla="*/ 426 h 1195"/>
              <a:gd name="T32" fmla="*/ 0 w 961"/>
              <a:gd name="T33" fmla="*/ 478 h 11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961" h="1195">
                <a:moveTo>
                  <a:pt x="0" y="478"/>
                </a:moveTo>
                <a:lnTo>
                  <a:pt x="958" y="1194"/>
                </a:lnTo>
                <a:lnTo>
                  <a:pt x="960" y="0"/>
                </a:lnTo>
                <a:lnTo>
                  <a:pt x="864" y="6"/>
                </a:lnTo>
                <a:lnTo>
                  <a:pt x="772" y="18"/>
                </a:lnTo>
                <a:lnTo>
                  <a:pt x="698" y="32"/>
                </a:lnTo>
                <a:lnTo>
                  <a:pt x="620" y="54"/>
                </a:lnTo>
                <a:lnTo>
                  <a:pt x="540" y="80"/>
                </a:lnTo>
                <a:lnTo>
                  <a:pt x="468" y="108"/>
                </a:lnTo>
                <a:lnTo>
                  <a:pt x="394" y="144"/>
                </a:lnTo>
                <a:lnTo>
                  <a:pt x="332" y="182"/>
                </a:lnTo>
                <a:lnTo>
                  <a:pt x="266" y="224"/>
                </a:lnTo>
                <a:lnTo>
                  <a:pt x="190" y="282"/>
                </a:lnTo>
                <a:lnTo>
                  <a:pt x="138" y="328"/>
                </a:lnTo>
                <a:lnTo>
                  <a:pt x="90" y="374"/>
                </a:lnTo>
                <a:lnTo>
                  <a:pt x="46" y="426"/>
                </a:lnTo>
                <a:lnTo>
                  <a:pt x="0" y="478"/>
                </a:lnTo>
              </a:path>
            </a:pathLst>
          </a:custGeom>
          <a:solidFill>
            <a:schemeClr val="accent6">
              <a:lumMod val="60000"/>
              <a:lumOff val="40000"/>
            </a:schemeClr>
          </a:solidFill>
          <a:ln w="12700" cap="rnd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3" name="Freeform 13"/>
          <p:cNvSpPr>
            <a:spLocks/>
          </p:cNvSpPr>
          <p:nvPr/>
        </p:nvSpPr>
        <p:spPr bwMode="auto">
          <a:xfrm>
            <a:off x="2289175" y="2444750"/>
            <a:ext cx="1966913" cy="3576638"/>
          </a:xfrm>
          <a:custGeom>
            <a:avLst/>
            <a:gdLst>
              <a:gd name="T0" fmla="*/ 0 w 1239"/>
              <a:gd name="T1" fmla="*/ 0 h 2253"/>
              <a:gd name="T2" fmla="*/ 0 w 1239"/>
              <a:gd name="T3" fmla="*/ 1200 h 2253"/>
              <a:gd name="T4" fmla="*/ 479 w 1239"/>
              <a:gd name="T5" fmla="*/ 2252 h 2253"/>
              <a:gd name="T6" fmla="*/ 522 w 1239"/>
              <a:gd name="T7" fmla="*/ 2238 h 2253"/>
              <a:gd name="T8" fmla="*/ 612 w 1239"/>
              <a:gd name="T9" fmla="*/ 2194 h 2253"/>
              <a:gd name="T10" fmla="*/ 671 w 1239"/>
              <a:gd name="T11" fmla="*/ 2156 h 2253"/>
              <a:gd name="T12" fmla="*/ 671 w 1239"/>
              <a:gd name="T13" fmla="*/ 2156 h 2253"/>
              <a:gd name="T14" fmla="*/ 766 w 1239"/>
              <a:gd name="T15" fmla="*/ 2100 h 2253"/>
              <a:gd name="T16" fmla="*/ 870 w 1239"/>
              <a:gd name="T17" fmla="*/ 2012 h 2253"/>
              <a:gd name="T18" fmla="*/ 972 w 1239"/>
              <a:gd name="T19" fmla="*/ 1902 h 2253"/>
              <a:gd name="T20" fmla="*/ 1022 w 1239"/>
              <a:gd name="T21" fmla="*/ 1840 h 2253"/>
              <a:gd name="T22" fmla="*/ 1068 w 1239"/>
              <a:gd name="T23" fmla="*/ 1770 h 2253"/>
              <a:gd name="T24" fmla="*/ 1122 w 1239"/>
              <a:gd name="T25" fmla="*/ 1678 h 2253"/>
              <a:gd name="T26" fmla="*/ 1168 w 1239"/>
              <a:gd name="T27" fmla="*/ 1570 h 2253"/>
              <a:gd name="T28" fmla="*/ 1198 w 1239"/>
              <a:gd name="T29" fmla="*/ 1487 h 2253"/>
              <a:gd name="T30" fmla="*/ 1224 w 1239"/>
              <a:gd name="T31" fmla="*/ 1376 h 2253"/>
              <a:gd name="T32" fmla="*/ 1234 w 1239"/>
              <a:gd name="T33" fmla="*/ 1284 h 2253"/>
              <a:gd name="T34" fmla="*/ 1238 w 1239"/>
              <a:gd name="T35" fmla="*/ 1196 h 2253"/>
              <a:gd name="T36" fmla="*/ 1238 w 1239"/>
              <a:gd name="T37" fmla="*/ 1106 h 2253"/>
              <a:gd name="T38" fmla="*/ 1230 w 1239"/>
              <a:gd name="T39" fmla="*/ 1012 h 2253"/>
              <a:gd name="T40" fmla="*/ 1208 w 1239"/>
              <a:gd name="T41" fmla="*/ 898 h 2253"/>
              <a:gd name="T42" fmla="*/ 1166 w 1239"/>
              <a:gd name="T43" fmla="*/ 762 h 2253"/>
              <a:gd name="T44" fmla="*/ 1122 w 1239"/>
              <a:gd name="T45" fmla="*/ 672 h 2253"/>
              <a:gd name="T46" fmla="*/ 1070 w 1239"/>
              <a:gd name="T47" fmla="*/ 574 h 2253"/>
              <a:gd name="T48" fmla="*/ 976 w 1239"/>
              <a:gd name="T49" fmla="*/ 442 h 2253"/>
              <a:gd name="T50" fmla="*/ 874 w 1239"/>
              <a:gd name="T51" fmla="*/ 336 h 2253"/>
              <a:gd name="T52" fmla="*/ 767 w 1239"/>
              <a:gd name="T53" fmla="*/ 243 h 2253"/>
              <a:gd name="T54" fmla="*/ 648 w 1239"/>
              <a:gd name="T55" fmla="*/ 168 h 2253"/>
              <a:gd name="T56" fmla="*/ 530 w 1239"/>
              <a:gd name="T57" fmla="*/ 102 h 2253"/>
              <a:gd name="T58" fmla="*/ 386 w 1239"/>
              <a:gd name="T59" fmla="*/ 52 h 2253"/>
              <a:gd name="T60" fmla="*/ 258 w 1239"/>
              <a:gd name="T61" fmla="*/ 22 h 2253"/>
              <a:gd name="T62" fmla="*/ 144 w 1239"/>
              <a:gd name="T63" fmla="*/ 4 h 2253"/>
              <a:gd name="T64" fmla="*/ 0 w 1239"/>
              <a:gd name="T65" fmla="*/ 0 h 22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1239" h="2253">
                <a:moveTo>
                  <a:pt x="0" y="0"/>
                </a:moveTo>
                <a:lnTo>
                  <a:pt x="0" y="1200"/>
                </a:lnTo>
                <a:lnTo>
                  <a:pt x="479" y="2252"/>
                </a:lnTo>
                <a:lnTo>
                  <a:pt x="522" y="2238"/>
                </a:lnTo>
                <a:lnTo>
                  <a:pt x="612" y="2194"/>
                </a:lnTo>
                <a:lnTo>
                  <a:pt x="671" y="2156"/>
                </a:lnTo>
                <a:lnTo>
                  <a:pt x="671" y="2156"/>
                </a:lnTo>
                <a:lnTo>
                  <a:pt x="766" y="2100"/>
                </a:lnTo>
                <a:lnTo>
                  <a:pt x="870" y="2012"/>
                </a:lnTo>
                <a:lnTo>
                  <a:pt x="972" y="1902"/>
                </a:lnTo>
                <a:lnTo>
                  <a:pt x="1022" y="1840"/>
                </a:lnTo>
                <a:lnTo>
                  <a:pt x="1068" y="1770"/>
                </a:lnTo>
                <a:lnTo>
                  <a:pt x="1122" y="1678"/>
                </a:lnTo>
                <a:lnTo>
                  <a:pt x="1168" y="1570"/>
                </a:lnTo>
                <a:lnTo>
                  <a:pt x="1198" y="1487"/>
                </a:lnTo>
                <a:lnTo>
                  <a:pt x="1224" y="1376"/>
                </a:lnTo>
                <a:lnTo>
                  <a:pt x="1234" y="1284"/>
                </a:lnTo>
                <a:lnTo>
                  <a:pt x="1238" y="1196"/>
                </a:lnTo>
                <a:lnTo>
                  <a:pt x="1238" y="1106"/>
                </a:lnTo>
                <a:lnTo>
                  <a:pt x="1230" y="1012"/>
                </a:lnTo>
                <a:lnTo>
                  <a:pt x="1208" y="898"/>
                </a:lnTo>
                <a:lnTo>
                  <a:pt x="1166" y="762"/>
                </a:lnTo>
                <a:lnTo>
                  <a:pt x="1122" y="672"/>
                </a:lnTo>
                <a:lnTo>
                  <a:pt x="1070" y="574"/>
                </a:lnTo>
                <a:lnTo>
                  <a:pt x="976" y="442"/>
                </a:lnTo>
                <a:lnTo>
                  <a:pt x="874" y="336"/>
                </a:lnTo>
                <a:lnTo>
                  <a:pt x="767" y="243"/>
                </a:lnTo>
                <a:lnTo>
                  <a:pt x="648" y="168"/>
                </a:lnTo>
                <a:lnTo>
                  <a:pt x="530" y="102"/>
                </a:lnTo>
                <a:lnTo>
                  <a:pt x="386" y="52"/>
                </a:lnTo>
                <a:lnTo>
                  <a:pt x="258" y="22"/>
                </a:lnTo>
                <a:lnTo>
                  <a:pt x="144" y="4"/>
                </a:lnTo>
                <a:lnTo>
                  <a:pt x="0" y="0"/>
                </a:lnTo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rnd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4" name="Rectangle 14"/>
          <p:cNvSpPr>
            <a:spLocks noChangeArrowheads="1"/>
          </p:cNvSpPr>
          <p:nvPr/>
        </p:nvSpPr>
        <p:spPr bwMode="auto">
          <a:xfrm>
            <a:off x="2795588" y="3606800"/>
            <a:ext cx="960437" cy="8207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4800" dirty="0">
                <a:solidFill>
                  <a:schemeClr val="accent1"/>
                </a:solidFill>
              </a:rPr>
              <a:t>R$</a:t>
            </a:r>
          </a:p>
        </p:txBody>
      </p:sp>
      <p:sp>
        <p:nvSpPr>
          <p:cNvPr id="25" name="Rectangle 15"/>
          <p:cNvSpPr>
            <a:spLocks noChangeArrowheads="1"/>
          </p:cNvSpPr>
          <p:nvPr/>
        </p:nvSpPr>
        <p:spPr bwMode="auto">
          <a:xfrm>
            <a:off x="1300163" y="2806700"/>
            <a:ext cx="893762" cy="8207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4800">
                <a:solidFill>
                  <a:schemeClr val="accent1"/>
                </a:solidFill>
              </a:rPr>
              <a:t>F$</a:t>
            </a:r>
          </a:p>
        </p:txBody>
      </p:sp>
      <p:sp>
        <p:nvSpPr>
          <p:cNvPr id="26" name="Rectangle 16"/>
          <p:cNvSpPr>
            <a:spLocks noChangeArrowheads="1"/>
          </p:cNvSpPr>
          <p:nvPr/>
        </p:nvSpPr>
        <p:spPr bwMode="auto">
          <a:xfrm>
            <a:off x="1109663" y="4492625"/>
            <a:ext cx="960437" cy="8207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4800">
                <a:solidFill>
                  <a:schemeClr val="accent1"/>
                </a:solidFill>
              </a:rPr>
              <a:t>C$</a:t>
            </a:r>
          </a:p>
        </p:txBody>
      </p:sp>
    </p:spTree>
    <p:extLst>
      <p:ext uri="{BB962C8B-B14F-4D97-AF65-F5344CB8AC3E}">
        <p14:creationId xmlns:p14="http://schemas.microsoft.com/office/powerpoint/2010/main" xmlns="" val="341833833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ChangeArrowheads="1"/>
          </p:cNvSpPr>
          <p:nvPr/>
        </p:nvSpPr>
        <p:spPr bwMode="auto">
          <a:xfrm>
            <a:off x="4521200" y="2006600"/>
            <a:ext cx="4406900" cy="1339850"/>
          </a:xfrm>
          <a:prstGeom prst="rect">
            <a:avLst/>
          </a:prstGeom>
          <a:solidFill>
            <a:srgbClr val="FF99CC">
              <a:alpha val="50000"/>
            </a:srgbClr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21200" y="2006600"/>
            <a:ext cx="4387850" cy="4597400"/>
          </a:xfrm>
          <a:solidFill>
            <a:schemeClr val="bg1"/>
          </a:solidFill>
          <a:ln w="50800" cap="flat">
            <a:solidFill>
              <a:srgbClr val="000000"/>
            </a:solidFill>
            <a:miter lim="800000"/>
            <a:headEnd/>
            <a:tailEnd/>
          </a:ln>
        </p:spPr>
        <p:txBody>
          <a:bodyPr>
            <a:normAutofit fontScale="92500"/>
          </a:bodyPr>
          <a:lstStyle/>
          <a:p>
            <a:pPr marL="0" indent="0">
              <a:spcBef>
                <a:spcPct val="15000"/>
              </a:spcBef>
              <a:spcAft>
                <a:spcPct val="15000"/>
              </a:spcAft>
              <a:buFont typeface="Monotype Sorts" pitchFamily="2" charset="2"/>
              <a:buNone/>
            </a:pPr>
            <a:r>
              <a:rPr lang="en-US" dirty="0"/>
              <a:t>Free Cash Segment (F$)</a:t>
            </a:r>
          </a:p>
          <a:p>
            <a:pPr marL="0" indent="0">
              <a:spcBef>
                <a:spcPct val="45000"/>
              </a:spcBef>
              <a:spcAft>
                <a:spcPct val="15000"/>
              </a:spcAft>
              <a:buFont typeface="Monotype Sorts" pitchFamily="2" charset="2"/>
              <a:buNone/>
            </a:pPr>
            <a:endParaRPr lang="en-US" dirty="0" smtClean="0"/>
          </a:p>
          <a:p>
            <a:pPr marL="0" indent="0">
              <a:spcBef>
                <a:spcPct val="45000"/>
              </a:spcBef>
              <a:spcAft>
                <a:spcPct val="15000"/>
              </a:spcAft>
              <a:buFont typeface="Monotype Sorts" pitchFamily="2" charset="2"/>
              <a:buNone/>
            </a:pPr>
            <a:r>
              <a:rPr lang="en-US" dirty="0" smtClean="0"/>
              <a:t>Base </a:t>
            </a:r>
            <a:r>
              <a:rPr lang="en-US" dirty="0"/>
              <a:t>choice on yield subject to risk-return trade-offs.</a:t>
            </a:r>
          </a:p>
          <a:p>
            <a:pPr marL="0" indent="0">
              <a:spcBef>
                <a:spcPct val="15000"/>
              </a:spcBef>
              <a:spcAft>
                <a:spcPct val="15000"/>
              </a:spcAft>
              <a:buFont typeface="Monotype Sorts" pitchFamily="2" charset="2"/>
              <a:buNone/>
            </a:pPr>
            <a:r>
              <a:rPr lang="en-US" i="1" u="sng" dirty="0"/>
              <a:t>Any money market instrument</a:t>
            </a:r>
            <a:r>
              <a:rPr lang="en-US" dirty="0"/>
              <a:t> may be selected for this segment.</a:t>
            </a:r>
          </a:p>
        </p:txBody>
      </p:sp>
      <p:sp>
        <p:nvSpPr>
          <p:cNvPr id="57348" name="Rectangle 4"/>
          <p:cNvSpPr>
            <a:spLocks noChangeArrowheads="1"/>
          </p:cNvSpPr>
          <p:nvPr/>
        </p:nvSpPr>
        <p:spPr bwMode="auto">
          <a:xfrm>
            <a:off x="304800" y="1828800"/>
            <a:ext cx="8534400" cy="464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7360" name="Line 16"/>
          <p:cNvSpPr>
            <a:spLocks noChangeShapeType="1"/>
          </p:cNvSpPr>
          <p:nvPr/>
        </p:nvSpPr>
        <p:spPr bwMode="auto">
          <a:xfrm>
            <a:off x="4514850" y="3371850"/>
            <a:ext cx="4400550" cy="0"/>
          </a:xfrm>
          <a:prstGeom prst="line">
            <a:avLst/>
          </a:prstGeom>
          <a:noFill/>
          <a:ln w="508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7361" name="Rectangle 17"/>
          <p:cNvSpPr>
            <a:spLocks noGrp="1" noChangeArrowheads="1"/>
          </p:cNvSpPr>
          <p:nvPr>
            <p:ph type="title"/>
          </p:nvPr>
        </p:nvSpPr>
        <p:spPr>
          <a:xfrm>
            <a:off x="304800" y="0"/>
            <a:ext cx="8153400" cy="1752600"/>
          </a:xfrm>
          <a:noFill/>
          <a:ln/>
        </p:spPr>
        <p:txBody>
          <a:bodyPr>
            <a:normAutofit/>
          </a:bodyPr>
          <a:lstStyle/>
          <a:p>
            <a:pPr algn="l"/>
            <a:r>
              <a:rPr lang="en-US" sz="4000" b="1" dirty="0"/>
              <a:t>Selecting Securities for the Portfolio Segments</a:t>
            </a:r>
          </a:p>
        </p:txBody>
      </p:sp>
      <p:sp>
        <p:nvSpPr>
          <p:cNvPr id="18" name="Oval 8"/>
          <p:cNvSpPr>
            <a:spLocks noChangeArrowheads="1"/>
          </p:cNvSpPr>
          <p:nvPr/>
        </p:nvSpPr>
        <p:spPr bwMode="auto">
          <a:xfrm>
            <a:off x="393700" y="2451100"/>
            <a:ext cx="3860800" cy="3708400"/>
          </a:xfrm>
          <a:prstGeom prst="ellipse">
            <a:avLst/>
          </a:prstGeom>
          <a:solidFill>
            <a:srgbClr val="92D050"/>
          </a:solidFill>
          <a:ln w="25400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9" name="Line 9"/>
          <p:cNvSpPr>
            <a:spLocks noChangeShapeType="1"/>
          </p:cNvSpPr>
          <p:nvPr/>
        </p:nvSpPr>
        <p:spPr bwMode="auto">
          <a:xfrm>
            <a:off x="2286000" y="2438400"/>
            <a:ext cx="0" cy="19050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" name="Line 10"/>
          <p:cNvSpPr>
            <a:spLocks noChangeShapeType="1"/>
          </p:cNvSpPr>
          <p:nvPr/>
        </p:nvSpPr>
        <p:spPr bwMode="auto">
          <a:xfrm>
            <a:off x="762000" y="3200400"/>
            <a:ext cx="1524000" cy="11430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" name="Line 11"/>
          <p:cNvSpPr>
            <a:spLocks noChangeShapeType="1"/>
          </p:cNvSpPr>
          <p:nvPr/>
        </p:nvSpPr>
        <p:spPr bwMode="auto">
          <a:xfrm>
            <a:off x="2286000" y="4343400"/>
            <a:ext cx="762000" cy="16764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2" name="Freeform 12"/>
          <p:cNvSpPr>
            <a:spLocks/>
          </p:cNvSpPr>
          <p:nvPr/>
        </p:nvSpPr>
        <p:spPr bwMode="auto">
          <a:xfrm>
            <a:off x="765175" y="2447925"/>
            <a:ext cx="1525588" cy="1897063"/>
          </a:xfrm>
          <a:custGeom>
            <a:avLst/>
            <a:gdLst>
              <a:gd name="T0" fmla="*/ 0 w 961"/>
              <a:gd name="T1" fmla="*/ 478 h 1195"/>
              <a:gd name="T2" fmla="*/ 958 w 961"/>
              <a:gd name="T3" fmla="*/ 1194 h 1195"/>
              <a:gd name="T4" fmla="*/ 960 w 961"/>
              <a:gd name="T5" fmla="*/ 0 h 1195"/>
              <a:gd name="T6" fmla="*/ 864 w 961"/>
              <a:gd name="T7" fmla="*/ 6 h 1195"/>
              <a:gd name="T8" fmla="*/ 772 w 961"/>
              <a:gd name="T9" fmla="*/ 18 h 1195"/>
              <a:gd name="T10" fmla="*/ 698 w 961"/>
              <a:gd name="T11" fmla="*/ 32 h 1195"/>
              <a:gd name="T12" fmla="*/ 620 w 961"/>
              <a:gd name="T13" fmla="*/ 54 h 1195"/>
              <a:gd name="T14" fmla="*/ 540 w 961"/>
              <a:gd name="T15" fmla="*/ 80 h 1195"/>
              <a:gd name="T16" fmla="*/ 468 w 961"/>
              <a:gd name="T17" fmla="*/ 108 h 1195"/>
              <a:gd name="T18" fmla="*/ 394 w 961"/>
              <a:gd name="T19" fmla="*/ 144 h 1195"/>
              <a:gd name="T20" fmla="*/ 332 w 961"/>
              <a:gd name="T21" fmla="*/ 182 h 1195"/>
              <a:gd name="T22" fmla="*/ 266 w 961"/>
              <a:gd name="T23" fmla="*/ 224 h 1195"/>
              <a:gd name="T24" fmla="*/ 190 w 961"/>
              <a:gd name="T25" fmla="*/ 282 h 1195"/>
              <a:gd name="T26" fmla="*/ 138 w 961"/>
              <a:gd name="T27" fmla="*/ 328 h 1195"/>
              <a:gd name="T28" fmla="*/ 90 w 961"/>
              <a:gd name="T29" fmla="*/ 374 h 1195"/>
              <a:gd name="T30" fmla="*/ 46 w 961"/>
              <a:gd name="T31" fmla="*/ 426 h 1195"/>
              <a:gd name="T32" fmla="*/ 0 w 961"/>
              <a:gd name="T33" fmla="*/ 478 h 11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961" h="1195">
                <a:moveTo>
                  <a:pt x="0" y="478"/>
                </a:moveTo>
                <a:lnTo>
                  <a:pt x="958" y="1194"/>
                </a:lnTo>
                <a:lnTo>
                  <a:pt x="960" y="0"/>
                </a:lnTo>
                <a:lnTo>
                  <a:pt x="864" y="6"/>
                </a:lnTo>
                <a:lnTo>
                  <a:pt x="772" y="18"/>
                </a:lnTo>
                <a:lnTo>
                  <a:pt x="698" y="32"/>
                </a:lnTo>
                <a:lnTo>
                  <a:pt x="620" y="54"/>
                </a:lnTo>
                <a:lnTo>
                  <a:pt x="540" y="80"/>
                </a:lnTo>
                <a:lnTo>
                  <a:pt x="468" y="108"/>
                </a:lnTo>
                <a:lnTo>
                  <a:pt x="394" y="144"/>
                </a:lnTo>
                <a:lnTo>
                  <a:pt x="332" y="182"/>
                </a:lnTo>
                <a:lnTo>
                  <a:pt x="266" y="224"/>
                </a:lnTo>
                <a:lnTo>
                  <a:pt x="190" y="282"/>
                </a:lnTo>
                <a:lnTo>
                  <a:pt x="138" y="328"/>
                </a:lnTo>
                <a:lnTo>
                  <a:pt x="90" y="374"/>
                </a:lnTo>
                <a:lnTo>
                  <a:pt x="46" y="426"/>
                </a:lnTo>
                <a:lnTo>
                  <a:pt x="0" y="478"/>
                </a:lnTo>
              </a:path>
            </a:pathLst>
          </a:custGeom>
          <a:solidFill>
            <a:schemeClr val="accent6">
              <a:lumMod val="60000"/>
              <a:lumOff val="40000"/>
            </a:schemeClr>
          </a:solidFill>
          <a:ln w="12700" cap="rnd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3" name="Freeform 13"/>
          <p:cNvSpPr>
            <a:spLocks/>
          </p:cNvSpPr>
          <p:nvPr/>
        </p:nvSpPr>
        <p:spPr bwMode="auto">
          <a:xfrm>
            <a:off x="2289175" y="2444750"/>
            <a:ext cx="1966913" cy="3576638"/>
          </a:xfrm>
          <a:custGeom>
            <a:avLst/>
            <a:gdLst>
              <a:gd name="T0" fmla="*/ 0 w 1239"/>
              <a:gd name="T1" fmla="*/ 0 h 2253"/>
              <a:gd name="T2" fmla="*/ 0 w 1239"/>
              <a:gd name="T3" fmla="*/ 1200 h 2253"/>
              <a:gd name="T4" fmla="*/ 479 w 1239"/>
              <a:gd name="T5" fmla="*/ 2252 h 2253"/>
              <a:gd name="T6" fmla="*/ 522 w 1239"/>
              <a:gd name="T7" fmla="*/ 2238 h 2253"/>
              <a:gd name="T8" fmla="*/ 612 w 1239"/>
              <a:gd name="T9" fmla="*/ 2194 h 2253"/>
              <a:gd name="T10" fmla="*/ 671 w 1239"/>
              <a:gd name="T11" fmla="*/ 2156 h 2253"/>
              <a:gd name="T12" fmla="*/ 671 w 1239"/>
              <a:gd name="T13" fmla="*/ 2156 h 2253"/>
              <a:gd name="T14" fmla="*/ 766 w 1239"/>
              <a:gd name="T15" fmla="*/ 2100 h 2253"/>
              <a:gd name="T16" fmla="*/ 870 w 1239"/>
              <a:gd name="T17" fmla="*/ 2012 h 2253"/>
              <a:gd name="T18" fmla="*/ 972 w 1239"/>
              <a:gd name="T19" fmla="*/ 1902 h 2253"/>
              <a:gd name="T20" fmla="*/ 1022 w 1239"/>
              <a:gd name="T21" fmla="*/ 1840 h 2253"/>
              <a:gd name="T22" fmla="*/ 1068 w 1239"/>
              <a:gd name="T23" fmla="*/ 1770 h 2253"/>
              <a:gd name="T24" fmla="*/ 1122 w 1239"/>
              <a:gd name="T25" fmla="*/ 1678 h 2253"/>
              <a:gd name="T26" fmla="*/ 1168 w 1239"/>
              <a:gd name="T27" fmla="*/ 1570 h 2253"/>
              <a:gd name="T28" fmla="*/ 1198 w 1239"/>
              <a:gd name="T29" fmla="*/ 1487 h 2253"/>
              <a:gd name="T30" fmla="*/ 1224 w 1239"/>
              <a:gd name="T31" fmla="*/ 1376 h 2253"/>
              <a:gd name="T32" fmla="*/ 1234 w 1239"/>
              <a:gd name="T33" fmla="*/ 1284 h 2253"/>
              <a:gd name="T34" fmla="*/ 1238 w 1239"/>
              <a:gd name="T35" fmla="*/ 1196 h 2253"/>
              <a:gd name="T36" fmla="*/ 1238 w 1239"/>
              <a:gd name="T37" fmla="*/ 1106 h 2253"/>
              <a:gd name="T38" fmla="*/ 1230 w 1239"/>
              <a:gd name="T39" fmla="*/ 1012 h 2253"/>
              <a:gd name="T40" fmla="*/ 1208 w 1239"/>
              <a:gd name="T41" fmla="*/ 898 h 2253"/>
              <a:gd name="T42" fmla="*/ 1166 w 1239"/>
              <a:gd name="T43" fmla="*/ 762 h 2253"/>
              <a:gd name="T44" fmla="*/ 1122 w 1239"/>
              <a:gd name="T45" fmla="*/ 672 h 2253"/>
              <a:gd name="T46" fmla="*/ 1070 w 1239"/>
              <a:gd name="T47" fmla="*/ 574 h 2253"/>
              <a:gd name="T48" fmla="*/ 976 w 1239"/>
              <a:gd name="T49" fmla="*/ 442 h 2253"/>
              <a:gd name="T50" fmla="*/ 874 w 1239"/>
              <a:gd name="T51" fmla="*/ 336 h 2253"/>
              <a:gd name="T52" fmla="*/ 767 w 1239"/>
              <a:gd name="T53" fmla="*/ 243 h 2253"/>
              <a:gd name="T54" fmla="*/ 648 w 1239"/>
              <a:gd name="T55" fmla="*/ 168 h 2253"/>
              <a:gd name="T56" fmla="*/ 530 w 1239"/>
              <a:gd name="T57" fmla="*/ 102 h 2253"/>
              <a:gd name="T58" fmla="*/ 386 w 1239"/>
              <a:gd name="T59" fmla="*/ 52 h 2253"/>
              <a:gd name="T60" fmla="*/ 258 w 1239"/>
              <a:gd name="T61" fmla="*/ 22 h 2253"/>
              <a:gd name="T62" fmla="*/ 144 w 1239"/>
              <a:gd name="T63" fmla="*/ 4 h 2253"/>
              <a:gd name="T64" fmla="*/ 0 w 1239"/>
              <a:gd name="T65" fmla="*/ 0 h 22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1239" h="2253">
                <a:moveTo>
                  <a:pt x="0" y="0"/>
                </a:moveTo>
                <a:lnTo>
                  <a:pt x="0" y="1200"/>
                </a:lnTo>
                <a:lnTo>
                  <a:pt x="479" y="2252"/>
                </a:lnTo>
                <a:lnTo>
                  <a:pt x="522" y="2238"/>
                </a:lnTo>
                <a:lnTo>
                  <a:pt x="612" y="2194"/>
                </a:lnTo>
                <a:lnTo>
                  <a:pt x="671" y="2156"/>
                </a:lnTo>
                <a:lnTo>
                  <a:pt x="671" y="2156"/>
                </a:lnTo>
                <a:lnTo>
                  <a:pt x="766" y="2100"/>
                </a:lnTo>
                <a:lnTo>
                  <a:pt x="870" y="2012"/>
                </a:lnTo>
                <a:lnTo>
                  <a:pt x="972" y="1902"/>
                </a:lnTo>
                <a:lnTo>
                  <a:pt x="1022" y="1840"/>
                </a:lnTo>
                <a:lnTo>
                  <a:pt x="1068" y="1770"/>
                </a:lnTo>
                <a:lnTo>
                  <a:pt x="1122" y="1678"/>
                </a:lnTo>
                <a:lnTo>
                  <a:pt x="1168" y="1570"/>
                </a:lnTo>
                <a:lnTo>
                  <a:pt x="1198" y="1487"/>
                </a:lnTo>
                <a:lnTo>
                  <a:pt x="1224" y="1376"/>
                </a:lnTo>
                <a:lnTo>
                  <a:pt x="1234" y="1284"/>
                </a:lnTo>
                <a:lnTo>
                  <a:pt x="1238" y="1196"/>
                </a:lnTo>
                <a:lnTo>
                  <a:pt x="1238" y="1106"/>
                </a:lnTo>
                <a:lnTo>
                  <a:pt x="1230" y="1012"/>
                </a:lnTo>
                <a:lnTo>
                  <a:pt x="1208" y="898"/>
                </a:lnTo>
                <a:lnTo>
                  <a:pt x="1166" y="762"/>
                </a:lnTo>
                <a:lnTo>
                  <a:pt x="1122" y="672"/>
                </a:lnTo>
                <a:lnTo>
                  <a:pt x="1070" y="574"/>
                </a:lnTo>
                <a:lnTo>
                  <a:pt x="976" y="442"/>
                </a:lnTo>
                <a:lnTo>
                  <a:pt x="874" y="336"/>
                </a:lnTo>
                <a:lnTo>
                  <a:pt x="767" y="243"/>
                </a:lnTo>
                <a:lnTo>
                  <a:pt x="648" y="168"/>
                </a:lnTo>
                <a:lnTo>
                  <a:pt x="530" y="102"/>
                </a:lnTo>
                <a:lnTo>
                  <a:pt x="386" y="52"/>
                </a:lnTo>
                <a:lnTo>
                  <a:pt x="258" y="22"/>
                </a:lnTo>
                <a:lnTo>
                  <a:pt x="144" y="4"/>
                </a:lnTo>
                <a:lnTo>
                  <a:pt x="0" y="0"/>
                </a:lnTo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 cap="rnd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4" name="Rectangle 14"/>
          <p:cNvSpPr>
            <a:spLocks noChangeArrowheads="1"/>
          </p:cNvSpPr>
          <p:nvPr/>
        </p:nvSpPr>
        <p:spPr bwMode="auto">
          <a:xfrm>
            <a:off x="2795588" y="3606800"/>
            <a:ext cx="960437" cy="8207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4800" dirty="0">
                <a:solidFill>
                  <a:schemeClr val="accent1"/>
                </a:solidFill>
              </a:rPr>
              <a:t>R$</a:t>
            </a:r>
          </a:p>
        </p:txBody>
      </p:sp>
      <p:sp>
        <p:nvSpPr>
          <p:cNvPr id="25" name="Rectangle 15"/>
          <p:cNvSpPr>
            <a:spLocks noChangeArrowheads="1"/>
          </p:cNvSpPr>
          <p:nvPr/>
        </p:nvSpPr>
        <p:spPr bwMode="auto">
          <a:xfrm>
            <a:off x="1300163" y="2806700"/>
            <a:ext cx="893762" cy="8207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4800">
                <a:solidFill>
                  <a:schemeClr val="accent1"/>
                </a:solidFill>
              </a:rPr>
              <a:t>F$</a:t>
            </a:r>
          </a:p>
        </p:txBody>
      </p:sp>
      <p:sp>
        <p:nvSpPr>
          <p:cNvPr id="26" name="Rectangle 16"/>
          <p:cNvSpPr>
            <a:spLocks noChangeArrowheads="1"/>
          </p:cNvSpPr>
          <p:nvPr/>
        </p:nvSpPr>
        <p:spPr bwMode="auto">
          <a:xfrm>
            <a:off x="1109663" y="4492625"/>
            <a:ext cx="960437" cy="8207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sz="4800">
                <a:solidFill>
                  <a:schemeClr val="accent1"/>
                </a:solidFill>
              </a:rPr>
              <a:t>C$</a:t>
            </a:r>
          </a:p>
        </p:txBody>
      </p:sp>
    </p:spTree>
    <p:extLst>
      <p:ext uri="{BB962C8B-B14F-4D97-AF65-F5344CB8AC3E}">
        <p14:creationId xmlns:p14="http://schemas.microsoft.com/office/powerpoint/2010/main" xmlns="" val="165664028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 fontScale="90000"/>
          </a:bodyPr>
          <a:lstStyle/>
          <a:p>
            <a:pPr algn="l"/>
            <a:r>
              <a:rPr lang="en-US" sz="3600" dirty="0" smtClean="0"/>
              <a:t>Problem 1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xmlns="" val="2765326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 fontScale="90000"/>
          </a:bodyPr>
          <a:lstStyle/>
          <a:p>
            <a:pPr algn="l"/>
            <a:r>
              <a:rPr lang="en-US" sz="3600" dirty="0" smtClean="0"/>
              <a:t>Problem 2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xmlns="" val="1242552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 fontScale="90000"/>
          </a:bodyPr>
          <a:lstStyle/>
          <a:p>
            <a:pPr algn="l"/>
            <a:r>
              <a:rPr lang="en-US" sz="3600" dirty="0" smtClean="0"/>
              <a:t>Problem 3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xmlns="" val="1242552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 fontScale="90000"/>
          </a:bodyPr>
          <a:lstStyle/>
          <a:p>
            <a:pPr algn="l"/>
            <a:r>
              <a:rPr lang="en-US" sz="3600" dirty="0" smtClean="0"/>
              <a:t>Problem 4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xmlns="" val="1242552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236538" indent="-236538">
              <a:lnSpc>
                <a:spcPct val="80000"/>
              </a:lnSpc>
            </a:pPr>
            <a:r>
              <a:rPr lang="en-US" sz="2800" dirty="0" smtClean="0"/>
              <a:t>Key </a:t>
            </a:r>
            <a:r>
              <a:rPr lang="en-US" sz="2800" dirty="0"/>
              <a:t>variables that should be considered before purchasing any marketable securities. </a:t>
            </a:r>
          </a:p>
          <a:p>
            <a:pPr marL="236538" indent="-236538">
              <a:lnSpc>
                <a:spcPct val="80000"/>
              </a:lnSpc>
            </a:pPr>
            <a:r>
              <a:rPr lang="en-US" sz="2800" dirty="0" smtClean="0"/>
              <a:t>Common money-market </a:t>
            </a:r>
            <a:r>
              <a:rPr lang="en-US" sz="2800" dirty="0"/>
              <a:t>instruments that a marketable securities portfolio manager would consider for investment. </a:t>
            </a:r>
            <a:endParaRPr lang="en-US" sz="2800" dirty="0" smtClean="0"/>
          </a:p>
          <a:p>
            <a:pPr marL="236538" indent="-236538">
              <a:lnSpc>
                <a:spcPct val="80000"/>
              </a:lnSpc>
            </a:pPr>
            <a:r>
              <a:rPr lang="en-US" sz="2800" dirty="0" smtClean="0"/>
              <a:t>Three </a:t>
            </a:r>
            <a:r>
              <a:rPr lang="en-US" sz="2800" dirty="0"/>
              <a:t>segments of the marketable securities portfolio </a:t>
            </a:r>
            <a:r>
              <a:rPr lang="en-US" sz="2800" dirty="0" smtClean="0"/>
              <a:t>and which </a:t>
            </a:r>
            <a:r>
              <a:rPr lang="en-US" sz="2800" dirty="0"/>
              <a:t>securities are most appropriate for each segment and why. </a:t>
            </a:r>
          </a:p>
          <a:p>
            <a:pPr marL="0" indent="0">
              <a:buNone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xmlns="" val="3689342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437</TotalTime>
  <Words>1049</Words>
  <Application>Microsoft Office PowerPoint</Application>
  <PresentationFormat>On-screen Show (4:3)</PresentationFormat>
  <Paragraphs>127</Paragraphs>
  <Slides>26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7" baseType="lpstr">
      <vt:lpstr>Office Theme</vt:lpstr>
      <vt:lpstr>Summary</vt:lpstr>
      <vt:lpstr>Chapter 9 (II)</vt:lpstr>
      <vt:lpstr>Learning Outcomes</vt:lpstr>
      <vt:lpstr>Outsourcing</vt:lpstr>
      <vt:lpstr>Cash Balances to Maintain</vt:lpstr>
      <vt:lpstr>Investment in Marketable Securities</vt:lpstr>
      <vt:lpstr>The Marketable Securities Portfolio</vt:lpstr>
      <vt:lpstr>The Marketable Securities Portfolio</vt:lpstr>
      <vt:lpstr>The Marketable Securities Portfolio</vt:lpstr>
      <vt:lpstr>Variables in Marketable Securities Selection</vt:lpstr>
      <vt:lpstr>Variables in Marketable Securities Selection</vt:lpstr>
      <vt:lpstr>Common Money Market Instruments</vt:lpstr>
      <vt:lpstr>T-Bills and  Bond Equivalent Yield (BEY) Method:</vt:lpstr>
      <vt:lpstr>T-Bills and Equivalent Annual Yield (EAY) Method:</vt:lpstr>
      <vt:lpstr>Common Money Market Instruments</vt:lpstr>
      <vt:lpstr>Common Money Market Instruments</vt:lpstr>
      <vt:lpstr>Common Money Market Instruments</vt:lpstr>
      <vt:lpstr>Common Money Market Instruments</vt:lpstr>
      <vt:lpstr>Selecting Securities for the Portfolio Segments</vt:lpstr>
      <vt:lpstr>Selecting Securities for the Portfolio Segments</vt:lpstr>
      <vt:lpstr>Selecting Securities for the Portfolio Segments</vt:lpstr>
      <vt:lpstr>Problem 1</vt:lpstr>
      <vt:lpstr>Problem 2</vt:lpstr>
      <vt:lpstr>Problem 3</vt:lpstr>
      <vt:lpstr>Problem 4</vt:lpstr>
      <vt:lpstr>Summary</vt:lpstr>
    </vt:vector>
  </TitlesOfParts>
  <Company>MyCompanyName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Dr. Muhammad Azhar Khan</dc:creator>
  <cp:lastModifiedBy>NTS</cp:lastModifiedBy>
  <cp:revision>38</cp:revision>
  <dcterms:created xsi:type="dcterms:W3CDTF">2012-11-07T04:37:09Z</dcterms:created>
  <dcterms:modified xsi:type="dcterms:W3CDTF">2012-11-09T06:03:12Z</dcterms:modified>
</cp:coreProperties>
</file>