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321"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4" d="100"/>
          <a:sy n="74" d="100"/>
        </p:scale>
        <p:origin x="-118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8B85CC-3E88-4041-912F-A23AE4A68075}" type="datetimeFigureOut">
              <a:rPr lang="en-US" smtClean="0"/>
              <a:pPr/>
              <a:t>11/8/2012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1598C1-D691-4A6A-96B7-E8322F751AA0}" type="slidenum">
              <a:rPr lang="en-US" smtClean="0"/>
              <a:pPr/>
              <a:t>‹#›</a:t>
            </a:fld>
            <a:endParaRPr lang="en-US"/>
          </a:p>
        </p:txBody>
      </p:sp>
    </p:spTree>
    <p:extLst>
      <p:ext uri="{BB962C8B-B14F-4D97-AF65-F5344CB8AC3E}">
        <p14:creationId xmlns:p14="http://schemas.microsoft.com/office/powerpoint/2010/main" xmlns="" val="885016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ln/>
        </p:spPr>
        <p:txBody>
          <a:bodyPr/>
          <a:lstStyle/>
          <a:p>
            <a:endParaRPr lang="en-US"/>
          </a:p>
        </p:txBody>
      </p:sp>
      <p:sp>
        <p:nvSpPr>
          <p:cNvPr id="512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DBE55A-CA56-48AA-B3F7-9D91873F19EF}" type="datetimeFigureOut">
              <a:rPr lang="en-US" smtClean="0"/>
              <a:pPr/>
              <a:t>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A2B3F-B7F6-4316-9F29-222D905D3F1B}" type="slidenum">
              <a:rPr lang="en-US" smtClean="0"/>
              <a:pPr/>
              <a:t>‹#›</a:t>
            </a:fld>
            <a:endParaRPr lang="en-US"/>
          </a:p>
        </p:txBody>
      </p:sp>
    </p:spTree>
    <p:extLst>
      <p:ext uri="{BB962C8B-B14F-4D97-AF65-F5344CB8AC3E}">
        <p14:creationId xmlns:p14="http://schemas.microsoft.com/office/powerpoint/2010/main" xmlns="" val="1578735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DBE55A-CA56-48AA-B3F7-9D91873F19EF}" type="datetimeFigureOut">
              <a:rPr lang="en-US" smtClean="0"/>
              <a:pPr/>
              <a:t>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A2B3F-B7F6-4316-9F29-222D905D3F1B}" type="slidenum">
              <a:rPr lang="en-US" smtClean="0"/>
              <a:pPr/>
              <a:t>‹#›</a:t>
            </a:fld>
            <a:endParaRPr lang="en-US"/>
          </a:p>
        </p:txBody>
      </p:sp>
    </p:spTree>
    <p:extLst>
      <p:ext uri="{BB962C8B-B14F-4D97-AF65-F5344CB8AC3E}">
        <p14:creationId xmlns:p14="http://schemas.microsoft.com/office/powerpoint/2010/main" xmlns="" val="4251364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DBE55A-CA56-48AA-B3F7-9D91873F19EF}" type="datetimeFigureOut">
              <a:rPr lang="en-US" smtClean="0"/>
              <a:pPr/>
              <a:t>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A2B3F-B7F6-4316-9F29-222D905D3F1B}" type="slidenum">
              <a:rPr lang="en-US" smtClean="0"/>
              <a:pPr/>
              <a:t>‹#›</a:t>
            </a:fld>
            <a:endParaRPr lang="en-US"/>
          </a:p>
        </p:txBody>
      </p:sp>
    </p:spTree>
    <p:extLst>
      <p:ext uri="{BB962C8B-B14F-4D97-AF65-F5344CB8AC3E}">
        <p14:creationId xmlns:p14="http://schemas.microsoft.com/office/powerpoint/2010/main" xmlns="" val="1116625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DBE55A-CA56-48AA-B3F7-9D91873F19EF}" type="datetimeFigureOut">
              <a:rPr lang="en-US" smtClean="0"/>
              <a:pPr/>
              <a:t>11/8/2012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1A2B3F-B7F6-4316-9F29-222D905D3F1B}" type="slidenum">
              <a:rPr lang="en-US" smtClean="0"/>
              <a:pPr/>
              <a:t>‹#›</a:t>
            </a:fld>
            <a:endParaRPr lang="en-US"/>
          </a:p>
        </p:txBody>
      </p:sp>
    </p:spTree>
    <p:extLst>
      <p:ext uri="{BB962C8B-B14F-4D97-AF65-F5344CB8AC3E}">
        <p14:creationId xmlns:p14="http://schemas.microsoft.com/office/powerpoint/2010/main" xmlns="" val="4054190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DBE55A-CA56-48AA-B3F7-9D91873F19EF}" type="datetimeFigureOut">
              <a:rPr lang="en-US" smtClean="0"/>
              <a:pPr/>
              <a:t>11/8/2012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1A2B3F-B7F6-4316-9F29-222D905D3F1B}" type="slidenum">
              <a:rPr lang="en-US" smtClean="0"/>
              <a:pPr/>
              <a:t>‹#›</a:t>
            </a:fld>
            <a:endParaRPr lang="en-US"/>
          </a:p>
        </p:txBody>
      </p:sp>
    </p:spTree>
    <p:extLst>
      <p:ext uri="{BB962C8B-B14F-4D97-AF65-F5344CB8AC3E}">
        <p14:creationId xmlns:p14="http://schemas.microsoft.com/office/powerpoint/2010/main" xmlns="" val="2681624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DBE55A-CA56-48AA-B3F7-9D91873F19EF}" type="datetimeFigureOut">
              <a:rPr lang="en-US" smtClean="0"/>
              <a:pPr/>
              <a:t>11/8/2012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1A2B3F-B7F6-4316-9F29-222D905D3F1B}" type="slidenum">
              <a:rPr lang="en-US" smtClean="0"/>
              <a:pPr/>
              <a:t>‹#›</a:t>
            </a:fld>
            <a:endParaRPr lang="en-US"/>
          </a:p>
        </p:txBody>
      </p:sp>
    </p:spTree>
    <p:extLst>
      <p:ext uri="{BB962C8B-B14F-4D97-AF65-F5344CB8AC3E}">
        <p14:creationId xmlns:p14="http://schemas.microsoft.com/office/powerpoint/2010/main" xmlns="" val="1900080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DBE55A-CA56-48AA-B3F7-9D91873F19EF}" type="datetimeFigureOut">
              <a:rPr lang="en-US" smtClean="0"/>
              <a:pPr/>
              <a:t>11/8/2012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1A2B3F-B7F6-4316-9F29-222D905D3F1B}" type="slidenum">
              <a:rPr lang="en-US" smtClean="0"/>
              <a:pPr/>
              <a:t>‹#›</a:t>
            </a:fld>
            <a:endParaRPr lang="en-US"/>
          </a:p>
        </p:txBody>
      </p:sp>
    </p:spTree>
    <p:extLst>
      <p:ext uri="{BB962C8B-B14F-4D97-AF65-F5344CB8AC3E}">
        <p14:creationId xmlns:p14="http://schemas.microsoft.com/office/powerpoint/2010/main" xmlns="" val="3806997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DBE55A-CA56-48AA-B3F7-9D91873F19EF}" type="datetimeFigureOut">
              <a:rPr lang="en-US" smtClean="0"/>
              <a:pPr/>
              <a:t>11/8/2012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1A2B3F-B7F6-4316-9F29-222D905D3F1B}" type="slidenum">
              <a:rPr lang="en-US" smtClean="0"/>
              <a:pPr/>
              <a:t>‹#›</a:t>
            </a:fld>
            <a:endParaRPr lang="en-US"/>
          </a:p>
        </p:txBody>
      </p:sp>
    </p:spTree>
    <p:extLst>
      <p:ext uri="{BB962C8B-B14F-4D97-AF65-F5344CB8AC3E}">
        <p14:creationId xmlns:p14="http://schemas.microsoft.com/office/powerpoint/2010/main" xmlns="" val="538684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DBE55A-CA56-48AA-B3F7-9D91873F19EF}" type="datetimeFigureOut">
              <a:rPr lang="en-US" smtClean="0"/>
              <a:pPr/>
              <a:t>11/8/2012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1A2B3F-B7F6-4316-9F29-222D905D3F1B}" type="slidenum">
              <a:rPr lang="en-US" smtClean="0"/>
              <a:pPr/>
              <a:t>‹#›</a:t>
            </a:fld>
            <a:endParaRPr lang="en-US"/>
          </a:p>
        </p:txBody>
      </p:sp>
    </p:spTree>
    <p:extLst>
      <p:ext uri="{BB962C8B-B14F-4D97-AF65-F5344CB8AC3E}">
        <p14:creationId xmlns:p14="http://schemas.microsoft.com/office/powerpoint/2010/main" xmlns="" val="1892983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DBE55A-CA56-48AA-B3F7-9D91873F19EF}" type="datetimeFigureOut">
              <a:rPr lang="en-US" smtClean="0"/>
              <a:pPr/>
              <a:t>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A2B3F-B7F6-4316-9F29-222D905D3F1B}" type="slidenum">
              <a:rPr lang="en-US" smtClean="0"/>
              <a:pPr/>
              <a:t>‹#›</a:t>
            </a:fld>
            <a:endParaRPr lang="en-US"/>
          </a:p>
        </p:txBody>
      </p:sp>
    </p:spTree>
    <p:extLst>
      <p:ext uri="{BB962C8B-B14F-4D97-AF65-F5344CB8AC3E}">
        <p14:creationId xmlns:p14="http://schemas.microsoft.com/office/powerpoint/2010/main" xmlns="" val="2859089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DBE55A-CA56-48AA-B3F7-9D91873F19EF}" type="datetimeFigureOut">
              <a:rPr lang="en-US" smtClean="0"/>
              <a:pPr/>
              <a:t>11/8/2012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A2B3F-B7F6-4316-9F29-222D905D3F1B}" type="slidenum">
              <a:rPr lang="en-US" smtClean="0"/>
              <a:pPr/>
              <a:t>‹#›</a:t>
            </a:fld>
            <a:endParaRPr lang="en-US"/>
          </a:p>
        </p:txBody>
      </p:sp>
    </p:spTree>
    <p:extLst>
      <p:ext uri="{BB962C8B-B14F-4D97-AF65-F5344CB8AC3E}">
        <p14:creationId xmlns:p14="http://schemas.microsoft.com/office/powerpoint/2010/main" xmlns="" val="2832995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BE55A-CA56-48AA-B3F7-9D91873F19EF}" type="datetimeFigureOut">
              <a:rPr lang="en-US" smtClean="0"/>
              <a:pPr/>
              <a:t>11/8/2012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1A2B3F-B7F6-4316-9F29-222D905D3F1B}" type="slidenum">
              <a:rPr lang="en-US" smtClean="0"/>
              <a:pPr/>
              <a:t>‹#›</a:t>
            </a:fld>
            <a:endParaRPr lang="en-US"/>
          </a:p>
        </p:txBody>
      </p:sp>
    </p:spTree>
    <p:extLst>
      <p:ext uri="{BB962C8B-B14F-4D97-AF65-F5344CB8AC3E}">
        <p14:creationId xmlns:p14="http://schemas.microsoft.com/office/powerpoint/2010/main" xmlns="" val="3836369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5.jpeg"/><Relationship Id="rId5" Type="http://schemas.openxmlformats.org/officeDocument/2006/relationships/image" Target="../media/image4.wmf"/><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4.wmf"/></Relationships>
</file>

<file path=ppt/slides/_rels/slide11.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6.jpeg"/><Relationship Id="rId4" Type="http://schemas.openxmlformats.org/officeDocument/2006/relationships/image" Target="../media/image2.emf"/></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Summary of Previous Lecture</a:t>
            </a:r>
            <a:endParaRPr lang="en-US" dirty="0"/>
          </a:p>
        </p:txBody>
      </p:sp>
      <p:sp>
        <p:nvSpPr>
          <p:cNvPr id="5" name="Content Placeholder 4"/>
          <p:cNvSpPr>
            <a:spLocks noGrp="1"/>
          </p:cNvSpPr>
          <p:nvPr>
            <p:ph idx="1"/>
          </p:nvPr>
        </p:nvSpPr>
        <p:spPr/>
        <p:txBody>
          <a:bodyPr>
            <a:noAutofit/>
          </a:bodyPr>
          <a:lstStyle/>
          <a:p>
            <a:pPr marL="0" indent="0">
              <a:lnSpc>
                <a:spcPct val="120000"/>
              </a:lnSpc>
              <a:buNone/>
            </a:pPr>
            <a:r>
              <a:rPr lang="en-US" sz="2100" dirty="0" smtClean="0"/>
              <a:t>We studied </a:t>
            </a:r>
            <a:r>
              <a:rPr lang="en-US" sz="2100" dirty="0"/>
              <a:t>Overview of Working Capital </a:t>
            </a:r>
            <a:r>
              <a:rPr lang="en-US" sz="2100" dirty="0" smtClean="0"/>
              <a:t>Management and discussed the following topics;</a:t>
            </a:r>
          </a:p>
          <a:p>
            <a:pPr>
              <a:lnSpc>
                <a:spcPct val="120000"/>
              </a:lnSpc>
            </a:pPr>
            <a:r>
              <a:rPr lang="en-US" sz="2100" dirty="0" smtClean="0"/>
              <a:t>The </a:t>
            </a:r>
            <a:r>
              <a:rPr lang="en-US" sz="2100" dirty="0"/>
              <a:t>two fundamental decision issues in working capital management -- and the trade-offs involved in making these decisions. </a:t>
            </a:r>
          </a:p>
          <a:p>
            <a:pPr>
              <a:lnSpc>
                <a:spcPct val="120000"/>
              </a:lnSpc>
            </a:pPr>
            <a:r>
              <a:rPr lang="en-US" sz="2100" dirty="0"/>
              <a:t>Discuss how to determine the optimal level of current assets. </a:t>
            </a:r>
          </a:p>
          <a:p>
            <a:pPr>
              <a:lnSpc>
                <a:spcPct val="120000"/>
              </a:lnSpc>
            </a:pPr>
            <a:r>
              <a:rPr lang="en-US" sz="2100" dirty="0"/>
              <a:t>Describe the relationship between profitability, liquidity, and risk in the management of working capital. </a:t>
            </a:r>
          </a:p>
          <a:p>
            <a:pPr>
              <a:lnSpc>
                <a:spcPct val="120000"/>
              </a:lnSpc>
            </a:pPr>
            <a:r>
              <a:rPr lang="en-US" sz="2100" dirty="0"/>
              <a:t>Explain how to classify working capital according to its “components” and according to “time</a:t>
            </a:r>
          </a:p>
          <a:p>
            <a:pPr>
              <a:lnSpc>
                <a:spcPct val="120000"/>
              </a:lnSpc>
            </a:pPr>
            <a:r>
              <a:rPr lang="en-US" sz="2100" dirty="0"/>
              <a:t>Describe the hedging (maturity matching) approach to financing and the advantages/disadvantages of short- versus long-term financing. </a:t>
            </a:r>
          </a:p>
          <a:p>
            <a:pPr marL="0" indent="0">
              <a:buNone/>
            </a:pPr>
            <a:endParaRPr lang="en-US" sz="2100" dirty="0"/>
          </a:p>
        </p:txBody>
      </p:sp>
    </p:spTree>
    <p:extLst>
      <p:ext uri="{BB962C8B-B14F-4D97-AF65-F5344CB8AC3E}">
        <p14:creationId xmlns:p14="http://schemas.microsoft.com/office/powerpoint/2010/main" xmlns="" val="16522985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09600" y="1143000"/>
            <a:ext cx="7772400" cy="1143000"/>
          </a:xfrm>
          <a:noFill/>
          <a:ln/>
        </p:spPr>
        <p:txBody>
          <a:bodyPr>
            <a:normAutofit/>
          </a:bodyPr>
          <a:lstStyle/>
          <a:p>
            <a:pPr algn="ctr"/>
            <a:r>
              <a:rPr lang="en-US" sz="5400" b="1" dirty="0"/>
              <a:t>Chapter 9</a:t>
            </a:r>
          </a:p>
        </p:txBody>
      </p:sp>
      <p:sp>
        <p:nvSpPr>
          <p:cNvPr id="4099" name="Rectangle 3"/>
          <p:cNvSpPr>
            <a:spLocks noGrp="1" noChangeArrowheads="1"/>
          </p:cNvSpPr>
          <p:nvPr>
            <p:ph type="subTitle" idx="1"/>
          </p:nvPr>
        </p:nvSpPr>
        <p:spPr>
          <a:xfrm>
            <a:off x="0" y="2819400"/>
            <a:ext cx="9119419" cy="3276600"/>
          </a:xfrm>
          <a:noFill/>
          <a:ln/>
          <a:effectLst/>
        </p:spPr>
        <p:txBody>
          <a:bodyPr>
            <a:normAutofit/>
          </a:bodyPr>
          <a:lstStyle/>
          <a:p>
            <a:pPr marL="342900" indent="-342900"/>
            <a:r>
              <a:rPr lang="en-US" sz="6000" dirty="0">
                <a:solidFill>
                  <a:srgbClr val="000000"/>
                </a:solidFill>
              </a:rPr>
              <a:t>Cash and Marketable Securities Management</a:t>
            </a:r>
          </a:p>
        </p:txBody>
      </p:sp>
    </p:spTree>
    <p:extLst>
      <p:ext uri="{BB962C8B-B14F-4D97-AF65-F5344CB8AC3E}">
        <p14:creationId xmlns:p14="http://schemas.microsoft.com/office/powerpoint/2010/main" xmlns="" val="40360931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609600" y="36871"/>
            <a:ext cx="7848600" cy="1106129"/>
          </a:xfrm>
        </p:spPr>
        <p:txBody>
          <a:bodyPr>
            <a:normAutofit/>
          </a:bodyPr>
          <a:lstStyle/>
          <a:p>
            <a:pPr algn="l"/>
            <a:r>
              <a:rPr lang="en-US" sz="4000" b="1" dirty="0" smtClean="0"/>
              <a:t>Learning Outcomes</a:t>
            </a:r>
            <a:endParaRPr lang="en-US" sz="4000" b="1" dirty="0"/>
          </a:p>
        </p:txBody>
      </p:sp>
      <p:sp>
        <p:nvSpPr>
          <p:cNvPr id="64515" name="Rectangle 3"/>
          <p:cNvSpPr>
            <a:spLocks noGrp="1" noChangeArrowheads="1"/>
          </p:cNvSpPr>
          <p:nvPr>
            <p:ph type="body" idx="1"/>
          </p:nvPr>
        </p:nvSpPr>
        <p:spPr>
          <a:xfrm>
            <a:off x="457200" y="990600"/>
            <a:ext cx="8382000" cy="5638800"/>
          </a:xfrm>
        </p:spPr>
        <p:txBody>
          <a:bodyPr>
            <a:noAutofit/>
          </a:bodyPr>
          <a:lstStyle/>
          <a:p>
            <a:pPr marL="236538" indent="-236538">
              <a:lnSpc>
                <a:spcPct val="80000"/>
              </a:lnSpc>
              <a:buNone/>
            </a:pPr>
            <a:r>
              <a:rPr lang="en-US" sz="2400" b="1" dirty="0" smtClean="0"/>
              <a:t>After studying Chapter 9, you should be able to:</a:t>
            </a:r>
          </a:p>
          <a:p>
            <a:pPr marL="236538" indent="-236538">
              <a:lnSpc>
                <a:spcPct val="80000"/>
              </a:lnSpc>
            </a:pPr>
            <a:r>
              <a:rPr lang="en-US" sz="2400" dirty="0" smtClean="0"/>
              <a:t>List </a:t>
            </a:r>
            <a:r>
              <a:rPr lang="en-US" sz="2400" dirty="0"/>
              <a:t>and explain the motives for holding cash.</a:t>
            </a:r>
          </a:p>
          <a:p>
            <a:pPr marL="236538" indent="-236538">
              <a:lnSpc>
                <a:spcPct val="80000"/>
              </a:lnSpc>
            </a:pPr>
            <a:r>
              <a:rPr lang="en-US" sz="2400" dirty="0"/>
              <a:t>Understand the purpose of efficient cash management. </a:t>
            </a:r>
          </a:p>
          <a:p>
            <a:pPr marL="236538" indent="-236538">
              <a:lnSpc>
                <a:spcPct val="80000"/>
              </a:lnSpc>
            </a:pPr>
            <a:r>
              <a:rPr lang="en-US" sz="2400" dirty="0"/>
              <a:t>Describe methods for speeding up the collection of accounts receivable and methods for controlling cash disbursements. </a:t>
            </a:r>
          </a:p>
          <a:p>
            <a:pPr marL="236538" indent="-236538">
              <a:lnSpc>
                <a:spcPct val="80000"/>
              </a:lnSpc>
            </a:pPr>
            <a:r>
              <a:rPr lang="en-US" sz="2400" dirty="0"/>
              <a:t>Differentiate between remote and controlled disbursement, </a:t>
            </a:r>
            <a:endParaRPr lang="en-US" sz="2400" dirty="0" smtClean="0"/>
          </a:p>
          <a:p>
            <a:pPr marL="236538" indent="-236538">
              <a:lnSpc>
                <a:spcPct val="80000"/>
              </a:lnSpc>
            </a:pPr>
            <a:r>
              <a:rPr lang="en-US" sz="2400" dirty="0" smtClean="0"/>
              <a:t>Discuss how electronic data interchange (EDI) and outsourcing each relates to a company’s cash collections and disbursements.</a:t>
            </a:r>
          </a:p>
          <a:p>
            <a:pPr marL="236538" indent="-236538">
              <a:lnSpc>
                <a:spcPct val="80000"/>
              </a:lnSpc>
            </a:pPr>
            <a:r>
              <a:rPr lang="en-US" sz="2400" dirty="0" smtClean="0"/>
              <a:t>Identify </a:t>
            </a:r>
            <a:r>
              <a:rPr lang="en-US" sz="2400" dirty="0"/>
              <a:t>the key variables that should be considered before purchasing any marketable securities. </a:t>
            </a:r>
          </a:p>
          <a:p>
            <a:pPr marL="236538" indent="-236538">
              <a:lnSpc>
                <a:spcPct val="80000"/>
              </a:lnSpc>
            </a:pPr>
            <a:r>
              <a:rPr lang="en-US" sz="2400" dirty="0"/>
              <a:t>Define the most common money-market instruments that a marketable securities portfolio manager would consider for investment. </a:t>
            </a:r>
          </a:p>
          <a:p>
            <a:pPr marL="236538" indent="-236538">
              <a:lnSpc>
                <a:spcPct val="80000"/>
              </a:lnSpc>
            </a:pPr>
            <a:r>
              <a:rPr lang="en-US" sz="2400" dirty="0"/>
              <a:t>Describe the three segments of the marketable securities portfolio and note which securities are most appropriate for each segment and why. </a:t>
            </a:r>
          </a:p>
        </p:txBody>
      </p:sp>
    </p:spTree>
    <p:extLst>
      <p:ext uri="{BB962C8B-B14F-4D97-AF65-F5344CB8AC3E}">
        <p14:creationId xmlns:p14="http://schemas.microsoft.com/office/powerpoint/2010/main" xmlns="" val="3848433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3"/>
          <p:cNvSpPr>
            <a:spLocks noGrp="1" noChangeArrowheads="1"/>
          </p:cNvSpPr>
          <p:nvPr>
            <p:ph type="title"/>
          </p:nvPr>
        </p:nvSpPr>
        <p:spPr>
          <a:xfrm>
            <a:off x="533400" y="0"/>
            <a:ext cx="7924800" cy="1752600"/>
          </a:xfrm>
          <a:noFill/>
          <a:ln/>
        </p:spPr>
        <p:txBody>
          <a:bodyPr/>
          <a:lstStyle/>
          <a:p>
            <a:pPr algn="l"/>
            <a:r>
              <a:rPr lang="en-US" sz="4000" b="1" dirty="0"/>
              <a:t>Cash and Marketable Securities Management</a:t>
            </a:r>
          </a:p>
        </p:txBody>
      </p:sp>
      <p:sp>
        <p:nvSpPr>
          <p:cNvPr id="6148" name="Rectangle 4"/>
          <p:cNvSpPr>
            <a:spLocks noGrp="1" noChangeArrowheads="1"/>
          </p:cNvSpPr>
          <p:nvPr>
            <p:ph type="body" idx="1"/>
          </p:nvPr>
        </p:nvSpPr>
        <p:spPr>
          <a:xfrm>
            <a:off x="457200" y="2133600"/>
            <a:ext cx="8229600" cy="4191000"/>
          </a:xfrm>
          <a:noFill/>
          <a:ln/>
        </p:spPr>
        <p:txBody>
          <a:bodyPr>
            <a:normAutofit/>
          </a:bodyPr>
          <a:lstStyle/>
          <a:p>
            <a:pPr marL="685800" indent="-685800">
              <a:spcBef>
                <a:spcPct val="15000"/>
              </a:spcBef>
              <a:spcAft>
                <a:spcPct val="15000"/>
              </a:spcAft>
            </a:pPr>
            <a:r>
              <a:rPr lang="en-US" sz="3600" dirty="0">
                <a:solidFill>
                  <a:srgbClr val="000000"/>
                </a:solidFill>
              </a:rPr>
              <a:t>Motives for Holding Cash</a:t>
            </a:r>
          </a:p>
          <a:p>
            <a:pPr marL="685800" indent="-685800">
              <a:spcBef>
                <a:spcPct val="15000"/>
              </a:spcBef>
              <a:spcAft>
                <a:spcPct val="15000"/>
              </a:spcAft>
            </a:pPr>
            <a:r>
              <a:rPr lang="en-US" sz="3600" dirty="0">
                <a:solidFill>
                  <a:srgbClr val="000000"/>
                </a:solidFill>
              </a:rPr>
              <a:t>Speeding Up Cash Receipts</a:t>
            </a:r>
          </a:p>
          <a:p>
            <a:pPr marL="685800" indent="-685800">
              <a:spcBef>
                <a:spcPct val="15000"/>
              </a:spcBef>
              <a:spcAft>
                <a:spcPct val="15000"/>
              </a:spcAft>
            </a:pPr>
            <a:r>
              <a:rPr lang="en-US" sz="3600" dirty="0">
                <a:solidFill>
                  <a:srgbClr val="000000"/>
                </a:solidFill>
              </a:rPr>
              <a:t>S-l-o-w-</a:t>
            </a:r>
            <a:r>
              <a:rPr lang="en-US" sz="3600" dirty="0" err="1">
                <a:solidFill>
                  <a:srgbClr val="000000"/>
                </a:solidFill>
              </a:rPr>
              <a:t>i</a:t>
            </a:r>
            <a:r>
              <a:rPr lang="en-US" sz="3600" dirty="0">
                <a:solidFill>
                  <a:srgbClr val="000000"/>
                </a:solidFill>
              </a:rPr>
              <a:t>-n-g  </a:t>
            </a:r>
            <a:r>
              <a:rPr lang="en-US" sz="3600" dirty="0" smtClean="0">
                <a:solidFill>
                  <a:srgbClr val="000000"/>
                </a:solidFill>
              </a:rPr>
              <a:t>D-o-w-n Cash </a:t>
            </a:r>
            <a:r>
              <a:rPr lang="en-US" sz="3600" dirty="0">
                <a:solidFill>
                  <a:srgbClr val="000000"/>
                </a:solidFill>
              </a:rPr>
              <a:t>Payouts</a:t>
            </a:r>
          </a:p>
          <a:p>
            <a:pPr marL="685800" indent="-685800">
              <a:spcBef>
                <a:spcPct val="15000"/>
              </a:spcBef>
              <a:spcAft>
                <a:spcPct val="15000"/>
              </a:spcAft>
            </a:pPr>
            <a:r>
              <a:rPr lang="en-US" sz="3600" dirty="0">
                <a:solidFill>
                  <a:srgbClr val="000000"/>
                </a:solidFill>
              </a:rPr>
              <a:t>Electronic Commerce</a:t>
            </a:r>
          </a:p>
        </p:txBody>
      </p:sp>
    </p:spTree>
    <p:extLst>
      <p:ext uri="{BB962C8B-B14F-4D97-AF65-F5344CB8AC3E}">
        <p14:creationId xmlns:p14="http://schemas.microsoft.com/office/powerpoint/2010/main" xmlns="" val="369219866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3"/>
          <p:cNvSpPr>
            <a:spLocks noGrp="1" noChangeArrowheads="1"/>
          </p:cNvSpPr>
          <p:nvPr>
            <p:ph type="title"/>
          </p:nvPr>
        </p:nvSpPr>
        <p:spPr>
          <a:xfrm>
            <a:off x="533400" y="0"/>
            <a:ext cx="7924800" cy="1752600"/>
          </a:xfrm>
          <a:noFill/>
          <a:ln/>
        </p:spPr>
        <p:txBody>
          <a:bodyPr>
            <a:normAutofit/>
          </a:bodyPr>
          <a:lstStyle/>
          <a:p>
            <a:pPr algn="l"/>
            <a:r>
              <a:rPr lang="en-US" sz="4000" b="1" dirty="0"/>
              <a:t>Cash and Marketable Securities Management</a:t>
            </a:r>
          </a:p>
        </p:txBody>
      </p:sp>
      <p:sp>
        <p:nvSpPr>
          <p:cNvPr id="7172" name="Rectangle 4"/>
          <p:cNvSpPr>
            <a:spLocks noGrp="1" noChangeArrowheads="1"/>
          </p:cNvSpPr>
          <p:nvPr>
            <p:ph type="body" idx="1"/>
          </p:nvPr>
        </p:nvSpPr>
        <p:spPr>
          <a:xfrm>
            <a:off x="457200" y="2133600"/>
            <a:ext cx="8229600" cy="3429000"/>
          </a:xfrm>
          <a:noFill/>
          <a:ln/>
        </p:spPr>
        <p:txBody>
          <a:bodyPr/>
          <a:lstStyle/>
          <a:p>
            <a:pPr marL="685800" indent="-685800">
              <a:spcBef>
                <a:spcPct val="15000"/>
              </a:spcBef>
              <a:spcAft>
                <a:spcPct val="15000"/>
              </a:spcAft>
            </a:pPr>
            <a:r>
              <a:rPr lang="en-US" sz="4000">
                <a:solidFill>
                  <a:srgbClr val="000000"/>
                </a:solidFill>
              </a:rPr>
              <a:t>Outsourcing</a:t>
            </a:r>
          </a:p>
          <a:p>
            <a:pPr marL="685800" indent="-685800">
              <a:spcBef>
                <a:spcPct val="15000"/>
              </a:spcBef>
              <a:spcAft>
                <a:spcPct val="15000"/>
              </a:spcAft>
            </a:pPr>
            <a:r>
              <a:rPr lang="en-US" sz="4000">
                <a:solidFill>
                  <a:srgbClr val="000000"/>
                </a:solidFill>
              </a:rPr>
              <a:t>Cash Balances to Maintain</a:t>
            </a:r>
          </a:p>
          <a:p>
            <a:pPr marL="685800" indent="-685800">
              <a:spcBef>
                <a:spcPct val="15000"/>
              </a:spcBef>
              <a:spcAft>
                <a:spcPct val="15000"/>
              </a:spcAft>
            </a:pPr>
            <a:r>
              <a:rPr lang="en-US" sz="4000">
                <a:solidFill>
                  <a:srgbClr val="000000"/>
                </a:solidFill>
              </a:rPr>
              <a:t>Investment in Marketable Securities</a:t>
            </a:r>
          </a:p>
        </p:txBody>
      </p:sp>
    </p:spTree>
    <p:extLst>
      <p:ext uri="{BB962C8B-B14F-4D97-AF65-F5344CB8AC3E}">
        <p14:creationId xmlns:p14="http://schemas.microsoft.com/office/powerpoint/2010/main" xmlns="" val="291653707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3"/>
          <p:cNvSpPr>
            <a:spLocks noGrp="1" noChangeArrowheads="1"/>
          </p:cNvSpPr>
          <p:nvPr>
            <p:ph type="title"/>
          </p:nvPr>
        </p:nvSpPr>
        <p:spPr>
          <a:xfrm>
            <a:off x="368710" y="152400"/>
            <a:ext cx="8763000" cy="1295400"/>
          </a:xfrm>
          <a:noFill/>
          <a:ln/>
        </p:spPr>
        <p:txBody>
          <a:bodyPr>
            <a:normAutofit/>
          </a:bodyPr>
          <a:lstStyle/>
          <a:p>
            <a:pPr algn="l"/>
            <a:r>
              <a:rPr lang="en-US" sz="4000" b="1" dirty="0"/>
              <a:t>Motives for Holding Cash</a:t>
            </a:r>
          </a:p>
        </p:txBody>
      </p:sp>
      <p:sp>
        <p:nvSpPr>
          <p:cNvPr id="8196" name="Rectangle 4"/>
          <p:cNvSpPr>
            <a:spLocks noGrp="1" noChangeArrowheads="1"/>
          </p:cNvSpPr>
          <p:nvPr>
            <p:ph type="body" idx="1"/>
          </p:nvPr>
        </p:nvSpPr>
        <p:spPr>
          <a:xfrm>
            <a:off x="457200" y="1371600"/>
            <a:ext cx="8229600" cy="5029200"/>
          </a:xfrm>
          <a:noFill/>
          <a:ln/>
        </p:spPr>
        <p:txBody>
          <a:bodyPr>
            <a:normAutofit fontScale="92500" lnSpcReduction="20000"/>
          </a:bodyPr>
          <a:lstStyle/>
          <a:p>
            <a:pPr marL="0" indent="0">
              <a:spcBef>
                <a:spcPct val="10000"/>
              </a:spcBef>
              <a:spcAft>
                <a:spcPct val="10000"/>
              </a:spcAft>
              <a:buFont typeface="Monotype Sorts" pitchFamily="2" charset="2"/>
              <a:buNone/>
            </a:pPr>
            <a:r>
              <a:rPr lang="en-US" u="sng" dirty="0"/>
              <a:t>Transactions Motive</a:t>
            </a:r>
            <a:r>
              <a:rPr lang="en-US" dirty="0"/>
              <a:t> </a:t>
            </a:r>
            <a:r>
              <a:rPr lang="en-US" dirty="0" smtClean="0"/>
              <a:t>- </a:t>
            </a:r>
            <a:r>
              <a:rPr lang="en-US" sz="3200" dirty="0"/>
              <a:t>to meet payments arising in the ordinary course of </a:t>
            </a:r>
            <a:r>
              <a:rPr lang="en-US" sz="3200" dirty="0" smtClean="0"/>
              <a:t>business such as purchases, wages, taxes, and dividends etc.</a:t>
            </a:r>
          </a:p>
          <a:p>
            <a:pPr marL="0" indent="0">
              <a:spcBef>
                <a:spcPct val="10000"/>
              </a:spcBef>
              <a:spcAft>
                <a:spcPct val="10000"/>
              </a:spcAft>
              <a:buFont typeface="Monotype Sorts" pitchFamily="2" charset="2"/>
              <a:buNone/>
            </a:pPr>
            <a:endParaRPr lang="en-US" dirty="0"/>
          </a:p>
          <a:p>
            <a:pPr marL="0" indent="0">
              <a:spcBef>
                <a:spcPct val="10000"/>
              </a:spcBef>
              <a:spcAft>
                <a:spcPct val="10000"/>
              </a:spcAft>
              <a:buFont typeface="Monotype Sorts" pitchFamily="2" charset="2"/>
              <a:buNone/>
            </a:pPr>
            <a:r>
              <a:rPr lang="en-US" u="sng" dirty="0"/>
              <a:t>Speculative Motive</a:t>
            </a:r>
            <a:r>
              <a:rPr lang="en-US" dirty="0"/>
              <a:t> </a:t>
            </a:r>
            <a:r>
              <a:rPr lang="en-US" dirty="0" smtClean="0"/>
              <a:t>- </a:t>
            </a:r>
            <a:r>
              <a:rPr lang="en-US" sz="3200" dirty="0"/>
              <a:t>to take advantage of temporary </a:t>
            </a:r>
            <a:r>
              <a:rPr lang="en-US" sz="3200" dirty="0" smtClean="0"/>
              <a:t>opportunities such as sudden decline in the prices of raw material.</a:t>
            </a:r>
          </a:p>
          <a:p>
            <a:pPr marL="0" indent="0">
              <a:spcBef>
                <a:spcPct val="10000"/>
              </a:spcBef>
              <a:spcAft>
                <a:spcPct val="10000"/>
              </a:spcAft>
              <a:buFont typeface="Monotype Sorts" pitchFamily="2" charset="2"/>
              <a:buNone/>
            </a:pPr>
            <a:endParaRPr lang="en-US" dirty="0"/>
          </a:p>
          <a:p>
            <a:pPr marL="0" indent="0">
              <a:spcBef>
                <a:spcPct val="10000"/>
              </a:spcBef>
              <a:spcAft>
                <a:spcPct val="10000"/>
              </a:spcAft>
              <a:buFont typeface="Monotype Sorts" pitchFamily="2" charset="2"/>
              <a:buNone/>
            </a:pPr>
            <a:r>
              <a:rPr lang="en-US" u="sng" dirty="0"/>
              <a:t>Precautionary Motive</a:t>
            </a:r>
            <a:r>
              <a:rPr lang="en-US" dirty="0"/>
              <a:t> </a:t>
            </a:r>
            <a:r>
              <a:rPr lang="en-US" dirty="0" smtClean="0"/>
              <a:t>- </a:t>
            </a:r>
            <a:r>
              <a:rPr lang="en-US" sz="3200" dirty="0"/>
              <a:t>to maintain a cushion or buffer to meet unexpected cash </a:t>
            </a:r>
            <a:r>
              <a:rPr lang="en-US" sz="3200" dirty="0" smtClean="0"/>
              <a:t>needs, the more predictable the cash flows of a firm, the lesser the cash required for precautionary motive.</a:t>
            </a:r>
            <a:endParaRPr lang="en-US" sz="3200" dirty="0"/>
          </a:p>
        </p:txBody>
      </p:sp>
    </p:spTree>
    <p:extLst>
      <p:ext uri="{BB962C8B-B14F-4D97-AF65-F5344CB8AC3E}">
        <p14:creationId xmlns:p14="http://schemas.microsoft.com/office/powerpoint/2010/main" xmlns="" val="112600959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ChangeArrowheads="1"/>
          </p:cNvSpPr>
          <p:nvPr/>
        </p:nvSpPr>
        <p:spPr bwMode="auto">
          <a:xfrm>
            <a:off x="850900" y="2070100"/>
            <a:ext cx="2336800" cy="508000"/>
          </a:xfrm>
          <a:prstGeom prst="rect">
            <a:avLst/>
          </a:prstGeom>
          <a:solidFill>
            <a:schemeClr val="bg1"/>
          </a:solidFill>
          <a:ln w="25400">
            <a:solidFill>
              <a:schemeClr val="tx1"/>
            </a:solidFill>
            <a:miter lim="800000"/>
            <a:headEnd/>
            <a:tailEnd/>
          </a:ln>
          <a:effectLst/>
        </p:spPr>
        <p:txBody>
          <a:bodyPr wrap="none" anchor="ctr"/>
          <a:lstStyle/>
          <a:p>
            <a:endParaRPr lang="en-US"/>
          </a:p>
        </p:txBody>
      </p:sp>
      <p:sp>
        <p:nvSpPr>
          <p:cNvPr id="9222" name="Oval 6"/>
          <p:cNvSpPr>
            <a:spLocks noChangeArrowheads="1"/>
          </p:cNvSpPr>
          <p:nvPr/>
        </p:nvSpPr>
        <p:spPr bwMode="auto">
          <a:xfrm>
            <a:off x="3517900" y="2527300"/>
            <a:ext cx="2032000" cy="1346200"/>
          </a:xfrm>
          <a:prstGeom prst="ellipse">
            <a:avLst/>
          </a:prstGeom>
          <a:solidFill>
            <a:schemeClr val="bg1"/>
          </a:solidFill>
          <a:ln w="25400">
            <a:solidFill>
              <a:srgbClr val="000000"/>
            </a:solidFill>
            <a:round/>
            <a:headEnd/>
            <a:tailEnd/>
          </a:ln>
          <a:effectLst/>
        </p:spPr>
        <p:txBody>
          <a:bodyPr wrap="none" anchor="ctr"/>
          <a:lstStyle/>
          <a:p>
            <a:endParaRPr lang="en-US"/>
          </a:p>
        </p:txBody>
      </p:sp>
      <p:sp>
        <p:nvSpPr>
          <p:cNvPr id="9224" name="Rectangle 8"/>
          <p:cNvSpPr>
            <a:spLocks noGrp="1" noChangeArrowheads="1"/>
          </p:cNvSpPr>
          <p:nvPr>
            <p:ph type="title"/>
          </p:nvPr>
        </p:nvSpPr>
        <p:spPr>
          <a:xfrm>
            <a:off x="528638" y="152400"/>
            <a:ext cx="7391400" cy="1295400"/>
          </a:xfrm>
          <a:noFill/>
          <a:ln/>
        </p:spPr>
        <p:txBody>
          <a:bodyPr/>
          <a:lstStyle/>
          <a:p>
            <a:pPr algn="l"/>
            <a:r>
              <a:rPr lang="en-US" b="1" dirty="0"/>
              <a:t>Cash Management System</a:t>
            </a:r>
          </a:p>
        </p:txBody>
      </p:sp>
      <p:graphicFrame>
        <p:nvGraphicFramePr>
          <p:cNvPr id="9225" name="Object 9">
            <a:hlinkClick r:id="" action="ppaction://ole?verb=0"/>
          </p:cNvPr>
          <p:cNvGraphicFramePr>
            <a:graphicFrameLocks noGrp="1"/>
          </p:cNvGraphicFramePr>
          <p:nvPr>
            <p:ph type="body" idx="1"/>
          </p:nvPr>
        </p:nvGraphicFramePr>
        <p:xfrm>
          <a:off x="3738563" y="2867025"/>
          <a:ext cx="1671637" cy="714375"/>
        </p:xfrm>
        <a:graphic>
          <a:graphicData uri="http://schemas.openxmlformats.org/presentationml/2006/ole">
            <p:oleObj spid="_x0000_s1035" name="Clip" r:id="rId3" imgW="5189538" imgH="2233613" progId="">
              <p:embed/>
            </p:oleObj>
          </a:graphicData>
        </a:graphic>
      </p:graphicFrame>
      <p:sp>
        <p:nvSpPr>
          <p:cNvPr id="9227" name="Rectangle 11"/>
          <p:cNvSpPr>
            <a:spLocks noChangeArrowheads="1"/>
          </p:cNvSpPr>
          <p:nvPr/>
        </p:nvSpPr>
        <p:spPr bwMode="auto">
          <a:xfrm>
            <a:off x="1052513" y="2119313"/>
            <a:ext cx="1822450"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a:t>Collections</a:t>
            </a:r>
          </a:p>
        </p:txBody>
      </p:sp>
      <p:sp>
        <p:nvSpPr>
          <p:cNvPr id="9228" name="Rectangle 12"/>
          <p:cNvSpPr>
            <a:spLocks noChangeArrowheads="1"/>
          </p:cNvSpPr>
          <p:nvPr/>
        </p:nvSpPr>
        <p:spPr bwMode="auto">
          <a:xfrm>
            <a:off x="6172200" y="2057400"/>
            <a:ext cx="2409825" cy="479425"/>
          </a:xfrm>
          <a:prstGeom prst="rect">
            <a:avLst/>
          </a:prstGeom>
          <a:solidFill>
            <a:schemeClr val="bg1"/>
          </a:solidFill>
          <a:ln w="25400">
            <a:solidFill>
              <a:srgbClr val="000000"/>
            </a:solidFill>
            <a:miter lim="800000"/>
            <a:headEnd/>
            <a:tailEnd/>
          </a:ln>
          <a:effectLst/>
        </p:spPr>
        <p:txBody>
          <a:bodyPr wrap="none" lIns="90488" tIns="44450" rIns="90488" bIns="44450">
            <a:spAutoFit/>
          </a:bodyPr>
          <a:lstStyle/>
          <a:p>
            <a:r>
              <a:rPr lang="en-US"/>
              <a:t>Disbursements</a:t>
            </a:r>
          </a:p>
        </p:txBody>
      </p:sp>
      <p:sp>
        <p:nvSpPr>
          <p:cNvPr id="9229" name="Rectangle 13"/>
          <p:cNvSpPr>
            <a:spLocks noChangeArrowheads="1"/>
          </p:cNvSpPr>
          <p:nvPr/>
        </p:nvSpPr>
        <p:spPr bwMode="auto">
          <a:xfrm>
            <a:off x="2955925" y="4176713"/>
            <a:ext cx="3282950" cy="819150"/>
          </a:xfrm>
          <a:prstGeom prst="rect">
            <a:avLst/>
          </a:prstGeom>
          <a:solidFill>
            <a:schemeClr val="bg1"/>
          </a:solidFill>
          <a:ln>
            <a:noFill/>
          </a:ln>
          <a:effectLst/>
        </p:spPr>
        <p:txBody>
          <a:bodyPr wrap="none" lIns="90488" tIns="44450" rIns="90488" bIns="44450">
            <a:spAutoFit/>
          </a:bodyPr>
          <a:lstStyle/>
          <a:p>
            <a:pPr algn="ctr"/>
            <a:r>
              <a:rPr lang="en-US" dirty="0"/>
              <a:t>Marketable securities</a:t>
            </a:r>
          </a:p>
          <a:p>
            <a:pPr algn="ctr"/>
            <a:r>
              <a:rPr lang="en-US" dirty="0"/>
              <a:t>investment</a:t>
            </a:r>
          </a:p>
        </p:txBody>
      </p:sp>
      <p:sp>
        <p:nvSpPr>
          <p:cNvPr id="9230" name="Rectangle 14"/>
          <p:cNvSpPr>
            <a:spLocks noChangeArrowheads="1"/>
          </p:cNvSpPr>
          <p:nvPr/>
        </p:nvSpPr>
        <p:spPr bwMode="auto">
          <a:xfrm>
            <a:off x="2019300" y="5410200"/>
            <a:ext cx="5357811" cy="366767"/>
          </a:xfrm>
          <a:prstGeom prst="rect">
            <a:avLst/>
          </a:prstGeom>
          <a:solidFill>
            <a:schemeClr val="bg1"/>
          </a:solidFill>
          <a:ln w="12700">
            <a:solidFill>
              <a:srgbClr val="000000"/>
            </a:solidFill>
            <a:miter lim="800000"/>
            <a:headEnd/>
            <a:tailEnd/>
          </a:ln>
          <a:effectLst/>
        </p:spPr>
        <p:txBody>
          <a:bodyPr wrap="square" lIns="90488" tIns="44450" rIns="90488" bIns="44450">
            <a:spAutoFit/>
          </a:bodyPr>
          <a:lstStyle/>
          <a:p>
            <a:pPr algn="ctr"/>
            <a:r>
              <a:rPr lang="en-US" dirty="0"/>
              <a:t>Control through information reporting</a:t>
            </a:r>
          </a:p>
        </p:txBody>
      </p:sp>
      <p:sp>
        <p:nvSpPr>
          <p:cNvPr id="9231" name="Line 15"/>
          <p:cNvSpPr>
            <a:spLocks noChangeShapeType="1"/>
          </p:cNvSpPr>
          <p:nvPr/>
        </p:nvSpPr>
        <p:spPr bwMode="auto">
          <a:xfrm>
            <a:off x="990600" y="2590800"/>
            <a:ext cx="1219200" cy="2819400"/>
          </a:xfrm>
          <a:prstGeom prst="line">
            <a:avLst/>
          </a:prstGeom>
          <a:noFill/>
          <a:ln w="12700">
            <a:solidFill>
              <a:srgbClr val="000000"/>
            </a:solidFill>
            <a:prstDash val="lg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232" name="Line 16"/>
          <p:cNvSpPr>
            <a:spLocks noChangeShapeType="1"/>
          </p:cNvSpPr>
          <p:nvPr/>
        </p:nvSpPr>
        <p:spPr bwMode="auto">
          <a:xfrm flipH="1">
            <a:off x="7162800" y="2590800"/>
            <a:ext cx="990600" cy="2819400"/>
          </a:xfrm>
          <a:prstGeom prst="line">
            <a:avLst/>
          </a:prstGeom>
          <a:noFill/>
          <a:ln w="12700">
            <a:solidFill>
              <a:srgbClr val="000000"/>
            </a:solidFill>
            <a:prstDash val="lg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233" name="Line 17"/>
          <p:cNvSpPr>
            <a:spLocks noChangeShapeType="1"/>
          </p:cNvSpPr>
          <p:nvPr/>
        </p:nvSpPr>
        <p:spPr bwMode="auto">
          <a:xfrm>
            <a:off x="3962400" y="3733800"/>
            <a:ext cx="0" cy="3810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234" name="Line 18"/>
          <p:cNvSpPr>
            <a:spLocks noChangeShapeType="1"/>
          </p:cNvSpPr>
          <p:nvPr/>
        </p:nvSpPr>
        <p:spPr bwMode="auto">
          <a:xfrm flipV="1">
            <a:off x="5181600" y="3733800"/>
            <a:ext cx="0" cy="3810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235" name="Line 19"/>
          <p:cNvSpPr>
            <a:spLocks noChangeShapeType="1"/>
          </p:cNvSpPr>
          <p:nvPr/>
        </p:nvSpPr>
        <p:spPr bwMode="auto">
          <a:xfrm>
            <a:off x="4648200" y="4953000"/>
            <a:ext cx="0" cy="457200"/>
          </a:xfrm>
          <a:prstGeom prst="line">
            <a:avLst/>
          </a:prstGeom>
          <a:noFill/>
          <a:ln w="12700">
            <a:solidFill>
              <a:srgbClr val="000000"/>
            </a:solidFill>
            <a:prstDash val="lg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236" name="Arc 20"/>
          <p:cNvSpPr>
            <a:spLocks/>
          </p:cNvSpPr>
          <p:nvPr/>
        </p:nvSpPr>
        <p:spPr bwMode="auto">
          <a:xfrm>
            <a:off x="5638800" y="3278188"/>
            <a:ext cx="990600" cy="21336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rgbClr val="000000"/>
            </a:solidFill>
            <a:prstDash val="lgDash"/>
            <a:round/>
            <a:headEn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237" name="Line 21"/>
          <p:cNvSpPr>
            <a:spLocks noChangeShapeType="1"/>
          </p:cNvSpPr>
          <p:nvPr/>
        </p:nvSpPr>
        <p:spPr bwMode="auto">
          <a:xfrm>
            <a:off x="2667000" y="2590800"/>
            <a:ext cx="914400" cy="38100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239" name="Line 23"/>
          <p:cNvSpPr>
            <a:spLocks noChangeShapeType="1"/>
          </p:cNvSpPr>
          <p:nvPr/>
        </p:nvSpPr>
        <p:spPr bwMode="auto">
          <a:xfrm>
            <a:off x="1828800" y="6400800"/>
            <a:ext cx="685800"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240" name="Line 24"/>
          <p:cNvSpPr>
            <a:spLocks noChangeShapeType="1"/>
          </p:cNvSpPr>
          <p:nvPr/>
        </p:nvSpPr>
        <p:spPr bwMode="auto">
          <a:xfrm>
            <a:off x="4572000" y="6400800"/>
            <a:ext cx="685800" cy="0"/>
          </a:xfrm>
          <a:prstGeom prst="line">
            <a:avLst/>
          </a:prstGeom>
          <a:noFill/>
          <a:ln w="12700">
            <a:solidFill>
              <a:srgbClr val="000000"/>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241" name="Rectangle 25"/>
          <p:cNvSpPr>
            <a:spLocks noChangeArrowheads="1"/>
          </p:cNvSpPr>
          <p:nvPr/>
        </p:nvSpPr>
        <p:spPr bwMode="auto">
          <a:xfrm>
            <a:off x="2576513" y="6226175"/>
            <a:ext cx="1647825" cy="3635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a:t>= Funds Flow</a:t>
            </a:r>
          </a:p>
        </p:txBody>
      </p:sp>
      <p:sp>
        <p:nvSpPr>
          <p:cNvPr id="9242" name="Rectangle 26"/>
          <p:cNvSpPr>
            <a:spLocks noChangeArrowheads="1"/>
          </p:cNvSpPr>
          <p:nvPr/>
        </p:nvSpPr>
        <p:spPr bwMode="auto">
          <a:xfrm>
            <a:off x="5243513" y="6226175"/>
            <a:ext cx="2219325" cy="3635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a:t>= Information Flow</a:t>
            </a:r>
          </a:p>
        </p:txBody>
      </p:sp>
      <p:cxnSp>
        <p:nvCxnSpPr>
          <p:cNvPr id="3" name="Straight Arrow Connector 2"/>
          <p:cNvCxnSpPr/>
          <p:nvPr/>
        </p:nvCxnSpPr>
        <p:spPr>
          <a:xfrm flipV="1">
            <a:off x="5549900" y="2590800"/>
            <a:ext cx="803275" cy="381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3400425" y="4176713"/>
            <a:ext cx="2390775" cy="77628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6697957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3" name="Rectangle 3"/>
          <p:cNvSpPr>
            <a:spLocks noGrp="1" noChangeArrowheads="1"/>
          </p:cNvSpPr>
          <p:nvPr>
            <p:ph type="title"/>
          </p:nvPr>
        </p:nvSpPr>
        <p:spPr>
          <a:xfrm>
            <a:off x="609600" y="0"/>
            <a:ext cx="7848600" cy="1752600"/>
          </a:xfrm>
          <a:noFill/>
          <a:ln/>
        </p:spPr>
        <p:txBody>
          <a:bodyPr>
            <a:normAutofit/>
          </a:bodyPr>
          <a:lstStyle/>
          <a:p>
            <a:pPr algn="l"/>
            <a:r>
              <a:rPr lang="en-US" sz="4000" b="1" dirty="0"/>
              <a:t>Speeding </a:t>
            </a:r>
            <a:r>
              <a:rPr lang="en-US" sz="4000" b="1" dirty="0" smtClean="0"/>
              <a:t>Up Cash </a:t>
            </a:r>
            <a:r>
              <a:rPr lang="en-US" sz="4000" b="1" dirty="0"/>
              <a:t>Receipts</a:t>
            </a:r>
          </a:p>
        </p:txBody>
      </p:sp>
      <p:sp>
        <p:nvSpPr>
          <p:cNvPr id="10244" name="Rectangle 4"/>
          <p:cNvSpPr>
            <a:spLocks noGrp="1" noChangeArrowheads="1"/>
          </p:cNvSpPr>
          <p:nvPr>
            <p:ph type="body" idx="1"/>
          </p:nvPr>
        </p:nvSpPr>
        <p:spPr>
          <a:xfrm>
            <a:off x="457200" y="2819400"/>
            <a:ext cx="8229600" cy="3505200"/>
          </a:xfrm>
          <a:noFill/>
          <a:ln/>
        </p:spPr>
        <p:txBody>
          <a:bodyPr>
            <a:normAutofit lnSpcReduction="10000"/>
          </a:bodyPr>
          <a:lstStyle/>
          <a:p>
            <a:r>
              <a:rPr lang="en-US" sz="3000" dirty="0">
                <a:solidFill>
                  <a:srgbClr val="000000"/>
                </a:solidFill>
              </a:rPr>
              <a:t>Expedite preparing and mailing the </a:t>
            </a:r>
            <a:r>
              <a:rPr lang="en-US" sz="3000" dirty="0" smtClean="0">
                <a:solidFill>
                  <a:srgbClr val="000000"/>
                </a:solidFill>
              </a:rPr>
              <a:t>invoices</a:t>
            </a:r>
          </a:p>
          <a:p>
            <a:endParaRPr lang="en-US" sz="3000" dirty="0">
              <a:solidFill>
                <a:srgbClr val="000000"/>
              </a:solidFill>
            </a:endParaRPr>
          </a:p>
          <a:p>
            <a:r>
              <a:rPr lang="en-US" sz="3000" dirty="0">
                <a:solidFill>
                  <a:srgbClr val="000000"/>
                </a:solidFill>
              </a:rPr>
              <a:t>Accelerate the mailing of payments from </a:t>
            </a:r>
            <a:r>
              <a:rPr lang="en-US" sz="3000" dirty="0" smtClean="0">
                <a:solidFill>
                  <a:srgbClr val="000000"/>
                </a:solidFill>
              </a:rPr>
              <a:t>customers</a:t>
            </a:r>
          </a:p>
          <a:p>
            <a:endParaRPr lang="en-US" sz="3000" dirty="0">
              <a:solidFill>
                <a:srgbClr val="000000"/>
              </a:solidFill>
            </a:endParaRPr>
          </a:p>
          <a:p>
            <a:r>
              <a:rPr lang="en-US" sz="3000" dirty="0">
                <a:solidFill>
                  <a:srgbClr val="000000"/>
                </a:solidFill>
              </a:rPr>
              <a:t>Reduce the time during which payments received by the firm remain uncollected</a:t>
            </a:r>
          </a:p>
        </p:txBody>
      </p:sp>
      <p:sp>
        <p:nvSpPr>
          <p:cNvPr id="10246" name="Text Box 6"/>
          <p:cNvSpPr txBox="1">
            <a:spLocks noChangeArrowheads="1"/>
          </p:cNvSpPr>
          <p:nvPr/>
        </p:nvSpPr>
        <p:spPr bwMode="auto">
          <a:xfrm>
            <a:off x="457200" y="1905000"/>
            <a:ext cx="29210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spcBef>
                <a:spcPct val="15000"/>
              </a:spcBef>
              <a:spcAft>
                <a:spcPct val="15000"/>
              </a:spcAft>
              <a:buClr>
                <a:schemeClr val="tx2"/>
              </a:buClr>
              <a:buSzPct val="75000"/>
              <a:buFont typeface="Monotype Sorts" pitchFamily="2" charset="2"/>
              <a:buNone/>
            </a:pPr>
            <a:r>
              <a:rPr lang="en-US" sz="4000" u="sng"/>
              <a:t>Collections</a:t>
            </a:r>
            <a:endParaRPr lang="en-US"/>
          </a:p>
        </p:txBody>
      </p:sp>
    </p:spTree>
    <p:extLst>
      <p:ext uri="{BB962C8B-B14F-4D97-AF65-F5344CB8AC3E}">
        <p14:creationId xmlns:p14="http://schemas.microsoft.com/office/powerpoint/2010/main" xmlns="" val="299266489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7" name="Rectangle 3"/>
          <p:cNvSpPr>
            <a:spLocks noGrp="1" noChangeArrowheads="1"/>
          </p:cNvSpPr>
          <p:nvPr>
            <p:ph type="title"/>
          </p:nvPr>
        </p:nvSpPr>
        <p:spPr>
          <a:xfrm>
            <a:off x="457200" y="76200"/>
            <a:ext cx="7391400" cy="1295400"/>
          </a:xfrm>
          <a:noFill/>
          <a:ln/>
        </p:spPr>
        <p:txBody>
          <a:bodyPr/>
          <a:lstStyle/>
          <a:p>
            <a:pPr algn="l"/>
            <a:r>
              <a:rPr lang="en-US" b="1" dirty="0"/>
              <a:t>Collection Float</a:t>
            </a:r>
          </a:p>
        </p:txBody>
      </p:sp>
      <p:sp>
        <p:nvSpPr>
          <p:cNvPr id="11269" name="Line 5"/>
          <p:cNvSpPr>
            <a:spLocks noChangeShapeType="1"/>
          </p:cNvSpPr>
          <p:nvPr/>
        </p:nvSpPr>
        <p:spPr bwMode="auto">
          <a:xfrm>
            <a:off x="6172200" y="3200400"/>
            <a:ext cx="0" cy="1143000"/>
          </a:xfrm>
          <a:prstGeom prst="line">
            <a:avLst/>
          </a:prstGeom>
          <a:noFill/>
          <a:ln w="12700">
            <a:solidFill>
              <a:schemeClr val="tx1"/>
            </a:solidFill>
            <a:prstDash val="lg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70" name="Line 6"/>
          <p:cNvSpPr>
            <a:spLocks noChangeShapeType="1"/>
          </p:cNvSpPr>
          <p:nvPr/>
        </p:nvSpPr>
        <p:spPr bwMode="auto">
          <a:xfrm>
            <a:off x="8534400" y="3124200"/>
            <a:ext cx="0" cy="3200400"/>
          </a:xfrm>
          <a:prstGeom prst="line">
            <a:avLst/>
          </a:prstGeom>
          <a:noFill/>
          <a:ln w="12700">
            <a:solidFill>
              <a:schemeClr val="tx1"/>
            </a:solidFill>
            <a:prstDash val="lg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71" name="Rectangle 7"/>
          <p:cNvSpPr>
            <a:spLocks noChangeArrowheads="1"/>
          </p:cNvSpPr>
          <p:nvPr/>
        </p:nvSpPr>
        <p:spPr bwMode="auto">
          <a:xfrm>
            <a:off x="1034435" y="5291837"/>
            <a:ext cx="7347565" cy="7053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p>
            <a:r>
              <a:rPr lang="en-US" sz="2000" i="1" u="sng" dirty="0"/>
              <a:t>Collection Float</a:t>
            </a:r>
            <a:r>
              <a:rPr lang="en-US" sz="2000" dirty="0"/>
              <a:t>:  total time between the </a:t>
            </a:r>
            <a:r>
              <a:rPr lang="en-US" sz="2000" dirty="0" smtClean="0"/>
              <a:t>mailing of </a:t>
            </a:r>
            <a:r>
              <a:rPr lang="en-US" sz="2000" dirty="0"/>
              <a:t>the check by the customer and the </a:t>
            </a:r>
            <a:r>
              <a:rPr lang="en-US" sz="2000" dirty="0" smtClean="0"/>
              <a:t>availability of </a:t>
            </a:r>
            <a:r>
              <a:rPr lang="en-US" sz="2000" dirty="0"/>
              <a:t>cash to the receiving firm.</a:t>
            </a:r>
          </a:p>
        </p:txBody>
      </p:sp>
      <p:sp>
        <p:nvSpPr>
          <p:cNvPr id="11272" name="Line 8"/>
          <p:cNvSpPr>
            <a:spLocks noChangeShapeType="1"/>
          </p:cNvSpPr>
          <p:nvPr/>
        </p:nvSpPr>
        <p:spPr bwMode="auto">
          <a:xfrm>
            <a:off x="914400" y="4953000"/>
            <a:ext cx="7620000" cy="0"/>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73" name="Rectangle 9"/>
          <p:cNvSpPr>
            <a:spLocks noChangeArrowheads="1"/>
          </p:cNvSpPr>
          <p:nvPr/>
        </p:nvSpPr>
        <p:spPr bwMode="auto">
          <a:xfrm>
            <a:off x="4073446" y="3338513"/>
            <a:ext cx="1506697" cy="8284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dirty="0"/>
              <a:t>Processing</a:t>
            </a:r>
          </a:p>
          <a:p>
            <a:pPr algn="ctr"/>
            <a:r>
              <a:rPr lang="en-US" sz="2400" dirty="0"/>
              <a:t>Float</a:t>
            </a:r>
          </a:p>
        </p:txBody>
      </p:sp>
      <p:sp>
        <p:nvSpPr>
          <p:cNvPr id="11274" name="Rectangle 10"/>
          <p:cNvSpPr>
            <a:spLocks noChangeArrowheads="1"/>
          </p:cNvSpPr>
          <p:nvPr/>
        </p:nvSpPr>
        <p:spPr bwMode="auto">
          <a:xfrm>
            <a:off x="6739236" y="3400068"/>
            <a:ext cx="1318760" cy="7053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000" dirty="0"/>
              <a:t>Availability</a:t>
            </a:r>
          </a:p>
          <a:p>
            <a:pPr algn="ctr"/>
            <a:r>
              <a:rPr lang="en-US" sz="2000" dirty="0"/>
              <a:t>Float</a:t>
            </a:r>
          </a:p>
        </p:txBody>
      </p:sp>
      <p:sp>
        <p:nvSpPr>
          <p:cNvPr id="11279" name="Line 15"/>
          <p:cNvSpPr>
            <a:spLocks noChangeShapeType="1"/>
          </p:cNvSpPr>
          <p:nvPr/>
        </p:nvSpPr>
        <p:spPr bwMode="auto">
          <a:xfrm>
            <a:off x="914400" y="3200400"/>
            <a:ext cx="0" cy="3124200"/>
          </a:xfrm>
          <a:prstGeom prst="line">
            <a:avLst/>
          </a:prstGeom>
          <a:noFill/>
          <a:ln w="12700">
            <a:solidFill>
              <a:schemeClr val="tx1"/>
            </a:solidFill>
            <a:prstDash val="lg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1" name="Rectangle 17"/>
          <p:cNvSpPr>
            <a:spLocks noChangeArrowheads="1"/>
          </p:cNvSpPr>
          <p:nvPr/>
        </p:nvSpPr>
        <p:spPr bwMode="auto">
          <a:xfrm>
            <a:off x="1757287" y="3338513"/>
            <a:ext cx="803426" cy="8284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dirty="0"/>
              <a:t>Mail</a:t>
            </a:r>
          </a:p>
          <a:p>
            <a:pPr algn="ctr"/>
            <a:r>
              <a:rPr lang="en-US" sz="2400" dirty="0"/>
              <a:t>Float</a:t>
            </a:r>
          </a:p>
        </p:txBody>
      </p:sp>
      <p:sp>
        <p:nvSpPr>
          <p:cNvPr id="11282" name="Line 18"/>
          <p:cNvSpPr>
            <a:spLocks noChangeShapeType="1"/>
          </p:cNvSpPr>
          <p:nvPr/>
        </p:nvSpPr>
        <p:spPr bwMode="auto">
          <a:xfrm>
            <a:off x="3429000" y="3200400"/>
            <a:ext cx="0" cy="1600200"/>
          </a:xfrm>
          <a:prstGeom prst="line">
            <a:avLst/>
          </a:prstGeom>
          <a:noFill/>
          <a:ln w="12700">
            <a:solidFill>
              <a:schemeClr val="tx1"/>
            </a:solidFill>
            <a:prstDash val="lg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283" name="Rectangle 19"/>
          <p:cNvSpPr>
            <a:spLocks noChangeArrowheads="1"/>
          </p:cNvSpPr>
          <p:nvPr/>
        </p:nvSpPr>
        <p:spPr bwMode="auto">
          <a:xfrm>
            <a:off x="4916488" y="4405313"/>
            <a:ext cx="21097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a:effectLst>
                  <a:outerShdw blurRad="38100" dist="38100" dir="2700000" algn="tl">
                    <a:srgbClr val="C0C0C0"/>
                  </a:outerShdw>
                </a:effectLst>
              </a:rPr>
              <a:t>Deposit Float</a:t>
            </a:r>
          </a:p>
        </p:txBody>
      </p:sp>
      <p:sp>
        <p:nvSpPr>
          <p:cNvPr id="11284" name="Line 20"/>
          <p:cNvSpPr>
            <a:spLocks noChangeShapeType="1"/>
          </p:cNvSpPr>
          <p:nvPr/>
        </p:nvSpPr>
        <p:spPr bwMode="auto">
          <a:xfrm>
            <a:off x="3429000" y="4343400"/>
            <a:ext cx="5105400" cy="0"/>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pic>
        <p:nvPicPr>
          <p:cNvPr id="21" name="Picture 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02475" y="2078264"/>
            <a:ext cx="2041525" cy="9789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2" name="Picture 7" descr="C:\Users\Administrator\AppData\Local\Microsoft\Windows\Temporary Internet Files\Content.IE5\84K3U1ZZ\MP900341937[1].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102800" y="2246019"/>
            <a:ext cx="1697832" cy="643428"/>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4" descr="C:\Users\Administrator\AppData\Local\Microsoft\Windows\Temporary Internet Files\Content.IE5\TI3DH89X\MC900365770[1].wmf"/>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765772" y="1905000"/>
            <a:ext cx="1326455" cy="1276935"/>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Picture 7" descr="C:\Users\Administrator\AppData\Local\Microsoft\Windows\Temporary Internet Files\Content.IE5\84K3U1ZZ\MP900341937[1].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52400" y="2246019"/>
            <a:ext cx="1752600" cy="69630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4383842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title"/>
          </p:nvPr>
        </p:nvSpPr>
        <p:spPr>
          <a:noFill/>
          <a:ln/>
        </p:spPr>
        <p:txBody>
          <a:bodyPr/>
          <a:lstStyle/>
          <a:p>
            <a:pPr algn="l"/>
            <a:r>
              <a:rPr lang="en-US" b="1" dirty="0"/>
              <a:t>Mail Float</a:t>
            </a:r>
          </a:p>
        </p:txBody>
      </p:sp>
      <p:sp>
        <p:nvSpPr>
          <p:cNvPr id="12295" name="Line 7"/>
          <p:cNvSpPr>
            <a:spLocks noChangeShapeType="1"/>
          </p:cNvSpPr>
          <p:nvPr/>
        </p:nvSpPr>
        <p:spPr bwMode="auto">
          <a:xfrm>
            <a:off x="1295400" y="3810000"/>
            <a:ext cx="0" cy="1905000"/>
          </a:xfrm>
          <a:prstGeom prst="line">
            <a:avLst/>
          </a:prstGeom>
          <a:noFill/>
          <a:ln w="12700">
            <a:solidFill>
              <a:schemeClr val="tx1"/>
            </a:solidFill>
            <a:prstDash val="lg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2296" name="Line 8"/>
          <p:cNvSpPr>
            <a:spLocks noChangeShapeType="1"/>
          </p:cNvSpPr>
          <p:nvPr/>
        </p:nvSpPr>
        <p:spPr bwMode="auto">
          <a:xfrm>
            <a:off x="8077200" y="3810000"/>
            <a:ext cx="0" cy="1905000"/>
          </a:xfrm>
          <a:prstGeom prst="line">
            <a:avLst/>
          </a:prstGeom>
          <a:noFill/>
          <a:ln w="12700">
            <a:solidFill>
              <a:schemeClr val="tx1"/>
            </a:solidFill>
            <a:prstDash val="lg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2297" name="Rectangle 9"/>
          <p:cNvSpPr>
            <a:spLocks noChangeArrowheads="1"/>
          </p:cNvSpPr>
          <p:nvPr/>
        </p:nvSpPr>
        <p:spPr bwMode="auto">
          <a:xfrm>
            <a:off x="1393148" y="5040347"/>
            <a:ext cx="5214890"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dirty="0"/>
              <a:t>Mail Float:  time the check is in the mail.</a:t>
            </a:r>
          </a:p>
        </p:txBody>
      </p:sp>
      <p:sp>
        <p:nvSpPr>
          <p:cNvPr id="12298" name="Line 10"/>
          <p:cNvSpPr>
            <a:spLocks noChangeShapeType="1"/>
          </p:cNvSpPr>
          <p:nvPr/>
        </p:nvSpPr>
        <p:spPr bwMode="auto">
          <a:xfrm>
            <a:off x="1295400" y="4724400"/>
            <a:ext cx="6781800" cy="0"/>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2299" name="Rectangle 11"/>
          <p:cNvSpPr>
            <a:spLocks noChangeArrowheads="1"/>
          </p:cNvSpPr>
          <p:nvPr/>
        </p:nvSpPr>
        <p:spPr bwMode="auto">
          <a:xfrm>
            <a:off x="1618894" y="3795713"/>
            <a:ext cx="1386599" cy="7053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000" dirty="0"/>
              <a:t>Customer </a:t>
            </a:r>
          </a:p>
          <a:p>
            <a:pPr algn="ctr"/>
            <a:r>
              <a:rPr lang="en-US" sz="2000" dirty="0"/>
              <a:t>mails check</a:t>
            </a:r>
          </a:p>
        </p:txBody>
      </p:sp>
      <p:sp>
        <p:nvSpPr>
          <p:cNvPr id="12300" name="Rectangle 12"/>
          <p:cNvSpPr>
            <a:spLocks noChangeArrowheads="1"/>
          </p:cNvSpPr>
          <p:nvPr/>
        </p:nvSpPr>
        <p:spPr bwMode="auto">
          <a:xfrm>
            <a:off x="6037559" y="3795713"/>
            <a:ext cx="1691683" cy="7053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000" dirty="0"/>
              <a:t>Firm</a:t>
            </a:r>
          </a:p>
          <a:p>
            <a:pPr algn="ctr"/>
            <a:r>
              <a:rPr lang="en-US" sz="2000" dirty="0"/>
              <a:t>receives check</a:t>
            </a:r>
          </a:p>
        </p:txBody>
      </p:sp>
      <p:pic>
        <p:nvPicPr>
          <p:cNvPr id="3079" name="Picture 7" descr="C:\Users\Administrator\AppData\Local\Microsoft\Windows\Temporary Internet Files\Content.IE5\84K3U1ZZ\MP900341937[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2725226"/>
            <a:ext cx="2456916" cy="990600"/>
          </a:xfrm>
          <a:prstGeom prst="rect">
            <a:avLst/>
          </a:prstGeom>
          <a:noFill/>
          <a:extLst>
            <a:ext uri="{909E8E84-426E-40DD-AFC4-6F175D3DCCD1}">
              <a14:hiddenFill xmlns:a14="http://schemas.microsoft.com/office/drawing/2010/main" xmlns="">
                <a:solidFill>
                  <a:srgbClr val="FFFFFF"/>
                </a:solidFill>
              </a14:hiddenFill>
            </a:ext>
          </a:extLst>
        </p:spPr>
      </p:pic>
      <p:pic>
        <p:nvPicPr>
          <p:cNvPr id="3081" name="Picture 9" descr="C:\Users\Administrator\AppData\Local\Microsoft\Windows\Temporary Internet Files\Content.IE5\TI3DH89X\MC900365770[1].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086600" y="1880142"/>
            <a:ext cx="1710842" cy="183245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8469759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5" name="Rectangle 3"/>
          <p:cNvSpPr>
            <a:spLocks noGrp="1" noChangeArrowheads="1"/>
          </p:cNvSpPr>
          <p:nvPr>
            <p:ph type="title"/>
          </p:nvPr>
        </p:nvSpPr>
        <p:spPr>
          <a:xfrm>
            <a:off x="608013" y="152400"/>
            <a:ext cx="7391400" cy="1295400"/>
          </a:xfrm>
          <a:noFill/>
          <a:ln/>
        </p:spPr>
        <p:txBody>
          <a:bodyPr/>
          <a:lstStyle/>
          <a:p>
            <a:pPr algn="l"/>
            <a:r>
              <a:rPr lang="en-US" b="1" dirty="0"/>
              <a:t>Processing Float</a:t>
            </a:r>
          </a:p>
        </p:txBody>
      </p:sp>
      <p:sp>
        <p:nvSpPr>
          <p:cNvPr id="13318" name="Line 6"/>
          <p:cNvSpPr>
            <a:spLocks noChangeShapeType="1"/>
          </p:cNvSpPr>
          <p:nvPr/>
        </p:nvSpPr>
        <p:spPr bwMode="auto">
          <a:xfrm>
            <a:off x="1295400" y="3810000"/>
            <a:ext cx="0" cy="1828800"/>
          </a:xfrm>
          <a:prstGeom prst="line">
            <a:avLst/>
          </a:prstGeom>
          <a:noFill/>
          <a:ln w="12700">
            <a:solidFill>
              <a:schemeClr val="tx1"/>
            </a:solidFill>
            <a:prstDash val="lg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319" name="Line 7"/>
          <p:cNvSpPr>
            <a:spLocks noChangeShapeType="1"/>
          </p:cNvSpPr>
          <p:nvPr/>
        </p:nvSpPr>
        <p:spPr bwMode="auto">
          <a:xfrm>
            <a:off x="8077200" y="3810000"/>
            <a:ext cx="0" cy="1905000"/>
          </a:xfrm>
          <a:prstGeom prst="line">
            <a:avLst/>
          </a:prstGeom>
          <a:noFill/>
          <a:ln w="12700">
            <a:solidFill>
              <a:schemeClr val="tx1"/>
            </a:solidFill>
            <a:prstDash val="lg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320" name="Rectangle 8"/>
          <p:cNvSpPr>
            <a:spLocks noChangeArrowheads="1"/>
          </p:cNvSpPr>
          <p:nvPr/>
        </p:nvSpPr>
        <p:spPr bwMode="auto">
          <a:xfrm>
            <a:off x="1545657" y="5105400"/>
            <a:ext cx="5386220" cy="8284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dirty="0"/>
              <a:t>Processing Float:  time it takes a company</a:t>
            </a:r>
          </a:p>
          <a:p>
            <a:r>
              <a:rPr lang="en-US" sz="2400" dirty="0"/>
              <a:t>to process the check internally.</a:t>
            </a:r>
          </a:p>
        </p:txBody>
      </p:sp>
      <p:sp>
        <p:nvSpPr>
          <p:cNvPr id="13321" name="Line 9"/>
          <p:cNvSpPr>
            <a:spLocks noChangeShapeType="1"/>
          </p:cNvSpPr>
          <p:nvPr/>
        </p:nvSpPr>
        <p:spPr bwMode="auto">
          <a:xfrm>
            <a:off x="1295400" y="4724400"/>
            <a:ext cx="6781800" cy="0"/>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322" name="Rectangle 10"/>
          <p:cNvSpPr>
            <a:spLocks noChangeArrowheads="1"/>
          </p:cNvSpPr>
          <p:nvPr/>
        </p:nvSpPr>
        <p:spPr bwMode="auto">
          <a:xfrm>
            <a:off x="5798101" y="3795713"/>
            <a:ext cx="2019786" cy="8284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dirty="0"/>
              <a:t>Firm</a:t>
            </a:r>
          </a:p>
          <a:p>
            <a:pPr algn="ctr"/>
            <a:r>
              <a:rPr lang="en-US" sz="2400" dirty="0"/>
              <a:t>deposits check</a:t>
            </a:r>
          </a:p>
        </p:txBody>
      </p:sp>
      <p:sp>
        <p:nvSpPr>
          <p:cNvPr id="13323" name="Rectangle 11"/>
          <p:cNvSpPr>
            <a:spLocks noChangeArrowheads="1"/>
          </p:cNvSpPr>
          <p:nvPr/>
        </p:nvSpPr>
        <p:spPr bwMode="auto">
          <a:xfrm>
            <a:off x="1545657" y="3795713"/>
            <a:ext cx="1988687" cy="8284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dirty="0"/>
              <a:t>Firm</a:t>
            </a:r>
          </a:p>
          <a:p>
            <a:pPr algn="ctr"/>
            <a:r>
              <a:rPr lang="en-US" sz="2400" dirty="0"/>
              <a:t>receives check</a:t>
            </a:r>
          </a:p>
        </p:txBody>
      </p:sp>
      <p:pic>
        <p:nvPicPr>
          <p:cNvPr id="4100" name="Picture 4" descr="C:\Users\Administrator\AppData\Local\Microsoft\Windows\Temporary Internet Files\Content.IE5\TI3DH89X\MC900365770[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8242" y="2057400"/>
            <a:ext cx="1710842" cy="1832458"/>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7" descr="C:\Users\Administrator\AppData\Local\Microsoft\Windows\Temporary Internet Files\Content.IE5\84K3U1ZZ\MP900341937[1].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00800" y="2671610"/>
            <a:ext cx="2456916" cy="990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6431518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9" name="Rectangle 3"/>
          <p:cNvSpPr>
            <a:spLocks noGrp="1" noChangeArrowheads="1"/>
          </p:cNvSpPr>
          <p:nvPr>
            <p:ph type="title"/>
          </p:nvPr>
        </p:nvSpPr>
        <p:spPr>
          <a:xfrm>
            <a:off x="407987" y="152400"/>
            <a:ext cx="7391400" cy="1295400"/>
          </a:xfrm>
          <a:noFill/>
          <a:ln/>
        </p:spPr>
        <p:txBody>
          <a:bodyPr/>
          <a:lstStyle/>
          <a:p>
            <a:pPr algn="l"/>
            <a:r>
              <a:rPr lang="en-US" b="1" dirty="0"/>
              <a:t>Availability Float</a:t>
            </a:r>
          </a:p>
        </p:txBody>
      </p:sp>
      <p:sp>
        <p:nvSpPr>
          <p:cNvPr id="14341" name="Line 5"/>
          <p:cNvSpPr>
            <a:spLocks noChangeShapeType="1"/>
          </p:cNvSpPr>
          <p:nvPr/>
        </p:nvSpPr>
        <p:spPr bwMode="auto">
          <a:xfrm>
            <a:off x="1295400" y="3810000"/>
            <a:ext cx="0" cy="1828800"/>
          </a:xfrm>
          <a:prstGeom prst="line">
            <a:avLst/>
          </a:prstGeom>
          <a:noFill/>
          <a:ln w="12700">
            <a:solidFill>
              <a:schemeClr val="tx1"/>
            </a:solidFill>
            <a:prstDash val="lg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342" name="Line 6"/>
          <p:cNvSpPr>
            <a:spLocks noChangeShapeType="1"/>
          </p:cNvSpPr>
          <p:nvPr/>
        </p:nvSpPr>
        <p:spPr bwMode="auto">
          <a:xfrm>
            <a:off x="8077200" y="3810000"/>
            <a:ext cx="0" cy="1905000"/>
          </a:xfrm>
          <a:prstGeom prst="line">
            <a:avLst/>
          </a:prstGeom>
          <a:noFill/>
          <a:ln w="12700">
            <a:solidFill>
              <a:schemeClr val="tx1"/>
            </a:solidFill>
            <a:prstDash val="lg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343" name="Rectangle 7"/>
          <p:cNvSpPr>
            <a:spLocks noChangeArrowheads="1"/>
          </p:cNvSpPr>
          <p:nvPr/>
        </p:nvSpPr>
        <p:spPr bwMode="auto">
          <a:xfrm>
            <a:off x="1530901" y="5230026"/>
            <a:ext cx="6339820" cy="8284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p>
            <a:r>
              <a:rPr lang="en-US" sz="2400" dirty="0"/>
              <a:t>Availability Float:  time consumed in clearing</a:t>
            </a:r>
          </a:p>
          <a:p>
            <a:r>
              <a:rPr lang="en-US" sz="2400" dirty="0"/>
              <a:t>the check through the banking system.</a:t>
            </a:r>
          </a:p>
        </p:txBody>
      </p:sp>
      <p:sp>
        <p:nvSpPr>
          <p:cNvPr id="14344" name="Line 8"/>
          <p:cNvSpPr>
            <a:spLocks noChangeShapeType="1"/>
          </p:cNvSpPr>
          <p:nvPr/>
        </p:nvSpPr>
        <p:spPr bwMode="auto">
          <a:xfrm>
            <a:off x="1295400" y="4724400"/>
            <a:ext cx="6781800" cy="0"/>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345" name="Rectangle 9"/>
          <p:cNvSpPr>
            <a:spLocks noChangeArrowheads="1"/>
          </p:cNvSpPr>
          <p:nvPr/>
        </p:nvSpPr>
        <p:spPr bwMode="auto">
          <a:xfrm>
            <a:off x="1530901" y="3795713"/>
            <a:ext cx="2019786" cy="8284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dirty="0"/>
              <a:t>Firm</a:t>
            </a:r>
          </a:p>
          <a:p>
            <a:r>
              <a:rPr lang="en-US" sz="2400" dirty="0"/>
              <a:t>deposits check</a:t>
            </a:r>
          </a:p>
        </p:txBody>
      </p:sp>
      <p:sp>
        <p:nvSpPr>
          <p:cNvPr id="14346" name="Rectangle 10"/>
          <p:cNvSpPr>
            <a:spLocks noChangeArrowheads="1"/>
          </p:cNvSpPr>
          <p:nvPr/>
        </p:nvSpPr>
        <p:spPr bwMode="auto">
          <a:xfrm>
            <a:off x="5594455" y="3795713"/>
            <a:ext cx="2276266" cy="8284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dirty="0"/>
              <a:t>Firm’s bank</a:t>
            </a:r>
          </a:p>
          <a:p>
            <a:pPr algn="ctr"/>
            <a:r>
              <a:rPr lang="en-US" sz="2400" dirty="0"/>
              <a:t>account credited</a:t>
            </a:r>
          </a:p>
        </p:txBody>
      </p:sp>
      <p:pic>
        <p:nvPicPr>
          <p:cNvPr id="5129" name="Picture 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32587" y="2209800"/>
            <a:ext cx="2133600" cy="1314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 name="Picture 7" descr="C:\Users\Administrator\AppData\Local\Microsoft\Windows\Temporary Internet Files\Content.IE5\84K3U1ZZ\MP900341937[1].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 y="2725226"/>
            <a:ext cx="2456916" cy="990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5050187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3" name="Rectangle 3"/>
          <p:cNvSpPr>
            <a:spLocks noGrp="1" noChangeArrowheads="1"/>
          </p:cNvSpPr>
          <p:nvPr>
            <p:ph type="title"/>
          </p:nvPr>
        </p:nvSpPr>
        <p:spPr>
          <a:xfrm>
            <a:off x="238432" y="228600"/>
            <a:ext cx="7391400" cy="1295400"/>
          </a:xfrm>
          <a:noFill/>
          <a:ln/>
        </p:spPr>
        <p:txBody>
          <a:bodyPr>
            <a:normAutofit/>
          </a:bodyPr>
          <a:lstStyle/>
          <a:p>
            <a:pPr algn="l"/>
            <a:r>
              <a:rPr lang="en-US" sz="4000" b="1" dirty="0"/>
              <a:t>Deposit Float</a:t>
            </a:r>
          </a:p>
        </p:txBody>
      </p:sp>
      <p:sp>
        <p:nvSpPr>
          <p:cNvPr id="15365" name="Line 5"/>
          <p:cNvSpPr>
            <a:spLocks noChangeShapeType="1"/>
          </p:cNvSpPr>
          <p:nvPr/>
        </p:nvSpPr>
        <p:spPr bwMode="auto">
          <a:xfrm>
            <a:off x="4876800" y="3505200"/>
            <a:ext cx="0" cy="1143000"/>
          </a:xfrm>
          <a:prstGeom prst="line">
            <a:avLst/>
          </a:prstGeom>
          <a:noFill/>
          <a:ln w="12700">
            <a:solidFill>
              <a:schemeClr val="tx1"/>
            </a:solidFill>
            <a:prstDash val="lg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366" name="Line 6"/>
          <p:cNvSpPr>
            <a:spLocks noChangeShapeType="1"/>
          </p:cNvSpPr>
          <p:nvPr/>
        </p:nvSpPr>
        <p:spPr bwMode="auto">
          <a:xfrm>
            <a:off x="8534400" y="3505200"/>
            <a:ext cx="0" cy="2209800"/>
          </a:xfrm>
          <a:prstGeom prst="line">
            <a:avLst/>
          </a:prstGeom>
          <a:noFill/>
          <a:ln w="12700">
            <a:solidFill>
              <a:schemeClr val="tx1"/>
            </a:solidFill>
            <a:prstDash val="lg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367" name="Rectangle 7"/>
          <p:cNvSpPr>
            <a:spLocks noChangeArrowheads="1"/>
          </p:cNvSpPr>
          <p:nvPr/>
        </p:nvSpPr>
        <p:spPr bwMode="auto">
          <a:xfrm>
            <a:off x="1084021" y="5276729"/>
            <a:ext cx="7155614" cy="8284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dirty="0"/>
              <a:t>Deposit Float:  time during which the check </a:t>
            </a:r>
            <a:r>
              <a:rPr lang="en-US" sz="2400" dirty="0" smtClean="0"/>
              <a:t>received </a:t>
            </a:r>
            <a:r>
              <a:rPr lang="en-US" sz="2400" dirty="0"/>
              <a:t>by </a:t>
            </a:r>
            <a:endParaRPr lang="en-US" sz="2400" dirty="0" smtClean="0"/>
          </a:p>
          <a:p>
            <a:r>
              <a:rPr lang="en-US" sz="2400" dirty="0" smtClean="0"/>
              <a:t>the </a:t>
            </a:r>
            <a:r>
              <a:rPr lang="en-US" sz="2400" dirty="0"/>
              <a:t>firm remains uncollected funds.</a:t>
            </a:r>
          </a:p>
        </p:txBody>
      </p:sp>
      <p:sp>
        <p:nvSpPr>
          <p:cNvPr id="15368" name="Line 8"/>
          <p:cNvSpPr>
            <a:spLocks noChangeShapeType="1"/>
          </p:cNvSpPr>
          <p:nvPr/>
        </p:nvSpPr>
        <p:spPr bwMode="auto">
          <a:xfrm>
            <a:off x="914400" y="4724400"/>
            <a:ext cx="7620000" cy="0"/>
          </a:xfrm>
          <a:prstGeom prst="line">
            <a:avLst/>
          </a:prstGeom>
          <a:noFill/>
          <a:ln w="12700">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369" name="Rectangle 9"/>
          <p:cNvSpPr>
            <a:spLocks noChangeArrowheads="1"/>
          </p:cNvSpPr>
          <p:nvPr/>
        </p:nvSpPr>
        <p:spPr bwMode="auto">
          <a:xfrm>
            <a:off x="1746647" y="3948113"/>
            <a:ext cx="2196308"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dirty="0"/>
              <a:t>Processing Float</a:t>
            </a:r>
          </a:p>
        </p:txBody>
      </p:sp>
      <p:sp>
        <p:nvSpPr>
          <p:cNvPr id="15370" name="Rectangle 10"/>
          <p:cNvSpPr>
            <a:spLocks noChangeArrowheads="1"/>
          </p:cNvSpPr>
          <p:nvPr/>
        </p:nvSpPr>
        <p:spPr bwMode="auto">
          <a:xfrm>
            <a:off x="5693225" y="3948113"/>
            <a:ext cx="2231126"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dirty="0"/>
              <a:t>Availability Float</a:t>
            </a:r>
          </a:p>
        </p:txBody>
      </p:sp>
      <p:sp>
        <p:nvSpPr>
          <p:cNvPr id="15375" name="Line 15"/>
          <p:cNvSpPr>
            <a:spLocks noChangeShapeType="1"/>
          </p:cNvSpPr>
          <p:nvPr/>
        </p:nvSpPr>
        <p:spPr bwMode="auto">
          <a:xfrm>
            <a:off x="914400" y="3505200"/>
            <a:ext cx="0" cy="2209800"/>
          </a:xfrm>
          <a:prstGeom prst="line">
            <a:avLst/>
          </a:prstGeom>
          <a:noFill/>
          <a:ln w="12700">
            <a:solidFill>
              <a:schemeClr val="tx1"/>
            </a:solidFill>
            <a:prstDash val="lg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pic>
        <p:nvPicPr>
          <p:cNvPr id="16" name="Picture 4" descr="C:\Users\Administrator\AppData\Local\Microsoft\Windows\Temporary Internet Files\Content.IE5\TI3DH89X\MC900365770[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1905000"/>
            <a:ext cx="1710842" cy="1832458"/>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9"/>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732587" y="2209800"/>
            <a:ext cx="2133600" cy="1314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8" name="Picture 7" descr="C:\Users\Administrator\AppData\Local\Microsoft\Windows\Temporary Internet Files\Content.IE5\84K3U1ZZ\MP900341937[1].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648342" y="2371725"/>
            <a:ext cx="2456916" cy="990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7539043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a:xfrm>
            <a:off x="609600" y="228600"/>
            <a:ext cx="6781800" cy="1219200"/>
          </a:xfrm>
          <a:noFill/>
          <a:ln/>
        </p:spPr>
        <p:txBody>
          <a:bodyPr/>
          <a:lstStyle/>
          <a:p>
            <a:pPr algn="l"/>
            <a:r>
              <a:rPr lang="en-US" b="1" dirty="0" smtClean="0"/>
              <a:t>Earlier Billing</a:t>
            </a:r>
            <a:endParaRPr lang="en-US" b="1" dirty="0"/>
          </a:p>
        </p:txBody>
      </p:sp>
      <p:sp>
        <p:nvSpPr>
          <p:cNvPr id="16388" name="Rectangle 4"/>
          <p:cNvSpPr>
            <a:spLocks noGrp="1" noChangeArrowheads="1"/>
          </p:cNvSpPr>
          <p:nvPr>
            <p:ph type="body" idx="1"/>
          </p:nvPr>
        </p:nvSpPr>
        <p:spPr>
          <a:xfrm>
            <a:off x="838200" y="1524000"/>
            <a:ext cx="7467600" cy="4800600"/>
          </a:xfrm>
          <a:noFill/>
          <a:ln/>
        </p:spPr>
        <p:txBody>
          <a:bodyPr>
            <a:normAutofit fontScale="92500"/>
          </a:bodyPr>
          <a:lstStyle/>
          <a:p>
            <a:pPr marL="0" indent="0">
              <a:spcBef>
                <a:spcPct val="0"/>
              </a:spcBef>
              <a:spcAft>
                <a:spcPct val="40000"/>
              </a:spcAft>
              <a:buFont typeface="Monotype Sorts" pitchFamily="2" charset="2"/>
              <a:buNone/>
            </a:pPr>
            <a:r>
              <a:rPr lang="en-US" dirty="0">
                <a:solidFill>
                  <a:srgbClr val="000000"/>
                </a:solidFill>
              </a:rPr>
              <a:t>Accelerate preparation and mailing of </a:t>
            </a:r>
            <a:r>
              <a:rPr lang="en-US" dirty="0" smtClean="0">
                <a:solidFill>
                  <a:srgbClr val="000000"/>
                </a:solidFill>
              </a:rPr>
              <a:t>invoices as the payment habits of the customers differ, some would pay their bills on discount date and other on the final due date.</a:t>
            </a:r>
            <a:endParaRPr lang="en-US" dirty="0">
              <a:solidFill>
                <a:srgbClr val="000000"/>
              </a:solidFill>
            </a:endParaRPr>
          </a:p>
          <a:p>
            <a:pPr marL="738188" lvl="1" indent="-738188"/>
            <a:r>
              <a:rPr lang="en-US" sz="2800" dirty="0">
                <a:solidFill>
                  <a:srgbClr val="000000"/>
                </a:solidFill>
              </a:rPr>
              <a:t>computerized billing</a:t>
            </a:r>
          </a:p>
          <a:p>
            <a:pPr marL="738188" lvl="1" indent="-738188"/>
            <a:r>
              <a:rPr lang="en-US" sz="2800" dirty="0">
                <a:solidFill>
                  <a:srgbClr val="000000"/>
                </a:solidFill>
              </a:rPr>
              <a:t>invoices included with shipment</a:t>
            </a:r>
          </a:p>
          <a:p>
            <a:pPr marL="738188" lvl="1" indent="-738188"/>
            <a:r>
              <a:rPr lang="en-US" sz="2800" dirty="0">
                <a:solidFill>
                  <a:srgbClr val="000000"/>
                </a:solidFill>
              </a:rPr>
              <a:t>invoices are faxed</a:t>
            </a:r>
          </a:p>
          <a:p>
            <a:pPr marL="738188" lvl="1" indent="-738188"/>
            <a:r>
              <a:rPr lang="en-US" sz="2800" dirty="0">
                <a:solidFill>
                  <a:srgbClr val="000000"/>
                </a:solidFill>
              </a:rPr>
              <a:t>advance payment requests</a:t>
            </a:r>
          </a:p>
          <a:p>
            <a:pPr marL="738188" lvl="1" indent="-738188"/>
            <a:r>
              <a:rPr lang="en-US" sz="2800" dirty="0" smtClean="0">
                <a:solidFill>
                  <a:srgbClr val="000000"/>
                </a:solidFill>
              </a:rPr>
              <a:t>preauthorized debits</a:t>
            </a:r>
          </a:p>
        </p:txBody>
      </p:sp>
    </p:spTree>
    <p:extLst>
      <p:ext uri="{BB962C8B-B14F-4D97-AF65-F5344CB8AC3E}">
        <p14:creationId xmlns:p14="http://schemas.microsoft.com/office/powerpoint/2010/main" xmlns="" val="3660398873"/>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title"/>
          </p:nvPr>
        </p:nvSpPr>
        <p:spPr>
          <a:xfrm>
            <a:off x="381000" y="228600"/>
            <a:ext cx="6781800" cy="1219200"/>
          </a:xfrm>
          <a:noFill/>
          <a:ln/>
        </p:spPr>
        <p:txBody>
          <a:bodyPr>
            <a:normAutofit/>
          </a:bodyPr>
          <a:lstStyle/>
          <a:p>
            <a:pPr algn="l"/>
            <a:r>
              <a:rPr lang="en-US" sz="4000" b="1" dirty="0"/>
              <a:t>Preauthorized Payments</a:t>
            </a:r>
          </a:p>
        </p:txBody>
      </p:sp>
      <p:sp>
        <p:nvSpPr>
          <p:cNvPr id="17412" name="Rectangle 4"/>
          <p:cNvSpPr>
            <a:spLocks noGrp="1" noChangeArrowheads="1"/>
          </p:cNvSpPr>
          <p:nvPr>
            <p:ph type="body" idx="1"/>
          </p:nvPr>
        </p:nvSpPr>
        <p:spPr>
          <a:xfrm>
            <a:off x="609600" y="1981200"/>
            <a:ext cx="8153400" cy="4419600"/>
          </a:xfrm>
          <a:noFill/>
          <a:ln/>
        </p:spPr>
        <p:txBody>
          <a:bodyPr>
            <a:noAutofit/>
          </a:bodyPr>
          <a:lstStyle/>
          <a:p>
            <a:pPr marL="0" indent="0">
              <a:buFont typeface="Monotype Sorts" pitchFamily="2" charset="2"/>
              <a:buNone/>
            </a:pPr>
            <a:r>
              <a:rPr lang="en-US" sz="2800" u="sng" dirty="0"/>
              <a:t>Preauthorized debit </a:t>
            </a:r>
            <a:endParaRPr lang="en-US" sz="2800" dirty="0"/>
          </a:p>
          <a:p>
            <a:pPr marL="0" lvl="1" indent="0">
              <a:buNone/>
            </a:pPr>
            <a:r>
              <a:rPr lang="en-US" dirty="0" smtClean="0">
                <a:solidFill>
                  <a:srgbClr val="000000"/>
                </a:solidFill>
              </a:rPr>
              <a:t>Under this arrangement the funds are  withdrawn directly from a bank account at predetermined intervals such as monthly. </a:t>
            </a:r>
          </a:p>
          <a:p>
            <a:pPr marL="0" lvl="1" indent="0">
              <a:buNone/>
            </a:pPr>
            <a:r>
              <a:rPr lang="en-US" dirty="0" smtClean="0">
                <a:solidFill>
                  <a:srgbClr val="000000"/>
                </a:solidFill>
              </a:rPr>
              <a:t>The </a:t>
            </a:r>
            <a:r>
              <a:rPr lang="en-US" dirty="0" smtClean="0"/>
              <a:t>transfer </a:t>
            </a:r>
            <a:r>
              <a:rPr lang="en-US" dirty="0"/>
              <a:t>is initiated by the payee with the payer's advance </a:t>
            </a:r>
            <a:r>
              <a:rPr lang="en-US" dirty="0" smtClean="0"/>
              <a:t>authorization.</a:t>
            </a:r>
          </a:p>
          <a:p>
            <a:pPr marL="0" lvl="1" indent="0">
              <a:buNone/>
            </a:pPr>
            <a:r>
              <a:rPr lang="en-US" dirty="0" smtClean="0">
                <a:solidFill>
                  <a:srgbClr val="000000"/>
                </a:solidFill>
              </a:rPr>
              <a:t>The amount withdrawn can be fixed or fluctuate over time depending upon the agreement.</a:t>
            </a:r>
          </a:p>
          <a:p>
            <a:pPr marL="0" indent="0">
              <a:buFont typeface="Monotype Sorts" pitchFamily="2" charset="2"/>
              <a:buNone/>
            </a:pPr>
            <a:endParaRPr lang="en-US" sz="2800" dirty="0"/>
          </a:p>
        </p:txBody>
      </p:sp>
    </p:spTree>
    <p:extLst>
      <p:ext uri="{BB962C8B-B14F-4D97-AF65-F5344CB8AC3E}">
        <p14:creationId xmlns:p14="http://schemas.microsoft.com/office/powerpoint/2010/main" xmlns="" val="2783740151"/>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title"/>
          </p:nvPr>
        </p:nvSpPr>
        <p:spPr>
          <a:xfrm>
            <a:off x="533400" y="152400"/>
            <a:ext cx="6781800" cy="1219200"/>
          </a:xfrm>
          <a:noFill/>
          <a:ln/>
        </p:spPr>
        <p:txBody>
          <a:bodyPr>
            <a:normAutofit/>
          </a:bodyPr>
          <a:lstStyle/>
          <a:p>
            <a:pPr algn="l"/>
            <a:r>
              <a:rPr lang="en-US" sz="4000" b="1" dirty="0"/>
              <a:t>Lockbox Systems</a:t>
            </a:r>
          </a:p>
        </p:txBody>
      </p:sp>
      <p:sp>
        <p:nvSpPr>
          <p:cNvPr id="18436" name="Rectangle 4"/>
          <p:cNvSpPr>
            <a:spLocks noGrp="1" noChangeArrowheads="1"/>
          </p:cNvSpPr>
          <p:nvPr>
            <p:ph type="body" idx="1"/>
          </p:nvPr>
        </p:nvSpPr>
        <p:spPr>
          <a:xfrm>
            <a:off x="533400" y="1524000"/>
            <a:ext cx="8153400" cy="4648200"/>
          </a:xfrm>
          <a:noFill/>
          <a:ln/>
          <a:extLst>
            <a:ext uri="{909E8E84-426E-40DD-AFC4-6F175D3DCCD1}">
              <a14:hiddenFill xmlns:a14="http://schemas.microsoft.com/office/drawing/2010/main" xmlns="">
                <a:solidFill>
                  <a:schemeClr val="hlink"/>
                </a:solidFill>
              </a14:hiddenFill>
            </a:ext>
          </a:extLst>
        </p:spPr>
        <p:txBody>
          <a:bodyPr>
            <a:noAutofit/>
          </a:bodyPr>
          <a:lstStyle/>
          <a:p>
            <a:pPr marL="0" indent="0">
              <a:lnSpc>
                <a:spcPct val="80000"/>
              </a:lnSpc>
              <a:buFont typeface="Monotype Sorts" pitchFamily="2" charset="2"/>
              <a:buNone/>
            </a:pPr>
            <a:r>
              <a:rPr lang="en-US" sz="2400" b="1" u="sng" dirty="0"/>
              <a:t>Traditional Lockbox</a:t>
            </a:r>
            <a:endParaRPr lang="en-US" sz="2400" b="1" dirty="0"/>
          </a:p>
          <a:p>
            <a:pPr marL="0" indent="0">
              <a:lnSpc>
                <a:spcPct val="80000"/>
              </a:lnSpc>
              <a:buFont typeface="Monotype Sorts" pitchFamily="2" charset="2"/>
              <a:buNone/>
            </a:pPr>
            <a:r>
              <a:rPr lang="en-US" sz="2400" dirty="0"/>
              <a:t>A post office box maintained by a firm’s bank that is used as a receiving point for customer remittances</a:t>
            </a:r>
            <a:r>
              <a:rPr lang="en-US" sz="2400" dirty="0" smtClean="0"/>
              <a:t>. This system can eliminate the processing float.</a:t>
            </a:r>
          </a:p>
          <a:p>
            <a:pPr marL="0" indent="0">
              <a:lnSpc>
                <a:spcPct val="80000"/>
              </a:lnSpc>
              <a:buFont typeface="Monotype Sorts" pitchFamily="2" charset="2"/>
              <a:buNone/>
            </a:pPr>
            <a:r>
              <a:rPr lang="en-US" sz="2400" dirty="0" smtClean="0"/>
              <a:t>This system can eliminate mail float and availability float by locating the lockboxes closer to customers mailing points.</a:t>
            </a:r>
          </a:p>
          <a:p>
            <a:pPr marL="0" indent="0">
              <a:lnSpc>
                <a:spcPct val="80000"/>
              </a:lnSpc>
              <a:buFont typeface="Monotype Sorts" pitchFamily="2" charset="2"/>
              <a:buNone/>
            </a:pPr>
            <a:r>
              <a:rPr lang="en-US" sz="2400" dirty="0" smtClean="0"/>
              <a:t>Cost associated with this system is higher as the banks has to collect the checks, clear the checks and inform the firm also.</a:t>
            </a:r>
          </a:p>
          <a:p>
            <a:pPr marL="0" indent="0">
              <a:lnSpc>
                <a:spcPct val="80000"/>
              </a:lnSpc>
              <a:buFont typeface="Monotype Sorts" pitchFamily="2" charset="2"/>
              <a:buNone/>
            </a:pPr>
            <a:endParaRPr lang="en-US" sz="2400" dirty="0"/>
          </a:p>
          <a:p>
            <a:pPr marL="0" indent="0">
              <a:lnSpc>
                <a:spcPct val="80000"/>
              </a:lnSpc>
              <a:buFont typeface="Monotype Sorts" pitchFamily="2" charset="2"/>
              <a:buNone/>
            </a:pPr>
            <a:r>
              <a:rPr lang="en-US" sz="2400" b="1" u="sng" dirty="0"/>
              <a:t>Electronic Lockbox</a:t>
            </a:r>
            <a:endParaRPr lang="en-US" sz="2400" b="1" dirty="0"/>
          </a:p>
          <a:p>
            <a:pPr marL="0" indent="0">
              <a:lnSpc>
                <a:spcPct val="80000"/>
              </a:lnSpc>
              <a:buFont typeface="Monotype Sorts" pitchFamily="2" charset="2"/>
              <a:buNone/>
            </a:pPr>
            <a:r>
              <a:rPr lang="en-US" sz="2400" dirty="0"/>
              <a:t>A collection service provided by a firm’s bank that receives electronic payments and accompanying remittance data and communicates this information to the company in a specified format.</a:t>
            </a:r>
          </a:p>
        </p:txBody>
      </p:sp>
    </p:spTree>
    <p:extLst>
      <p:ext uri="{BB962C8B-B14F-4D97-AF65-F5344CB8AC3E}">
        <p14:creationId xmlns:p14="http://schemas.microsoft.com/office/powerpoint/2010/main" xmlns="" val="28446974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9" name="Rectangle 3"/>
          <p:cNvSpPr>
            <a:spLocks noGrp="1" noChangeArrowheads="1"/>
          </p:cNvSpPr>
          <p:nvPr>
            <p:ph type="title"/>
          </p:nvPr>
        </p:nvSpPr>
        <p:spPr>
          <a:xfrm>
            <a:off x="533400" y="228600"/>
            <a:ext cx="6781800" cy="1219200"/>
          </a:xfrm>
          <a:noFill/>
          <a:ln/>
        </p:spPr>
        <p:txBody>
          <a:bodyPr/>
          <a:lstStyle/>
          <a:p>
            <a:pPr algn="l"/>
            <a:r>
              <a:rPr lang="en-US" b="1" dirty="0"/>
              <a:t>Lockbox </a:t>
            </a:r>
            <a:r>
              <a:rPr lang="en-US" b="1" dirty="0" smtClean="0"/>
              <a:t>Process</a:t>
            </a:r>
            <a:endParaRPr lang="en-US" b="1" dirty="0"/>
          </a:p>
        </p:txBody>
      </p:sp>
      <p:sp>
        <p:nvSpPr>
          <p:cNvPr id="19460" name="Rectangle 4"/>
          <p:cNvSpPr>
            <a:spLocks noGrp="1" noChangeArrowheads="1"/>
          </p:cNvSpPr>
          <p:nvPr>
            <p:ph type="body" idx="1"/>
          </p:nvPr>
        </p:nvSpPr>
        <p:spPr>
          <a:xfrm>
            <a:off x="381000" y="1981200"/>
            <a:ext cx="8382000" cy="4419600"/>
          </a:xfrm>
          <a:noFill/>
          <a:ln/>
        </p:spPr>
        <p:txBody>
          <a:bodyPr/>
          <a:lstStyle/>
          <a:p>
            <a:pPr marL="457200" indent="-457200"/>
            <a:r>
              <a:rPr lang="en-US" sz="2800">
                <a:solidFill>
                  <a:srgbClr val="000000"/>
                </a:solidFill>
              </a:rPr>
              <a:t>Customers are instructed to </a:t>
            </a:r>
            <a:r>
              <a:rPr lang="en-US" sz="2800" i="1">
                <a:solidFill>
                  <a:srgbClr val="000000"/>
                </a:solidFill>
              </a:rPr>
              <a:t>mail</a:t>
            </a:r>
            <a:r>
              <a:rPr lang="en-US" sz="2800">
                <a:solidFill>
                  <a:srgbClr val="000000"/>
                </a:solidFill>
              </a:rPr>
              <a:t> their remittances to the lockbox location.</a:t>
            </a:r>
          </a:p>
          <a:p>
            <a:pPr marL="457200" indent="-457200"/>
            <a:r>
              <a:rPr lang="en-US" sz="2800">
                <a:solidFill>
                  <a:srgbClr val="000000"/>
                </a:solidFill>
              </a:rPr>
              <a:t>Bank picks up remittances several times daily from the lockbox.</a:t>
            </a:r>
          </a:p>
          <a:p>
            <a:pPr marL="457200" indent="-457200"/>
            <a:r>
              <a:rPr lang="en-US" sz="2800">
                <a:solidFill>
                  <a:srgbClr val="000000"/>
                </a:solidFill>
              </a:rPr>
              <a:t>Bank deposits remittances in the customers account and provides a deposit slip with a list of payments.</a:t>
            </a:r>
          </a:p>
          <a:p>
            <a:pPr marL="457200" indent="-457200"/>
            <a:r>
              <a:rPr lang="en-US" sz="2800">
                <a:solidFill>
                  <a:srgbClr val="000000"/>
                </a:solidFill>
              </a:rPr>
              <a:t>Company receives the list and any additional mailed items.</a:t>
            </a:r>
          </a:p>
        </p:txBody>
      </p:sp>
    </p:spTree>
    <p:extLst>
      <p:ext uri="{BB962C8B-B14F-4D97-AF65-F5344CB8AC3E}">
        <p14:creationId xmlns:p14="http://schemas.microsoft.com/office/powerpoint/2010/main" xmlns="" val="10990080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animEffect transition="in" filter="wipe(left)">
                                      <p:cBhvr>
                                        <p:cTn id="7" dur="500"/>
                                        <p:tgtEl>
                                          <p:spTgt spid="1946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460">
                                            <p:txEl>
                                              <p:pRg st="1" end="1"/>
                                            </p:txEl>
                                          </p:spTgt>
                                        </p:tgtEl>
                                        <p:attrNameLst>
                                          <p:attrName>style.visibility</p:attrName>
                                        </p:attrNameLst>
                                      </p:cBhvr>
                                      <p:to>
                                        <p:strVal val="visible"/>
                                      </p:to>
                                    </p:set>
                                    <p:animEffect transition="in" filter="wipe(left)">
                                      <p:cBhvr>
                                        <p:cTn id="12" dur="500"/>
                                        <p:tgtEl>
                                          <p:spTgt spid="1946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460">
                                            <p:txEl>
                                              <p:pRg st="2" end="2"/>
                                            </p:txEl>
                                          </p:spTgt>
                                        </p:tgtEl>
                                        <p:attrNameLst>
                                          <p:attrName>style.visibility</p:attrName>
                                        </p:attrNameLst>
                                      </p:cBhvr>
                                      <p:to>
                                        <p:strVal val="visible"/>
                                      </p:to>
                                    </p:set>
                                    <p:animEffect transition="in" filter="wipe(left)">
                                      <p:cBhvr>
                                        <p:cTn id="17" dur="500"/>
                                        <p:tgtEl>
                                          <p:spTgt spid="1946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460">
                                            <p:txEl>
                                              <p:pRg st="3" end="3"/>
                                            </p:txEl>
                                          </p:spTgt>
                                        </p:tgtEl>
                                        <p:attrNameLst>
                                          <p:attrName>style.visibility</p:attrName>
                                        </p:attrNameLst>
                                      </p:cBhvr>
                                      <p:to>
                                        <p:strVal val="visible"/>
                                      </p:to>
                                    </p:set>
                                    <p:animEffect transition="in" filter="wipe(left)">
                                      <p:cBhvr>
                                        <p:cTn id="22" dur="500"/>
                                        <p:tgtEl>
                                          <p:spTgt spid="1946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Rectangle 3"/>
          <p:cNvSpPr>
            <a:spLocks noGrp="1" noChangeArrowheads="1"/>
          </p:cNvSpPr>
          <p:nvPr>
            <p:ph type="title"/>
          </p:nvPr>
        </p:nvSpPr>
        <p:spPr>
          <a:noFill/>
          <a:ln/>
        </p:spPr>
        <p:txBody>
          <a:bodyPr/>
          <a:lstStyle/>
          <a:p>
            <a:pPr algn="l"/>
            <a:r>
              <a:rPr lang="en-US" sz="4000" b="1" dirty="0"/>
              <a:t>Lockbox System</a:t>
            </a:r>
          </a:p>
        </p:txBody>
      </p:sp>
      <p:sp>
        <p:nvSpPr>
          <p:cNvPr id="2" name="Content Placeholder 1"/>
          <p:cNvSpPr>
            <a:spLocks noGrp="1"/>
          </p:cNvSpPr>
          <p:nvPr>
            <p:ph idx="1"/>
          </p:nvPr>
        </p:nvSpPr>
        <p:spPr/>
        <p:txBody>
          <a:bodyPr>
            <a:normAutofit/>
          </a:bodyPr>
          <a:lstStyle/>
          <a:p>
            <a:pPr marL="0" indent="0">
              <a:spcAft>
                <a:spcPct val="20000"/>
              </a:spcAft>
              <a:buClr>
                <a:schemeClr val="tx2"/>
              </a:buClr>
              <a:buSzPct val="75000"/>
              <a:buNone/>
            </a:pPr>
            <a:r>
              <a:rPr lang="en-US" sz="2800" u="sng" dirty="0"/>
              <a:t>Advantage</a:t>
            </a:r>
            <a:endParaRPr lang="en-US" sz="2800" dirty="0"/>
          </a:p>
          <a:p>
            <a:pPr marL="0" lvl="1" indent="0">
              <a:spcAft>
                <a:spcPct val="20000"/>
              </a:spcAft>
              <a:buClr>
                <a:schemeClr val="tx2"/>
              </a:buClr>
              <a:buSzPct val="75000"/>
              <a:buNone/>
            </a:pPr>
            <a:r>
              <a:rPr lang="en-US" dirty="0"/>
              <a:t>Receive remittances sooner which reduces processing float</a:t>
            </a:r>
            <a:r>
              <a:rPr lang="en-US" dirty="0" smtClean="0"/>
              <a:t>.</a:t>
            </a:r>
            <a:endParaRPr lang="en-US" u="sng" dirty="0" smtClean="0"/>
          </a:p>
          <a:p>
            <a:pPr marL="0" indent="0">
              <a:buFont typeface="Monotype Sorts" pitchFamily="2" charset="2"/>
              <a:buNone/>
            </a:pPr>
            <a:endParaRPr lang="en-US" sz="2800" u="sng" dirty="0"/>
          </a:p>
          <a:p>
            <a:pPr marL="0" indent="0">
              <a:buFont typeface="Monotype Sorts" pitchFamily="2" charset="2"/>
              <a:buNone/>
            </a:pPr>
            <a:r>
              <a:rPr lang="en-US" sz="2800" u="sng" dirty="0" smtClean="0"/>
              <a:t>Disadvantage</a:t>
            </a:r>
            <a:endParaRPr lang="en-US" sz="2800" dirty="0" smtClean="0"/>
          </a:p>
          <a:p>
            <a:pPr marL="0" lvl="1" indent="0">
              <a:buFont typeface="Monotype Sorts" pitchFamily="2" charset="2"/>
              <a:buNone/>
            </a:pPr>
            <a:r>
              <a:rPr lang="en-US" dirty="0" smtClean="0"/>
              <a:t>Cost of creating and maintaining a lockbox system.  Generally, not advantageous for small remittances.</a:t>
            </a:r>
          </a:p>
        </p:txBody>
      </p:sp>
      <p:sp>
        <p:nvSpPr>
          <p:cNvPr id="20486" name="Rectangle 6"/>
          <p:cNvSpPr>
            <a:spLocks noChangeArrowheads="1"/>
          </p:cNvSpPr>
          <p:nvPr/>
        </p:nvSpPr>
        <p:spPr bwMode="auto">
          <a:xfrm>
            <a:off x="533400" y="1828800"/>
            <a:ext cx="8153400" cy="1905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marL="114300" lvl="1" algn="ctr">
              <a:spcBef>
                <a:spcPct val="20000"/>
              </a:spcBef>
              <a:spcAft>
                <a:spcPct val="20000"/>
              </a:spcAft>
              <a:buClr>
                <a:schemeClr val="tx2"/>
              </a:buClr>
              <a:buSzPct val="75000"/>
              <a:buFont typeface="Monotype Sorts" pitchFamily="2" charset="2"/>
              <a:buNone/>
            </a:pPr>
            <a:endParaRPr lang="en-US" sz="3200" dirty="0"/>
          </a:p>
        </p:txBody>
      </p:sp>
    </p:spTree>
    <p:extLst>
      <p:ext uri="{BB962C8B-B14F-4D97-AF65-F5344CB8AC3E}">
        <p14:creationId xmlns:p14="http://schemas.microsoft.com/office/powerpoint/2010/main" xmlns="" val="25351986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3"/>
          <p:cNvSpPr>
            <a:spLocks noGrp="1" noChangeArrowheads="1"/>
          </p:cNvSpPr>
          <p:nvPr>
            <p:ph type="title"/>
          </p:nvPr>
        </p:nvSpPr>
        <p:spPr>
          <a:noFill/>
          <a:ln/>
        </p:spPr>
        <p:txBody>
          <a:bodyPr>
            <a:normAutofit/>
          </a:bodyPr>
          <a:lstStyle/>
          <a:p>
            <a:pPr algn="l"/>
            <a:r>
              <a:rPr lang="en-US" sz="4000" b="1" dirty="0"/>
              <a:t>Concentration Banking</a:t>
            </a:r>
          </a:p>
        </p:txBody>
      </p:sp>
      <p:sp>
        <p:nvSpPr>
          <p:cNvPr id="21508" name="Rectangle 4"/>
          <p:cNvSpPr>
            <a:spLocks noGrp="1" noChangeArrowheads="1"/>
          </p:cNvSpPr>
          <p:nvPr>
            <p:ph idx="1"/>
          </p:nvPr>
        </p:nvSpPr>
        <p:spPr>
          <a:noFill/>
          <a:ln/>
        </p:spPr>
        <p:txBody>
          <a:bodyPr>
            <a:normAutofit/>
          </a:bodyPr>
          <a:lstStyle/>
          <a:p>
            <a:pPr marL="0" indent="0">
              <a:spcAft>
                <a:spcPct val="20000"/>
              </a:spcAft>
              <a:buClr>
                <a:schemeClr val="tx2"/>
              </a:buClr>
              <a:buSzPct val="75000"/>
              <a:buNone/>
            </a:pPr>
            <a:r>
              <a:rPr lang="en-US" u="sng" dirty="0"/>
              <a:t>Cash Concentration</a:t>
            </a:r>
          </a:p>
          <a:p>
            <a:pPr marL="0" lvl="1" indent="0">
              <a:spcAft>
                <a:spcPct val="20000"/>
              </a:spcAft>
              <a:buClr>
                <a:schemeClr val="tx2"/>
              </a:buClr>
              <a:buSzPct val="75000"/>
              <a:buNone/>
            </a:pPr>
            <a:r>
              <a:rPr lang="en-US" sz="3200" dirty="0" smtClean="0"/>
              <a:t>The movement of cash from lockbox or field banks into the firm’s central cash pool residing in a concentration bank.</a:t>
            </a:r>
          </a:p>
          <a:p>
            <a:pPr marL="0" indent="0">
              <a:lnSpc>
                <a:spcPct val="90000"/>
              </a:lnSpc>
              <a:buFont typeface="Monotype Sorts" pitchFamily="2" charset="2"/>
              <a:buNone/>
            </a:pPr>
            <a:r>
              <a:rPr lang="en-US" u="sng" dirty="0" smtClean="0"/>
              <a:t>Compensating </a:t>
            </a:r>
            <a:r>
              <a:rPr lang="en-US" u="sng" dirty="0"/>
              <a:t>Balance</a:t>
            </a:r>
            <a:endParaRPr lang="en-US" dirty="0"/>
          </a:p>
          <a:p>
            <a:pPr marL="0" lvl="1" indent="0">
              <a:lnSpc>
                <a:spcPct val="90000"/>
              </a:lnSpc>
              <a:buFont typeface="Monotype Sorts" pitchFamily="2" charset="2"/>
              <a:buNone/>
            </a:pPr>
            <a:r>
              <a:rPr lang="en-US" sz="3200" dirty="0"/>
              <a:t>Demand deposits maintained by a firm to compensate a bank for services provided, credit lines, or loans.</a:t>
            </a:r>
          </a:p>
        </p:txBody>
      </p:sp>
      <p:sp>
        <p:nvSpPr>
          <p:cNvPr id="21510" name="Rectangle 6"/>
          <p:cNvSpPr>
            <a:spLocks noChangeArrowheads="1"/>
          </p:cNvSpPr>
          <p:nvPr/>
        </p:nvSpPr>
        <p:spPr bwMode="auto">
          <a:xfrm>
            <a:off x="685800" y="1752600"/>
            <a:ext cx="80772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lgn="ctr">
              <a:spcBef>
                <a:spcPct val="20000"/>
              </a:spcBef>
              <a:spcAft>
                <a:spcPct val="20000"/>
              </a:spcAft>
              <a:buClr>
                <a:schemeClr val="tx2"/>
              </a:buClr>
              <a:buSzPct val="75000"/>
              <a:buFont typeface="Monotype Sorts" pitchFamily="2" charset="2"/>
              <a:buNone/>
            </a:pPr>
            <a:endParaRPr lang="en-US" sz="3200" dirty="0"/>
          </a:p>
        </p:txBody>
      </p:sp>
    </p:spTree>
    <p:extLst>
      <p:ext uri="{BB962C8B-B14F-4D97-AF65-F5344CB8AC3E}">
        <p14:creationId xmlns:p14="http://schemas.microsoft.com/office/powerpoint/2010/main" xmlns="" val="3202621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508">
                                            <p:txEl>
                                              <p:pRg st="0" end="0"/>
                                            </p:txEl>
                                          </p:spTgt>
                                        </p:tgtEl>
                                        <p:attrNameLst>
                                          <p:attrName>style.visibility</p:attrName>
                                        </p:attrNameLst>
                                      </p:cBhvr>
                                      <p:to>
                                        <p:strVal val="visible"/>
                                      </p:to>
                                    </p:set>
                                    <p:animEffect transition="in" filter="wipe(left)">
                                      <p:cBhvr>
                                        <p:cTn id="7" dur="500"/>
                                        <p:tgtEl>
                                          <p:spTgt spid="21508">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1508">
                                            <p:txEl>
                                              <p:pRg st="1" end="1"/>
                                            </p:txEl>
                                          </p:spTgt>
                                        </p:tgtEl>
                                        <p:attrNameLst>
                                          <p:attrName>style.visibility</p:attrName>
                                        </p:attrNameLst>
                                      </p:cBhvr>
                                      <p:to>
                                        <p:strVal val="visible"/>
                                      </p:to>
                                    </p:set>
                                    <p:animEffect transition="in" filter="wipe(left)">
                                      <p:cBhvr>
                                        <p:cTn id="10" dur="500"/>
                                        <p:tgtEl>
                                          <p:spTgt spid="2150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1508">
                                            <p:txEl>
                                              <p:pRg st="2" end="2"/>
                                            </p:txEl>
                                          </p:spTgt>
                                        </p:tgtEl>
                                        <p:attrNameLst>
                                          <p:attrName>style.visibility</p:attrName>
                                        </p:attrNameLst>
                                      </p:cBhvr>
                                      <p:to>
                                        <p:strVal val="visible"/>
                                      </p:to>
                                    </p:set>
                                    <p:animEffect transition="in" filter="wipe(left)">
                                      <p:cBhvr>
                                        <p:cTn id="15" dur="500"/>
                                        <p:tgtEl>
                                          <p:spTgt spid="21508">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1508">
                                            <p:txEl>
                                              <p:pRg st="3" end="3"/>
                                            </p:txEl>
                                          </p:spTgt>
                                        </p:tgtEl>
                                        <p:attrNameLst>
                                          <p:attrName>style.visibility</p:attrName>
                                        </p:attrNameLst>
                                      </p:cBhvr>
                                      <p:to>
                                        <p:strVal val="visible"/>
                                      </p:to>
                                    </p:set>
                                    <p:animEffect transition="in" filter="wipe(left)">
                                      <p:cBhvr>
                                        <p:cTn id="18" dur="500"/>
                                        <p:tgtEl>
                                          <p:spTgt spid="2150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Rectangle 3"/>
          <p:cNvSpPr>
            <a:spLocks noGrp="1" noChangeArrowheads="1"/>
          </p:cNvSpPr>
          <p:nvPr>
            <p:ph type="title"/>
          </p:nvPr>
        </p:nvSpPr>
        <p:spPr>
          <a:noFill/>
          <a:ln/>
        </p:spPr>
        <p:txBody>
          <a:bodyPr/>
          <a:lstStyle/>
          <a:p>
            <a:pPr algn="l"/>
            <a:r>
              <a:rPr lang="en-US" b="1" dirty="0"/>
              <a:t>Concentration Banking</a:t>
            </a:r>
          </a:p>
        </p:txBody>
      </p:sp>
      <p:sp>
        <p:nvSpPr>
          <p:cNvPr id="22532" name="Rectangle 4"/>
          <p:cNvSpPr>
            <a:spLocks noGrp="1" noChangeArrowheads="1"/>
          </p:cNvSpPr>
          <p:nvPr>
            <p:ph idx="1"/>
          </p:nvPr>
        </p:nvSpPr>
        <p:spPr>
          <a:noFill/>
          <a:ln/>
        </p:spPr>
        <p:txBody>
          <a:bodyPr/>
          <a:lstStyle/>
          <a:p>
            <a:pPr marL="58738" lvl="2" indent="0">
              <a:buNone/>
            </a:pPr>
            <a:r>
              <a:rPr lang="en-US" sz="3200" u="sng" dirty="0" smtClean="0"/>
              <a:t>Moving cash balances to a central location:</a:t>
            </a:r>
          </a:p>
          <a:p>
            <a:pPr marL="914400" lvl="2" indent="-457200"/>
            <a:endParaRPr lang="en-US" sz="3200" dirty="0" smtClean="0">
              <a:solidFill>
                <a:srgbClr val="000000"/>
              </a:solidFill>
            </a:endParaRPr>
          </a:p>
          <a:p>
            <a:pPr marL="914400" lvl="2" indent="-457200"/>
            <a:r>
              <a:rPr lang="en-US" sz="3200" dirty="0" smtClean="0">
                <a:solidFill>
                  <a:srgbClr val="000000"/>
                </a:solidFill>
              </a:rPr>
              <a:t>Improves </a:t>
            </a:r>
            <a:r>
              <a:rPr lang="en-US" sz="3200" dirty="0">
                <a:solidFill>
                  <a:srgbClr val="000000"/>
                </a:solidFill>
              </a:rPr>
              <a:t>control over inflows and outflows of corporate cash.</a:t>
            </a:r>
          </a:p>
          <a:p>
            <a:pPr marL="914400" lvl="2" indent="-457200"/>
            <a:r>
              <a:rPr lang="en-US" sz="3200" dirty="0">
                <a:solidFill>
                  <a:srgbClr val="000000"/>
                </a:solidFill>
              </a:rPr>
              <a:t>Reduces idle cash balances to a minimum.</a:t>
            </a:r>
          </a:p>
          <a:p>
            <a:pPr marL="914400" lvl="2" indent="-457200"/>
            <a:r>
              <a:rPr lang="en-US" sz="3200" dirty="0">
                <a:solidFill>
                  <a:srgbClr val="000000"/>
                </a:solidFill>
              </a:rPr>
              <a:t>Allows for more effective investments by pooling excess cash balances.</a:t>
            </a:r>
          </a:p>
        </p:txBody>
      </p:sp>
    </p:spTree>
    <p:extLst>
      <p:ext uri="{BB962C8B-B14F-4D97-AF65-F5344CB8AC3E}">
        <p14:creationId xmlns:p14="http://schemas.microsoft.com/office/powerpoint/2010/main" xmlns="" val="39816219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wipe(left)">
                                      <p:cBhvr>
                                        <p:cTn id="7" dur="500"/>
                                        <p:tgtEl>
                                          <p:spTgt spid="225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532">
                                            <p:txEl>
                                              <p:pRg st="2" end="2"/>
                                            </p:txEl>
                                          </p:spTgt>
                                        </p:tgtEl>
                                        <p:attrNameLst>
                                          <p:attrName>style.visibility</p:attrName>
                                        </p:attrNameLst>
                                      </p:cBhvr>
                                      <p:to>
                                        <p:strVal val="visible"/>
                                      </p:to>
                                    </p:set>
                                    <p:animEffect transition="in" filter="wipe(left)">
                                      <p:cBhvr>
                                        <p:cTn id="12" dur="500"/>
                                        <p:tgtEl>
                                          <p:spTgt spid="2253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532">
                                            <p:txEl>
                                              <p:pRg st="3" end="3"/>
                                            </p:txEl>
                                          </p:spTgt>
                                        </p:tgtEl>
                                        <p:attrNameLst>
                                          <p:attrName>style.visibility</p:attrName>
                                        </p:attrNameLst>
                                      </p:cBhvr>
                                      <p:to>
                                        <p:strVal val="visible"/>
                                      </p:to>
                                    </p:set>
                                    <p:animEffect transition="in" filter="wipe(left)">
                                      <p:cBhvr>
                                        <p:cTn id="17" dur="500"/>
                                        <p:tgtEl>
                                          <p:spTgt spid="22532">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532">
                                            <p:txEl>
                                              <p:pRg st="4" end="4"/>
                                            </p:txEl>
                                          </p:spTgt>
                                        </p:tgtEl>
                                        <p:attrNameLst>
                                          <p:attrName>style.visibility</p:attrName>
                                        </p:attrNameLst>
                                      </p:cBhvr>
                                      <p:to>
                                        <p:strVal val="visible"/>
                                      </p:to>
                                    </p:set>
                                    <p:animEffect transition="in" filter="wipe(left)">
                                      <p:cBhvr>
                                        <p:cTn id="22" dur="500"/>
                                        <p:tgtEl>
                                          <p:spTgt spid="2253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bldLvl="3"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type="title"/>
          </p:nvPr>
        </p:nvSpPr>
        <p:spPr>
          <a:noFill/>
          <a:ln/>
        </p:spPr>
        <p:txBody>
          <a:bodyPr>
            <a:normAutofit fontScale="90000"/>
          </a:bodyPr>
          <a:lstStyle/>
          <a:p>
            <a:pPr algn="l"/>
            <a:r>
              <a:rPr lang="en-US" sz="4000" b="1" dirty="0"/>
              <a:t>Concentration Services </a:t>
            </a:r>
            <a:r>
              <a:rPr lang="en-US" sz="4000" b="1" dirty="0" smtClean="0"/>
              <a:t>for Transferring </a:t>
            </a:r>
            <a:r>
              <a:rPr lang="en-US" sz="4000" b="1" dirty="0"/>
              <a:t>Funds</a:t>
            </a:r>
          </a:p>
        </p:txBody>
      </p:sp>
      <p:sp>
        <p:nvSpPr>
          <p:cNvPr id="23556" name="Rectangle 4"/>
          <p:cNvSpPr>
            <a:spLocks noGrp="1" noChangeArrowheads="1"/>
          </p:cNvSpPr>
          <p:nvPr>
            <p:ph idx="1"/>
          </p:nvPr>
        </p:nvSpPr>
        <p:spPr>
          <a:xfrm>
            <a:off x="457200" y="1524000"/>
            <a:ext cx="8229600" cy="4602163"/>
          </a:xfrm>
          <a:noFill/>
          <a:ln/>
        </p:spPr>
        <p:txBody>
          <a:bodyPr>
            <a:normAutofit/>
          </a:bodyPr>
          <a:lstStyle/>
          <a:p>
            <a:pPr marL="3175" lvl="1" indent="-3175">
              <a:buNone/>
            </a:pPr>
            <a:r>
              <a:rPr lang="en-US" sz="3200" dirty="0" smtClean="0"/>
              <a:t>There are three methods to move fund between banks</a:t>
            </a:r>
          </a:p>
          <a:p>
            <a:pPr marL="2343150" lvl="1" indent="-2228850">
              <a:buNone/>
            </a:pPr>
            <a:r>
              <a:rPr lang="en-US" sz="3200" dirty="0" smtClean="0"/>
              <a:t>(1)  </a:t>
            </a:r>
            <a:r>
              <a:rPr lang="en-US" sz="3200" u="sng" dirty="0" smtClean="0"/>
              <a:t>Depository Transfer Check (DTC)</a:t>
            </a:r>
          </a:p>
          <a:p>
            <a:pPr marL="2343150" lvl="1" indent="-2228850">
              <a:buFont typeface="Monotype Sorts" pitchFamily="2" charset="2"/>
              <a:buNone/>
            </a:pPr>
            <a:endParaRPr lang="en-US" sz="3200" u="sng" dirty="0" smtClean="0"/>
          </a:p>
          <a:p>
            <a:pPr marL="117475" lvl="1" indent="-3175">
              <a:buFont typeface="Monotype Sorts" pitchFamily="2" charset="2"/>
              <a:buNone/>
            </a:pPr>
            <a:r>
              <a:rPr lang="en-US" u="sng" dirty="0" smtClean="0"/>
              <a:t>Definition</a:t>
            </a:r>
            <a:r>
              <a:rPr lang="en-US" dirty="0"/>
              <a:t>:  A non-negotiable check payable to a single company account at a concentration bank.</a:t>
            </a:r>
          </a:p>
          <a:p>
            <a:pPr marL="117475" indent="0">
              <a:buFont typeface="Monotype Sorts" pitchFamily="2" charset="2"/>
              <a:buNone/>
            </a:pPr>
            <a:r>
              <a:rPr lang="en-US" sz="2800" dirty="0"/>
              <a:t>Funds are not immediately available upon receipt of the DTC.</a:t>
            </a:r>
          </a:p>
        </p:txBody>
      </p:sp>
    </p:spTree>
    <p:extLst>
      <p:ext uri="{BB962C8B-B14F-4D97-AF65-F5344CB8AC3E}">
        <p14:creationId xmlns:p14="http://schemas.microsoft.com/office/powerpoint/2010/main" xmlns="" val="2777894868"/>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type="title"/>
          </p:nvPr>
        </p:nvSpPr>
        <p:spPr>
          <a:noFill/>
          <a:ln/>
        </p:spPr>
        <p:txBody>
          <a:bodyPr>
            <a:normAutofit fontScale="90000"/>
          </a:bodyPr>
          <a:lstStyle/>
          <a:p>
            <a:pPr algn="l"/>
            <a:r>
              <a:rPr lang="en-US" sz="4000" b="1" dirty="0"/>
              <a:t>Concentration Services </a:t>
            </a:r>
            <a:r>
              <a:rPr lang="en-US" sz="4000" b="1" dirty="0" smtClean="0"/>
              <a:t>for Transferring </a:t>
            </a:r>
            <a:r>
              <a:rPr lang="en-US" sz="4000" b="1" dirty="0"/>
              <a:t>Funds</a:t>
            </a:r>
          </a:p>
        </p:txBody>
      </p:sp>
      <p:sp>
        <p:nvSpPr>
          <p:cNvPr id="24580" name="Rectangle 4"/>
          <p:cNvSpPr>
            <a:spLocks noGrp="1" noChangeArrowheads="1"/>
          </p:cNvSpPr>
          <p:nvPr>
            <p:ph idx="1"/>
          </p:nvPr>
        </p:nvSpPr>
        <p:spPr>
          <a:noFill/>
          <a:ln/>
        </p:spPr>
        <p:txBody>
          <a:bodyPr>
            <a:normAutofit/>
          </a:bodyPr>
          <a:lstStyle/>
          <a:p>
            <a:pPr marL="633413" lvl="1" indent="-633413">
              <a:lnSpc>
                <a:spcPct val="90000"/>
              </a:lnSpc>
              <a:buNone/>
            </a:pPr>
            <a:r>
              <a:rPr lang="en-US" sz="3200" dirty="0" smtClean="0"/>
              <a:t>(2)  </a:t>
            </a:r>
            <a:r>
              <a:rPr lang="en-US" sz="3200" u="sng" dirty="0" smtClean="0"/>
              <a:t>Automated Clearinghouse (ACH) Electronic   Transfer</a:t>
            </a:r>
          </a:p>
          <a:p>
            <a:pPr marL="0" lvl="1" indent="0">
              <a:lnSpc>
                <a:spcPct val="90000"/>
              </a:lnSpc>
              <a:buFont typeface="Monotype Sorts" pitchFamily="2" charset="2"/>
              <a:buNone/>
            </a:pPr>
            <a:endParaRPr lang="en-US" sz="3200" u="sng" dirty="0" smtClean="0"/>
          </a:p>
          <a:p>
            <a:pPr marL="0" lvl="1" indent="0">
              <a:lnSpc>
                <a:spcPct val="90000"/>
              </a:lnSpc>
              <a:buFont typeface="Monotype Sorts" pitchFamily="2" charset="2"/>
              <a:buNone/>
            </a:pPr>
            <a:r>
              <a:rPr lang="en-US" u="sng" dirty="0" smtClean="0"/>
              <a:t>Definition</a:t>
            </a:r>
            <a:r>
              <a:rPr lang="en-US" dirty="0" smtClean="0"/>
              <a:t>: An </a:t>
            </a:r>
            <a:r>
              <a:rPr lang="en-US" dirty="0"/>
              <a:t>electronic version of the depository </a:t>
            </a:r>
            <a:r>
              <a:rPr lang="en-US" dirty="0" smtClean="0"/>
              <a:t>transfer </a:t>
            </a:r>
            <a:r>
              <a:rPr lang="en-US" dirty="0"/>
              <a:t>check </a:t>
            </a:r>
            <a:r>
              <a:rPr lang="en-US" dirty="0" smtClean="0"/>
              <a:t>(an image of DTC</a:t>
            </a:r>
            <a:r>
              <a:rPr lang="en-US" dirty="0"/>
              <a:t>).</a:t>
            </a:r>
          </a:p>
          <a:p>
            <a:pPr marL="514350" indent="-514350">
              <a:lnSpc>
                <a:spcPct val="90000"/>
              </a:lnSpc>
              <a:buFont typeface="+mj-lt"/>
              <a:buAutoNum type="arabicPeriod"/>
            </a:pPr>
            <a:r>
              <a:rPr lang="en-US" sz="2800" dirty="0" smtClean="0"/>
              <a:t>Electronic </a:t>
            </a:r>
            <a:r>
              <a:rPr lang="en-US" sz="2800" dirty="0"/>
              <a:t>check image version </a:t>
            </a:r>
            <a:r>
              <a:rPr lang="en-US" sz="2800" dirty="0" smtClean="0"/>
              <a:t>of the </a:t>
            </a:r>
            <a:r>
              <a:rPr lang="en-US" sz="2800" dirty="0"/>
              <a:t>DTC.</a:t>
            </a:r>
          </a:p>
          <a:p>
            <a:pPr marL="514350" indent="-514350">
              <a:lnSpc>
                <a:spcPct val="90000"/>
              </a:lnSpc>
              <a:spcBef>
                <a:spcPct val="0"/>
              </a:spcBef>
              <a:spcAft>
                <a:spcPct val="0"/>
              </a:spcAft>
              <a:buFont typeface="+mj-lt"/>
              <a:buAutoNum type="arabicPeriod"/>
            </a:pPr>
            <a:r>
              <a:rPr lang="en-US" sz="2800" dirty="0" smtClean="0"/>
              <a:t>Cost </a:t>
            </a:r>
            <a:r>
              <a:rPr lang="en-US" sz="2800" dirty="0"/>
              <a:t>is not significant and </a:t>
            </a:r>
            <a:r>
              <a:rPr lang="en-US" sz="2800" dirty="0" smtClean="0"/>
              <a:t>is replacing DTC.</a:t>
            </a:r>
          </a:p>
          <a:p>
            <a:pPr marL="514350" indent="-514350">
              <a:lnSpc>
                <a:spcPct val="90000"/>
              </a:lnSpc>
              <a:spcBef>
                <a:spcPct val="0"/>
              </a:spcBef>
              <a:spcAft>
                <a:spcPct val="0"/>
              </a:spcAft>
              <a:buFont typeface="Monotype Sorts" pitchFamily="2" charset="2"/>
              <a:buAutoNum type="arabicPeriod"/>
            </a:pPr>
            <a:r>
              <a:rPr lang="en-US" sz="2800" dirty="0" smtClean="0"/>
              <a:t>Funds are usually available a day later.</a:t>
            </a:r>
          </a:p>
        </p:txBody>
      </p:sp>
    </p:spTree>
    <p:extLst>
      <p:ext uri="{BB962C8B-B14F-4D97-AF65-F5344CB8AC3E}">
        <p14:creationId xmlns:p14="http://schemas.microsoft.com/office/powerpoint/2010/main" xmlns="" val="1370659599"/>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title"/>
          </p:nvPr>
        </p:nvSpPr>
        <p:spPr>
          <a:noFill/>
          <a:ln/>
        </p:spPr>
        <p:txBody>
          <a:bodyPr>
            <a:normAutofit fontScale="90000"/>
          </a:bodyPr>
          <a:lstStyle/>
          <a:p>
            <a:pPr algn="l"/>
            <a:r>
              <a:rPr lang="en-US" sz="4000" b="1" dirty="0"/>
              <a:t>Concentration Services </a:t>
            </a:r>
            <a:r>
              <a:rPr lang="en-US" sz="4000" b="1" dirty="0" smtClean="0"/>
              <a:t>for Transferring </a:t>
            </a:r>
            <a:r>
              <a:rPr lang="en-US" sz="4000" b="1" dirty="0"/>
              <a:t>Funds</a:t>
            </a:r>
          </a:p>
        </p:txBody>
      </p:sp>
      <p:sp>
        <p:nvSpPr>
          <p:cNvPr id="25604" name="Rectangle 4"/>
          <p:cNvSpPr>
            <a:spLocks noGrp="1" noChangeArrowheads="1"/>
          </p:cNvSpPr>
          <p:nvPr>
            <p:ph idx="1"/>
          </p:nvPr>
        </p:nvSpPr>
        <p:spPr>
          <a:xfrm>
            <a:off x="457200" y="1600200"/>
            <a:ext cx="8382000" cy="4525963"/>
          </a:xfrm>
          <a:noFill/>
          <a:ln/>
        </p:spPr>
        <p:txBody>
          <a:bodyPr>
            <a:normAutofit fontScale="92500" lnSpcReduction="10000"/>
          </a:bodyPr>
          <a:lstStyle/>
          <a:p>
            <a:pPr marL="2343150" lvl="1" indent="-2228850">
              <a:buNone/>
            </a:pPr>
            <a:r>
              <a:rPr lang="en-US" sz="3500" dirty="0" smtClean="0"/>
              <a:t>(3)   </a:t>
            </a:r>
            <a:r>
              <a:rPr lang="en-US" sz="3500" u="sng" dirty="0" smtClean="0"/>
              <a:t>Wire Transfer</a:t>
            </a:r>
          </a:p>
          <a:p>
            <a:pPr marL="2343150" lvl="1" indent="-2228850">
              <a:buFont typeface="Monotype Sorts" pitchFamily="2" charset="2"/>
              <a:buNone/>
            </a:pPr>
            <a:endParaRPr lang="en-US" sz="3200" u="sng" dirty="0" smtClean="0"/>
          </a:p>
          <a:p>
            <a:pPr marL="117475" lvl="1" indent="0">
              <a:buFont typeface="Monotype Sorts" pitchFamily="2" charset="2"/>
              <a:buNone/>
            </a:pPr>
            <a:r>
              <a:rPr lang="en-US" sz="3000" u="sng" dirty="0" smtClean="0"/>
              <a:t>Definition</a:t>
            </a:r>
            <a:r>
              <a:rPr lang="en-US" sz="3000" dirty="0"/>
              <a:t>:  A generic term for electronic funds transfer using a two-way communications system, like </a:t>
            </a:r>
            <a:r>
              <a:rPr lang="en-US" sz="3000" i="1" dirty="0" err="1"/>
              <a:t>Fedwire</a:t>
            </a:r>
            <a:r>
              <a:rPr lang="en-US" sz="3000" dirty="0"/>
              <a:t>.</a:t>
            </a:r>
          </a:p>
          <a:p>
            <a:pPr marL="117475" indent="0">
              <a:buFont typeface="Monotype Sorts" pitchFamily="2" charset="2"/>
              <a:buNone/>
            </a:pPr>
            <a:r>
              <a:rPr lang="en-US" sz="3000" dirty="0" smtClean="0"/>
              <a:t>A wire transfer is simply a phone like communication, which via bookkeeping entries remove funds from a payer bank account to a payee bank account.</a:t>
            </a:r>
          </a:p>
          <a:p>
            <a:pPr marL="117475" indent="0">
              <a:buFont typeface="Monotype Sorts" pitchFamily="2" charset="2"/>
              <a:buNone/>
            </a:pPr>
            <a:r>
              <a:rPr lang="en-US" sz="3000" dirty="0" smtClean="0"/>
              <a:t>Funds </a:t>
            </a:r>
            <a:r>
              <a:rPr lang="en-US" sz="3000" dirty="0"/>
              <a:t>are available upon receipt of the wire transfer.  </a:t>
            </a:r>
            <a:r>
              <a:rPr lang="en-US" sz="3000" dirty="0" smtClean="0"/>
              <a:t>This arrangement is much more expensive than the Depository transfer check.</a:t>
            </a:r>
            <a:endParaRPr lang="en-US" sz="3000" dirty="0"/>
          </a:p>
        </p:txBody>
      </p:sp>
    </p:spTree>
    <p:extLst>
      <p:ext uri="{BB962C8B-B14F-4D97-AF65-F5344CB8AC3E}">
        <p14:creationId xmlns:p14="http://schemas.microsoft.com/office/powerpoint/2010/main" xmlns="" val="206618765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Rectangle 3"/>
          <p:cNvSpPr>
            <a:spLocks noGrp="1" noChangeArrowheads="1"/>
          </p:cNvSpPr>
          <p:nvPr>
            <p:ph type="title"/>
          </p:nvPr>
        </p:nvSpPr>
        <p:spPr>
          <a:xfrm>
            <a:off x="304800" y="0"/>
            <a:ext cx="7239000" cy="1600200"/>
          </a:xfrm>
          <a:noFill/>
          <a:ln/>
        </p:spPr>
        <p:txBody>
          <a:bodyPr>
            <a:normAutofit/>
          </a:bodyPr>
          <a:lstStyle/>
          <a:p>
            <a:pPr algn="l"/>
            <a:r>
              <a:rPr lang="en-US" sz="4000" b="1" dirty="0"/>
              <a:t>S-l-o-w-</a:t>
            </a:r>
            <a:r>
              <a:rPr lang="en-US" sz="4000" b="1" dirty="0" err="1"/>
              <a:t>i</a:t>
            </a:r>
            <a:r>
              <a:rPr lang="en-US" sz="4000" b="1" dirty="0"/>
              <a:t>-n-g  D-o-w-n Cash Payouts</a:t>
            </a:r>
          </a:p>
        </p:txBody>
      </p:sp>
      <p:sp>
        <p:nvSpPr>
          <p:cNvPr id="26628" name="Rectangle 4"/>
          <p:cNvSpPr>
            <a:spLocks noGrp="1" noChangeArrowheads="1"/>
          </p:cNvSpPr>
          <p:nvPr>
            <p:ph type="body" idx="1"/>
          </p:nvPr>
        </p:nvSpPr>
        <p:spPr>
          <a:xfrm>
            <a:off x="457200" y="1905000"/>
            <a:ext cx="8229600" cy="4419600"/>
          </a:xfrm>
          <a:noFill/>
          <a:ln/>
        </p:spPr>
        <p:txBody>
          <a:bodyPr/>
          <a:lstStyle/>
          <a:p>
            <a:pPr>
              <a:spcBef>
                <a:spcPct val="15000"/>
              </a:spcBef>
              <a:spcAft>
                <a:spcPct val="15000"/>
              </a:spcAft>
            </a:pPr>
            <a:r>
              <a:rPr lang="en-US" dirty="0"/>
              <a:t> </a:t>
            </a:r>
            <a:r>
              <a:rPr lang="en-US" dirty="0" smtClean="0">
                <a:solidFill>
                  <a:srgbClr val="000000"/>
                </a:solidFill>
              </a:rPr>
              <a:t>Playing </a:t>
            </a:r>
            <a:r>
              <a:rPr lang="en-US" dirty="0">
                <a:solidFill>
                  <a:srgbClr val="000000"/>
                </a:solidFill>
              </a:rPr>
              <a:t>the </a:t>
            </a:r>
            <a:r>
              <a:rPr lang="en-US" dirty="0" smtClean="0">
                <a:solidFill>
                  <a:srgbClr val="000000"/>
                </a:solidFill>
              </a:rPr>
              <a:t>Float</a:t>
            </a:r>
            <a:endParaRPr lang="en-US" dirty="0">
              <a:solidFill>
                <a:srgbClr val="000000"/>
              </a:solidFill>
            </a:endParaRPr>
          </a:p>
          <a:p>
            <a:pPr>
              <a:spcBef>
                <a:spcPct val="15000"/>
              </a:spcBef>
              <a:spcAft>
                <a:spcPct val="15000"/>
              </a:spcAft>
            </a:pPr>
            <a:r>
              <a:rPr lang="en-US" dirty="0">
                <a:solidFill>
                  <a:srgbClr val="000000"/>
                </a:solidFill>
              </a:rPr>
              <a:t> Control of Disbursements</a:t>
            </a:r>
          </a:p>
          <a:p>
            <a:pPr marL="1028700" lvl="1" indent="-514350">
              <a:spcBef>
                <a:spcPct val="0"/>
              </a:spcBef>
              <a:spcAft>
                <a:spcPct val="0"/>
              </a:spcAft>
            </a:pPr>
            <a:r>
              <a:rPr lang="en-US" sz="3200" dirty="0">
                <a:solidFill>
                  <a:srgbClr val="000000"/>
                </a:solidFill>
              </a:rPr>
              <a:t>Payable through Draft (PTD)</a:t>
            </a:r>
          </a:p>
          <a:p>
            <a:pPr marL="1028700" lvl="1" indent="-514350">
              <a:spcBef>
                <a:spcPct val="0"/>
              </a:spcBef>
              <a:spcAft>
                <a:spcPct val="0"/>
              </a:spcAft>
            </a:pPr>
            <a:r>
              <a:rPr lang="en-US" sz="3200" dirty="0">
                <a:solidFill>
                  <a:srgbClr val="000000"/>
                </a:solidFill>
              </a:rPr>
              <a:t>Payroll and Dividend </a:t>
            </a:r>
            <a:r>
              <a:rPr lang="en-US" sz="3200" dirty="0" smtClean="0">
                <a:solidFill>
                  <a:srgbClr val="000000"/>
                </a:solidFill>
              </a:rPr>
              <a:t>Disbursements</a:t>
            </a:r>
            <a:endParaRPr lang="en-US" sz="3200" dirty="0">
              <a:solidFill>
                <a:srgbClr val="000000"/>
              </a:solidFill>
            </a:endParaRPr>
          </a:p>
          <a:p>
            <a:pPr marL="1028700" lvl="1" indent="-514350">
              <a:spcBef>
                <a:spcPct val="0"/>
              </a:spcBef>
            </a:pPr>
            <a:r>
              <a:rPr lang="en-US" sz="3200" dirty="0">
                <a:solidFill>
                  <a:srgbClr val="000000"/>
                </a:solidFill>
              </a:rPr>
              <a:t>Zero Balance Account (ZBA)</a:t>
            </a:r>
            <a:endParaRPr lang="en-US" dirty="0">
              <a:solidFill>
                <a:srgbClr val="000000"/>
              </a:solidFill>
            </a:endParaRPr>
          </a:p>
          <a:p>
            <a:pPr>
              <a:spcAft>
                <a:spcPct val="0"/>
              </a:spcAft>
            </a:pPr>
            <a:r>
              <a:rPr lang="en-US" dirty="0">
                <a:solidFill>
                  <a:srgbClr val="000000"/>
                </a:solidFill>
              </a:rPr>
              <a:t> Remote and Controlled Disbursing</a:t>
            </a:r>
          </a:p>
        </p:txBody>
      </p:sp>
    </p:spTree>
    <p:extLst>
      <p:ext uri="{BB962C8B-B14F-4D97-AF65-F5344CB8AC3E}">
        <p14:creationId xmlns:p14="http://schemas.microsoft.com/office/powerpoint/2010/main" xmlns="" val="58356227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animEffect transition="in" filter="wipe(left)">
                                      <p:cBhvr>
                                        <p:cTn id="7" dur="500"/>
                                        <p:tgtEl>
                                          <p:spTgt spid="2662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628">
                                            <p:txEl>
                                              <p:pRg st="1" end="1"/>
                                            </p:txEl>
                                          </p:spTgt>
                                        </p:tgtEl>
                                        <p:attrNameLst>
                                          <p:attrName>style.visibility</p:attrName>
                                        </p:attrNameLst>
                                      </p:cBhvr>
                                      <p:to>
                                        <p:strVal val="visible"/>
                                      </p:to>
                                    </p:set>
                                    <p:animEffect transition="in" filter="wipe(left)">
                                      <p:cBhvr>
                                        <p:cTn id="12" dur="500"/>
                                        <p:tgtEl>
                                          <p:spTgt spid="26628">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6628">
                                            <p:txEl>
                                              <p:pRg st="2" end="2"/>
                                            </p:txEl>
                                          </p:spTgt>
                                        </p:tgtEl>
                                        <p:attrNameLst>
                                          <p:attrName>style.visibility</p:attrName>
                                        </p:attrNameLst>
                                      </p:cBhvr>
                                      <p:to>
                                        <p:strVal val="visible"/>
                                      </p:to>
                                    </p:set>
                                    <p:animEffect transition="in" filter="wipe(left)">
                                      <p:cBhvr>
                                        <p:cTn id="15" dur="500"/>
                                        <p:tgtEl>
                                          <p:spTgt spid="26628">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6628">
                                            <p:txEl>
                                              <p:pRg st="3" end="3"/>
                                            </p:txEl>
                                          </p:spTgt>
                                        </p:tgtEl>
                                        <p:attrNameLst>
                                          <p:attrName>style.visibility</p:attrName>
                                        </p:attrNameLst>
                                      </p:cBhvr>
                                      <p:to>
                                        <p:strVal val="visible"/>
                                      </p:to>
                                    </p:set>
                                    <p:animEffect transition="in" filter="wipe(left)">
                                      <p:cBhvr>
                                        <p:cTn id="18" dur="500"/>
                                        <p:tgtEl>
                                          <p:spTgt spid="26628">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6628">
                                            <p:txEl>
                                              <p:pRg st="4" end="4"/>
                                            </p:txEl>
                                          </p:spTgt>
                                        </p:tgtEl>
                                        <p:attrNameLst>
                                          <p:attrName>style.visibility</p:attrName>
                                        </p:attrNameLst>
                                      </p:cBhvr>
                                      <p:to>
                                        <p:strVal val="visible"/>
                                      </p:to>
                                    </p:set>
                                    <p:animEffect transition="in" filter="wipe(left)">
                                      <p:cBhvr>
                                        <p:cTn id="21" dur="500"/>
                                        <p:tgtEl>
                                          <p:spTgt spid="26628">
                                            <p:txEl>
                                              <p:pRg st="4" end="4"/>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6628">
                                            <p:txEl>
                                              <p:pRg st="5" end="5"/>
                                            </p:txEl>
                                          </p:spTgt>
                                        </p:tgtEl>
                                        <p:attrNameLst>
                                          <p:attrName>style.visibility</p:attrName>
                                        </p:attrNameLst>
                                      </p:cBhvr>
                                      <p:to>
                                        <p:strVal val="visible"/>
                                      </p:to>
                                    </p:set>
                                    <p:animEffect transition="in" filter="wipe(left)">
                                      <p:cBhvr>
                                        <p:cTn id="26" dur="500"/>
                                        <p:tgtEl>
                                          <p:spTgt spid="2662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3"/>
          <p:cNvSpPr>
            <a:spLocks noGrp="1" noChangeArrowheads="1"/>
          </p:cNvSpPr>
          <p:nvPr>
            <p:ph type="title"/>
          </p:nvPr>
        </p:nvSpPr>
        <p:spPr>
          <a:noFill/>
          <a:ln/>
        </p:spPr>
        <p:txBody>
          <a:bodyPr/>
          <a:lstStyle/>
          <a:p>
            <a:pPr algn="l"/>
            <a:r>
              <a:rPr lang="en-US" b="1" dirty="0"/>
              <a:t>“Playing the Float”</a:t>
            </a:r>
          </a:p>
        </p:txBody>
      </p:sp>
      <p:sp>
        <p:nvSpPr>
          <p:cNvPr id="2" name="Content Placeholder 1"/>
          <p:cNvSpPr>
            <a:spLocks noGrp="1"/>
          </p:cNvSpPr>
          <p:nvPr>
            <p:ph idx="1"/>
          </p:nvPr>
        </p:nvSpPr>
        <p:spPr/>
        <p:txBody>
          <a:bodyPr>
            <a:normAutofit lnSpcReduction="10000"/>
          </a:bodyPr>
          <a:lstStyle/>
          <a:p>
            <a:pPr marL="0" indent="0">
              <a:buNone/>
            </a:pPr>
            <a:r>
              <a:rPr lang="en-US" u="sng" dirty="0" smtClean="0"/>
              <a:t>Net </a:t>
            </a:r>
            <a:r>
              <a:rPr lang="en-US" u="sng" dirty="0"/>
              <a:t>Float</a:t>
            </a:r>
            <a:r>
              <a:rPr lang="en-US" dirty="0"/>
              <a:t> -- The dollar difference between the balance shown in a </a:t>
            </a:r>
            <a:r>
              <a:rPr lang="en-US" dirty="0" smtClean="0"/>
              <a:t>firm’s books </a:t>
            </a:r>
            <a:r>
              <a:rPr lang="en-US" dirty="0"/>
              <a:t>and the balance on the bank’s books.</a:t>
            </a:r>
            <a:r>
              <a:rPr lang="en-US" sz="3000" dirty="0" smtClean="0"/>
              <a:t> </a:t>
            </a:r>
          </a:p>
          <a:p>
            <a:pPr marL="0" indent="0">
              <a:buNone/>
            </a:pPr>
            <a:endParaRPr lang="en-US" dirty="0" smtClean="0"/>
          </a:p>
          <a:p>
            <a:pPr marL="0" indent="0">
              <a:buNone/>
            </a:pPr>
            <a:r>
              <a:rPr lang="en-US" dirty="0" smtClean="0"/>
              <a:t>The firm writes a check today, which is subtracted from the firm’s calculation of the account balance. While the check has not been cleared, creates float.  The firm can potentially earn interest on money that has been spent.</a:t>
            </a:r>
          </a:p>
          <a:p>
            <a:endParaRPr lang="en-US" dirty="0"/>
          </a:p>
        </p:txBody>
      </p:sp>
    </p:spTree>
    <p:extLst>
      <p:ext uri="{BB962C8B-B14F-4D97-AF65-F5344CB8AC3E}">
        <p14:creationId xmlns:p14="http://schemas.microsoft.com/office/powerpoint/2010/main" xmlns="" val="3793939235"/>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5" name="Rectangle 3"/>
          <p:cNvSpPr>
            <a:spLocks noGrp="1" noChangeArrowheads="1"/>
          </p:cNvSpPr>
          <p:nvPr>
            <p:ph type="title"/>
          </p:nvPr>
        </p:nvSpPr>
        <p:spPr>
          <a:noFill/>
          <a:ln/>
        </p:spPr>
        <p:txBody>
          <a:bodyPr/>
          <a:lstStyle/>
          <a:p>
            <a:pPr algn="l"/>
            <a:r>
              <a:rPr lang="en-US" b="1" dirty="0"/>
              <a:t>Control of Disbursements</a:t>
            </a:r>
          </a:p>
        </p:txBody>
      </p:sp>
      <p:sp>
        <p:nvSpPr>
          <p:cNvPr id="28676" name="Rectangle 4"/>
          <p:cNvSpPr>
            <a:spLocks noGrp="1" noChangeArrowheads="1"/>
          </p:cNvSpPr>
          <p:nvPr>
            <p:ph idx="1"/>
          </p:nvPr>
        </p:nvSpPr>
        <p:spPr>
          <a:noFill/>
          <a:ln/>
        </p:spPr>
        <p:txBody>
          <a:bodyPr>
            <a:noAutofit/>
          </a:bodyPr>
          <a:lstStyle/>
          <a:p>
            <a:pPr marL="0" indent="0">
              <a:spcBef>
                <a:spcPct val="15000"/>
              </a:spcBef>
              <a:spcAft>
                <a:spcPct val="15000"/>
              </a:spcAft>
              <a:buNone/>
            </a:pPr>
            <a:r>
              <a:rPr lang="en-US" sz="2800" dirty="0"/>
              <a:t>Firms should be able to:</a:t>
            </a:r>
          </a:p>
          <a:p>
            <a:pPr marL="514350" indent="-514350">
              <a:spcBef>
                <a:spcPct val="5000"/>
              </a:spcBef>
              <a:spcAft>
                <a:spcPct val="5000"/>
              </a:spcAft>
              <a:buFont typeface="+mj-lt"/>
              <a:buAutoNum type="arabicPeriod"/>
            </a:pPr>
            <a:r>
              <a:rPr lang="en-US" sz="2800" dirty="0" smtClean="0"/>
              <a:t>Shift </a:t>
            </a:r>
            <a:r>
              <a:rPr lang="en-US" sz="2800" dirty="0"/>
              <a:t>funds quickly </a:t>
            </a:r>
            <a:r>
              <a:rPr lang="en-US" sz="2800" dirty="0" smtClean="0"/>
              <a:t>to from different banks to the </a:t>
            </a:r>
            <a:r>
              <a:rPr lang="en-US" sz="2800" dirty="0"/>
              <a:t>banks from which disbursements are made.</a:t>
            </a:r>
          </a:p>
          <a:p>
            <a:pPr marL="514350" indent="-514350">
              <a:spcBef>
                <a:spcPct val="5000"/>
              </a:spcBef>
              <a:spcAft>
                <a:spcPct val="5000"/>
              </a:spcAft>
              <a:buFont typeface="+mj-lt"/>
              <a:buAutoNum type="arabicPeriod"/>
            </a:pPr>
            <a:r>
              <a:rPr lang="en-US" sz="2800" dirty="0"/>
              <a:t>G</a:t>
            </a:r>
            <a:r>
              <a:rPr lang="en-US" sz="2800" dirty="0" smtClean="0"/>
              <a:t>enerate </a:t>
            </a:r>
            <a:r>
              <a:rPr lang="en-US" sz="2800" dirty="0"/>
              <a:t>daily detailed information on balances, receipts, and disbursements.</a:t>
            </a:r>
          </a:p>
          <a:p>
            <a:pPr marL="0" indent="0">
              <a:spcBef>
                <a:spcPct val="15000"/>
              </a:spcBef>
              <a:spcAft>
                <a:spcPct val="15000"/>
              </a:spcAft>
              <a:buFont typeface="Monotype Sorts" pitchFamily="2" charset="2"/>
              <a:buNone/>
            </a:pPr>
            <a:endParaRPr lang="en-US" sz="2800" dirty="0" smtClean="0"/>
          </a:p>
          <a:p>
            <a:pPr marL="114300" lvl="1" indent="0">
              <a:buFont typeface="Monotype Sorts" pitchFamily="2" charset="2"/>
              <a:buNone/>
            </a:pPr>
            <a:r>
              <a:rPr lang="en-US" dirty="0" smtClean="0"/>
              <a:t>Centralize the </a:t>
            </a:r>
            <a:r>
              <a:rPr lang="en-US" dirty="0"/>
              <a:t>payables into a single </a:t>
            </a:r>
            <a:r>
              <a:rPr lang="en-US" dirty="0" smtClean="0"/>
              <a:t>account. This </a:t>
            </a:r>
            <a:r>
              <a:rPr lang="en-US" dirty="0"/>
              <a:t>provides better control of the disbursement process.</a:t>
            </a:r>
          </a:p>
        </p:txBody>
      </p:sp>
    </p:spTree>
    <p:extLst>
      <p:ext uri="{BB962C8B-B14F-4D97-AF65-F5344CB8AC3E}">
        <p14:creationId xmlns:p14="http://schemas.microsoft.com/office/powerpoint/2010/main" xmlns="" val="29489188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6">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7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676">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67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9" name="Rectangle 3"/>
          <p:cNvSpPr>
            <a:spLocks noGrp="1" noChangeArrowheads="1"/>
          </p:cNvSpPr>
          <p:nvPr>
            <p:ph type="title"/>
          </p:nvPr>
        </p:nvSpPr>
        <p:spPr>
          <a:noFill/>
          <a:ln/>
        </p:spPr>
        <p:txBody>
          <a:bodyPr>
            <a:normAutofit fontScale="90000"/>
          </a:bodyPr>
          <a:lstStyle/>
          <a:p>
            <a:pPr algn="l"/>
            <a:r>
              <a:rPr lang="en-US" b="1" dirty="0"/>
              <a:t>Methods of </a:t>
            </a:r>
            <a:r>
              <a:rPr lang="en-US" b="1" dirty="0" smtClean="0"/>
              <a:t>Managing Disbursements</a:t>
            </a:r>
            <a:endParaRPr lang="en-US" b="1" dirty="0"/>
          </a:p>
        </p:txBody>
      </p:sp>
      <p:sp>
        <p:nvSpPr>
          <p:cNvPr id="29700" name="Rectangle 4"/>
          <p:cNvSpPr>
            <a:spLocks noGrp="1" noChangeArrowheads="1"/>
          </p:cNvSpPr>
          <p:nvPr>
            <p:ph idx="1"/>
          </p:nvPr>
        </p:nvSpPr>
        <p:spPr>
          <a:xfrm>
            <a:off x="457200" y="1600200"/>
            <a:ext cx="8229600" cy="4876800"/>
          </a:xfrm>
          <a:noFill/>
          <a:ln/>
        </p:spPr>
        <p:txBody>
          <a:bodyPr>
            <a:noAutofit/>
          </a:bodyPr>
          <a:lstStyle/>
          <a:p>
            <a:pPr marL="0" indent="0">
              <a:spcBef>
                <a:spcPct val="15000"/>
              </a:spcBef>
              <a:spcAft>
                <a:spcPct val="15000"/>
              </a:spcAft>
              <a:buNone/>
            </a:pPr>
            <a:r>
              <a:rPr lang="en-US" sz="2800" u="sng" dirty="0"/>
              <a:t>Payable Through Draft (PTD):</a:t>
            </a:r>
            <a:endParaRPr lang="en-US" sz="2800" dirty="0"/>
          </a:p>
          <a:p>
            <a:pPr marL="0" indent="0">
              <a:spcBef>
                <a:spcPct val="5000"/>
              </a:spcBef>
              <a:spcAft>
                <a:spcPct val="5000"/>
              </a:spcAft>
              <a:buNone/>
            </a:pPr>
            <a:r>
              <a:rPr lang="en-US" sz="2800" dirty="0" smtClean="0"/>
              <a:t>A check-like instrument that is drawn against the payer and not against a bank as is a check.  After a PTD is presented to a bank, the payer gets to decide whether to honor or refuse payment.</a:t>
            </a:r>
          </a:p>
          <a:p>
            <a:pPr marL="514350" indent="-514350">
              <a:spcBef>
                <a:spcPct val="15000"/>
              </a:spcBef>
              <a:spcAft>
                <a:spcPct val="15000"/>
              </a:spcAft>
            </a:pPr>
            <a:r>
              <a:rPr lang="en-US" sz="2800" dirty="0" smtClean="0"/>
              <a:t>Delays </a:t>
            </a:r>
            <a:r>
              <a:rPr lang="en-US" sz="2800" dirty="0"/>
              <a:t>the time to have funds on deposit to cover the draft.</a:t>
            </a:r>
          </a:p>
          <a:p>
            <a:pPr marL="514350" indent="-514350">
              <a:spcBef>
                <a:spcPct val="15000"/>
              </a:spcBef>
              <a:spcAft>
                <a:spcPct val="15000"/>
              </a:spcAft>
            </a:pPr>
            <a:r>
              <a:rPr lang="en-US" sz="2800" dirty="0"/>
              <a:t>Some suppliers prefer checks.</a:t>
            </a:r>
          </a:p>
          <a:p>
            <a:pPr marL="514350" indent="-514350">
              <a:spcBef>
                <a:spcPct val="15000"/>
              </a:spcBef>
              <a:spcAft>
                <a:spcPct val="15000"/>
              </a:spcAft>
            </a:pPr>
            <a:r>
              <a:rPr lang="en-US" sz="2800" dirty="0"/>
              <a:t>Banks will impose a higher service charge </a:t>
            </a:r>
            <a:r>
              <a:rPr lang="en-US" sz="2800" dirty="0" smtClean="0"/>
              <a:t>due </a:t>
            </a:r>
            <a:r>
              <a:rPr lang="en-US" sz="2800" dirty="0"/>
              <a:t>to the additional handling involved.</a:t>
            </a:r>
          </a:p>
        </p:txBody>
      </p:sp>
      <p:sp>
        <p:nvSpPr>
          <p:cNvPr id="29702" name="Rectangle 6"/>
          <p:cNvSpPr>
            <a:spLocks noChangeArrowheads="1"/>
          </p:cNvSpPr>
          <p:nvPr/>
        </p:nvSpPr>
        <p:spPr bwMode="auto">
          <a:xfrm>
            <a:off x="381000" y="1752600"/>
            <a:ext cx="8534400" cy="2514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lgn="ctr">
              <a:spcBef>
                <a:spcPct val="15000"/>
              </a:spcBef>
              <a:spcAft>
                <a:spcPct val="15000"/>
              </a:spcAft>
            </a:pPr>
            <a:endParaRPr lang="en-US" sz="2800" dirty="0"/>
          </a:p>
        </p:txBody>
      </p:sp>
    </p:spTree>
    <p:extLst>
      <p:ext uri="{BB962C8B-B14F-4D97-AF65-F5344CB8AC3E}">
        <p14:creationId xmlns:p14="http://schemas.microsoft.com/office/powerpoint/2010/main" xmlns="" val="16581061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700">
                                            <p:txEl>
                                              <p:pRg st="0" end="0"/>
                                            </p:txEl>
                                          </p:spTgt>
                                        </p:tgtEl>
                                        <p:attrNameLst>
                                          <p:attrName>style.visibility</p:attrName>
                                        </p:attrNameLst>
                                      </p:cBhvr>
                                      <p:to>
                                        <p:strVal val="visible"/>
                                      </p:to>
                                    </p:set>
                                    <p:animEffect transition="in" filter="wipe(left)">
                                      <p:cBhvr>
                                        <p:cTn id="7" dur="500"/>
                                        <p:tgtEl>
                                          <p:spTgt spid="297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700">
                                            <p:txEl>
                                              <p:pRg st="1" end="1"/>
                                            </p:txEl>
                                          </p:spTgt>
                                        </p:tgtEl>
                                        <p:attrNameLst>
                                          <p:attrName>style.visibility</p:attrName>
                                        </p:attrNameLst>
                                      </p:cBhvr>
                                      <p:to>
                                        <p:strVal val="visible"/>
                                      </p:to>
                                    </p:set>
                                    <p:animEffect transition="in" filter="wipe(left)">
                                      <p:cBhvr>
                                        <p:cTn id="12" dur="500"/>
                                        <p:tgtEl>
                                          <p:spTgt spid="2970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700">
                                            <p:txEl>
                                              <p:pRg st="2" end="2"/>
                                            </p:txEl>
                                          </p:spTgt>
                                        </p:tgtEl>
                                        <p:attrNameLst>
                                          <p:attrName>style.visibility</p:attrName>
                                        </p:attrNameLst>
                                      </p:cBhvr>
                                      <p:to>
                                        <p:strVal val="visible"/>
                                      </p:to>
                                    </p:set>
                                    <p:animEffect transition="in" filter="wipe(left)">
                                      <p:cBhvr>
                                        <p:cTn id="17" dur="500"/>
                                        <p:tgtEl>
                                          <p:spTgt spid="2970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9700">
                                            <p:txEl>
                                              <p:pRg st="3" end="3"/>
                                            </p:txEl>
                                          </p:spTgt>
                                        </p:tgtEl>
                                        <p:attrNameLst>
                                          <p:attrName>style.visibility</p:attrName>
                                        </p:attrNameLst>
                                      </p:cBhvr>
                                      <p:to>
                                        <p:strVal val="visible"/>
                                      </p:to>
                                    </p:set>
                                    <p:animEffect transition="in" filter="wipe(left)">
                                      <p:cBhvr>
                                        <p:cTn id="22" dur="500"/>
                                        <p:tgtEl>
                                          <p:spTgt spid="2970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9700">
                                            <p:txEl>
                                              <p:pRg st="4" end="4"/>
                                            </p:txEl>
                                          </p:spTgt>
                                        </p:tgtEl>
                                        <p:attrNameLst>
                                          <p:attrName>style.visibility</p:attrName>
                                        </p:attrNameLst>
                                      </p:cBhvr>
                                      <p:to>
                                        <p:strVal val="visible"/>
                                      </p:to>
                                    </p:set>
                                    <p:animEffect transition="in" filter="wipe(left)">
                                      <p:cBhvr>
                                        <p:cTn id="27" dur="500"/>
                                        <p:tgtEl>
                                          <p:spTgt spid="2970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3" name="Rectangle 3"/>
          <p:cNvSpPr>
            <a:spLocks noGrp="1" noChangeArrowheads="1"/>
          </p:cNvSpPr>
          <p:nvPr>
            <p:ph type="title"/>
          </p:nvPr>
        </p:nvSpPr>
        <p:spPr>
          <a:noFill/>
          <a:ln/>
        </p:spPr>
        <p:txBody>
          <a:bodyPr>
            <a:normAutofit fontScale="90000"/>
          </a:bodyPr>
          <a:lstStyle/>
          <a:p>
            <a:pPr algn="l"/>
            <a:r>
              <a:rPr lang="en-US" b="1" dirty="0"/>
              <a:t>Methods of Managing Disbursements</a:t>
            </a:r>
          </a:p>
        </p:txBody>
      </p:sp>
      <p:sp>
        <p:nvSpPr>
          <p:cNvPr id="30724" name="Rectangle 4"/>
          <p:cNvSpPr>
            <a:spLocks noGrp="1" noChangeArrowheads="1"/>
          </p:cNvSpPr>
          <p:nvPr>
            <p:ph idx="1"/>
          </p:nvPr>
        </p:nvSpPr>
        <p:spPr>
          <a:noFill/>
          <a:ln/>
        </p:spPr>
        <p:txBody>
          <a:bodyPr>
            <a:normAutofit fontScale="92500" lnSpcReduction="10000"/>
          </a:bodyPr>
          <a:lstStyle/>
          <a:p>
            <a:pPr marL="0" indent="0">
              <a:spcBef>
                <a:spcPct val="15000"/>
              </a:spcBef>
              <a:spcAft>
                <a:spcPct val="15000"/>
              </a:spcAft>
              <a:buNone/>
            </a:pPr>
            <a:r>
              <a:rPr lang="en-US" u="sng" dirty="0" smtClean="0"/>
              <a:t>Payroll </a:t>
            </a:r>
            <a:r>
              <a:rPr lang="en-US" u="sng" dirty="0"/>
              <a:t>and Dividend Disbursements</a:t>
            </a:r>
            <a:endParaRPr lang="en-US" dirty="0"/>
          </a:p>
          <a:p>
            <a:pPr marL="0" indent="0">
              <a:spcBef>
                <a:spcPct val="5000"/>
              </a:spcBef>
              <a:spcAft>
                <a:spcPct val="5000"/>
              </a:spcAft>
              <a:buNone/>
            </a:pPr>
            <a:r>
              <a:rPr lang="en-US" sz="2800" dirty="0" smtClean="0"/>
              <a:t>The firm attempts to determine when payroll and dividend checks will be presented for collection.</a:t>
            </a:r>
          </a:p>
          <a:p>
            <a:pPr marL="0" indent="0">
              <a:spcBef>
                <a:spcPct val="15000"/>
              </a:spcBef>
              <a:spcAft>
                <a:spcPct val="15000"/>
              </a:spcAft>
              <a:buNone/>
            </a:pPr>
            <a:endParaRPr lang="en-US" sz="2800" dirty="0"/>
          </a:p>
          <a:p>
            <a:pPr marL="280988" indent="-280988">
              <a:spcBef>
                <a:spcPct val="15000"/>
              </a:spcBef>
              <a:spcAft>
                <a:spcPct val="15000"/>
              </a:spcAft>
            </a:pPr>
            <a:r>
              <a:rPr lang="en-US" sz="2800" dirty="0" smtClean="0"/>
              <a:t>Many </a:t>
            </a:r>
            <a:r>
              <a:rPr lang="en-US" sz="2800" dirty="0"/>
              <a:t>times a separate account is set up to handle each of these types of disbursements.</a:t>
            </a:r>
          </a:p>
          <a:p>
            <a:pPr marL="280988" indent="-280988">
              <a:spcBef>
                <a:spcPct val="15000"/>
              </a:spcBef>
              <a:spcAft>
                <a:spcPct val="15000"/>
              </a:spcAft>
            </a:pPr>
            <a:r>
              <a:rPr lang="en-US" sz="2800" dirty="0"/>
              <a:t>A distribution scheduled is projected based on past experiences</a:t>
            </a:r>
            <a:r>
              <a:rPr lang="en-US" sz="2800" dirty="0" smtClean="0"/>
              <a:t>.</a:t>
            </a:r>
            <a:endParaRPr lang="en-US" sz="2800" dirty="0"/>
          </a:p>
          <a:p>
            <a:pPr marL="280988" indent="-280988">
              <a:spcBef>
                <a:spcPct val="15000"/>
              </a:spcBef>
              <a:spcAft>
                <a:spcPct val="15000"/>
              </a:spcAft>
            </a:pPr>
            <a:r>
              <a:rPr lang="en-US" sz="2800" dirty="0"/>
              <a:t>Funds are deposited based on expected needs.</a:t>
            </a:r>
          </a:p>
          <a:p>
            <a:pPr marL="280988" indent="-280988">
              <a:spcBef>
                <a:spcPct val="15000"/>
              </a:spcBef>
              <a:spcAft>
                <a:spcPct val="15000"/>
              </a:spcAft>
            </a:pPr>
            <a:r>
              <a:rPr lang="en-US" sz="2800" dirty="0"/>
              <a:t>Minimizes excessive cash balances.</a:t>
            </a:r>
          </a:p>
        </p:txBody>
      </p:sp>
      <p:sp>
        <p:nvSpPr>
          <p:cNvPr id="30726" name="Rectangle 6"/>
          <p:cNvSpPr>
            <a:spLocks noChangeArrowheads="1"/>
          </p:cNvSpPr>
          <p:nvPr/>
        </p:nvSpPr>
        <p:spPr bwMode="auto">
          <a:xfrm>
            <a:off x="381000" y="1752600"/>
            <a:ext cx="8534400" cy="167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lgn="ctr">
              <a:spcBef>
                <a:spcPct val="15000"/>
              </a:spcBef>
              <a:spcAft>
                <a:spcPct val="15000"/>
              </a:spcAft>
            </a:pPr>
            <a:endParaRPr lang="en-US" sz="2800" dirty="0"/>
          </a:p>
        </p:txBody>
      </p:sp>
    </p:spTree>
    <p:extLst>
      <p:ext uri="{BB962C8B-B14F-4D97-AF65-F5344CB8AC3E}">
        <p14:creationId xmlns:p14="http://schemas.microsoft.com/office/powerpoint/2010/main" xmlns="" val="28386623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animEffect transition="in" filter="wipe(left)">
                                      <p:cBhvr>
                                        <p:cTn id="7" dur="500"/>
                                        <p:tgtEl>
                                          <p:spTgt spid="307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724">
                                            <p:txEl>
                                              <p:pRg st="1" end="1"/>
                                            </p:txEl>
                                          </p:spTgt>
                                        </p:tgtEl>
                                        <p:attrNameLst>
                                          <p:attrName>style.visibility</p:attrName>
                                        </p:attrNameLst>
                                      </p:cBhvr>
                                      <p:to>
                                        <p:strVal val="visible"/>
                                      </p:to>
                                    </p:set>
                                    <p:animEffect transition="in" filter="wipe(left)">
                                      <p:cBhvr>
                                        <p:cTn id="12" dur="500"/>
                                        <p:tgtEl>
                                          <p:spTgt spid="307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0724">
                                            <p:txEl>
                                              <p:pRg st="3" end="3"/>
                                            </p:txEl>
                                          </p:spTgt>
                                        </p:tgtEl>
                                        <p:attrNameLst>
                                          <p:attrName>style.visibility</p:attrName>
                                        </p:attrNameLst>
                                      </p:cBhvr>
                                      <p:to>
                                        <p:strVal val="visible"/>
                                      </p:to>
                                    </p:set>
                                    <p:animEffect transition="in" filter="wipe(left)">
                                      <p:cBhvr>
                                        <p:cTn id="17" dur="500"/>
                                        <p:tgtEl>
                                          <p:spTgt spid="30724">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0724">
                                            <p:txEl>
                                              <p:pRg st="4" end="4"/>
                                            </p:txEl>
                                          </p:spTgt>
                                        </p:tgtEl>
                                        <p:attrNameLst>
                                          <p:attrName>style.visibility</p:attrName>
                                        </p:attrNameLst>
                                      </p:cBhvr>
                                      <p:to>
                                        <p:strVal val="visible"/>
                                      </p:to>
                                    </p:set>
                                    <p:animEffect transition="in" filter="wipe(left)">
                                      <p:cBhvr>
                                        <p:cTn id="22" dur="500"/>
                                        <p:tgtEl>
                                          <p:spTgt spid="30724">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0724">
                                            <p:txEl>
                                              <p:pRg st="5" end="5"/>
                                            </p:txEl>
                                          </p:spTgt>
                                        </p:tgtEl>
                                        <p:attrNameLst>
                                          <p:attrName>style.visibility</p:attrName>
                                        </p:attrNameLst>
                                      </p:cBhvr>
                                      <p:to>
                                        <p:strVal val="visible"/>
                                      </p:to>
                                    </p:set>
                                    <p:animEffect transition="in" filter="wipe(left)">
                                      <p:cBhvr>
                                        <p:cTn id="27" dur="500"/>
                                        <p:tgtEl>
                                          <p:spTgt spid="30724">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0724">
                                            <p:txEl>
                                              <p:pRg st="6" end="6"/>
                                            </p:txEl>
                                          </p:spTgt>
                                        </p:tgtEl>
                                        <p:attrNameLst>
                                          <p:attrName>style.visibility</p:attrName>
                                        </p:attrNameLst>
                                      </p:cBhvr>
                                      <p:to>
                                        <p:strVal val="visible"/>
                                      </p:to>
                                    </p:set>
                                    <p:animEffect transition="in" filter="wipe(left)">
                                      <p:cBhvr>
                                        <p:cTn id="32" dur="500"/>
                                        <p:tgtEl>
                                          <p:spTgt spid="3072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Line 2"/>
          <p:cNvSpPr>
            <a:spLocks noChangeShapeType="1"/>
          </p:cNvSpPr>
          <p:nvPr/>
        </p:nvSpPr>
        <p:spPr bwMode="auto">
          <a:xfrm>
            <a:off x="2286000" y="2895600"/>
            <a:ext cx="2214973" cy="0"/>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747" name="Line 3"/>
          <p:cNvSpPr>
            <a:spLocks noChangeShapeType="1"/>
          </p:cNvSpPr>
          <p:nvPr/>
        </p:nvSpPr>
        <p:spPr bwMode="auto">
          <a:xfrm>
            <a:off x="2286000" y="3733800"/>
            <a:ext cx="5791200" cy="0"/>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748" name="Line 4"/>
          <p:cNvSpPr>
            <a:spLocks noChangeShapeType="1"/>
          </p:cNvSpPr>
          <p:nvPr/>
        </p:nvSpPr>
        <p:spPr bwMode="auto">
          <a:xfrm>
            <a:off x="2286000" y="4572000"/>
            <a:ext cx="5791200" cy="0"/>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749" name="Rectangle 5"/>
          <p:cNvSpPr>
            <a:spLocks noChangeArrowheads="1"/>
          </p:cNvSpPr>
          <p:nvPr/>
        </p:nvSpPr>
        <p:spPr bwMode="auto">
          <a:xfrm>
            <a:off x="2520950" y="4502150"/>
            <a:ext cx="368300" cy="977900"/>
          </a:xfrm>
          <a:prstGeom prst="rect">
            <a:avLst/>
          </a:prstGeom>
          <a:solidFill>
            <a:schemeClr val="accent3"/>
          </a:solidFill>
          <a:ln w="12700">
            <a:solidFill>
              <a:srgbClr val="000000"/>
            </a:solidFill>
            <a:miter lim="800000"/>
            <a:headEnd/>
            <a:tailEnd/>
          </a:ln>
          <a:effectLst/>
        </p:spPr>
        <p:txBody>
          <a:bodyPr wrap="none" anchor="ctr"/>
          <a:lstStyle/>
          <a:p>
            <a:endParaRPr lang="en-US"/>
          </a:p>
        </p:txBody>
      </p:sp>
      <p:sp>
        <p:nvSpPr>
          <p:cNvPr id="31750" name="Rectangle 6"/>
          <p:cNvSpPr>
            <a:spLocks noChangeArrowheads="1"/>
          </p:cNvSpPr>
          <p:nvPr/>
        </p:nvSpPr>
        <p:spPr bwMode="auto">
          <a:xfrm>
            <a:off x="3282950" y="4121150"/>
            <a:ext cx="368300" cy="1358900"/>
          </a:xfrm>
          <a:prstGeom prst="rect">
            <a:avLst/>
          </a:prstGeom>
          <a:solidFill>
            <a:schemeClr val="accent3"/>
          </a:solidFill>
          <a:ln w="12700">
            <a:solidFill>
              <a:srgbClr val="000000"/>
            </a:solidFill>
            <a:miter lim="800000"/>
            <a:headEnd/>
            <a:tailEnd/>
          </a:ln>
          <a:effectLst/>
        </p:spPr>
        <p:txBody>
          <a:bodyPr wrap="none" anchor="ctr"/>
          <a:lstStyle/>
          <a:p>
            <a:endParaRPr lang="en-US"/>
          </a:p>
        </p:txBody>
      </p:sp>
      <p:sp>
        <p:nvSpPr>
          <p:cNvPr id="31751" name="Rectangle 7"/>
          <p:cNvSpPr>
            <a:spLocks noChangeArrowheads="1"/>
          </p:cNvSpPr>
          <p:nvPr/>
        </p:nvSpPr>
        <p:spPr bwMode="auto">
          <a:xfrm>
            <a:off x="4044950" y="4959350"/>
            <a:ext cx="368300" cy="520700"/>
          </a:xfrm>
          <a:prstGeom prst="rect">
            <a:avLst/>
          </a:prstGeom>
          <a:solidFill>
            <a:schemeClr val="accent3"/>
          </a:solidFill>
          <a:ln w="12700">
            <a:solidFill>
              <a:srgbClr val="000000"/>
            </a:solidFill>
            <a:miter lim="800000"/>
            <a:headEnd/>
            <a:tailEnd/>
          </a:ln>
          <a:effectLst/>
        </p:spPr>
        <p:txBody>
          <a:bodyPr wrap="none" anchor="ctr"/>
          <a:lstStyle/>
          <a:p>
            <a:endParaRPr lang="en-US"/>
          </a:p>
        </p:txBody>
      </p:sp>
      <p:sp>
        <p:nvSpPr>
          <p:cNvPr id="31752" name="Rectangle 8"/>
          <p:cNvSpPr>
            <a:spLocks noChangeArrowheads="1"/>
          </p:cNvSpPr>
          <p:nvPr/>
        </p:nvSpPr>
        <p:spPr bwMode="auto">
          <a:xfrm>
            <a:off x="4806950" y="5187950"/>
            <a:ext cx="368300" cy="292100"/>
          </a:xfrm>
          <a:prstGeom prst="rect">
            <a:avLst/>
          </a:prstGeom>
          <a:solidFill>
            <a:schemeClr val="accent3"/>
          </a:solidFill>
          <a:ln w="12700">
            <a:solidFill>
              <a:srgbClr val="000000"/>
            </a:solidFill>
            <a:miter lim="800000"/>
            <a:headEnd/>
            <a:tailEnd/>
          </a:ln>
          <a:effectLst/>
        </p:spPr>
        <p:txBody>
          <a:bodyPr wrap="none" anchor="ctr"/>
          <a:lstStyle/>
          <a:p>
            <a:endParaRPr lang="en-US"/>
          </a:p>
        </p:txBody>
      </p:sp>
      <p:sp>
        <p:nvSpPr>
          <p:cNvPr id="31753" name="Rectangle 9"/>
          <p:cNvSpPr>
            <a:spLocks noChangeArrowheads="1"/>
          </p:cNvSpPr>
          <p:nvPr/>
        </p:nvSpPr>
        <p:spPr bwMode="auto">
          <a:xfrm>
            <a:off x="5568950" y="5340350"/>
            <a:ext cx="368300" cy="139700"/>
          </a:xfrm>
          <a:prstGeom prst="rect">
            <a:avLst/>
          </a:prstGeom>
          <a:solidFill>
            <a:schemeClr val="accent3"/>
          </a:solidFill>
          <a:ln w="12700">
            <a:solidFill>
              <a:srgbClr val="000000"/>
            </a:solidFill>
            <a:miter lim="800000"/>
            <a:headEnd/>
            <a:tailEnd/>
          </a:ln>
          <a:effectLst/>
        </p:spPr>
        <p:txBody>
          <a:bodyPr wrap="none" anchor="ctr"/>
          <a:lstStyle/>
          <a:p>
            <a:endParaRPr lang="en-US"/>
          </a:p>
        </p:txBody>
      </p:sp>
      <p:sp>
        <p:nvSpPr>
          <p:cNvPr id="31754" name="Rectangle 10"/>
          <p:cNvSpPr>
            <a:spLocks noChangeArrowheads="1"/>
          </p:cNvSpPr>
          <p:nvPr/>
        </p:nvSpPr>
        <p:spPr bwMode="auto">
          <a:xfrm>
            <a:off x="6330950" y="5416550"/>
            <a:ext cx="368300" cy="63500"/>
          </a:xfrm>
          <a:prstGeom prst="rect">
            <a:avLst/>
          </a:prstGeom>
          <a:solidFill>
            <a:schemeClr val="accent3"/>
          </a:solidFill>
          <a:ln w="12700">
            <a:solidFill>
              <a:srgbClr val="000000"/>
            </a:solidFill>
            <a:miter lim="800000"/>
            <a:headEnd/>
            <a:tailEnd/>
          </a:ln>
          <a:effectLst/>
        </p:spPr>
        <p:txBody>
          <a:bodyPr wrap="none" anchor="ctr"/>
          <a:lstStyle/>
          <a:p>
            <a:endParaRPr lang="en-US"/>
          </a:p>
        </p:txBody>
      </p:sp>
      <p:sp>
        <p:nvSpPr>
          <p:cNvPr id="31755" name="Rectangle 11"/>
          <p:cNvSpPr>
            <a:spLocks noChangeArrowheads="1"/>
          </p:cNvSpPr>
          <p:nvPr/>
        </p:nvSpPr>
        <p:spPr bwMode="auto">
          <a:xfrm>
            <a:off x="7092950" y="5416550"/>
            <a:ext cx="368300" cy="63500"/>
          </a:xfrm>
          <a:prstGeom prst="rect">
            <a:avLst/>
          </a:prstGeom>
          <a:solidFill>
            <a:schemeClr val="accent3"/>
          </a:solidFill>
          <a:ln w="12700">
            <a:solidFill>
              <a:srgbClr val="000000"/>
            </a:solidFill>
            <a:miter lim="800000"/>
            <a:headEnd/>
            <a:tailEnd/>
          </a:ln>
          <a:effectLst/>
        </p:spPr>
        <p:txBody>
          <a:bodyPr wrap="none" anchor="ctr"/>
          <a:lstStyle/>
          <a:p>
            <a:endParaRPr lang="en-US"/>
          </a:p>
        </p:txBody>
      </p:sp>
      <p:sp>
        <p:nvSpPr>
          <p:cNvPr id="31757" name="Rectangle 13"/>
          <p:cNvSpPr>
            <a:spLocks noGrp="1" noChangeArrowheads="1"/>
          </p:cNvSpPr>
          <p:nvPr>
            <p:ph type="title"/>
          </p:nvPr>
        </p:nvSpPr>
        <p:spPr>
          <a:xfrm>
            <a:off x="462269" y="0"/>
            <a:ext cx="7391400" cy="1676400"/>
          </a:xfrm>
          <a:noFill/>
          <a:ln/>
        </p:spPr>
        <p:txBody>
          <a:bodyPr/>
          <a:lstStyle/>
          <a:p>
            <a:pPr algn="l"/>
            <a:r>
              <a:rPr lang="en-US" b="1" dirty="0"/>
              <a:t>Percentage of Payroll Checks Collected</a:t>
            </a:r>
          </a:p>
        </p:txBody>
      </p:sp>
      <p:sp>
        <p:nvSpPr>
          <p:cNvPr id="31759" name="Line 15"/>
          <p:cNvSpPr>
            <a:spLocks noChangeShapeType="1"/>
          </p:cNvSpPr>
          <p:nvPr/>
        </p:nvSpPr>
        <p:spPr bwMode="auto">
          <a:xfrm>
            <a:off x="2286000" y="5486400"/>
            <a:ext cx="5791200" cy="0"/>
          </a:xfrm>
          <a:prstGeom prst="line">
            <a:avLst/>
          </a:prstGeom>
          <a:noFill/>
          <a:ln w="508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760" name="Rectangle 16"/>
          <p:cNvSpPr>
            <a:spLocks noChangeArrowheads="1"/>
          </p:cNvSpPr>
          <p:nvPr/>
        </p:nvSpPr>
        <p:spPr bwMode="auto">
          <a:xfrm>
            <a:off x="2576513" y="5548313"/>
            <a:ext cx="5863145"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a:t>F  </a:t>
            </a:r>
            <a:r>
              <a:rPr lang="en-US" dirty="0" smtClean="0"/>
              <a:t>         </a:t>
            </a:r>
            <a:r>
              <a:rPr lang="en-US" dirty="0"/>
              <a:t>M  </a:t>
            </a:r>
            <a:r>
              <a:rPr lang="en-US" dirty="0" smtClean="0"/>
              <a:t>          </a:t>
            </a:r>
            <a:r>
              <a:rPr lang="en-US" dirty="0"/>
              <a:t>T    </a:t>
            </a:r>
            <a:r>
              <a:rPr lang="en-US" dirty="0" smtClean="0"/>
              <a:t>        </a:t>
            </a:r>
            <a:r>
              <a:rPr lang="en-US" dirty="0"/>
              <a:t>W   </a:t>
            </a:r>
            <a:r>
              <a:rPr lang="en-US" dirty="0" smtClean="0"/>
              <a:t>        </a:t>
            </a:r>
            <a:r>
              <a:rPr lang="en-US" dirty="0"/>
              <a:t>T</a:t>
            </a:r>
            <a:r>
              <a:rPr lang="en-US" dirty="0" smtClean="0"/>
              <a:t>            </a:t>
            </a:r>
            <a:r>
              <a:rPr lang="en-US" dirty="0"/>
              <a:t>F    </a:t>
            </a:r>
            <a:r>
              <a:rPr lang="en-US" dirty="0" smtClean="0"/>
              <a:t>        </a:t>
            </a:r>
            <a:r>
              <a:rPr lang="en-US" dirty="0"/>
              <a:t>M and after</a:t>
            </a:r>
          </a:p>
        </p:txBody>
      </p:sp>
      <p:sp>
        <p:nvSpPr>
          <p:cNvPr id="31761" name="Rectangle 17"/>
          <p:cNvSpPr>
            <a:spLocks noChangeArrowheads="1"/>
          </p:cNvSpPr>
          <p:nvPr/>
        </p:nvSpPr>
        <p:spPr bwMode="auto">
          <a:xfrm>
            <a:off x="1966913" y="5929313"/>
            <a:ext cx="977641"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a:t>(Payday)</a:t>
            </a:r>
          </a:p>
        </p:txBody>
      </p:sp>
      <p:sp>
        <p:nvSpPr>
          <p:cNvPr id="31762" name="Line 18"/>
          <p:cNvSpPr>
            <a:spLocks noChangeShapeType="1"/>
          </p:cNvSpPr>
          <p:nvPr/>
        </p:nvSpPr>
        <p:spPr bwMode="auto">
          <a:xfrm flipV="1">
            <a:off x="2286000" y="2057400"/>
            <a:ext cx="0" cy="3429000"/>
          </a:xfrm>
          <a:prstGeom prst="line">
            <a:avLst/>
          </a:prstGeom>
          <a:noFill/>
          <a:ln w="508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763" name="Rectangle 19"/>
          <p:cNvSpPr>
            <a:spLocks noChangeArrowheads="1"/>
          </p:cNvSpPr>
          <p:nvPr/>
        </p:nvSpPr>
        <p:spPr bwMode="auto">
          <a:xfrm rot="16200000">
            <a:off x="82581" y="3500024"/>
            <a:ext cx="1739836" cy="6437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dirty="0"/>
              <a:t>Percent of</a:t>
            </a:r>
          </a:p>
          <a:p>
            <a:pPr algn="ctr"/>
            <a:r>
              <a:rPr lang="en-US" dirty="0"/>
              <a:t>Payroll Collected</a:t>
            </a:r>
          </a:p>
        </p:txBody>
      </p:sp>
      <p:sp>
        <p:nvSpPr>
          <p:cNvPr id="31764" name="Rectangle 20"/>
          <p:cNvSpPr>
            <a:spLocks noChangeArrowheads="1"/>
          </p:cNvSpPr>
          <p:nvPr/>
        </p:nvSpPr>
        <p:spPr bwMode="auto">
          <a:xfrm>
            <a:off x="1281113" y="1966913"/>
            <a:ext cx="96202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a:t>100%</a:t>
            </a:r>
          </a:p>
        </p:txBody>
      </p:sp>
      <p:sp>
        <p:nvSpPr>
          <p:cNvPr id="31765" name="Rectangle 21"/>
          <p:cNvSpPr>
            <a:spLocks noChangeArrowheads="1"/>
          </p:cNvSpPr>
          <p:nvPr/>
        </p:nvSpPr>
        <p:spPr bwMode="auto">
          <a:xfrm>
            <a:off x="1433513" y="2728913"/>
            <a:ext cx="792162"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a:t>75%</a:t>
            </a:r>
          </a:p>
        </p:txBody>
      </p:sp>
      <p:sp>
        <p:nvSpPr>
          <p:cNvPr id="31766" name="Rectangle 22"/>
          <p:cNvSpPr>
            <a:spLocks noChangeArrowheads="1"/>
          </p:cNvSpPr>
          <p:nvPr/>
        </p:nvSpPr>
        <p:spPr bwMode="auto">
          <a:xfrm>
            <a:off x="1433513" y="3490913"/>
            <a:ext cx="792162"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a:t>50%</a:t>
            </a:r>
          </a:p>
        </p:txBody>
      </p:sp>
      <p:sp>
        <p:nvSpPr>
          <p:cNvPr id="31767" name="Rectangle 23"/>
          <p:cNvSpPr>
            <a:spLocks noChangeArrowheads="1"/>
          </p:cNvSpPr>
          <p:nvPr/>
        </p:nvSpPr>
        <p:spPr bwMode="auto">
          <a:xfrm>
            <a:off x="1433513" y="4329113"/>
            <a:ext cx="792162"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a:t>25%</a:t>
            </a:r>
          </a:p>
        </p:txBody>
      </p:sp>
      <p:sp>
        <p:nvSpPr>
          <p:cNvPr id="31768" name="Rectangle 24"/>
          <p:cNvSpPr>
            <a:spLocks noChangeArrowheads="1"/>
          </p:cNvSpPr>
          <p:nvPr/>
        </p:nvSpPr>
        <p:spPr bwMode="auto">
          <a:xfrm>
            <a:off x="1585913" y="5091113"/>
            <a:ext cx="622300"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a:t>0%</a:t>
            </a:r>
          </a:p>
        </p:txBody>
      </p:sp>
      <p:sp>
        <p:nvSpPr>
          <p:cNvPr id="31769" name="Rectangle 25"/>
          <p:cNvSpPr>
            <a:spLocks noChangeArrowheads="1"/>
          </p:cNvSpPr>
          <p:nvPr/>
        </p:nvSpPr>
        <p:spPr bwMode="auto">
          <a:xfrm>
            <a:off x="4500973" y="1639888"/>
            <a:ext cx="3318810" cy="1320874"/>
          </a:xfrm>
          <a:prstGeom prst="rect">
            <a:avLst/>
          </a:prstGeom>
          <a:noFill/>
          <a:ln w="12700">
            <a:solidFill>
              <a:srgbClr val="000000"/>
            </a:solidFill>
            <a:miter lim="800000"/>
            <a:headEnd/>
            <a:tailEnd/>
          </a:ln>
          <a:effectLst/>
        </p:spPr>
        <p:txBody>
          <a:bodyPr wrap="square" lIns="90488" tIns="44450" rIns="90488" bIns="44450">
            <a:spAutoFit/>
          </a:bodyPr>
          <a:lstStyle/>
          <a:p>
            <a:pPr algn="ctr"/>
            <a:r>
              <a:rPr lang="en-US" sz="2000" dirty="0"/>
              <a:t>The firm may plan on</a:t>
            </a:r>
          </a:p>
          <a:p>
            <a:pPr algn="ctr"/>
            <a:r>
              <a:rPr lang="en-US" sz="2000" dirty="0"/>
              <a:t>payroll checks being</a:t>
            </a:r>
          </a:p>
          <a:p>
            <a:pPr algn="ctr"/>
            <a:r>
              <a:rPr lang="en-US" sz="2000" dirty="0"/>
              <a:t>presented in a similar</a:t>
            </a:r>
          </a:p>
          <a:p>
            <a:pPr algn="ctr"/>
            <a:r>
              <a:rPr lang="en-US" sz="2000" dirty="0"/>
              <a:t>pattern every pay period.</a:t>
            </a:r>
          </a:p>
        </p:txBody>
      </p:sp>
      <p:sp>
        <p:nvSpPr>
          <p:cNvPr id="31770" name="Line 26"/>
          <p:cNvSpPr>
            <a:spLocks noChangeShapeType="1"/>
          </p:cNvSpPr>
          <p:nvPr/>
        </p:nvSpPr>
        <p:spPr bwMode="auto">
          <a:xfrm>
            <a:off x="2286000" y="2057400"/>
            <a:ext cx="2214973" cy="0"/>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278156615"/>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1" name="Rectangle 3"/>
          <p:cNvSpPr>
            <a:spLocks noGrp="1" noChangeArrowheads="1"/>
          </p:cNvSpPr>
          <p:nvPr>
            <p:ph type="title"/>
          </p:nvPr>
        </p:nvSpPr>
        <p:spPr>
          <a:noFill/>
          <a:ln/>
        </p:spPr>
        <p:txBody>
          <a:bodyPr>
            <a:normAutofit/>
          </a:bodyPr>
          <a:lstStyle/>
          <a:p>
            <a:pPr algn="l"/>
            <a:r>
              <a:rPr lang="en-US" sz="4000" b="1" dirty="0"/>
              <a:t>Methods of Managing </a:t>
            </a:r>
            <a:r>
              <a:rPr lang="en-US" sz="4000" b="1" dirty="0" smtClean="0"/>
              <a:t>Disbursements</a:t>
            </a:r>
            <a:endParaRPr lang="en-US" sz="4000" b="1" dirty="0"/>
          </a:p>
        </p:txBody>
      </p:sp>
      <p:sp>
        <p:nvSpPr>
          <p:cNvPr id="32772" name="Rectangle 4"/>
          <p:cNvSpPr>
            <a:spLocks noGrp="1" noChangeArrowheads="1"/>
          </p:cNvSpPr>
          <p:nvPr>
            <p:ph idx="1"/>
          </p:nvPr>
        </p:nvSpPr>
        <p:spPr>
          <a:noFill/>
          <a:ln/>
        </p:spPr>
        <p:txBody>
          <a:bodyPr>
            <a:normAutofit fontScale="92500" lnSpcReduction="20000"/>
          </a:bodyPr>
          <a:lstStyle/>
          <a:p>
            <a:pPr marL="0" indent="0">
              <a:spcBef>
                <a:spcPct val="15000"/>
              </a:spcBef>
              <a:spcAft>
                <a:spcPct val="15000"/>
              </a:spcAft>
              <a:buNone/>
            </a:pPr>
            <a:r>
              <a:rPr lang="en-US" sz="3600" u="sng" dirty="0" smtClean="0"/>
              <a:t>Zero Balance Account (ZBA):</a:t>
            </a:r>
            <a:endParaRPr lang="en-US" sz="3600" dirty="0" smtClean="0"/>
          </a:p>
          <a:p>
            <a:pPr marL="280988" indent="0">
              <a:spcBef>
                <a:spcPct val="5000"/>
              </a:spcBef>
              <a:spcAft>
                <a:spcPct val="5000"/>
              </a:spcAft>
              <a:buNone/>
            </a:pPr>
            <a:r>
              <a:rPr lang="en-US" dirty="0" smtClean="0"/>
              <a:t>A corporate checking account in which a zero balance is maintained. The account requires a master (parent) account from which funds are drawn to cover negative balances or to which excess balances are sent.</a:t>
            </a:r>
          </a:p>
          <a:p>
            <a:pPr marL="0" indent="0">
              <a:spcBef>
                <a:spcPct val="15000"/>
              </a:spcBef>
              <a:spcAft>
                <a:spcPct val="15000"/>
              </a:spcAft>
              <a:buNone/>
            </a:pPr>
            <a:endParaRPr lang="en-US" sz="3200" dirty="0" smtClean="0"/>
          </a:p>
          <a:p>
            <a:pPr marL="339725" indent="-339725">
              <a:spcBef>
                <a:spcPct val="15000"/>
              </a:spcBef>
              <a:spcAft>
                <a:spcPct val="15000"/>
              </a:spcAft>
            </a:pPr>
            <a:r>
              <a:rPr lang="en-US" sz="3200" dirty="0" smtClean="0"/>
              <a:t>Eliminates </a:t>
            </a:r>
            <a:r>
              <a:rPr lang="en-US" sz="3200" dirty="0"/>
              <a:t>the need to </a:t>
            </a:r>
            <a:r>
              <a:rPr lang="en-US" sz="3200" dirty="0" smtClean="0"/>
              <a:t>accurately estimate </a:t>
            </a:r>
            <a:r>
              <a:rPr lang="en-US" sz="3200" dirty="0"/>
              <a:t>each disbursement account.</a:t>
            </a:r>
          </a:p>
          <a:p>
            <a:pPr marL="0" indent="0">
              <a:spcBef>
                <a:spcPct val="15000"/>
              </a:spcBef>
              <a:spcAft>
                <a:spcPct val="15000"/>
              </a:spcAft>
            </a:pPr>
            <a:r>
              <a:rPr lang="en-US" sz="3200" dirty="0"/>
              <a:t>  Only need to forecast overall cash needs.</a:t>
            </a:r>
          </a:p>
        </p:txBody>
      </p:sp>
      <p:sp>
        <p:nvSpPr>
          <p:cNvPr id="32774" name="Rectangle 6"/>
          <p:cNvSpPr>
            <a:spLocks noChangeArrowheads="1"/>
          </p:cNvSpPr>
          <p:nvPr/>
        </p:nvSpPr>
        <p:spPr bwMode="auto">
          <a:xfrm>
            <a:off x="381000" y="1752600"/>
            <a:ext cx="8534400" cy="2514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lgn="ctr">
              <a:spcBef>
                <a:spcPct val="15000"/>
              </a:spcBef>
              <a:spcAft>
                <a:spcPct val="15000"/>
              </a:spcAft>
            </a:pPr>
            <a:endParaRPr lang="en-US" sz="2800" dirty="0"/>
          </a:p>
        </p:txBody>
      </p:sp>
    </p:spTree>
    <p:extLst>
      <p:ext uri="{BB962C8B-B14F-4D97-AF65-F5344CB8AC3E}">
        <p14:creationId xmlns:p14="http://schemas.microsoft.com/office/powerpoint/2010/main" xmlns="" val="23154604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animEffect transition="in" filter="wipe(left)">
                                      <p:cBhvr>
                                        <p:cTn id="7" dur="500"/>
                                        <p:tgtEl>
                                          <p:spTgt spid="327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2772">
                                            <p:txEl>
                                              <p:pRg st="1" end="1"/>
                                            </p:txEl>
                                          </p:spTgt>
                                        </p:tgtEl>
                                        <p:attrNameLst>
                                          <p:attrName>style.visibility</p:attrName>
                                        </p:attrNameLst>
                                      </p:cBhvr>
                                      <p:to>
                                        <p:strVal val="visible"/>
                                      </p:to>
                                    </p:set>
                                    <p:animEffect transition="in" filter="wipe(left)">
                                      <p:cBhvr>
                                        <p:cTn id="12" dur="500"/>
                                        <p:tgtEl>
                                          <p:spTgt spid="327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2772">
                                            <p:txEl>
                                              <p:pRg st="3" end="3"/>
                                            </p:txEl>
                                          </p:spTgt>
                                        </p:tgtEl>
                                        <p:attrNameLst>
                                          <p:attrName>style.visibility</p:attrName>
                                        </p:attrNameLst>
                                      </p:cBhvr>
                                      <p:to>
                                        <p:strVal val="visible"/>
                                      </p:to>
                                    </p:set>
                                    <p:animEffect transition="in" filter="wipe(left)">
                                      <p:cBhvr>
                                        <p:cTn id="17" dur="500"/>
                                        <p:tgtEl>
                                          <p:spTgt spid="32772">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2772">
                                            <p:txEl>
                                              <p:pRg st="4" end="4"/>
                                            </p:txEl>
                                          </p:spTgt>
                                        </p:tgtEl>
                                        <p:attrNameLst>
                                          <p:attrName>style.visibility</p:attrName>
                                        </p:attrNameLst>
                                      </p:cBhvr>
                                      <p:to>
                                        <p:strVal val="visible"/>
                                      </p:to>
                                    </p:set>
                                    <p:animEffect transition="in" filter="wipe(left)">
                                      <p:cBhvr>
                                        <p:cTn id="22" dur="500"/>
                                        <p:tgtEl>
                                          <p:spTgt spid="3277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5" name="Rectangle 3"/>
          <p:cNvSpPr>
            <a:spLocks noGrp="1" noChangeArrowheads="1"/>
          </p:cNvSpPr>
          <p:nvPr>
            <p:ph type="title"/>
          </p:nvPr>
        </p:nvSpPr>
        <p:spPr>
          <a:noFill/>
          <a:ln/>
        </p:spPr>
        <p:txBody>
          <a:bodyPr>
            <a:normAutofit/>
          </a:bodyPr>
          <a:lstStyle/>
          <a:p>
            <a:pPr algn="l"/>
            <a:r>
              <a:rPr lang="en-US" sz="4000" b="1" dirty="0"/>
              <a:t>Remote and </a:t>
            </a:r>
            <a:r>
              <a:rPr lang="en-US" sz="4000" b="1" dirty="0" smtClean="0"/>
              <a:t>Controlled Disbursing</a:t>
            </a:r>
            <a:endParaRPr lang="en-US" sz="4000" b="1" dirty="0"/>
          </a:p>
        </p:txBody>
      </p:sp>
      <p:sp>
        <p:nvSpPr>
          <p:cNvPr id="3" name="Content Placeholder 2"/>
          <p:cNvSpPr>
            <a:spLocks noGrp="1"/>
          </p:cNvSpPr>
          <p:nvPr>
            <p:ph idx="1"/>
          </p:nvPr>
        </p:nvSpPr>
        <p:spPr/>
        <p:txBody>
          <a:bodyPr/>
          <a:lstStyle/>
          <a:p>
            <a:pPr marL="0" indent="0">
              <a:spcBef>
                <a:spcPct val="15000"/>
              </a:spcBef>
              <a:spcAft>
                <a:spcPct val="15000"/>
              </a:spcAft>
              <a:buNone/>
            </a:pPr>
            <a:r>
              <a:rPr lang="en-US" sz="3600" u="sng" dirty="0" smtClean="0"/>
              <a:t>Remote Disbursement</a:t>
            </a:r>
            <a:r>
              <a:rPr lang="en-US" sz="3600" dirty="0" smtClean="0"/>
              <a:t> :</a:t>
            </a:r>
            <a:r>
              <a:rPr lang="en-US" dirty="0" smtClean="0"/>
              <a:t> A system in which the firm directs checks to be drawn on a bank that is geographically remote from its customer so as to maximize check-clearing time.  </a:t>
            </a:r>
          </a:p>
          <a:p>
            <a:pPr marL="0" indent="0">
              <a:spcBef>
                <a:spcPct val="15000"/>
              </a:spcBef>
              <a:spcAft>
                <a:spcPct val="15000"/>
              </a:spcAft>
              <a:buNone/>
            </a:pPr>
            <a:r>
              <a:rPr lang="en-US" dirty="0" smtClean="0"/>
              <a:t>This maximizes disbursement float. </a:t>
            </a:r>
          </a:p>
          <a:p>
            <a:pPr marL="0" indent="0">
              <a:buNone/>
            </a:pPr>
            <a:endParaRPr lang="en-US" dirty="0"/>
          </a:p>
        </p:txBody>
      </p:sp>
    </p:spTree>
    <p:extLst>
      <p:ext uri="{BB962C8B-B14F-4D97-AF65-F5344CB8AC3E}">
        <p14:creationId xmlns:p14="http://schemas.microsoft.com/office/powerpoint/2010/main" xmlns="" val="2138268400"/>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9" name="Rectangle 3"/>
          <p:cNvSpPr>
            <a:spLocks noGrp="1" noChangeArrowheads="1"/>
          </p:cNvSpPr>
          <p:nvPr>
            <p:ph type="title"/>
          </p:nvPr>
        </p:nvSpPr>
        <p:spPr>
          <a:xfrm>
            <a:off x="457200" y="76200"/>
            <a:ext cx="7467600" cy="1676400"/>
          </a:xfrm>
          <a:noFill/>
          <a:ln/>
        </p:spPr>
        <p:txBody>
          <a:bodyPr>
            <a:normAutofit/>
          </a:bodyPr>
          <a:lstStyle/>
          <a:p>
            <a:pPr algn="l"/>
            <a:r>
              <a:rPr lang="en-US" sz="4000" b="1" dirty="0"/>
              <a:t>Remote and Controlled Disbursing</a:t>
            </a:r>
          </a:p>
        </p:txBody>
      </p:sp>
      <p:sp>
        <p:nvSpPr>
          <p:cNvPr id="34823" name="Rectangle 7"/>
          <p:cNvSpPr>
            <a:spLocks noChangeArrowheads="1"/>
          </p:cNvSpPr>
          <p:nvPr/>
        </p:nvSpPr>
        <p:spPr bwMode="auto">
          <a:xfrm>
            <a:off x="304800" y="1828800"/>
            <a:ext cx="8534400" cy="304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15000"/>
              </a:spcBef>
              <a:spcAft>
                <a:spcPct val="15000"/>
              </a:spcAft>
            </a:pPr>
            <a:r>
              <a:rPr lang="en-US" sz="3200" u="sng" dirty="0"/>
              <a:t>Controlled Disbursement</a:t>
            </a:r>
            <a:r>
              <a:rPr lang="en-US" sz="3200" dirty="0"/>
              <a:t> -- A system in which the firm directs checks to be drawn on a bank (or branch bank) that is able to give early or mid-morning notification of the total dollar amount of checks that will be presented against its account that day.  </a:t>
            </a:r>
          </a:p>
        </p:txBody>
      </p:sp>
    </p:spTree>
    <p:extLst>
      <p:ext uri="{BB962C8B-B14F-4D97-AF65-F5344CB8AC3E}">
        <p14:creationId xmlns:p14="http://schemas.microsoft.com/office/powerpoint/2010/main" xmlns="" val="1693239633"/>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3" name="Rectangle 3"/>
          <p:cNvSpPr>
            <a:spLocks noGrp="1" noChangeArrowheads="1"/>
          </p:cNvSpPr>
          <p:nvPr>
            <p:ph type="title"/>
          </p:nvPr>
        </p:nvSpPr>
        <p:spPr>
          <a:noFill/>
          <a:ln/>
        </p:spPr>
        <p:txBody>
          <a:bodyPr>
            <a:normAutofit/>
          </a:bodyPr>
          <a:lstStyle/>
          <a:p>
            <a:pPr algn="l"/>
            <a:r>
              <a:rPr lang="en-US" sz="4000" b="1" dirty="0"/>
              <a:t>Electronic Commerce</a:t>
            </a:r>
          </a:p>
        </p:txBody>
      </p:sp>
      <p:sp>
        <p:nvSpPr>
          <p:cNvPr id="35844" name="Rectangle 4"/>
          <p:cNvSpPr>
            <a:spLocks noGrp="1" noChangeArrowheads="1"/>
          </p:cNvSpPr>
          <p:nvPr>
            <p:ph idx="1"/>
          </p:nvPr>
        </p:nvSpPr>
        <p:spPr>
          <a:noFill/>
          <a:ln/>
        </p:spPr>
        <p:txBody>
          <a:bodyPr>
            <a:normAutofit/>
          </a:bodyPr>
          <a:lstStyle/>
          <a:p>
            <a:pPr marL="0" indent="0">
              <a:lnSpc>
                <a:spcPct val="90000"/>
              </a:lnSpc>
              <a:spcBef>
                <a:spcPct val="15000"/>
              </a:spcBef>
              <a:spcAft>
                <a:spcPct val="15000"/>
              </a:spcAft>
              <a:buNone/>
            </a:pPr>
            <a:r>
              <a:rPr lang="en-US" sz="2800" u="sng" dirty="0"/>
              <a:t>Electronic Commerce</a:t>
            </a:r>
            <a:r>
              <a:rPr lang="en-US" sz="2800" dirty="0"/>
              <a:t> -- The exchange of business information in an electronic (non-paper) format, including over the Internet.  </a:t>
            </a:r>
          </a:p>
          <a:p>
            <a:pPr marL="0" indent="0">
              <a:lnSpc>
                <a:spcPct val="90000"/>
              </a:lnSpc>
              <a:spcBef>
                <a:spcPct val="15000"/>
              </a:spcBef>
              <a:spcAft>
                <a:spcPct val="15000"/>
              </a:spcAft>
              <a:buFont typeface="Monotype Sorts" pitchFamily="2" charset="2"/>
              <a:buNone/>
            </a:pPr>
            <a:endParaRPr lang="en-US" sz="2800" u="sng" dirty="0" smtClean="0"/>
          </a:p>
          <a:p>
            <a:pPr marL="0" indent="0">
              <a:lnSpc>
                <a:spcPct val="90000"/>
              </a:lnSpc>
              <a:spcBef>
                <a:spcPct val="15000"/>
              </a:spcBef>
              <a:spcAft>
                <a:spcPct val="15000"/>
              </a:spcAft>
              <a:buFont typeface="Monotype Sorts" pitchFamily="2" charset="2"/>
              <a:buNone/>
            </a:pPr>
            <a:r>
              <a:rPr lang="en-US" sz="2800" u="sng" dirty="0" smtClean="0"/>
              <a:t>Messaging </a:t>
            </a:r>
            <a:r>
              <a:rPr lang="en-US" sz="2800" u="sng" dirty="0"/>
              <a:t>systems can be</a:t>
            </a:r>
            <a:r>
              <a:rPr lang="en-US" sz="2800" dirty="0"/>
              <a:t>:</a:t>
            </a:r>
          </a:p>
          <a:p>
            <a:pPr marL="398463" indent="-398463">
              <a:lnSpc>
                <a:spcPct val="90000"/>
              </a:lnSpc>
              <a:spcBef>
                <a:spcPct val="15000"/>
              </a:spcBef>
              <a:spcAft>
                <a:spcPct val="15000"/>
              </a:spcAft>
              <a:buFont typeface="Monotype Sorts" pitchFamily="2" charset="2"/>
              <a:buNone/>
            </a:pPr>
            <a:r>
              <a:rPr lang="en-US" sz="2800" dirty="0"/>
              <a:t>1.  </a:t>
            </a:r>
            <a:r>
              <a:rPr lang="en-US" sz="2800" u="sng" dirty="0"/>
              <a:t>Unstructured</a:t>
            </a:r>
            <a:r>
              <a:rPr lang="en-US" sz="2800" dirty="0"/>
              <a:t> </a:t>
            </a:r>
            <a:r>
              <a:rPr lang="en-US" sz="2800" dirty="0" smtClean="0"/>
              <a:t>- </a:t>
            </a:r>
            <a:r>
              <a:rPr lang="en-US" sz="2800" dirty="0"/>
              <a:t>utilize technologies such as faxes and e-mails </a:t>
            </a:r>
          </a:p>
          <a:p>
            <a:pPr marL="398463" indent="-398463">
              <a:lnSpc>
                <a:spcPct val="90000"/>
              </a:lnSpc>
              <a:spcBef>
                <a:spcPct val="15000"/>
              </a:spcBef>
              <a:spcAft>
                <a:spcPct val="15000"/>
              </a:spcAft>
              <a:buFont typeface="Monotype Sorts" pitchFamily="2" charset="2"/>
              <a:buNone/>
            </a:pPr>
            <a:r>
              <a:rPr lang="en-US" sz="2800" dirty="0"/>
              <a:t>2.  </a:t>
            </a:r>
            <a:r>
              <a:rPr lang="en-US" sz="2800" u="sng" dirty="0"/>
              <a:t>Structured</a:t>
            </a:r>
            <a:r>
              <a:rPr lang="en-US" sz="2800" dirty="0"/>
              <a:t> </a:t>
            </a:r>
            <a:r>
              <a:rPr lang="en-US" sz="2800" dirty="0" smtClean="0"/>
              <a:t>- </a:t>
            </a:r>
            <a:r>
              <a:rPr lang="en-US" sz="2800" dirty="0"/>
              <a:t>utilize technologies such as </a:t>
            </a:r>
            <a:r>
              <a:rPr lang="en-US" sz="2800" i="1" dirty="0"/>
              <a:t>electronic data interchange (EDI)</a:t>
            </a:r>
            <a:r>
              <a:rPr lang="en-US" sz="2800" dirty="0"/>
              <a:t>.</a:t>
            </a:r>
          </a:p>
        </p:txBody>
      </p:sp>
    </p:spTree>
    <p:extLst>
      <p:ext uri="{BB962C8B-B14F-4D97-AF65-F5344CB8AC3E}">
        <p14:creationId xmlns:p14="http://schemas.microsoft.com/office/powerpoint/2010/main" xmlns="" val="18632790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5844">
                                            <p:txEl>
                                              <p:pRg st="0" end="0"/>
                                            </p:txEl>
                                          </p:spTgt>
                                        </p:tgtEl>
                                        <p:attrNameLst>
                                          <p:attrName>style.visibility</p:attrName>
                                        </p:attrNameLst>
                                      </p:cBhvr>
                                      <p:to>
                                        <p:strVal val="visible"/>
                                      </p:to>
                                    </p:set>
                                    <p:animEffect transition="in" filter="wipe(left)">
                                      <p:cBhvr>
                                        <p:cTn id="7" dur="500"/>
                                        <p:tgtEl>
                                          <p:spTgt spid="358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844">
                                            <p:txEl>
                                              <p:pRg st="2" end="2"/>
                                            </p:txEl>
                                          </p:spTgt>
                                        </p:tgtEl>
                                        <p:attrNameLst>
                                          <p:attrName>style.visibility</p:attrName>
                                        </p:attrNameLst>
                                      </p:cBhvr>
                                      <p:to>
                                        <p:strVal val="visible"/>
                                      </p:to>
                                    </p:set>
                                    <p:animEffect transition="in" filter="wipe(left)">
                                      <p:cBhvr>
                                        <p:cTn id="12" dur="500"/>
                                        <p:tgtEl>
                                          <p:spTgt spid="35844">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5844">
                                            <p:txEl>
                                              <p:pRg st="3" end="3"/>
                                            </p:txEl>
                                          </p:spTgt>
                                        </p:tgtEl>
                                        <p:attrNameLst>
                                          <p:attrName>style.visibility</p:attrName>
                                        </p:attrNameLst>
                                      </p:cBhvr>
                                      <p:to>
                                        <p:strVal val="visible"/>
                                      </p:to>
                                    </p:set>
                                    <p:animEffect transition="in" filter="wipe(left)">
                                      <p:cBhvr>
                                        <p:cTn id="17" dur="500"/>
                                        <p:tgtEl>
                                          <p:spTgt spid="35844">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5844">
                                            <p:txEl>
                                              <p:pRg st="4" end="4"/>
                                            </p:txEl>
                                          </p:spTgt>
                                        </p:tgtEl>
                                        <p:attrNameLst>
                                          <p:attrName>style.visibility</p:attrName>
                                        </p:attrNameLst>
                                      </p:cBhvr>
                                      <p:to>
                                        <p:strVal val="visible"/>
                                      </p:to>
                                    </p:set>
                                    <p:animEffect transition="in" filter="wipe(left)">
                                      <p:cBhvr>
                                        <p:cTn id="22" dur="500"/>
                                        <p:tgtEl>
                                          <p:spTgt spid="3584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title"/>
          </p:nvPr>
        </p:nvSpPr>
        <p:spPr>
          <a:xfrm>
            <a:off x="381000" y="0"/>
            <a:ext cx="8147050" cy="1752600"/>
          </a:xfrm>
          <a:noFill/>
          <a:ln/>
        </p:spPr>
        <p:txBody>
          <a:bodyPr/>
          <a:lstStyle/>
          <a:p>
            <a:pPr algn="l"/>
            <a:r>
              <a:rPr lang="en-US" sz="4000" b="1" dirty="0"/>
              <a:t>Electronic Data Interchange (EDI)</a:t>
            </a:r>
          </a:p>
        </p:txBody>
      </p:sp>
      <p:sp>
        <p:nvSpPr>
          <p:cNvPr id="36869" name="Rectangle 5"/>
          <p:cNvSpPr>
            <a:spLocks noChangeArrowheads="1"/>
          </p:cNvSpPr>
          <p:nvPr/>
        </p:nvSpPr>
        <p:spPr bwMode="auto">
          <a:xfrm>
            <a:off x="228600" y="1828800"/>
            <a:ext cx="8610600"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15000"/>
              </a:spcBef>
              <a:spcAft>
                <a:spcPct val="15000"/>
              </a:spcAft>
            </a:pPr>
            <a:r>
              <a:rPr lang="en-US" sz="3200" u="sng" dirty="0"/>
              <a:t>Electronic Data Interchange</a:t>
            </a:r>
            <a:r>
              <a:rPr lang="en-US" sz="3200" dirty="0"/>
              <a:t> -- The movement of business data electronically in a structured, computer-readable format.  </a:t>
            </a:r>
          </a:p>
        </p:txBody>
      </p:sp>
      <p:sp>
        <p:nvSpPr>
          <p:cNvPr id="36872" name="Rectangle 8"/>
          <p:cNvSpPr>
            <a:spLocks noChangeArrowheads="1"/>
          </p:cNvSpPr>
          <p:nvPr/>
        </p:nvSpPr>
        <p:spPr bwMode="auto">
          <a:xfrm>
            <a:off x="823913" y="4587875"/>
            <a:ext cx="1309687" cy="766877"/>
          </a:xfrm>
          <a:prstGeom prst="rect">
            <a:avLst/>
          </a:prstGeom>
          <a:ln/>
        </p:spPr>
        <p:style>
          <a:lnRef idx="2">
            <a:schemeClr val="dk1"/>
          </a:lnRef>
          <a:fillRef idx="1">
            <a:schemeClr val="lt1"/>
          </a:fillRef>
          <a:effectRef idx="0">
            <a:schemeClr val="dk1"/>
          </a:effectRef>
          <a:fontRef idx="minor">
            <a:schemeClr val="dk1"/>
          </a:fontRef>
        </p:style>
        <p:txBody>
          <a:bodyPr wrap="square" lIns="90488" tIns="44450" rIns="90488" bIns="44450">
            <a:spAutoFit/>
          </a:bodyPr>
          <a:lstStyle/>
          <a:p>
            <a:r>
              <a:rPr lang="en-US" sz="4400" dirty="0" smtClean="0">
                <a:solidFill>
                  <a:schemeClr val="tx1"/>
                </a:solidFill>
              </a:rPr>
              <a:t> EDI</a:t>
            </a:r>
            <a:endParaRPr lang="en-US" sz="4400" dirty="0">
              <a:solidFill>
                <a:schemeClr val="tx1"/>
              </a:solidFill>
            </a:endParaRPr>
          </a:p>
        </p:txBody>
      </p:sp>
      <p:sp>
        <p:nvSpPr>
          <p:cNvPr id="36874" name="Rectangle 10"/>
          <p:cNvSpPr>
            <a:spLocks noChangeArrowheads="1"/>
          </p:cNvSpPr>
          <p:nvPr/>
        </p:nvSpPr>
        <p:spPr bwMode="auto">
          <a:xfrm>
            <a:off x="2744788" y="4054475"/>
            <a:ext cx="4704673" cy="951543"/>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p>
            <a:r>
              <a:rPr lang="en-US" sz="2800" dirty="0" smtClean="0"/>
              <a:t>1. Electronic </a:t>
            </a:r>
            <a:r>
              <a:rPr lang="en-US" sz="2800" dirty="0"/>
              <a:t>Funds Transfer (EFT)</a:t>
            </a:r>
          </a:p>
        </p:txBody>
      </p:sp>
      <p:sp>
        <p:nvSpPr>
          <p:cNvPr id="36876" name="Rectangle 12"/>
          <p:cNvSpPr>
            <a:spLocks noChangeArrowheads="1"/>
          </p:cNvSpPr>
          <p:nvPr/>
        </p:nvSpPr>
        <p:spPr bwMode="auto">
          <a:xfrm>
            <a:off x="2744788" y="5335588"/>
            <a:ext cx="4704673" cy="520655"/>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p>
            <a:r>
              <a:rPr lang="en-US" sz="2800" dirty="0" smtClean="0"/>
              <a:t>2. Financial </a:t>
            </a:r>
            <a:r>
              <a:rPr lang="en-US" sz="2800" dirty="0"/>
              <a:t>EDI (FEDI)</a:t>
            </a:r>
          </a:p>
        </p:txBody>
      </p:sp>
      <p:sp>
        <p:nvSpPr>
          <p:cNvPr id="36877" name="Line 13"/>
          <p:cNvSpPr>
            <a:spLocks noChangeShapeType="1"/>
          </p:cNvSpPr>
          <p:nvPr/>
        </p:nvSpPr>
        <p:spPr bwMode="auto">
          <a:xfrm flipV="1">
            <a:off x="2133600" y="4343400"/>
            <a:ext cx="609600" cy="381000"/>
          </a:xfrm>
          <a:prstGeom prst="line">
            <a:avLst/>
          </a:prstGeom>
          <a:noFill/>
          <a:ln w="254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1600"/>
          </a:p>
        </p:txBody>
      </p:sp>
      <p:sp>
        <p:nvSpPr>
          <p:cNvPr id="36878" name="Line 14"/>
          <p:cNvSpPr>
            <a:spLocks noChangeShapeType="1"/>
          </p:cNvSpPr>
          <p:nvPr/>
        </p:nvSpPr>
        <p:spPr bwMode="auto">
          <a:xfrm>
            <a:off x="2133600" y="5181600"/>
            <a:ext cx="609600" cy="381000"/>
          </a:xfrm>
          <a:prstGeom prst="line">
            <a:avLst/>
          </a:prstGeom>
          <a:noFill/>
          <a:ln w="254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1600"/>
          </a:p>
        </p:txBody>
      </p:sp>
    </p:spTree>
    <p:extLst>
      <p:ext uri="{BB962C8B-B14F-4D97-AF65-F5344CB8AC3E}">
        <p14:creationId xmlns:p14="http://schemas.microsoft.com/office/powerpoint/2010/main" xmlns="" val="366651348"/>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title"/>
          </p:nvPr>
        </p:nvSpPr>
        <p:spPr>
          <a:xfrm>
            <a:off x="381000" y="0"/>
            <a:ext cx="7772400" cy="1524000"/>
          </a:xfrm>
          <a:noFill/>
          <a:ln/>
        </p:spPr>
        <p:txBody>
          <a:bodyPr/>
          <a:lstStyle/>
          <a:p>
            <a:pPr algn="l"/>
            <a:r>
              <a:rPr lang="en-US" b="1" dirty="0"/>
              <a:t>Electronic Funds Transfer (EFT)</a:t>
            </a:r>
          </a:p>
        </p:txBody>
      </p:sp>
      <p:sp>
        <p:nvSpPr>
          <p:cNvPr id="37893" name="Rectangle 5"/>
          <p:cNvSpPr>
            <a:spLocks noChangeArrowheads="1"/>
          </p:cNvSpPr>
          <p:nvPr/>
        </p:nvSpPr>
        <p:spPr bwMode="auto">
          <a:xfrm>
            <a:off x="228600" y="1676400"/>
            <a:ext cx="8610600" cy="1371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15000"/>
              </a:spcBef>
              <a:spcAft>
                <a:spcPct val="15000"/>
              </a:spcAft>
            </a:pPr>
            <a:r>
              <a:rPr lang="en-US" sz="2800" u="sng" dirty="0"/>
              <a:t>Electronic Funds Transfer (EFT)</a:t>
            </a:r>
            <a:r>
              <a:rPr lang="en-US" sz="2800" dirty="0"/>
              <a:t> -- the electronic movements of information between two depository institutions resulting in a </a:t>
            </a:r>
            <a:r>
              <a:rPr lang="en-US" sz="2800" dirty="0" smtClean="0"/>
              <a:t>money </a:t>
            </a:r>
            <a:r>
              <a:rPr lang="en-US" sz="2800" dirty="0"/>
              <a:t>transfer.  </a:t>
            </a:r>
          </a:p>
        </p:txBody>
      </p:sp>
      <p:sp>
        <p:nvSpPr>
          <p:cNvPr id="37896" name="Rectangle 8"/>
          <p:cNvSpPr>
            <a:spLocks noChangeArrowheads="1"/>
          </p:cNvSpPr>
          <p:nvPr/>
        </p:nvSpPr>
        <p:spPr bwMode="auto">
          <a:xfrm>
            <a:off x="1154062" y="4390974"/>
            <a:ext cx="809518" cy="643766"/>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3600" dirty="0" smtClean="0"/>
              <a:t>EDI</a:t>
            </a:r>
            <a:endParaRPr lang="en-US" sz="3600" dirty="0"/>
          </a:p>
        </p:txBody>
      </p:sp>
      <p:sp>
        <p:nvSpPr>
          <p:cNvPr id="37898" name="Rectangle 10"/>
          <p:cNvSpPr>
            <a:spLocks noChangeArrowheads="1"/>
          </p:cNvSpPr>
          <p:nvPr/>
        </p:nvSpPr>
        <p:spPr bwMode="auto">
          <a:xfrm>
            <a:off x="2668588" y="3825875"/>
            <a:ext cx="6016625" cy="515938"/>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p>
            <a:r>
              <a:rPr lang="en-US" sz="2800" dirty="0" smtClean="0"/>
              <a:t>1.  Electronic </a:t>
            </a:r>
            <a:r>
              <a:rPr lang="en-US" sz="2800" dirty="0"/>
              <a:t>Funds Transfer (EFT)</a:t>
            </a:r>
          </a:p>
        </p:txBody>
      </p:sp>
      <p:sp>
        <p:nvSpPr>
          <p:cNvPr id="37900" name="Rectangle 12"/>
          <p:cNvSpPr>
            <a:spLocks noChangeArrowheads="1"/>
          </p:cNvSpPr>
          <p:nvPr/>
        </p:nvSpPr>
        <p:spPr bwMode="auto">
          <a:xfrm>
            <a:off x="2668588" y="4497388"/>
            <a:ext cx="6016625" cy="1151597"/>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r>
              <a:rPr lang="en-US" sz="2000" dirty="0"/>
              <a:t>Society of Worldwide Interbank Financial Telecommunications (SWIFT)</a:t>
            </a:r>
          </a:p>
          <a:p>
            <a:pPr>
              <a:spcBef>
                <a:spcPct val="45000"/>
              </a:spcBef>
            </a:pPr>
            <a:r>
              <a:rPr lang="en-US" sz="2000" dirty="0"/>
              <a:t>Clearinghouse Interbank Payments System (CHIPS)</a:t>
            </a:r>
          </a:p>
        </p:txBody>
      </p:sp>
      <p:sp>
        <p:nvSpPr>
          <p:cNvPr id="37901" name="Line 13"/>
          <p:cNvSpPr>
            <a:spLocks noChangeShapeType="1"/>
          </p:cNvSpPr>
          <p:nvPr/>
        </p:nvSpPr>
        <p:spPr bwMode="auto">
          <a:xfrm>
            <a:off x="1963580" y="4724400"/>
            <a:ext cx="609600" cy="0"/>
          </a:xfrm>
          <a:prstGeom prst="line">
            <a:avLst/>
          </a:prstGeom>
          <a:noFill/>
          <a:ln w="254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4257124451"/>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type="title"/>
          </p:nvPr>
        </p:nvSpPr>
        <p:spPr>
          <a:xfrm>
            <a:off x="442452" y="228600"/>
            <a:ext cx="8229600" cy="1143000"/>
          </a:xfrm>
          <a:noFill/>
          <a:ln/>
        </p:spPr>
        <p:txBody>
          <a:bodyPr>
            <a:normAutofit/>
          </a:bodyPr>
          <a:lstStyle/>
          <a:p>
            <a:pPr algn="l"/>
            <a:r>
              <a:rPr lang="en-US" sz="4000" b="1" dirty="0"/>
              <a:t>Electronic Funds Transfer (EFT)</a:t>
            </a:r>
          </a:p>
        </p:txBody>
      </p:sp>
      <p:sp>
        <p:nvSpPr>
          <p:cNvPr id="2" name="Content Placeholder 1"/>
          <p:cNvSpPr>
            <a:spLocks noGrp="1"/>
          </p:cNvSpPr>
          <p:nvPr>
            <p:ph idx="1"/>
          </p:nvPr>
        </p:nvSpPr>
        <p:spPr>
          <a:xfrm>
            <a:off x="457200" y="1828800"/>
            <a:ext cx="8229600" cy="3962400"/>
          </a:xfrm>
        </p:spPr>
        <p:txBody>
          <a:bodyPr>
            <a:noAutofit/>
          </a:bodyPr>
          <a:lstStyle/>
          <a:p>
            <a:pPr>
              <a:buFont typeface="Wingdings" pitchFamily="2" charset="2"/>
              <a:buChar char="§"/>
            </a:pPr>
            <a:r>
              <a:rPr lang="en-US" sz="2800" dirty="0" smtClean="0"/>
              <a:t>In America a new regulation issued in January 1999, which requires ALL federal government payments to be made electronically.  This will:</a:t>
            </a:r>
          </a:p>
          <a:p>
            <a:endParaRPr lang="en-US" sz="2800" dirty="0" smtClean="0"/>
          </a:p>
          <a:p>
            <a:pPr marL="796925" lvl="1" indent="-457200">
              <a:buFont typeface="Wingdings" pitchFamily="2" charset="2"/>
              <a:buChar char="§"/>
            </a:pPr>
            <a:r>
              <a:rPr lang="en-US" dirty="0" smtClean="0"/>
              <a:t>  provide more security than paper checks and</a:t>
            </a:r>
          </a:p>
          <a:p>
            <a:pPr marL="796925" lvl="1" indent="-457200">
              <a:buFont typeface="Wingdings" pitchFamily="2" charset="2"/>
              <a:buChar char="§"/>
            </a:pPr>
            <a:r>
              <a:rPr lang="en-US" dirty="0" smtClean="0"/>
              <a:t>  be cheaper to process for the government.</a:t>
            </a:r>
          </a:p>
          <a:p>
            <a:endParaRPr lang="en-US" sz="2800" dirty="0" smtClean="0"/>
          </a:p>
          <a:p>
            <a:pPr marL="0" indent="0">
              <a:buNone/>
            </a:pPr>
            <a:r>
              <a:rPr lang="en-US" sz="2800" dirty="0" smtClean="0"/>
              <a:t> Except tax refunds and special waiver situations</a:t>
            </a:r>
          </a:p>
          <a:p>
            <a:endParaRPr lang="en-US" sz="2800" dirty="0"/>
          </a:p>
        </p:txBody>
      </p:sp>
    </p:spTree>
    <p:extLst>
      <p:ext uri="{BB962C8B-B14F-4D97-AF65-F5344CB8AC3E}">
        <p14:creationId xmlns:p14="http://schemas.microsoft.com/office/powerpoint/2010/main" xmlns="" val="4010512026"/>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Grp="1" noChangeArrowheads="1"/>
          </p:cNvSpPr>
          <p:nvPr>
            <p:ph type="title"/>
          </p:nvPr>
        </p:nvSpPr>
        <p:spPr>
          <a:xfrm>
            <a:off x="379976" y="304800"/>
            <a:ext cx="7380287" cy="1295400"/>
          </a:xfrm>
          <a:noFill/>
          <a:ln/>
        </p:spPr>
        <p:txBody>
          <a:bodyPr>
            <a:normAutofit/>
          </a:bodyPr>
          <a:lstStyle/>
          <a:p>
            <a:pPr algn="l"/>
            <a:r>
              <a:rPr lang="en-US" sz="4000" b="1" dirty="0"/>
              <a:t>Financial EDI (FEDI)</a:t>
            </a:r>
          </a:p>
        </p:txBody>
      </p:sp>
      <p:sp>
        <p:nvSpPr>
          <p:cNvPr id="38918" name="Rectangle 6"/>
          <p:cNvSpPr>
            <a:spLocks noChangeArrowheads="1"/>
          </p:cNvSpPr>
          <p:nvPr/>
        </p:nvSpPr>
        <p:spPr bwMode="auto">
          <a:xfrm>
            <a:off x="228600" y="1828800"/>
            <a:ext cx="8610600"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15000"/>
              </a:spcBef>
              <a:spcAft>
                <a:spcPct val="15000"/>
              </a:spcAft>
            </a:pPr>
            <a:r>
              <a:rPr lang="en-US" sz="2800" u="sng" dirty="0"/>
              <a:t>Financial EDI</a:t>
            </a:r>
            <a:r>
              <a:rPr lang="en-US" sz="2800" dirty="0"/>
              <a:t> -- The movement of financially related electronic information between a company and its bank or between banks.</a:t>
            </a:r>
            <a:r>
              <a:rPr lang="en-US" sz="3200" dirty="0"/>
              <a:t>  </a:t>
            </a:r>
          </a:p>
        </p:txBody>
      </p:sp>
      <p:sp>
        <p:nvSpPr>
          <p:cNvPr id="38921" name="Rectangle 9"/>
          <p:cNvSpPr>
            <a:spLocks noChangeArrowheads="1"/>
          </p:cNvSpPr>
          <p:nvPr/>
        </p:nvSpPr>
        <p:spPr bwMode="auto">
          <a:xfrm>
            <a:off x="2820988" y="3825875"/>
            <a:ext cx="5711825" cy="520655"/>
          </a:xfrm>
          <a:prstGeom prst="rect">
            <a:avLst/>
          </a:prstGeom>
          <a:ln/>
        </p:spPr>
        <p:style>
          <a:lnRef idx="2">
            <a:schemeClr val="dk1"/>
          </a:lnRef>
          <a:fillRef idx="1">
            <a:schemeClr val="lt1"/>
          </a:fillRef>
          <a:effectRef idx="0">
            <a:schemeClr val="dk1"/>
          </a:effectRef>
          <a:fontRef idx="minor">
            <a:schemeClr val="dk1"/>
          </a:fontRef>
        </p:style>
        <p:txBody>
          <a:bodyPr wrap="square" lIns="90488" tIns="44450" rIns="90488" bIns="44450">
            <a:spAutoFit/>
          </a:bodyPr>
          <a:lstStyle/>
          <a:p>
            <a:r>
              <a:rPr lang="en-US" sz="2800" dirty="0" smtClean="0">
                <a:solidFill>
                  <a:schemeClr val="tx1"/>
                </a:solidFill>
              </a:rPr>
              <a:t>2.  Financial </a:t>
            </a:r>
            <a:r>
              <a:rPr lang="en-US" sz="2800" dirty="0">
                <a:solidFill>
                  <a:schemeClr val="tx1"/>
                </a:solidFill>
              </a:rPr>
              <a:t>EDI (FEDI)</a:t>
            </a:r>
          </a:p>
        </p:txBody>
      </p:sp>
      <p:sp>
        <p:nvSpPr>
          <p:cNvPr id="38923" name="Rectangle 11"/>
          <p:cNvSpPr>
            <a:spLocks noChangeArrowheads="1"/>
          </p:cNvSpPr>
          <p:nvPr/>
        </p:nvSpPr>
        <p:spPr bwMode="auto">
          <a:xfrm>
            <a:off x="2820988" y="4497388"/>
            <a:ext cx="5711825" cy="1627187"/>
          </a:xfrm>
          <a:prstGeom prst="rect">
            <a:avLst/>
          </a:prstGeom>
          <a:ln/>
        </p:spPr>
        <p:style>
          <a:lnRef idx="2">
            <a:schemeClr val="dk1"/>
          </a:lnRef>
          <a:fillRef idx="1">
            <a:schemeClr val="lt1"/>
          </a:fillRef>
          <a:effectRef idx="0">
            <a:schemeClr val="dk1"/>
          </a:effectRef>
          <a:fontRef idx="minor">
            <a:schemeClr val="dk1"/>
          </a:fontRef>
        </p:style>
        <p:txBody>
          <a:bodyPr lIns="90488" tIns="44450" rIns="90488" bIns="44450">
            <a:spAutoFit/>
          </a:bodyPr>
          <a:lstStyle/>
          <a:p>
            <a:r>
              <a:rPr lang="en-US" sz="2800" u="sng" dirty="0">
                <a:solidFill>
                  <a:schemeClr val="tx1"/>
                </a:solidFill>
              </a:rPr>
              <a:t>Examples include</a:t>
            </a:r>
            <a:r>
              <a:rPr lang="en-US" sz="2800" dirty="0">
                <a:solidFill>
                  <a:schemeClr val="tx1"/>
                </a:solidFill>
              </a:rPr>
              <a:t>:</a:t>
            </a:r>
          </a:p>
          <a:p>
            <a:pPr>
              <a:spcBef>
                <a:spcPct val="30000"/>
              </a:spcBef>
            </a:pPr>
            <a:r>
              <a:rPr lang="en-US" sz="2800" dirty="0">
                <a:solidFill>
                  <a:schemeClr val="tx1"/>
                </a:solidFill>
              </a:rPr>
              <a:t>Lockbox remittance information</a:t>
            </a:r>
          </a:p>
          <a:p>
            <a:pPr>
              <a:spcBef>
                <a:spcPct val="30000"/>
              </a:spcBef>
            </a:pPr>
            <a:r>
              <a:rPr lang="en-US" sz="2800" dirty="0">
                <a:solidFill>
                  <a:schemeClr val="tx1"/>
                </a:solidFill>
              </a:rPr>
              <a:t>Bank balance information</a:t>
            </a:r>
          </a:p>
        </p:txBody>
      </p:sp>
      <p:sp>
        <p:nvSpPr>
          <p:cNvPr id="38924" name="Line 12"/>
          <p:cNvSpPr>
            <a:spLocks noChangeShapeType="1"/>
          </p:cNvSpPr>
          <p:nvPr/>
        </p:nvSpPr>
        <p:spPr bwMode="auto">
          <a:xfrm>
            <a:off x="2133600" y="4724400"/>
            <a:ext cx="609600" cy="0"/>
          </a:xfrm>
          <a:prstGeom prst="line">
            <a:avLst/>
          </a:prstGeom>
          <a:noFill/>
          <a:ln w="254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8925" name="Rectangle 13"/>
          <p:cNvSpPr>
            <a:spLocks noChangeArrowheads="1"/>
          </p:cNvSpPr>
          <p:nvPr/>
        </p:nvSpPr>
        <p:spPr bwMode="auto">
          <a:xfrm>
            <a:off x="1324082" y="4402517"/>
            <a:ext cx="809518" cy="643766"/>
          </a:xfrm>
          <a:prstGeom prst="rect">
            <a:avLst/>
          </a:prstGeom>
          <a:ln/>
        </p:spPr>
        <p:style>
          <a:lnRef idx="2">
            <a:schemeClr val="dk1"/>
          </a:lnRef>
          <a:fillRef idx="1">
            <a:schemeClr val="lt1"/>
          </a:fillRef>
          <a:effectRef idx="0">
            <a:schemeClr val="dk1"/>
          </a:effectRef>
          <a:fontRef idx="minor">
            <a:schemeClr val="dk1"/>
          </a:fontRef>
        </p:style>
        <p:txBody>
          <a:bodyPr wrap="none" lIns="90488" tIns="44450" rIns="90488" bIns="44450">
            <a:spAutoFit/>
          </a:bodyPr>
          <a:lstStyle/>
          <a:p>
            <a:pPr algn="ctr"/>
            <a:r>
              <a:rPr lang="en-US" sz="3600" dirty="0" smtClean="0">
                <a:solidFill>
                  <a:schemeClr val="tx1"/>
                </a:solidFill>
              </a:rPr>
              <a:t>EDI</a:t>
            </a:r>
            <a:endParaRPr lang="en-US" sz="3600" dirty="0">
              <a:solidFill>
                <a:schemeClr val="tx1"/>
              </a:solidFill>
            </a:endParaRPr>
          </a:p>
        </p:txBody>
      </p:sp>
    </p:spTree>
    <p:extLst>
      <p:ext uri="{BB962C8B-B14F-4D97-AF65-F5344CB8AC3E}">
        <p14:creationId xmlns:p14="http://schemas.microsoft.com/office/powerpoint/2010/main" xmlns="" val="2981311749"/>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304800" y="1828800"/>
            <a:ext cx="8534400" cy="464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940" name="Rectangle 4"/>
          <p:cNvSpPr>
            <a:spLocks noGrp="1" noChangeArrowheads="1"/>
          </p:cNvSpPr>
          <p:nvPr>
            <p:ph type="title"/>
          </p:nvPr>
        </p:nvSpPr>
        <p:spPr>
          <a:xfrm>
            <a:off x="304800" y="228600"/>
            <a:ext cx="7315200" cy="1276350"/>
          </a:xfrm>
          <a:noFill/>
          <a:ln/>
        </p:spPr>
        <p:txBody>
          <a:bodyPr/>
          <a:lstStyle/>
          <a:p>
            <a:pPr algn="l"/>
            <a:r>
              <a:rPr lang="en-US" b="1" dirty="0"/>
              <a:t>Costs and Benefits of EDI</a:t>
            </a:r>
          </a:p>
        </p:txBody>
      </p:sp>
      <p:sp>
        <p:nvSpPr>
          <p:cNvPr id="39942" name="Rectangle 6"/>
          <p:cNvSpPr>
            <a:spLocks noGrp="1" noChangeArrowheads="1"/>
          </p:cNvSpPr>
          <p:nvPr>
            <p:ph type="body" sz="half" idx="1"/>
          </p:nvPr>
        </p:nvSpPr>
        <p:spPr>
          <a:xfrm>
            <a:off x="304800" y="1752600"/>
            <a:ext cx="4191000" cy="4572000"/>
          </a:xfrm>
          <a:noFill/>
          <a:ln/>
        </p:spPr>
        <p:txBody>
          <a:bodyPr/>
          <a:lstStyle/>
          <a:p>
            <a:pPr marL="285750" indent="-285750">
              <a:lnSpc>
                <a:spcPct val="90000"/>
              </a:lnSpc>
              <a:spcBef>
                <a:spcPct val="15000"/>
              </a:spcBef>
              <a:spcAft>
                <a:spcPct val="15000"/>
              </a:spcAft>
              <a:buFont typeface="Monotype Sorts" pitchFamily="2" charset="2"/>
              <a:buNone/>
            </a:pPr>
            <a:r>
              <a:rPr lang="en-US" u="sng" dirty="0"/>
              <a:t>Costs</a:t>
            </a:r>
          </a:p>
          <a:p>
            <a:pPr marL="285750" indent="-285750">
              <a:lnSpc>
                <a:spcPct val="90000"/>
              </a:lnSpc>
              <a:spcBef>
                <a:spcPct val="15000"/>
              </a:spcBef>
              <a:spcAft>
                <a:spcPct val="15000"/>
              </a:spcAft>
            </a:pPr>
            <a:r>
              <a:rPr lang="en-US" sz="2400" dirty="0"/>
              <a:t>Computer hardware and software expenditures</a:t>
            </a:r>
          </a:p>
          <a:p>
            <a:pPr marL="285750" indent="-285750">
              <a:lnSpc>
                <a:spcPct val="90000"/>
              </a:lnSpc>
              <a:spcBef>
                <a:spcPct val="15000"/>
              </a:spcBef>
              <a:spcAft>
                <a:spcPct val="15000"/>
              </a:spcAft>
            </a:pPr>
            <a:r>
              <a:rPr lang="en-US" sz="2400" dirty="0"/>
              <a:t>Increased training costs to implement and utilize an EDI system</a:t>
            </a:r>
          </a:p>
          <a:p>
            <a:pPr marL="285750" indent="-285750">
              <a:lnSpc>
                <a:spcPct val="90000"/>
              </a:lnSpc>
              <a:spcBef>
                <a:spcPct val="15000"/>
              </a:spcBef>
              <a:spcAft>
                <a:spcPct val="15000"/>
              </a:spcAft>
            </a:pPr>
            <a:r>
              <a:rPr lang="en-US" sz="2400" dirty="0"/>
              <a:t>Additional expenses to convince suppliers and customers to use the electronic system</a:t>
            </a:r>
          </a:p>
          <a:p>
            <a:pPr marL="285750" indent="-285750">
              <a:lnSpc>
                <a:spcPct val="90000"/>
              </a:lnSpc>
              <a:spcBef>
                <a:spcPct val="15000"/>
              </a:spcBef>
              <a:spcAft>
                <a:spcPct val="15000"/>
              </a:spcAft>
            </a:pPr>
            <a:r>
              <a:rPr lang="en-US" sz="2400" dirty="0"/>
              <a:t>Loss of float</a:t>
            </a:r>
          </a:p>
        </p:txBody>
      </p:sp>
      <p:sp>
        <p:nvSpPr>
          <p:cNvPr id="39943" name="Rectangle 7"/>
          <p:cNvSpPr>
            <a:spLocks noGrp="1" noChangeArrowheads="1"/>
          </p:cNvSpPr>
          <p:nvPr>
            <p:ph type="body" sz="half" idx="2"/>
          </p:nvPr>
        </p:nvSpPr>
        <p:spPr>
          <a:xfrm>
            <a:off x="4495800" y="1752600"/>
            <a:ext cx="4343400" cy="4800600"/>
          </a:xfrm>
          <a:noFill/>
          <a:ln/>
        </p:spPr>
        <p:txBody>
          <a:bodyPr/>
          <a:lstStyle/>
          <a:p>
            <a:pPr marL="285750" indent="-285750">
              <a:lnSpc>
                <a:spcPct val="90000"/>
              </a:lnSpc>
              <a:spcBef>
                <a:spcPct val="15000"/>
              </a:spcBef>
              <a:spcAft>
                <a:spcPct val="15000"/>
              </a:spcAft>
              <a:buFont typeface="Monotype Sorts" pitchFamily="2" charset="2"/>
              <a:buNone/>
            </a:pPr>
            <a:r>
              <a:rPr lang="en-US" u="sng" dirty="0"/>
              <a:t>Benefits</a:t>
            </a:r>
          </a:p>
          <a:p>
            <a:pPr marL="285750" indent="-285750">
              <a:lnSpc>
                <a:spcPct val="90000"/>
              </a:lnSpc>
              <a:spcBef>
                <a:spcPct val="15000"/>
              </a:spcBef>
              <a:spcAft>
                <a:spcPct val="15000"/>
              </a:spcAft>
            </a:pPr>
            <a:r>
              <a:rPr lang="en-US" sz="2400" dirty="0"/>
              <a:t>Information and payments move faster and with greater reliability</a:t>
            </a:r>
          </a:p>
          <a:p>
            <a:pPr marL="285750" indent="-285750">
              <a:lnSpc>
                <a:spcPct val="90000"/>
              </a:lnSpc>
              <a:spcBef>
                <a:spcPct val="15000"/>
              </a:spcBef>
              <a:spcAft>
                <a:spcPct val="15000"/>
              </a:spcAft>
            </a:pPr>
            <a:r>
              <a:rPr lang="en-US" sz="2400" dirty="0"/>
              <a:t>Improved cash forecasting and cash management</a:t>
            </a:r>
          </a:p>
          <a:p>
            <a:pPr marL="285750" indent="-285750">
              <a:lnSpc>
                <a:spcPct val="90000"/>
              </a:lnSpc>
              <a:spcBef>
                <a:spcPct val="15000"/>
              </a:spcBef>
              <a:spcAft>
                <a:spcPct val="15000"/>
              </a:spcAft>
            </a:pPr>
            <a:r>
              <a:rPr lang="en-US" sz="2400" dirty="0"/>
              <a:t>Customers receive faster and more reliable service</a:t>
            </a:r>
          </a:p>
          <a:p>
            <a:pPr marL="285750" indent="-285750">
              <a:lnSpc>
                <a:spcPct val="90000"/>
              </a:lnSpc>
              <a:spcBef>
                <a:spcPct val="15000"/>
              </a:spcBef>
              <a:spcAft>
                <a:spcPct val="15000"/>
              </a:spcAft>
            </a:pPr>
            <a:r>
              <a:rPr lang="en-US" sz="2400" dirty="0"/>
              <a:t>Reduction in mail, paper, and document storage costs</a:t>
            </a:r>
          </a:p>
        </p:txBody>
      </p:sp>
    </p:spTree>
    <p:extLst>
      <p:ext uri="{BB962C8B-B14F-4D97-AF65-F5344CB8AC3E}">
        <p14:creationId xmlns:p14="http://schemas.microsoft.com/office/powerpoint/2010/main" xmlns="" val="2155778746"/>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Summary</a:t>
            </a:r>
            <a:endParaRPr lang="en-US" dirty="0"/>
          </a:p>
        </p:txBody>
      </p:sp>
      <p:sp>
        <p:nvSpPr>
          <p:cNvPr id="3" name="Content Placeholder 2"/>
          <p:cNvSpPr>
            <a:spLocks noGrp="1"/>
          </p:cNvSpPr>
          <p:nvPr>
            <p:ph idx="1"/>
          </p:nvPr>
        </p:nvSpPr>
        <p:spPr/>
        <p:txBody>
          <a:bodyPr>
            <a:noAutofit/>
          </a:bodyPr>
          <a:lstStyle/>
          <a:p>
            <a:pPr marL="236538" indent="-236538">
              <a:lnSpc>
                <a:spcPct val="80000"/>
              </a:lnSpc>
            </a:pPr>
            <a:r>
              <a:rPr lang="en-US" sz="2800" dirty="0" smtClean="0"/>
              <a:t>Purpose </a:t>
            </a:r>
            <a:r>
              <a:rPr lang="en-US" sz="2800" dirty="0"/>
              <a:t>of efficient cash management. </a:t>
            </a:r>
          </a:p>
          <a:p>
            <a:pPr marL="236538" indent="-236538">
              <a:lnSpc>
                <a:spcPct val="80000"/>
              </a:lnSpc>
            </a:pPr>
            <a:r>
              <a:rPr lang="en-US" sz="2800" dirty="0"/>
              <a:t>M</a:t>
            </a:r>
            <a:r>
              <a:rPr lang="en-US" sz="2800" dirty="0" smtClean="0"/>
              <a:t>ethods </a:t>
            </a:r>
            <a:r>
              <a:rPr lang="en-US" sz="2800" dirty="0"/>
              <a:t>for speeding up the collection of accounts receivable and methods for controlling cash disbursements. </a:t>
            </a:r>
          </a:p>
          <a:p>
            <a:pPr marL="236538" indent="-236538">
              <a:lnSpc>
                <a:spcPct val="80000"/>
              </a:lnSpc>
            </a:pPr>
            <a:r>
              <a:rPr lang="en-US" sz="2800" dirty="0"/>
              <a:t>R</a:t>
            </a:r>
            <a:r>
              <a:rPr lang="en-US" sz="2800" dirty="0" smtClean="0"/>
              <a:t>emote </a:t>
            </a:r>
            <a:r>
              <a:rPr lang="en-US" sz="2800" dirty="0"/>
              <a:t>and controlled disbursement, </a:t>
            </a:r>
          </a:p>
          <a:p>
            <a:pPr marL="236538" indent="-236538">
              <a:lnSpc>
                <a:spcPct val="80000"/>
              </a:lnSpc>
            </a:pPr>
            <a:r>
              <a:rPr lang="en-US" sz="2800" dirty="0"/>
              <a:t>H</a:t>
            </a:r>
            <a:r>
              <a:rPr lang="en-US" sz="2800" dirty="0" smtClean="0"/>
              <a:t>ow </a:t>
            </a:r>
            <a:r>
              <a:rPr lang="en-US" sz="2800" dirty="0"/>
              <a:t>electronic data interchange (EDI) and outsourcing each relates to a company’s cash collections and disbursements.</a:t>
            </a:r>
          </a:p>
          <a:p>
            <a:pPr marL="0" indent="0">
              <a:buNone/>
            </a:pPr>
            <a:endParaRPr lang="en-US" sz="2400" dirty="0"/>
          </a:p>
        </p:txBody>
      </p:sp>
    </p:spTree>
    <p:extLst>
      <p:ext uri="{BB962C8B-B14F-4D97-AF65-F5344CB8AC3E}">
        <p14:creationId xmlns:p14="http://schemas.microsoft.com/office/powerpoint/2010/main" xmlns="" val="36893421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401</TotalTime>
  <Words>1942</Words>
  <Application>Microsoft Office PowerPoint</Application>
  <PresentationFormat>On-screen Show (4:3)</PresentationFormat>
  <Paragraphs>247</Paragraphs>
  <Slides>39</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1" baseType="lpstr">
      <vt:lpstr>Office Theme</vt:lpstr>
      <vt:lpstr>Clip</vt:lpstr>
      <vt:lpstr>Summary of Previous Lecture</vt:lpstr>
      <vt:lpstr>Chapter 9</vt:lpstr>
      <vt:lpstr>Learning Outcomes</vt:lpstr>
      <vt:lpstr>Cash and Marketable Securities Management</vt:lpstr>
      <vt:lpstr>Cash and Marketable Securities Management</vt:lpstr>
      <vt:lpstr>Motives for Holding Cash</vt:lpstr>
      <vt:lpstr>Cash Management System</vt:lpstr>
      <vt:lpstr>Speeding Up Cash Receipts</vt:lpstr>
      <vt:lpstr>Collection Float</vt:lpstr>
      <vt:lpstr>Mail Float</vt:lpstr>
      <vt:lpstr>Processing Float</vt:lpstr>
      <vt:lpstr>Availability Float</vt:lpstr>
      <vt:lpstr>Deposit Float</vt:lpstr>
      <vt:lpstr>Earlier Billing</vt:lpstr>
      <vt:lpstr>Preauthorized Payments</vt:lpstr>
      <vt:lpstr>Lockbox Systems</vt:lpstr>
      <vt:lpstr>Lockbox Process</vt:lpstr>
      <vt:lpstr>Lockbox System</vt:lpstr>
      <vt:lpstr>Concentration Banking</vt:lpstr>
      <vt:lpstr>Concentration Banking</vt:lpstr>
      <vt:lpstr>Concentration Services for Transferring Funds</vt:lpstr>
      <vt:lpstr>Concentration Services for Transferring Funds</vt:lpstr>
      <vt:lpstr>Concentration Services for Transferring Funds</vt:lpstr>
      <vt:lpstr>S-l-o-w-i-n-g  D-o-w-n Cash Payouts</vt:lpstr>
      <vt:lpstr>“Playing the Float”</vt:lpstr>
      <vt:lpstr>Control of Disbursements</vt:lpstr>
      <vt:lpstr>Methods of Managing Disbursements</vt:lpstr>
      <vt:lpstr>Methods of Managing Disbursements</vt:lpstr>
      <vt:lpstr>Percentage of Payroll Checks Collected</vt:lpstr>
      <vt:lpstr>Methods of Managing Disbursements</vt:lpstr>
      <vt:lpstr>Remote and Controlled Disbursing</vt:lpstr>
      <vt:lpstr>Remote and Controlled Disbursing</vt:lpstr>
      <vt:lpstr>Electronic Commerce</vt:lpstr>
      <vt:lpstr>Electronic Data Interchange (EDI)</vt:lpstr>
      <vt:lpstr>Electronic Funds Transfer (EFT)</vt:lpstr>
      <vt:lpstr>Electronic Funds Transfer (EFT)</vt:lpstr>
      <vt:lpstr>Financial EDI (FEDI)</vt:lpstr>
      <vt:lpstr>Costs and Benefits of EDI</vt:lpstr>
      <vt:lpstr>Summary</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Muhammad Azhar Khan</dc:creator>
  <cp:lastModifiedBy>NTS</cp:lastModifiedBy>
  <cp:revision>35</cp:revision>
  <dcterms:created xsi:type="dcterms:W3CDTF">2012-11-07T04:37:09Z</dcterms:created>
  <dcterms:modified xsi:type="dcterms:W3CDTF">2012-11-08T08:08:59Z</dcterms:modified>
</cp:coreProperties>
</file>