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94" r:id="rId7"/>
    <p:sldId id="261" r:id="rId8"/>
    <p:sldId id="293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95" r:id="rId31"/>
    <p:sldId id="283" r:id="rId32"/>
    <p:sldId id="284" r:id="rId33"/>
    <p:sldId id="285" r:id="rId34"/>
    <p:sldId id="296" r:id="rId35"/>
    <p:sldId id="286" r:id="rId36"/>
    <p:sldId id="287" r:id="rId37"/>
    <p:sldId id="297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8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dministrator\My%20Documents\ch-8-p-2-vanhorne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"/>
  <c:chart>
    <c:plotArea>
      <c:layout/>
      <c:lineChart>
        <c:grouping val="standard"/>
        <c:ser>
          <c:idx val="0"/>
          <c:order val="0"/>
          <c:tx>
            <c:strRef>
              <c:f>Sheet1!$I$1</c:f>
              <c:strCache>
                <c:ptCount val="1"/>
                <c:pt idx="0">
                  <c:v>FA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cat>
            <c:strRef>
              <c:f>Sheet1!$H$2:$H$13</c:f>
              <c:strCache>
                <c:ptCount val="12"/>
                <c:pt idx="0">
                  <c:v> 1-Q1 </c:v>
                </c:pt>
                <c:pt idx="1">
                  <c:v> 1-Q2 </c:v>
                </c:pt>
                <c:pt idx="2">
                  <c:v> 1-Q3 </c:v>
                </c:pt>
                <c:pt idx="3">
                  <c:v> 1-Q4 </c:v>
                </c:pt>
                <c:pt idx="4">
                  <c:v> 2-Q1 </c:v>
                </c:pt>
                <c:pt idx="5">
                  <c:v> 2-Q2 </c:v>
                </c:pt>
                <c:pt idx="6">
                  <c:v> 2-Q3 </c:v>
                </c:pt>
                <c:pt idx="7">
                  <c:v> 2-Q4 </c:v>
                </c:pt>
                <c:pt idx="8">
                  <c:v> 3-Q1 </c:v>
                </c:pt>
                <c:pt idx="9">
                  <c:v> 3-Q2 </c:v>
                </c:pt>
                <c:pt idx="10">
                  <c:v> 3-Q3 </c:v>
                </c:pt>
                <c:pt idx="11">
                  <c:v> 3-Q4 </c:v>
                </c:pt>
              </c:strCache>
            </c:strRef>
          </c:cat>
          <c:val>
            <c:numRef>
              <c:f>Sheet1!$I$2:$I$13</c:f>
              <c:numCache>
                <c:formatCode>_(* #,##0.00_);_(* \(#,##0.00\);_(* "-"??_);_(@_)</c:formatCode>
                <c:ptCount val="12"/>
                <c:pt idx="0">
                  <c:v>50</c:v>
                </c:pt>
                <c:pt idx="1">
                  <c:v>51</c:v>
                </c:pt>
                <c:pt idx="2">
                  <c:v>52</c:v>
                </c:pt>
                <c:pt idx="3">
                  <c:v>53</c:v>
                </c:pt>
                <c:pt idx="4">
                  <c:v>54</c:v>
                </c:pt>
                <c:pt idx="5">
                  <c:v>55</c:v>
                </c:pt>
                <c:pt idx="6">
                  <c:v>56</c:v>
                </c:pt>
                <c:pt idx="7">
                  <c:v>57</c:v>
                </c:pt>
                <c:pt idx="8">
                  <c:v>58</c:v>
                </c:pt>
                <c:pt idx="9">
                  <c:v>59</c:v>
                </c:pt>
                <c:pt idx="10">
                  <c:v>60</c:v>
                </c:pt>
                <c:pt idx="11">
                  <c:v>61</c:v>
                </c:pt>
              </c:numCache>
            </c:numRef>
          </c:val>
        </c:ser>
        <c:ser>
          <c:idx val="1"/>
          <c:order val="1"/>
          <c:tx>
            <c:strRef>
              <c:f>Sheet1!$J$1</c:f>
              <c:strCache>
                <c:ptCount val="1"/>
                <c:pt idx="0">
                  <c:v>TA-spont</c:v>
                </c:pt>
              </c:strCache>
            </c:strRef>
          </c:tx>
          <c:spPr>
            <a:ln w="38100">
              <a:solidFill>
                <a:schemeClr val="tx1"/>
              </a:solidFill>
              <a:prstDash val="sysDash"/>
            </a:ln>
          </c:spPr>
          <c:marker>
            <c:symbol val="none"/>
          </c:marker>
          <c:cat>
            <c:strRef>
              <c:f>Sheet1!$H$2:$H$13</c:f>
              <c:strCache>
                <c:ptCount val="12"/>
                <c:pt idx="0">
                  <c:v> 1-Q1 </c:v>
                </c:pt>
                <c:pt idx="1">
                  <c:v> 1-Q2 </c:v>
                </c:pt>
                <c:pt idx="2">
                  <c:v> 1-Q3 </c:v>
                </c:pt>
                <c:pt idx="3">
                  <c:v> 1-Q4 </c:v>
                </c:pt>
                <c:pt idx="4">
                  <c:v> 2-Q1 </c:v>
                </c:pt>
                <c:pt idx="5">
                  <c:v> 2-Q2 </c:v>
                </c:pt>
                <c:pt idx="6">
                  <c:v> 2-Q3 </c:v>
                </c:pt>
                <c:pt idx="7">
                  <c:v> 2-Q4 </c:v>
                </c:pt>
                <c:pt idx="8">
                  <c:v> 3-Q1 </c:v>
                </c:pt>
                <c:pt idx="9">
                  <c:v> 3-Q2 </c:v>
                </c:pt>
                <c:pt idx="10">
                  <c:v> 3-Q3 </c:v>
                </c:pt>
                <c:pt idx="11">
                  <c:v> 3-Q4 </c:v>
                </c:pt>
              </c:strCache>
            </c:strRef>
          </c:cat>
          <c:val>
            <c:numRef>
              <c:f>Sheet1!$J$2:$J$13</c:f>
              <c:numCache>
                <c:formatCode>_(* #,##0.00_);_(* \(#,##0.00\);_(* "-"??_);_(@_)</c:formatCode>
                <c:ptCount val="12"/>
                <c:pt idx="0">
                  <c:v>64</c:v>
                </c:pt>
                <c:pt idx="1">
                  <c:v>71</c:v>
                </c:pt>
                <c:pt idx="2">
                  <c:v>68.666666666666671</c:v>
                </c:pt>
                <c:pt idx="3">
                  <c:v>67</c:v>
                </c:pt>
                <c:pt idx="4">
                  <c:v>68.666666666666671</c:v>
                </c:pt>
                <c:pt idx="5">
                  <c:v>75.666666666666671</c:v>
                </c:pt>
                <c:pt idx="6">
                  <c:v>73.333333333333258</c:v>
                </c:pt>
                <c:pt idx="7">
                  <c:v>71.666666666666671</c:v>
                </c:pt>
                <c:pt idx="8">
                  <c:v>73.333333333333258</c:v>
                </c:pt>
                <c:pt idx="9">
                  <c:v>80.333333333333258</c:v>
                </c:pt>
                <c:pt idx="10">
                  <c:v>78</c:v>
                </c:pt>
                <c:pt idx="11">
                  <c:v>76.333333333333258</c:v>
                </c:pt>
              </c:numCache>
            </c:numRef>
          </c:val>
        </c:ser>
        <c:marker val="1"/>
        <c:axId val="76878208"/>
        <c:axId val="76879744"/>
      </c:lineChart>
      <c:catAx>
        <c:axId val="76878208"/>
        <c:scaling>
          <c:orientation val="minMax"/>
        </c:scaling>
        <c:axPos val="b"/>
        <c:tickLblPos val="nextTo"/>
        <c:crossAx val="76879744"/>
        <c:crosses val="autoZero"/>
        <c:auto val="1"/>
        <c:lblAlgn val="ctr"/>
        <c:lblOffset val="100"/>
      </c:catAx>
      <c:valAx>
        <c:axId val="76879744"/>
        <c:scaling>
          <c:orientation val="minMax"/>
        </c:scaling>
        <c:axPos val="l"/>
        <c:majorGridlines/>
        <c:numFmt formatCode="_(* #,##0.00_);_(* \(#,##0.00\);_(* &quot;-&quot;??_);_(@_)" sourceLinked="1"/>
        <c:tickLblPos val="nextTo"/>
        <c:crossAx val="76878208"/>
        <c:crosses val="autoZero"/>
        <c:crossBetween val="between"/>
      </c:valAx>
    </c:plotArea>
    <c:legend>
      <c:legendPos val="r"/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3BCB6-967B-41F6-A9EE-3D88A230350F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D7CA04-0E70-4BCC-B5A7-09005120CE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40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smtClean="0"/>
          </a:p>
        </p:txBody>
      </p:sp>
      <p:sp>
        <p:nvSpPr>
          <p:cNvPr id="3993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2319-96EA-46C3-B754-518DD85C4916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DD2B-3FC8-44D9-AAAB-76C8F70AE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9633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2319-96EA-46C3-B754-518DD85C4916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DD2B-3FC8-44D9-AAAB-76C8F70AE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0315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2319-96EA-46C3-B754-518DD85C4916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DD2B-3FC8-44D9-AAAB-76C8F70AE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7412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2319-96EA-46C3-B754-518DD85C4916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DD2B-3FC8-44D9-AAAB-76C8F70AE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3256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2319-96EA-46C3-B754-518DD85C4916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DD2B-3FC8-44D9-AAAB-76C8F70AE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35718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2319-96EA-46C3-B754-518DD85C4916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DD2B-3FC8-44D9-AAAB-76C8F70AE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68700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2319-96EA-46C3-B754-518DD85C4916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DD2B-3FC8-44D9-AAAB-76C8F70AE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6941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2319-96EA-46C3-B754-518DD85C4916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DD2B-3FC8-44D9-AAAB-76C8F70AE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6850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2319-96EA-46C3-B754-518DD85C4916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DD2B-3FC8-44D9-AAAB-76C8F70AE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21042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2319-96EA-46C3-B754-518DD85C4916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DD2B-3FC8-44D9-AAAB-76C8F70AE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77973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A2319-96EA-46C3-B754-518DD85C4916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9DD2B-3FC8-44D9-AAAB-76C8F70AE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6913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A2319-96EA-46C3-B754-518DD85C4916}" type="datetimeFigureOut">
              <a:rPr lang="en-US" smtClean="0"/>
              <a:pPr/>
              <a:t>11/6/2012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9DD2B-3FC8-44D9-AAAB-76C8F70AE0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9642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Summary of Previous Lecture</a:t>
            </a:r>
            <a:endParaRPr lang="en-US" sz="4000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ClrTx/>
              <a:buFont typeface="Wingdings" pitchFamily="2" charset="2"/>
              <a:buChar char="§"/>
            </a:pPr>
            <a:r>
              <a:rPr lang="en-US" sz="2600" dirty="0"/>
              <a:t>The difference between the flow of funds statement and the statement of cash flows and understand the benefits of using each. 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Char char="§"/>
            </a:pPr>
            <a:r>
              <a:rPr lang="en-US" sz="2600" dirty="0" smtClean="0"/>
              <a:t>Create </a:t>
            </a:r>
            <a:r>
              <a:rPr lang="en-US" sz="2600" dirty="0"/>
              <a:t>a sources and uses of funds statement, make adjustments, and analyze the final results. 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Char char="§"/>
            </a:pPr>
            <a:r>
              <a:rPr lang="en-US" sz="2600" dirty="0" smtClean="0"/>
              <a:t>Direct </a:t>
            </a:r>
            <a:r>
              <a:rPr lang="en-US" sz="2600" dirty="0"/>
              <a:t>and indirect methods of Statement of Cash Flows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Char char="§"/>
              <a:defRPr/>
            </a:pPr>
            <a:r>
              <a:rPr lang="en-US" sz="2600" dirty="0" smtClean="0"/>
              <a:t>Prepare </a:t>
            </a:r>
            <a:r>
              <a:rPr lang="en-US" sz="2600" dirty="0"/>
              <a:t>a cash budget from forecasts of sales, receipts, and disbursements -- and know why such a budget should be flexible. 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Char char="§"/>
              <a:defRPr/>
            </a:pPr>
            <a:r>
              <a:rPr lang="en-US" sz="2600" dirty="0"/>
              <a:t>Develop forecasted balance sheets and income statements. </a:t>
            </a:r>
          </a:p>
          <a:p>
            <a:pPr>
              <a:lnSpc>
                <a:spcPct val="80000"/>
              </a:lnSpc>
              <a:buClrTx/>
              <a:buFont typeface="Wingdings" pitchFamily="2" charset="2"/>
              <a:buChar char="§"/>
              <a:defRPr/>
            </a:pPr>
            <a:r>
              <a:rPr lang="en-US" sz="2600" dirty="0"/>
              <a:t>Understand the importance of using probabilistic information in forecasting financial statements and evaluating a firm's condition</a:t>
            </a:r>
            <a:r>
              <a:rPr lang="en-US" sz="2600" dirty="0" smtClean="0"/>
              <a:t>.</a:t>
            </a:r>
            <a:endParaRPr lang="en-US" sz="2600" dirty="0"/>
          </a:p>
        </p:txBody>
      </p:sp>
    </p:spTree>
    <p:extLst>
      <p:ext uri="{BB962C8B-B14F-4D97-AF65-F5344CB8AC3E}">
        <p14:creationId xmlns="" xmlns:p14="http://schemas.microsoft.com/office/powerpoint/2010/main" val="160545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09600"/>
            <a:ext cx="792480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7200" dirty="0" smtClean="0"/>
              <a:t>Chapter 8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2438400"/>
            <a:ext cx="7848600" cy="3276600"/>
          </a:xfrm>
          <a:effectLst/>
        </p:spPr>
        <p:txBody>
          <a:bodyPr>
            <a:normAutofit/>
          </a:bodyPr>
          <a:lstStyle/>
          <a:p>
            <a:pPr marL="342900" indent="-342900">
              <a:defRPr/>
            </a:pPr>
            <a:r>
              <a:rPr lang="en-US" sz="4800" dirty="0" smtClean="0">
                <a:solidFill>
                  <a:schemeClr val="tx1"/>
                </a:solidFill>
              </a:rPr>
              <a:t>Overview of Working Capital Management</a:t>
            </a:r>
          </a:p>
        </p:txBody>
      </p:sp>
    </p:spTree>
    <p:extLst>
      <p:ext uri="{BB962C8B-B14F-4D97-AF65-F5344CB8AC3E}">
        <p14:creationId xmlns="" xmlns:p14="http://schemas.microsoft.com/office/powerpoint/2010/main" val="6252097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848600" cy="127635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4000" b="1" dirty="0" smtClean="0"/>
              <a:t>After studying Chapter 8, you should be able to: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382000" cy="4953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300" dirty="0" smtClean="0"/>
              <a:t>Explain how the definition of "working capital" differs between financial analysts and accountants. </a:t>
            </a:r>
          </a:p>
          <a:p>
            <a:pPr>
              <a:lnSpc>
                <a:spcPct val="80000"/>
              </a:lnSpc>
            </a:pPr>
            <a:r>
              <a:rPr lang="en-US" sz="2300" dirty="0" smtClean="0"/>
              <a:t>Understand the two fundamental decision issues in working capital management -- and the trade-offs involved in making these decisions. </a:t>
            </a:r>
          </a:p>
          <a:p>
            <a:pPr>
              <a:lnSpc>
                <a:spcPct val="80000"/>
              </a:lnSpc>
            </a:pPr>
            <a:r>
              <a:rPr lang="en-US" sz="2300" dirty="0" smtClean="0"/>
              <a:t>Discuss how to determine the optimal level of current assets. </a:t>
            </a:r>
          </a:p>
          <a:p>
            <a:pPr>
              <a:lnSpc>
                <a:spcPct val="80000"/>
              </a:lnSpc>
            </a:pPr>
            <a:r>
              <a:rPr lang="en-US" sz="2300" dirty="0" smtClean="0"/>
              <a:t>Describe the relationship between profitability, liquidity, and risk in the management of working capital. </a:t>
            </a:r>
          </a:p>
          <a:p>
            <a:pPr>
              <a:lnSpc>
                <a:spcPct val="80000"/>
              </a:lnSpc>
            </a:pPr>
            <a:r>
              <a:rPr lang="en-US" sz="2300" dirty="0" smtClean="0"/>
              <a:t>Explain how to classify working capital according to its “components” and according to “time” (i.e., either permanent or temporary). </a:t>
            </a:r>
          </a:p>
          <a:p>
            <a:pPr>
              <a:lnSpc>
                <a:spcPct val="80000"/>
              </a:lnSpc>
            </a:pPr>
            <a:r>
              <a:rPr lang="en-US" sz="2300" dirty="0" smtClean="0"/>
              <a:t>Describe the hedging (maturity matching) approach to financing and the advantages/disadvantages of short- versus long-term financing. </a:t>
            </a:r>
          </a:p>
          <a:p>
            <a:pPr>
              <a:lnSpc>
                <a:spcPct val="80000"/>
              </a:lnSpc>
            </a:pPr>
            <a:r>
              <a:rPr lang="en-US" sz="2300" dirty="0" smtClean="0"/>
              <a:t>Explain how the financial manager combines the current asset decision with the liability structure decision. </a:t>
            </a:r>
          </a:p>
        </p:txBody>
      </p:sp>
    </p:spTree>
    <p:extLst>
      <p:ext uri="{BB962C8B-B14F-4D97-AF65-F5344CB8AC3E}">
        <p14:creationId xmlns="" xmlns:p14="http://schemas.microsoft.com/office/powerpoint/2010/main" val="250502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077200" cy="1752600"/>
          </a:xfrm>
        </p:spPr>
        <p:txBody>
          <a:bodyPr/>
          <a:lstStyle/>
          <a:p>
            <a:pPr algn="l">
              <a:defRPr/>
            </a:pPr>
            <a:r>
              <a:rPr lang="en-US" b="1" dirty="0" smtClean="0"/>
              <a:t>Overview of Working Capital Management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419600"/>
          </a:xfrm>
          <a:noFill/>
        </p:spPr>
        <p:txBody>
          <a:bodyPr/>
          <a:lstStyle/>
          <a:p>
            <a:r>
              <a:rPr lang="en-US" sz="4000" smtClean="0"/>
              <a:t>Working Capital Concepts</a:t>
            </a:r>
          </a:p>
          <a:p>
            <a:r>
              <a:rPr lang="en-US" sz="4000" smtClean="0"/>
              <a:t>Working Capital Issues</a:t>
            </a:r>
          </a:p>
          <a:p>
            <a:r>
              <a:rPr lang="en-US" sz="4000" smtClean="0"/>
              <a:t>Financing Current Assets: Short-Term and Long-Term Mix</a:t>
            </a:r>
          </a:p>
          <a:p>
            <a:r>
              <a:rPr lang="en-US" sz="4000" smtClean="0"/>
              <a:t>Combining Liability Structure and Current Asset Decisions</a:t>
            </a:r>
          </a:p>
        </p:txBody>
      </p:sp>
    </p:spTree>
    <p:extLst>
      <p:ext uri="{BB962C8B-B14F-4D97-AF65-F5344CB8AC3E}">
        <p14:creationId xmlns="" xmlns:p14="http://schemas.microsoft.com/office/powerpoint/2010/main" val="36765247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534400" cy="1295400"/>
          </a:xfrm>
        </p:spPr>
        <p:txBody>
          <a:bodyPr/>
          <a:lstStyle/>
          <a:p>
            <a:pPr algn="l">
              <a:defRPr/>
            </a:pPr>
            <a:r>
              <a:rPr lang="en-US" b="1" dirty="0" smtClean="0"/>
              <a:t>Working Capital Concepts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" y="1905000"/>
            <a:ext cx="8991600" cy="4495800"/>
          </a:xfrm>
        </p:spPr>
        <p:txBody>
          <a:bodyPr/>
          <a:lstStyle/>
          <a:p>
            <a:pPr marL="117475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u="sng" dirty="0" smtClean="0">
                <a:solidFill>
                  <a:schemeClr val="bg2">
                    <a:lumMod val="10000"/>
                  </a:schemeClr>
                </a:solidFill>
              </a:rPr>
              <a:t>Net Working Capital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117475" lvl="1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Current Assets - Current Liabilities.</a:t>
            </a:r>
          </a:p>
          <a:p>
            <a:pPr marL="117475" indent="0">
              <a:spcBef>
                <a:spcPct val="3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u="sng" dirty="0" smtClean="0">
                <a:solidFill>
                  <a:schemeClr val="bg2">
                    <a:lumMod val="10000"/>
                  </a:schemeClr>
                </a:solidFill>
              </a:rPr>
              <a:t>Gross Working Capital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117475" lvl="1" indent="0">
              <a:buFont typeface="Monotype Sorts" pitchFamily="2" charset="2"/>
              <a:buNone/>
              <a:defRPr/>
            </a:pP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The firm’s investment in current assets.</a:t>
            </a:r>
          </a:p>
          <a:p>
            <a:pPr marL="117475" indent="0">
              <a:spcBef>
                <a:spcPct val="3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u="sng" dirty="0" smtClean="0">
                <a:solidFill>
                  <a:schemeClr val="bg2">
                    <a:lumMod val="10000"/>
                  </a:schemeClr>
                </a:solidFill>
              </a:rPr>
              <a:t>Working Capital Management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117475" lvl="1" indent="0">
              <a:buFont typeface="Monotype Sorts" pitchFamily="2" charset="2"/>
              <a:buNone/>
              <a:defRPr/>
            </a:pP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The administration of the firm’s current assets and the financing needed to support current assets.</a:t>
            </a:r>
          </a:p>
        </p:txBody>
      </p:sp>
    </p:spTree>
    <p:extLst>
      <p:ext uri="{BB962C8B-B14F-4D97-AF65-F5344CB8AC3E}">
        <p14:creationId xmlns="" xmlns:p14="http://schemas.microsoft.com/office/powerpoint/2010/main" val="20258356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Management of Working Capital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51054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Cash Management:  </a:t>
            </a:r>
          </a:p>
          <a:p>
            <a:pPr marL="344488" indent="0">
              <a:buNone/>
            </a:pPr>
            <a:r>
              <a:rPr lang="en-US" sz="2400" dirty="0" smtClean="0"/>
              <a:t>Identify the minimum cash balance required for day to day needs</a:t>
            </a:r>
          </a:p>
          <a:p>
            <a:r>
              <a:rPr lang="en-US" sz="2400" b="1" dirty="0" smtClean="0"/>
              <a:t>Inventory Management:</a:t>
            </a:r>
          </a:p>
          <a:p>
            <a:pPr marL="344488" indent="0">
              <a:buNone/>
            </a:pPr>
            <a:r>
              <a:rPr lang="en-US" sz="2400" dirty="0" smtClean="0"/>
              <a:t>A level of inventory that allows interrupted production, it reduces the investment in raw materials and ordering cost.</a:t>
            </a:r>
          </a:p>
          <a:p>
            <a:r>
              <a:rPr lang="en-US" sz="2400" b="1" dirty="0" smtClean="0"/>
              <a:t>Debtors management:</a:t>
            </a:r>
          </a:p>
          <a:p>
            <a:pPr marL="344488" indent="0">
              <a:buNone/>
            </a:pPr>
            <a:r>
              <a:rPr lang="en-US" sz="2400" dirty="0" smtClean="0"/>
              <a:t>Attractive credit terms that not only streamline the cash flows but also attract new customers</a:t>
            </a:r>
          </a:p>
          <a:p>
            <a:r>
              <a:rPr lang="en-US" sz="2400" b="1" dirty="0" smtClean="0"/>
              <a:t>Short term financing:</a:t>
            </a:r>
          </a:p>
          <a:p>
            <a:pPr marL="350838" indent="0">
              <a:buNone/>
            </a:pPr>
            <a:r>
              <a:rPr lang="en-US" sz="2400" dirty="0" smtClean="0"/>
              <a:t>Identify appropriate sources of financing, ideally the supplies are financed by the credits granted by the suppliers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89702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391400" cy="1752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Significance of Working Capital Management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648200"/>
          </a:xfrm>
          <a:noFill/>
        </p:spPr>
        <p:txBody>
          <a:bodyPr>
            <a:normAutofit/>
          </a:bodyPr>
          <a:lstStyle/>
          <a:p>
            <a:pPr marL="457200" indent="-457200">
              <a:spcBef>
                <a:spcPct val="10000"/>
              </a:spcBef>
              <a:spcAft>
                <a:spcPct val="10000"/>
              </a:spcAft>
            </a:pPr>
            <a:r>
              <a:rPr lang="en-US" sz="2800" dirty="0" smtClean="0"/>
              <a:t>In a typical manufacturing firm, current assets are almost one-half of total assets and for trading firms it can be even more than half of their total assets.</a:t>
            </a:r>
          </a:p>
          <a:p>
            <a:pPr marL="457200" indent="-457200">
              <a:spcBef>
                <a:spcPct val="10000"/>
              </a:spcBef>
              <a:spcAft>
                <a:spcPct val="10000"/>
              </a:spcAft>
            </a:pPr>
            <a:r>
              <a:rPr lang="en-US" sz="2800" dirty="0" smtClean="0"/>
              <a:t>Excessive levels can result in a substandard Return on Investment (ROI).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None/>
            </a:pPr>
            <a:r>
              <a:rPr lang="en-US" sz="2800" dirty="0"/>
              <a:t>	</a:t>
            </a:r>
            <a:r>
              <a:rPr lang="en-US" sz="2800" dirty="0" smtClean="0"/>
              <a:t>ROI = Net Profit/Total Assets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None/>
            </a:pPr>
            <a:r>
              <a:rPr lang="en-US" sz="2800" dirty="0"/>
              <a:t>	</a:t>
            </a:r>
            <a:r>
              <a:rPr lang="en-US" sz="2800" dirty="0" smtClean="0"/>
              <a:t>Where total assets include current and fixed 	assets</a:t>
            </a:r>
          </a:p>
        </p:txBody>
      </p:sp>
    </p:spTree>
    <p:extLst>
      <p:ext uri="{BB962C8B-B14F-4D97-AF65-F5344CB8AC3E}">
        <p14:creationId xmlns="" xmlns:p14="http://schemas.microsoft.com/office/powerpoint/2010/main" val="39407537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7391400" cy="1752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Significance of Working Capital Management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648200"/>
          </a:xfrm>
          <a:noFill/>
        </p:spPr>
        <p:txBody>
          <a:bodyPr>
            <a:normAutofit/>
          </a:bodyPr>
          <a:lstStyle/>
          <a:p>
            <a:pPr marL="457200" indent="-457200">
              <a:spcBef>
                <a:spcPct val="10000"/>
              </a:spcBef>
              <a:spcAft>
                <a:spcPct val="10000"/>
              </a:spcAft>
            </a:pPr>
            <a:r>
              <a:rPr lang="en-US" sz="2800" dirty="0" smtClean="0"/>
              <a:t>Current liabilities are the principal source of external financing for small firms.</a:t>
            </a:r>
          </a:p>
          <a:p>
            <a:pPr marL="457200" indent="-457200">
              <a:spcBef>
                <a:spcPct val="10000"/>
              </a:spcBef>
              <a:spcAft>
                <a:spcPct val="10000"/>
              </a:spcAft>
            </a:pPr>
            <a:r>
              <a:rPr lang="en-US" sz="2800" dirty="0" smtClean="0"/>
              <a:t>Requires continuous, day-to-day managerial supervision.</a:t>
            </a:r>
          </a:p>
          <a:p>
            <a:pPr marL="457200" indent="-457200">
              <a:spcBef>
                <a:spcPct val="10000"/>
              </a:spcBef>
              <a:spcAft>
                <a:spcPct val="10000"/>
              </a:spcAft>
            </a:pPr>
            <a:r>
              <a:rPr lang="en-US" sz="2800" dirty="0" smtClean="0"/>
              <a:t>Working capital management affects the company’s risk, return, and share price.</a:t>
            </a:r>
          </a:p>
        </p:txBody>
      </p:sp>
    </p:spTree>
    <p:extLst>
      <p:ext uri="{BB962C8B-B14F-4D97-AF65-F5344CB8AC3E}">
        <p14:creationId xmlns="" xmlns:p14="http://schemas.microsoft.com/office/powerpoint/2010/main" val="37485694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Profitability and Risk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52450" y="2609850"/>
            <a:ext cx="3314700" cy="3619500"/>
          </a:xfrm>
          <a:noFill/>
          <a:ln w="3175" cap="flat" cmpd="dbl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292100" indent="-292100" algn="ctr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2400" u="sng" dirty="0" smtClean="0"/>
              <a:t>Assumptions</a:t>
            </a:r>
          </a:p>
          <a:p>
            <a:pPr marL="292100" indent="-292100">
              <a:spcBef>
                <a:spcPct val="10000"/>
              </a:spcBef>
              <a:spcAft>
                <a:spcPct val="10000"/>
              </a:spcAft>
            </a:pPr>
            <a:r>
              <a:rPr lang="en-US" sz="2400" dirty="0" smtClean="0"/>
              <a:t>100,000 maximum units of production</a:t>
            </a:r>
          </a:p>
          <a:p>
            <a:pPr marL="292100" indent="-292100">
              <a:spcBef>
                <a:spcPct val="10000"/>
              </a:spcBef>
              <a:spcAft>
                <a:spcPct val="10000"/>
              </a:spcAft>
            </a:pPr>
            <a:r>
              <a:rPr lang="en-US" sz="2400" dirty="0" smtClean="0"/>
              <a:t>Continuous production</a:t>
            </a:r>
          </a:p>
          <a:p>
            <a:pPr marL="292100" indent="-292100">
              <a:spcBef>
                <a:spcPct val="10000"/>
              </a:spcBef>
              <a:spcAft>
                <a:spcPct val="10000"/>
              </a:spcAft>
            </a:pPr>
            <a:r>
              <a:rPr lang="en-US" sz="2400" dirty="0" smtClean="0"/>
              <a:t>Three different policies for current asset levels are possible</a:t>
            </a:r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677982" y="1676400"/>
            <a:ext cx="7772400" cy="533400"/>
          </a:xfrm>
          <a:noFill/>
        </p:spPr>
        <p:txBody>
          <a:bodyPr/>
          <a:lstStyle/>
          <a:p>
            <a:pPr algn="ctr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2400" dirty="0" smtClean="0"/>
              <a:t>Optimal Amount or (Level) of Current Assets</a:t>
            </a:r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5395913" y="6149975"/>
            <a:ext cx="18827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 dirty="0">
                <a:latin typeface="Times New Roman" pitchFamily="18" charset="0"/>
              </a:rPr>
              <a:t>OUTPUT (units)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041775" y="2667000"/>
            <a:ext cx="4913605" cy="3621142"/>
            <a:chOff x="4041775" y="2667000"/>
            <a:chExt cx="4913605" cy="3621142"/>
          </a:xfrm>
        </p:grpSpPr>
        <p:sp>
          <p:nvSpPr>
            <p:cNvPr id="7176" name="Line 8"/>
            <p:cNvSpPr>
              <a:spLocks noChangeShapeType="1"/>
            </p:cNvSpPr>
            <p:nvPr/>
          </p:nvSpPr>
          <p:spPr bwMode="auto">
            <a:xfrm flipH="1">
              <a:off x="4495800" y="5867400"/>
              <a:ext cx="411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7177" name="Line 9"/>
            <p:cNvSpPr>
              <a:spLocks noChangeShapeType="1"/>
            </p:cNvSpPr>
            <p:nvPr/>
          </p:nvSpPr>
          <p:spPr bwMode="auto">
            <a:xfrm>
              <a:off x="4495800" y="2667000"/>
              <a:ext cx="0" cy="320040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7178" name="Arc 10"/>
            <p:cNvSpPr>
              <a:spLocks/>
            </p:cNvSpPr>
            <p:nvPr/>
          </p:nvSpPr>
          <p:spPr bwMode="auto">
            <a:xfrm rot="10800000">
              <a:off x="4495800" y="3810000"/>
              <a:ext cx="3962400" cy="19812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181720047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7179" name="Arc 11"/>
            <p:cNvSpPr>
              <a:spLocks/>
            </p:cNvSpPr>
            <p:nvPr/>
          </p:nvSpPr>
          <p:spPr bwMode="auto">
            <a:xfrm rot="10800000">
              <a:off x="4495800" y="3352800"/>
              <a:ext cx="3962400" cy="24384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27526828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7180" name="Arc 12"/>
            <p:cNvSpPr>
              <a:spLocks/>
            </p:cNvSpPr>
            <p:nvPr/>
          </p:nvSpPr>
          <p:spPr bwMode="auto">
            <a:xfrm rot="10800000">
              <a:off x="4495800" y="4267200"/>
              <a:ext cx="3962400" cy="15240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107526663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7181" name="Rectangle 13"/>
            <p:cNvSpPr>
              <a:spLocks noChangeArrowheads="1"/>
            </p:cNvSpPr>
            <p:nvPr/>
          </p:nvSpPr>
          <p:spPr bwMode="auto">
            <a:xfrm>
              <a:off x="4329113" y="5921375"/>
              <a:ext cx="4626267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dirty="0">
                  <a:latin typeface="Times New Roman" pitchFamily="18" charset="0"/>
                </a:rPr>
                <a:t>0                       </a:t>
              </a:r>
              <a:r>
                <a:rPr lang="en-US" sz="1800" dirty="0" smtClean="0">
                  <a:latin typeface="Times New Roman" pitchFamily="18" charset="0"/>
                </a:rPr>
                <a:t>50,000                            100,000</a:t>
              </a:r>
              <a:endParaRPr lang="en-US" sz="1800" dirty="0">
                <a:latin typeface="Times New Roman" pitchFamily="18" charset="0"/>
              </a:endParaRPr>
            </a:p>
          </p:txBody>
        </p:sp>
        <p:sp>
          <p:nvSpPr>
            <p:cNvPr id="7183" name="Rectangle 15"/>
            <p:cNvSpPr>
              <a:spLocks noChangeArrowheads="1"/>
            </p:cNvSpPr>
            <p:nvPr/>
          </p:nvSpPr>
          <p:spPr bwMode="auto">
            <a:xfrm rot="-5400000">
              <a:off x="3180556" y="4021932"/>
              <a:ext cx="2085975" cy="363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dirty="0">
                  <a:latin typeface="Times New Roman" pitchFamily="18" charset="0"/>
                </a:rPr>
                <a:t>ASSET LEVEL ($)</a:t>
              </a:r>
            </a:p>
          </p:txBody>
        </p:sp>
        <p:sp>
          <p:nvSpPr>
            <p:cNvPr id="7184" name="Rectangle 16"/>
            <p:cNvSpPr>
              <a:spLocks noChangeArrowheads="1"/>
            </p:cNvSpPr>
            <p:nvPr/>
          </p:nvSpPr>
          <p:spPr bwMode="auto">
            <a:xfrm>
              <a:off x="5548313" y="4778375"/>
              <a:ext cx="1646990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dirty="0">
                  <a:latin typeface="Times New Roman" pitchFamily="18" charset="0"/>
                </a:rPr>
                <a:t>Current Assets</a:t>
              </a:r>
            </a:p>
          </p:txBody>
        </p:sp>
        <p:sp>
          <p:nvSpPr>
            <p:cNvPr id="7185" name="Line 17"/>
            <p:cNvSpPr>
              <a:spLocks noChangeShapeType="1"/>
            </p:cNvSpPr>
            <p:nvPr/>
          </p:nvSpPr>
          <p:spPr bwMode="auto">
            <a:xfrm flipV="1">
              <a:off x="6019800" y="39624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7186" name="Line 18"/>
            <p:cNvSpPr>
              <a:spLocks noChangeShapeType="1"/>
            </p:cNvSpPr>
            <p:nvPr/>
          </p:nvSpPr>
          <p:spPr bwMode="auto">
            <a:xfrm flipV="1">
              <a:off x="6324600" y="4191000"/>
              <a:ext cx="0" cy="609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7187" name="Line 19"/>
            <p:cNvSpPr>
              <a:spLocks noChangeShapeType="1"/>
            </p:cNvSpPr>
            <p:nvPr/>
          </p:nvSpPr>
          <p:spPr bwMode="auto">
            <a:xfrm flipV="1">
              <a:off x="6629400" y="4495800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auto">
            <a:xfrm>
              <a:off x="60198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63246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7190" name="Line 22"/>
            <p:cNvSpPr>
              <a:spLocks noChangeShapeType="1"/>
            </p:cNvSpPr>
            <p:nvPr/>
          </p:nvSpPr>
          <p:spPr bwMode="auto">
            <a:xfrm>
              <a:off x="66294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9239" name="Rectangle 23"/>
            <p:cNvSpPr>
              <a:spLocks noChangeArrowheads="1"/>
            </p:cNvSpPr>
            <p:nvPr/>
          </p:nvSpPr>
          <p:spPr bwMode="auto">
            <a:xfrm>
              <a:off x="7453313" y="3940175"/>
              <a:ext cx="1009893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C</a:t>
              </a:r>
            </a:p>
          </p:txBody>
        </p:sp>
        <p:sp>
          <p:nvSpPr>
            <p:cNvPr id="9240" name="Rectangle 24"/>
            <p:cNvSpPr>
              <a:spLocks noChangeArrowheads="1"/>
            </p:cNvSpPr>
            <p:nvPr/>
          </p:nvSpPr>
          <p:spPr bwMode="auto">
            <a:xfrm>
              <a:off x="7453313" y="3025775"/>
              <a:ext cx="997133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A</a:t>
              </a:r>
            </a:p>
          </p:txBody>
        </p:sp>
        <p:sp>
          <p:nvSpPr>
            <p:cNvPr id="9241" name="Rectangle 25"/>
            <p:cNvSpPr>
              <a:spLocks noChangeArrowheads="1"/>
            </p:cNvSpPr>
            <p:nvPr/>
          </p:nvSpPr>
          <p:spPr bwMode="auto">
            <a:xfrm>
              <a:off x="7453313" y="3482975"/>
              <a:ext cx="997069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B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289345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610600" cy="127635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Impact on Liquidity</a:t>
            </a: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338389"/>
            <a:ext cx="3467100" cy="4175124"/>
          </a:xfrm>
          <a:ln w="3175" cap="flat" cmpd="dbl">
            <a:solidFill>
              <a:srgbClr val="000000"/>
            </a:solidFill>
          </a:ln>
        </p:spPr>
        <p:txBody>
          <a:bodyPr>
            <a:noAutofit/>
          </a:bodyPr>
          <a:lstStyle/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u="sng" dirty="0" smtClean="0">
                <a:solidFill>
                  <a:schemeClr val="bg2">
                    <a:lumMod val="10000"/>
                  </a:schemeClr>
                </a:solidFill>
              </a:rPr>
              <a:t>Liquidity Analysis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i="1" u="sng" dirty="0" smtClean="0">
                <a:solidFill>
                  <a:schemeClr val="bg2">
                    <a:lumMod val="10000"/>
                  </a:schemeClr>
                </a:solidFill>
              </a:rPr>
              <a:t>Policy</a:t>
            </a:r>
            <a:r>
              <a:rPr lang="en-US" i="1" dirty="0" smtClean="0">
                <a:solidFill>
                  <a:schemeClr val="bg2">
                    <a:lumMod val="10000"/>
                  </a:schemeClr>
                </a:solidFill>
              </a:rPr>
              <a:t>		</a:t>
            </a:r>
            <a:r>
              <a:rPr lang="en-US" i="1" u="sng" dirty="0" smtClean="0">
                <a:solidFill>
                  <a:schemeClr val="bg2">
                    <a:lumMod val="10000"/>
                  </a:schemeClr>
                </a:solidFill>
              </a:rPr>
              <a:t>Liquidity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    A		High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    B		Average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    C		Low</a:t>
            </a:r>
          </a:p>
          <a:p>
            <a:pPr marL="0" indent="0">
              <a:spcBef>
                <a:spcPct val="3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Greater current asset levels generate more liquidity; all other factors held constant</a:t>
            </a: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677982" y="1676400"/>
            <a:ext cx="7772400" cy="533400"/>
          </a:xfrm>
          <a:noFill/>
        </p:spPr>
        <p:txBody>
          <a:bodyPr/>
          <a:lstStyle/>
          <a:p>
            <a:pPr algn="ctr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2400" dirty="0" smtClean="0"/>
              <a:t>Optimal Amount or (Level) of Current Assets</a:t>
            </a:r>
          </a:p>
        </p:txBody>
      </p:sp>
      <p:sp>
        <p:nvSpPr>
          <p:cNvPr id="8218" name="Line 26"/>
          <p:cNvSpPr>
            <a:spLocks noChangeShapeType="1"/>
          </p:cNvSpPr>
          <p:nvPr/>
        </p:nvSpPr>
        <p:spPr bwMode="auto">
          <a:xfrm>
            <a:off x="381000" y="4964216"/>
            <a:ext cx="3505200" cy="0"/>
          </a:xfrm>
          <a:prstGeom prst="line">
            <a:avLst/>
          </a:prstGeom>
          <a:noFill/>
          <a:ln w="127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4041775" y="2667000"/>
            <a:ext cx="4625065" cy="3621142"/>
            <a:chOff x="4041775" y="2667000"/>
            <a:chExt cx="4625065" cy="3621142"/>
          </a:xfrm>
        </p:grpSpPr>
        <p:sp>
          <p:nvSpPr>
            <p:cNvPr id="46" name="Line 8"/>
            <p:cNvSpPr>
              <a:spLocks noChangeShapeType="1"/>
            </p:cNvSpPr>
            <p:nvPr/>
          </p:nvSpPr>
          <p:spPr bwMode="auto">
            <a:xfrm flipH="1">
              <a:off x="4495800" y="5867400"/>
              <a:ext cx="411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7" name="Line 9"/>
            <p:cNvSpPr>
              <a:spLocks noChangeShapeType="1"/>
            </p:cNvSpPr>
            <p:nvPr/>
          </p:nvSpPr>
          <p:spPr bwMode="auto">
            <a:xfrm>
              <a:off x="4495800" y="2667000"/>
              <a:ext cx="0" cy="320040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8" name="Arc 10"/>
            <p:cNvSpPr>
              <a:spLocks/>
            </p:cNvSpPr>
            <p:nvPr/>
          </p:nvSpPr>
          <p:spPr bwMode="auto">
            <a:xfrm rot="10800000">
              <a:off x="4495800" y="3810000"/>
              <a:ext cx="3962400" cy="19812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181720047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9" name="Arc 11"/>
            <p:cNvSpPr>
              <a:spLocks/>
            </p:cNvSpPr>
            <p:nvPr/>
          </p:nvSpPr>
          <p:spPr bwMode="auto">
            <a:xfrm rot="10800000">
              <a:off x="4495800" y="3352800"/>
              <a:ext cx="3962400" cy="24384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27526828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50" name="Arc 12"/>
            <p:cNvSpPr>
              <a:spLocks/>
            </p:cNvSpPr>
            <p:nvPr/>
          </p:nvSpPr>
          <p:spPr bwMode="auto">
            <a:xfrm rot="10800000">
              <a:off x="4495800" y="4267200"/>
              <a:ext cx="3962400" cy="15240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107526663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51" name="Rectangle 13"/>
            <p:cNvSpPr>
              <a:spLocks noChangeArrowheads="1"/>
            </p:cNvSpPr>
            <p:nvPr/>
          </p:nvSpPr>
          <p:spPr bwMode="auto">
            <a:xfrm>
              <a:off x="4329113" y="5921375"/>
              <a:ext cx="4337727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dirty="0">
                  <a:latin typeface="Times New Roman" pitchFamily="18" charset="0"/>
                </a:rPr>
                <a:t>0                       </a:t>
              </a:r>
              <a:r>
                <a:rPr lang="en-US" sz="1800" dirty="0" smtClean="0">
                  <a:latin typeface="Times New Roman" pitchFamily="18" charset="0"/>
                </a:rPr>
                <a:t>50,000                       100,000</a:t>
              </a:r>
              <a:endParaRPr lang="en-US" sz="1800" dirty="0">
                <a:latin typeface="Times New Roman" pitchFamily="18" charset="0"/>
              </a:endParaRPr>
            </a:p>
          </p:txBody>
        </p:sp>
        <p:sp>
          <p:nvSpPr>
            <p:cNvPr id="52" name="Rectangle 15"/>
            <p:cNvSpPr>
              <a:spLocks noChangeArrowheads="1"/>
            </p:cNvSpPr>
            <p:nvPr/>
          </p:nvSpPr>
          <p:spPr bwMode="auto">
            <a:xfrm rot="-5400000">
              <a:off x="3180556" y="4021932"/>
              <a:ext cx="2085975" cy="363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dirty="0">
                  <a:latin typeface="Times New Roman" pitchFamily="18" charset="0"/>
                </a:rPr>
                <a:t>ASSET LEVEL ($)</a:t>
              </a:r>
            </a:p>
          </p:txBody>
        </p:sp>
        <p:sp>
          <p:nvSpPr>
            <p:cNvPr id="53" name="Rectangle 16"/>
            <p:cNvSpPr>
              <a:spLocks noChangeArrowheads="1"/>
            </p:cNvSpPr>
            <p:nvPr/>
          </p:nvSpPr>
          <p:spPr bwMode="auto">
            <a:xfrm>
              <a:off x="5548313" y="4778375"/>
              <a:ext cx="1646990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dirty="0">
                  <a:latin typeface="Times New Roman" pitchFamily="18" charset="0"/>
                </a:rPr>
                <a:t>Current Assets</a:t>
              </a:r>
            </a:p>
          </p:txBody>
        </p:sp>
        <p:sp>
          <p:nvSpPr>
            <p:cNvPr id="54" name="Line 17"/>
            <p:cNvSpPr>
              <a:spLocks noChangeShapeType="1"/>
            </p:cNvSpPr>
            <p:nvPr/>
          </p:nvSpPr>
          <p:spPr bwMode="auto">
            <a:xfrm flipV="1">
              <a:off x="6019800" y="39624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55" name="Line 18"/>
            <p:cNvSpPr>
              <a:spLocks noChangeShapeType="1"/>
            </p:cNvSpPr>
            <p:nvPr/>
          </p:nvSpPr>
          <p:spPr bwMode="auto">
            <a:xfrm flipV="1">
              <a:off x="6324600" y="4191000"/>
              <a:ext cx="0" cy="609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56" name="Line 19"/>
            <p:cNvSpPr>
              <a:spLocks noChangeShapeType="1"/>
            </p:cNvSpPr>
            <p:nvPr/>
          </p:nvSpPr>
          <p:spPr bwMode="auto">
            <a:xfrm flipV="1">
              <a:off x="6629400" y="4495800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57" name="Line 20"/>
            <p:cNvSpPr>
              <a:spLocks noChangeShapeType="1"/>
            </p:cNvSpPr>
            <p:nvPr/>
          </p:nvSpPr>
          <p:spPr bwMode="auto">
            <a:xfrm>
              <a:off x="60198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58" name="Line 21"/>
            <p:cNvSpPr>
              <a:spLocks noChangeShapeType="1"/>
            </p:cNvSpPr>
            <p:nvPr/>
          </p:nvSpPr>
          <p:spPr bwMode="auto">
            <a:xfrm>
              <a:off x="63246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59" name="Line 22"/>
            <p:cNvSpPr>
              <a:spLocks noChangeShapeType="1"/>
            </p:cNvSpPr>
            <p:nvPr/>
          </p:nvSpPr>
          <p:spPr bwMode="auto">
            <a:xfrm>
              <a:off x="66294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60" name="Rectangle 23"/>
            <p:cNvSpPr>
              <a:spLocks noChangeArrowheads="1"/>
            </p:cNvSpPr>
            <p:nvPr/>
          </p:nvSpPr>
          <p:spPr bwMode="auto">
            <a:xfrm>
              <a:off x="7453313" y="3940175"/>
              <a:ext cx="1009893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C</a:t>
              </a:r>
            </a:p>
          </p:txBody>
        </p:sp>
        <p:sp>
          <p:nvSpPr>
            <p:cNvPr id="61" name="Rectangle 24"/>
            <p:cNvSpPr>
              <a:spLocks noChangeArrowheads="1"/>
            </p:cNvSpPr>
            <p:nvPr/>
          </p:nvSpPr>
          <p:spPr bwMode="auto">
            <a:xfrm>
              <a:off x="7453313" y="3025775"/>
              <a:ext cx="997133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A</a:t>
              </a:r>
            </a:p>
          </p:txBody>
        </p:sp>
        <p:sp>
          <p:nvSpPr>
            <p:cNvPr id="62" name="Rectangle 25"/>
            <p:cNvSpPr>
              <a:spLocks noChangeArrowheads="1"/>
            </p:cNvSpPr>
            <p:nvPr/>
          </p:nvSpPr>
          <p:spPr bwMode="auto">
            <a:xfrm>
              <a:off x="7453313" y="3482975"/>
              <a:ext cx="997069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B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9041265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077200" cy="1371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>
                <a:solidFill>
                  <a:schemeClr val="bg2">
                    <a:lumMod val="10000"/>
                  </a:schemeClr>
                </a:solidFill>
              </a:rPr>
              <a:t>Impact on Expected Profitability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00050" y="2667000"/>
            <a:ext cx="3467100" cy="3790950"/>
          </a:xfrm>
          <a:ln w="3175" cap="flat" cmpd="dbl">
            <a:solidFill>
              <a:srgbClr val="000000"/>
            </a:solidFill>
          </a:ln>
        </p:spPr>
        <p:txBody>
          <a:bodyPr>
            <a:noAutofit/>
          </a:bodyPr>
          <a:lstStyle/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i="1" dirty="0" smtClean="0"/>
              <a:t>Return on Investment </a:t>
            </a:r>
            <a:r>
              <a:rPr lang="en-US" sz="2400" dirty="0" smtClean="0"/>
              <a:t>=</a:t>
            </a:r>
          </a:p>
          <a:p>
            <a:pPr marL="0" indent="0" algn="ctr">
              <a:spcBef>
                <a:spcPct val="40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dirty="0" smtClean="0"/>
              <a:t>Net Profit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dirty="0" smtClean="0"/>
              <a:t>Total Assets</a:t>
            </a:r>
          </a:p>
          <a:p>
            <a:pPr marL="0" indent="0" algn="ctr">
              <a:spcBef>
                <a:spcPct val="40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dirty="0"/>
              <a:t>N</a:t>
            </a:r>
            <a:r>
              <a:rPr lang="en-US" sz="2400" b="1" dirty="0" smtClean="0"/>
              <a:t>et Current Assets </a:t>
            </a:r>
            <a:r>
              <a:rPr lang="en-US" sz="2400" dirty="0" smtClean="0"/>
              <a:t>= (Cash + Rec. + Inv.)</a:t>
            </a:r>
          </a:p>
          <a:p>
            <a:pPr marL="0" indent="0" algn="ctr">
              <a:spcBef>
                <a:spcPct val="80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b="1" i="1" dirty="0" smtClean="0"/>
              <a:t>Return on Investment </a:t>
            </a:r>
            <a:r>
              <a:rPr lang="en-US" sz="2400" dirty="0" smtClean="0"/>
              <a:t>= </a:t>
            </a:r>
          </a:p>
          <a:p>
            <a:pPr marL="0" indent="0" algn="ctr">
              <a:spcBef>
                <a:spcPct val="4000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dirty="0" smtClean="0"/>
              <a:t>Net Profit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400" dirty="0" smtClean="0"/>
              <a:t>Current + Fixed Assets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713047" y="1828800"/>
            <a:ext cx="7772400" cy="533400"/>
          </a:xfrm>
          <a:noFill/>
        </p:spPr>
        <p:txBody>
          <a:bodyPr/>
          <a:lstStyle/>
          <a:p>
            <a:pPr algn="ctr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2400" dirty="0" smtClean="0"/>
              <a:t>Optimal Amount or (Level) of Current Assets</a:t>
            </a:r>
          </a:p>
        </p:txBody>
      </p:sp>
      <p:sp>
        <p:nvSpPr>
          <p:cNvPr id="9242" name="Line 26"/>
          <p:cNvSpPr>
            <a:spLocks noChangeShapeType="1"/>
          </p:cNvSpPr>
          <p:nvPr/>
        </p:nvSpPr>
        <p:spPr bwMode="auto">
          <a:xfrm>
            <a:off x="381000" y="5105400"/>
            <a:ext cx="3505200" cy="0"/>
          </a:xfrm>
          <a:prstGeom prst="line">
            <a:avLst/>
          </a:prstGeom>
          <a:noFill/>
          <a:ln w="1905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9243" name="Line 27"/>
          <p:cNvSpPr>
            <a:spLocks noChangeShapeType="1"/>
          </p:cNvSpPr>
          <p:nvPr/>
        </p:nvSpPr>
        <p:spPr bwMode="auto">
          <a:xfrm>
            <a:off x="381000" y="4117568"/>
            <a:ext cx="3505200" cy="0"/>
          </a:xfrm>
          <a:prstGeom prst="line">
            <a:avLst/>
          </a:prstGeom>
          <a:noFill/>
          <a:ln w="127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990600" y="6002388"/>
            <a:ext cx="2362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1295400" y="3666358"/>
            <a:ext cx="1676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041775" y="2667000"/>
            <a:ext cx="4625065" cy="3621142"/>
            <a:chOff x="4041775" y="2667000"/>
            <a:chExt cx="4625065" cy="3621142"/>
          </a:xfrm>
        </p:grpSpPr>
        <p:sp>
          <p:nvSpPr>
            <p:cNvPr id="31" name="Line 8"/>
            <p:cNvSpPr>
              <a:spLocks noChangeShapeType="1"/>
            </p:cNvSpPr>
            <p:nvPr/>
          </p:nvSpPr>
          <p:spPr bwMode="auto">
            <a:xfrm flipH="1">
              <a:off x="4495800" y="5867400"/>
              <a:ext cx="411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2" name="Line 9"/>
            <p:cNvSpPr>
              <a:spLocks noChangeShapeType="1"/>
            </p:cNvSpPr>
            <p:nvPr/>
          </p:nvSpPr>
          <p:spPr bwMode="auto">
            <a:xfrm>
              <a:off x="4495800" y="2667000"/>
              <a:ext cx="0" cy="320040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3" name="Arc 10"/>
            <p:cNvSpPr>
              <a:spLocks/>
            </p:cNvSpPr>
            <p:nvPr/>
          </p:nvSpPr>
          <p:spPr bwMode="auto">
            <a:xfrm rot="10800000">
              <a:off x="4495800" y="3810000"/>
              <a:ext cx="3962400" cy="19812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181720047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4" name="Arc 11"/>
            <p:cNvSpPr>
              <a:spLocks/>
            </p:cNvSpPr>
            <p:nvPr/>
          </p:nvSpPr>
          <p:spPr bwMode="auto">
            <a:xfrm rot="10800000">
              <a:off x="4495800" y="3352800"/>
              <a:ext cx="3962400" cy="24384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27526828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5" name="Arc 12"/>
            <p:cNvSpPr>
              <a:spLocks/>
            </p:cNvSpPr>
            <p:nvPr/>
          </p:nvSpPr>
          <p:spPr bwMode="auto">
            <a:xfrm rot="10800000">
              <a:off x="4495800" y="4267200"/>
              <a:ext cx="3962400" cy="15240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107526663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6" name="Rectangle 13"/>
            <p:cNvSpPr>
              <a:spLocks noChangeArrowheads="1"/>
            </p:cNvSpPr>
            <p:nvPr/>
          </p:nvSpPr>
          <p:spPr bwMode="auto">
            <a:xfrm>
              <a:off x="4329113" y="5921375"/>
              <a:ext cx="4337727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dirty="0">
                  <a:latin typeface="Times New Roman" pitchFamily="18" charset="0"/>
                </a:rPr>
                <a:t>0                       </a:t>
              </a:r>
              <a:r>
                <a:rPr lang="en-US" sz="1800" dirty="0" smtClean="0">
                  <a:latin typeface="Times New Roman" pitchFamily="18" charset="0"/>
                </a:rPr>
                <a:t>50,000                       </a:t>
              </a:r>
              <a:r>
                <a:rPr lang="en-US" dirty="0" smtClean="0">
                  <a:latin typeface="Times New Roman" pitchFamily="18" charset="0"/>
                </a:rPr>
                <a:t>10</a:t>
              </a:r>
              <a:r>
                <a:rPr lang="en-US" sz="1800" dirty="0" smtClean="0">
                  <a:latin typeface="Times New Roman" pitchFamily="18" charset="0"/>
                </a:rPr>
                <a:t>0,000</a:t>
              </a:r>
              <a:endParaRPr lang="en-US" sz="1800" dirty="0">
                <a:latin typeface="Times New Roman" pitchFamily="18" charset="0"/>
              </a:endParaRPr>
            </a:p>
          </p:txBody>
        </p:sp>
        <p:sp>
          <p:nvSpPr>
            <p:cNvPr id="37" name="Rectangle 15"/>
            <p:cNvSpPr>
              <a:spLocks noChangeArrowheads="1"/>
            </p:cNvSpPr>
            <p:nvPr/>
          </p:nvSpPr>
          <p:spPr bwMode="auto">
            <a:xfrm rot="-5400000">
              <a:off x="3180556" y="4021932"/>
              <a:ext cx="2085975" cy="363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dirty="0">
                  <a:latin typeface="Times New Roman" pitchFamily="18" charset="0"/>
                </a:rPr>
                <a:t>ASSET LEVEL ($)</a:t>
              </a:r>
            </a:p>
          </p:txBody>
        </p:sp>
        <p:sp>
          <p:nvSpPr>
            <p:cNvPr id="38" name="Rectangle 16"/>
            <p:cNvSpPr>
              <a:spLocks noChangeArrowheads="1"/>
            </p:cNvSpPr>
            <p:nvPr/>
          </p:nvSpPr>
          <p:spPr bwMode="auto">
            <a:xfrm>
              <a:off x="5548313" y="4778375"/>
              <a:ext cx="1646990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dirty="0">
                  <a:latin typeface="Times New Roman" pitchFamily="18" charset="0"/>
                </a:rPr>
                <a:t>Current Assets</a:t>
              </a:r>
            </a:p>
          </p:txBody>
        </p:sp>
        <p:sp>
          <p:nvSpPr>
            <p:cNvPr id="39" name="Line 17"/>
            <p:cNvSpPr>
              <a:spLocks noChangeShapeType="1"/>
            </p:cNvSpPr>
            <p:nvPr/>
          </p:nvSpPr>
          <p:spPr bwMode="auto">
            <a:xfrm flipV="1">
              <a:off x="6019800" y="39624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0" name="Line 18"/>
            <p:cNvSpPr>
              <a:spLocks noChangeShapeType="1"/>
            </p:cNvSpPr>
            <p:nvPr/>
          </p:nvSpPr>
          <p:spPr bwMode="auto">
            <a:xfrm flipV="1">
              <a:off x="6324600" y="4191000"/>
              <a:ext cx="0" cy="609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1" name="Line 19"/>
            <p:cNvSpPr>
              <a:spLocks noChangeShapeType="1"/>
            </p:cNvSpPr>
            <p:nvPr/>
          </p:nvSpPr>
          <p:spPr bwMode="auto">
            <a:xfrm flipV="1">
              <a:off x="6629400" y="4495800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2" name="Line 20"/>
            <p:cNvSpPr>
              <a:spLocks noChangeShapeType="1"/>
            </p:cNvSpPr>
            <p:nvPr/>
          </p:nvSpPr>
          <p:spPr bwMode="auto">
            <a:xfrm>
              <a:off x="60198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3" name="Line 21"/>
            <p:cNvSpPr>
              <a:spLocks noChangeShapeType="1"/>
            </p:cNvSpPr>
            <p:nvPr/>
          </p:nvSpPr>
          <p:spPr bwMode="auto">
            <a:xfrm>
              <a:off x="63246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4" name="Line 22"/>
            <p:cNvSpPr>
              <a:spLocks noChangeShapeType="1"/>
            </p:cNvSpPr>
            <p:nvPr/>
          </p:nvSpPr>
          <p:spPr bwMode="auto">
            <a:xfrm>
              <a:off x="66294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5" name="Rectangle 23"/>
            <p:cNvSpPr>
              <a:spLocks noChangeArrowheads="1"/>
            </p:cNvSpPr>
            <p:nvPr/>
          </p:nvSpPr>
          <p:spPr bwMode="auto">
            <a:xfrm>
              <a:off x="7453313" y="3940175"/>
              <a:ext cx="1009893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C</a:t>
              </a:r>
            </a:p>
          </p:txBody>
        </p:sp>
        <p:sp>
          <p:nvSpPr>
            <p:cNvPr id="46" name="Rectangle 24"/>
            <p:cNvSpPr>
              <a:spLocks noChangeArrowheads="1"/>
            </p:cNvSpPr>
            <p:nvPr/>
          </p:nvSpPr>
          <p:spPr bwMode="auto">
            <a:xfrm>
              <a:off x="7453313" y="3025775"/>
              <a:ext cx="997133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A</a:t>
              </a:r>
            </a:p>
          </p:txBody>
        </p:sp>
        <p:sp>
          <p:nvSpPr>
            <p:cNvPr id="47" name="Rectangle 25"/>
            <p:cNvSpPr>
              <a:spLocks noChangeArrowheads="1"/>
            </p:cNvSpPr>
            <p:nvPr/>
          </p:nvSpPr>
          <p:spPr bwMode="auto">
            <a:xfrm>
              <a:off x="7453313" y="3482975"/>
              <a:ext cx="997069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B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2481087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229600" cy="16764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Impact on Expected Profitability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00050" y="2609849"/>
            <a:ext cx="3467100" cy="3903663"/>
          </a:xfrm>
          <a:ln w="3175" cap="flat" cmpd="dbl">
            <a:solidFill>
              <a:srgbClr val="000000"/>
            </a:solidFill>
          </a:ln>
        </p:spPr>
        <p:txBody>
          <a:bodyPr>
            <a:noAutofit/>
          </a:bodyPr>
          <a:lstStyle/>
          <a:p>
            <a:pPr marL="0" indent="0" algn="ctr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u="sng" dirty="0" smtClean="0"/>
              <a:t>Profitability Analysis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i="1" u="sng" dirty="0" smtClean="0"/>
              <a:t>Policy</a:t>
            </a:r>
            <a:r>
              <a:rPr lang="en-US" sz="2400" b="1" i="1" dirty="0" smtClean="0"/>
              <a:t>	       </a:t>
            </a:r>
            <a:r>
              <a:rPr lang="en-US" sz="2400" b="1" i="1" u="sng" dirty="0" smtClean="0"/>
              <a:t>Profitability</a:t>
            </a:r>
            <a:endParaRPr lang="en-US" sz="2400" b="1" dirty="0" smtClean="0"/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 smtClean="0"/>
              <a:t>    A		Low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 smtClean="0"/>
              <a:t>    B		Average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 smtClean="0"/>
              <a:t>    C		High</a:t>
            </a:r>
          </a:p>
          <a:p>
            <a:pPr marL="0" indent="0">
              <a:spcBef>
                <a:spcPct val="3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dirty="0" smtClean="0"/>
              <a:t>As current asset levels decline, total assets will decline and the ROI will rise.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755729" y="1905000"/>
            <a:ext cx="7772400" cy="533400"/>
          </a:xfrm>
          <a:noFill/>
        </p:spPr>
        <p:txBody>
          <a:bodyPr/>
          <a:lstStyle/>
          <a:p>
            <a:pPr algn="ctr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2400" dirty="0" smtClean="0"/>
              <a:t>Optimal Amount or (Level) of Current Assets</a:t>
            </a: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5395913" y="6149975"/>
            <a:ext cx="18827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 dirty="0">
                <a:latin typeface="Times New Roman" pitchFamily="18" charset="0"/>
              </a:rPr>
              <a:t>OUTPUT (units)</a:t>
            </a:r>
          </a:p>
        </p:txBody>
      </p:sp>
      <p:sp>
        <p:nvSpPr>
          <p:cNvPr id="10265" name="Line 25"/>
          <p:cNvSpPr>
            <a:spLocks noChangeShapeType="1"/>
          </p:cNvSpPr>
          <p:nvPr/>
        </p:nvSpPr>
        <p:spPr bwMode="auto">
          <a:xfrm>
            <a:off x="381000" y="4961758"/>
            <a:ext cx="3505200" cy="0"/>
          </a:xfrm>
          <a:prstGeom prst="line">
            <a:avLst/>
          </a:prstGeom>
          <a:noFill/>
          <a:ln w="127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4041775" y="2667000"/>
            <a:ext cx="4625065" cy="3621142"/>
            <a:chOff x="4041775" y="2667000"/>
            <a:chExt cx="4625065" cy="3621142"/>
          </a:xfrm>
        </p:grpSpPr>
        <p:sp>
          <p:nvSpPr>
            <p:cNvPr id="46" name="Line 8"/>
            <p:cNvSpPr>
              <a:spLocks noChangeShapeType="1"/>
            </p:cNvSpPr>
            <p:nvPr/>
          </p:nvSpPr>
          <p:spPr bwMode="auto">
            <a:xfrm flipH="1">
              <a:off x="4495800" y="5867400"/>
              <a:ext cx="411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7" name="Line 9"/>
            <p:cNvSpPr>
              <a:spLocks noChangeShapeType="1"/>
            </p:cNvSpPr>
            <p:nvPr/>
          </p:nvSpPr>
          <p:spPr bwMode="auto">
            <a:xfrm>
              <a:off x="4495800" y="2667000"/>
              <a:ext cx="0" cy="320040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8" name="Arc 10"/>
            <p:cNvSpPr>
              <a:spLocks/>
            </p:cNvSpPr>
            <p:nvPr/>
          </p:nvSpPr>
          <p:spPr bwMode="auto">
            <a:xfrm rot="10800000">
              <a:off x="4495800" y="3810000"/>
              <a:ext cx="3962400" cy="19812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181720047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9" name="Arc 11"/>
            <p:cNvSpPr>
              <a:spLocks/>
            </p:cNvSpPr>
            <p:nvPr/>
          </p:nvSpPr>
          <p:spPr bwMode="auto">
            <a:xfrm rot="10800000">
              <a:off x="4495800" y="3352800"/>
              <a:ext cx="3962400" cy="24384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27526828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50" name="Arc 12"/>
            <p:cNvSpPr>
              <a:spLocks/>
            </p:cNvSpPr>
            <p:nvPr/>
          </p:nvSpPr>
          <p:spPr bwMode="auto">
            <a:xfrm rot="10800000">
              <a:off x="4495800" y="4267200"/>
              <a:ext cx="3962400" cy="15240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107526663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51" name="Rectangle 13"/>
            <p:cNvSpPr>
              <a:spLocks noChangeArrowheads="1"/>
            </p:cNvSpPr>
            <p:nvPr/>
          </p:nvSpPr>
          <p:spPr bwMode="auto">
            <a:xfrm>
              <a:off x="4329113" y="5921375"/>
              <a:ext cx="4337727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dirty="0">
                  <a:latin typeface="Times New Roman" pitchFamily="18" charset="0"/>
                </a:rPr>
                <a:t>0                       </a:t>
              </a:r>
              <a:r>
                <a:rPr lang="en-US" sz="1800" dirty="0" smtClean="0">
                  <a:latin typeface="Times New Roman" pitchFamily="18" charset="0"/>
                </a:rPr>
                <a:t>50,000                       </a:t>
              </a:r>
              <a:r>
                <a:rPr lang="en-US" dirty="0" smtClean="0">
                  <a:latin typeface="Times New Roman" pitchFamily="18" charset="0"/>
                </a:rPr>
                <a:t>10</a:t>
              </a:r>
              <a:r>
                <a:rPr lang="en-US" sz="1800" dirty="0" smtClean="0">
                  <a:latin typeface="Times New Roman" pitchFamily="18" charset="0"/>
                </a:rPr>
                <a:t>0,000</a:t>
              </a:r>
              <a:endParaRPr lang="en-US" sz="1800" dirty="0">
                <a:latin typeface="Times New Roman" pitchFamily="18" charset="0"/>
              </a:endParaRPr>
            </a:p>
          </p:txBody>
        </p:sp>
        <p:sp>
          <p:nvSpPr>
            <p:cNvPr id="52" name="Rectangle 15"/>
            <p:cNvSpPr>
              <a:spLocks noChangeArrowheads="1"/>
            </p:cNvSpPr>
            <p:nvPr/>
          </p:nvSpPr>
          <p:spPr bwMode="auto">
            <a:xfrm rot="-5400000">
              <a:off x="3180556" y="4021932"/>
              <a:ext cx="2085975" cy="363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dirty="0">
                  <a:latin typeface="Times New Roman" pitchFamily="18" charset="0"/>
                </a:rPr>
                <a:t>ASSET LEVEL ($)</a:t>
              </a:r>
            </a:p>
          </p:txBody>
        </p:sp>
        <p:sp>
          <p:nvSpPr>
            <p:cNvPr id="53" name="Rectangle 16"/>
            <p:cNvSpPr>
              <a:spLocks noChangeArrowheads="1"/>
            </p:cNvSpPr>
            <p:nvPr/>
          </p:nvSpPr>
          <p:spPr bwMode="auto">
            <a:xfrm>
              <a:off x="5548313" y="4778375"/>
              <a:ext cx="1646990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dirty="0">
                  <a:latin typeface="Times New Roman" pitchFamily="18" charset="0"/>
                </a:rPr>
                <a:t>Current Assets</a:t>
              </a:r>
            </a:p>
          </p:txBody>
        </p:sp>
        <p:sp>
          <p:nvSpPr>
            <p:cNvPr id="54" name="Line 17"/>
            <p:cNvSpPr>
              <a:spLocks noChangeShapeType="1"/>
            </p:cNvSpPr>
            <p:nvPr/>
          </p:nvSpPr>
          <p:spPr bwMode="auto">
            <a:xfrm flipV="1">
              <a:off x="6019800" y="39624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55" name="Line 18"/>
            <p:cNvSpPr>
              <a:spLocks noChangeShapeType="1"/>
            </p:cNvSpPr>
            <p:nvPr/>
          </p:nvSpPr>
          <p:spPr bwMode="auto">
            <a:xfrm flipV="1">
              <a:off x="6324600" y="4191000"/>
              <a:ext cx="0" cy="609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56" name="Line 19"/>
            <p:cNvSpPr>
              <a:spLocks noChangeShapeType="1"/>
            </p:cNvSpPr>
            <p:nvPr/>
          </p:nvSpPr>
          <p:spPr bwMode="auto">
            <a:xfrm flipV="1">
              <a:off x="6629400" y="4495800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57" name="Line 20"/>
            <p:cNvSpPr>
              <a:spLocks noChangeShapeType="1"/>
            </p:cNvSpPr>
            <p:nvPr/>
          </p:nvSpPr>
          <p:spPr bwMode="auto">
            <a:xfrm>
              <a:off x="60198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58" name="Line 21"/>
            <p:cNvSpPr>
              <a:spLocks noChangeShapeType="1"/>
            </p:cNvSpPr>
            <p:nvPr/>
          </p:nvSpPr>
          <p:spPr bwMode="auto">
            <a:xfrm>
              <a:off x="63246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59" name="Line 22"/>
            <p:cNvSpPr>
              <a:spLocks noChangeShapeType="1"/>
            </p:cNvSpPr>
            <p:nvPr/>
          </p:nvSpPr>
          <p:spPr bwMode="auto">
            <a:xfrm>
              <a:off x="66294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60" name="Rectangle 23"/>
            <p:cNvSpPr>
              <a:spLocks noChangeArrowheads="1"/>
            </p:cNvSpPr>
            <p:nvPr/>
          </p:nvSpPr>
          <p:spPr bwMode="auto">
            <a:xfrm>
              <a:off x="7453313" y="3940175"/>
              <a:ext cx="1009893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C</a:t>
              </a:r>
            </a:p>
          </p:txBody>
        </p:sp>
        <p:sp>
          <p:nvSpPr>
            <p:cNvPr id="61" name="Rectangle 24"/>
            <p:cNvSpPr>
              <a:spLocks noChangeArrowheads="1"/>
            </p:cNvSpPr>
            <p:nvPr/>
          </p:nvSpPr>
          <p:spPr bwMode="auto">
            <a:xfrm>
              <a:off x="7453313" y="3025775"/>
              <a:ext cx="997133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A</a:t>
              </a:r>
            </a:p>
          </p:txBody>
        </p:sp>
        <p:sp>
          <p:nvSpPr>
            <p:cNvPr id="62" name="Rectangle 25"/>
            <p:cNvSpPr>
              <a:spLocks noChangeArrowheads="1"/>
            </p:cNvSpPr>
            <p:nvPr/>
          </p:nvSpPr>
          <p:spPr bwMode="auto">
            <a:xfrm>
              <a:off x="7453313" y="3482975"/>
              <a:ext cx="997069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B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0935655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6781800" cy="12192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Impact on Risk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00050" y="2285999"/>
            <a:ext cx="3467100" cy="4227513"/>
          </a:xfrm>
          <a:ln w="3175" cap="flat" cmpd="dbl">
            <a:solidFill>
              <a:srgbClr val="000000"/>
            </a:solidFill>
          </a:ln>
        </p:spPr>
        <p:txBody>
          <a:bodyPr>
            <a:noAutofit/>
          </a:bodyPr>
          <a:lstStyle/>
          <a:p>
            <a:pPr marL="228600" indent="-228600">
              <a:spcBef>
                <a:spcPct val="10000"/>
              </a:spcBef>
              <a:spcAft>
                <a:spcPct val="10000"/>
              </a:spcAft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Decreasing cash 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reduces the firm’s ability to meet its financial obligations.  More risk!</a:t>
            </a:r>
          </a:p>
          <a:p>
            <a:pPr marL="228600" indent="-228600">
              <a:spcBef>
                <a:spcPct val="10000"/>
              </a:spcBef>
              <a:spcAft>
                <a:spcPct val="10000"/>
              </a:spcAft>
              <a:defRPr/>
            </a:pP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Stricter credit policies 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reduce receivables 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and possibly lose sales and customers.  More risk!</a:t>
            </a:r>
          </a:p>
          <a:p>
            <a:pPr marL="228600" indent="-228600">
              <a:spcBef>
                <a:spcPct val="10000"/>
              </a:spcBef>
              <a:spcAft>
                <a:spcPct val="10000"/>
              </a:spcAft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Lower inventory </a:t>
            </a: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levels increase stock outs and lost sales.  More risk!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2136057" y="1600200"/>
            <a:ext cx="5257800" cy="533400"/>
          </a:xfrm>
          <a:noFill/>
        </p:spPr>
        <p:txBody>
          <a:bodyPr>
            <a:normAutofit fontScale="92500"/>
          </a:bodyPr>
          <a:lstStyle/>
          <a:p>
            <a:pPr algn="ctr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2400" dirty="0" smtClean="0"/>
              <a:t>Optimal Amount or (Level) of Current Assets</a:t>
            </a: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4495800" y="2667000"/>
            <a:ext cx="0" cy="32004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4329113" y="5921375"/>
            <a:ext cx="4395435" cy="366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 dirty="0">
                <a:latin typeface="Times New Roman" pitchFamily="18" charset="0"/>
              </a:rPr>
              <a:t>0                       </a:t>
            </a:r>
            <a:r>
              <a:rPr lang="en-US" sz="1800" dirty="0" smtClean="0">
                <a:latin typeface="Times New Roman" pitchFamily="18" charset="0"/>
              </a:rPr>
              <a:t>50,000                      100,000</a:t>
            </a:r>
            <a:endParaRPr lang="en-US" sz="1800" dirty="0">
              <a:latin typeface="Times New Roman" pitchFamily="18" charset="0"/>
            </a:endParaRPr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5395913" y="6149975"/>
            <a:ext cx="18827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 dirty="0">
                <a:latin typeface="Times New Roman" pitchFamily="18" charset="0"/>
              </a:rPr>
              <a:t>OUTPUT (units)</a:t>
            </a:r>
          </a:p>
        </p:txBody>
      </p:sp>
      <p:sp>
        <p:nvSpPr>
          <p:cNvPr id="11290" name="Line 26"/>
          <p:cNvSpPr>
            <a:spLocks noChangeShapeType="1"/>
          </p:cNvSpPr>
          <p:nvPr/>
        </p:nvSpPr>
        <p:spPr bwMode="auto">
          <a:xfrm>
            <a:off x="381000" y="3849742"/>
            <a:ext cx="3505200" cy="0"/>
          </a:xfrm>
          <a:prstGeom prst="line">
            <a:avLst/>
          </a:prstGeom>
          <a:noFill/>
          <a:ln w="127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1291" name="Line 27"/>
          <p:cNvSpPr>
            <a:spLocks noChangeShapeType="1"/>
          </p:cNvSpPr>
          <p:nvPr/>
        </p:nvSpPr>
        <p:spPr bwMode="auto">
          <a:xfrm>
            <a:off x="381000" y="5334000"/>
            <a:ext cx="3505200" cy="0"/>
          </a:xfrm>
          <a:prstGeom prst="line">
            <a:avLst/>
          </a:prstGeom>
          <a:noFill/>
          <a:ln w="127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4041775" y="2667000"/>
            <a:ext cx="4568825" cy="3200400"/>
            <a:chOff x="4041775" y="2667000"/>
            <a:chExt cx="4568825" cy="3200400"/>
          </a:xfrm>
        </p:grpSpPr>
        <p:sp>
          <p:nvSpPr>
            <p:cNvPr id="29" name="Line 8"/>
            <p:cNvSpPr>
              <a:spLocks noChangeShapeType="1"/>
            </p:cNvSpPr>
            <p:nvPr/>
          </p:nvSpPr>
          <p:spPr bwMode="auto">
            <a:xfrm flipH="1">
              <a:off x="4495800" y="5867400"/>
              <a:ext cx="411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0" name="Line 9"/>
            <p:cNvSpPr>
              <a:spLocks noChangeShapeType="1"/>
            </p:cNvSpPr>
            <p:nvPr/>
          </p:nvSpPr>
          <p:spPr bwMode="auto">
            <a:xfrm>
              <a:off x="4495800" y="2667000"/>
              <a:ext cx="0" cy="320040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1" name="Arc 10"/>
            <p:cNvSpPr>
              <a:spLocks/>
            </p:cNvSpPr>
            <p:nvPr/>
          </p:nvSpPr>
          <p:spPr bwMode="auto">
            <a:xfrm rot="10800000">
              <a:off x="4495800" y="3810000"/>
              <a:ext cx="3962400" cy="19812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181720047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2" name="Arc 11"/>
            <p:cNvSpPr>
              <a:spLocks/>
            </p:cNvSpPr>
            <p:nvPr/>
          </p:nvSpPr>
          <p:spPr bwMode="auto">
            <a:xfrm rot="10800000">
              <a:off x="4495800" y="3352800"/>
              <a:ext cx="3962400" cy="24384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27526828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3" name="Arc 12"/>
            <p:cNvSpPr>
              <a:spLocks/>
            </p:cNvSpPr>
            <p:nvPr/>
          </p:nvSpPr>
          <p:spPr bwMode="auto">
            <a:xfrm rot="10800000">
              <a:off x="4495800" y="4267200"/>
              <a:ext cx="3962400" cy="15240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107526663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5" name="Rectangle 15"/>
            <p:cNvSpPr>
              <a:spLocks noChangeArrowheads="1"/>
            </p:cNvSpPr>
            <p:nvPr/>
          </p:nvSpPr>
          <p:spPr bwMode="auto">
            <a:xfrm rot="-5400000">
              <a:off x="3180556" y="4021932"/>
              <a:ext cx="2085975" cy="363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dirty="0">
                  <a:latin typeface="Times New Roman" pitchFamily="18" charset="0"/>
                </a:rPr>
                <a:t>ASSET LEVEL ($)</a:t>
              </a:r>
            </a:p>
          </p:txBody>
        </p:sp>
        <p:sp>
          <p:nvSpPr>
            <p:cNvPr id="36" name="Rectangle 16"/>
            <p:cNvSpPr>
              <a:spLocks noChangeArrowheads="1"/>
            </p:cNvSpPr>
            <p:nvPr/>
          </p:nvSpPr>
          <p:spPr bwMode="auto">
            <a:xfrm>
              <a:off x="5548313" y="4778375"/>
              <a:ext cx="1646990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dirty="0">
                  <a:latin typeface="Times New Roman" pitchFamily="18" charset="0"/>
                </a:rPr>
                <a:t>Current Assets</a:t>
              </a:r>
            </a:p>
          </p:txBody>
        </p:sp>
        <p:sp>
          <p:nvSpPr>
            <p:cNvPr id="37" name="Line 17"/>
            <p:cNvSpPr>
              <a:spLocks noChangeShapeType="1"/>
            </p:cNvSpPr>
            <p:nvPr/>
          </p:nvSpPr>
          <p:spPr bwMode="auto">
            <a:xfrm flipV="1">
              <a:off x="6019800" y="39624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8" name="Line 18"/>
            <p:cNvSpPr>
              <a:spLocks noChangeShapeType="1"/>
            </p:cNvSpPr>
            <p:nvPr/>
          </p:nvSpPr>
          <p:spPr bwMode="auto">
            <a:xfrm flipV="1">
              <a:off x="6324600" y="4191000"/>
              <a:ext cx="0" cy="609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9" name="Line 19"/>
            <p:cNvSpPr>
              <a:spLocks noChangeShapeType="1"/>
            </p:cNvSpPr>
            <p:nvPr/>
          </p:nvSpPr>
          <p:spPr bwMode="auto">
            <a:xfrm flipV="1">
              <a:off x="6629400" y="4495800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0" name="Line 20"/>
            <p:cNvSpPr>
              <a:spLocks noChangeShapeType="1"/>
            </p:cNvSpPr>
            <p:nvPr/>
          </p:nvSpPr>
          <p:spPr bwMode="auto">
            <a:xfrm>
              <a:off x="60198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1" name="Line 21"/>
            <p:cNvSpPr>
              <a:spLocks noChangeShapeType="1"/>
            </p:cNvSpPr>
            <p:nvPr/>
          </p:nvSpPr>
          <p:spPr bwMode="auto">
            <a:xfrm>
              <a:off x="63246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2" name="Line 22"/>
            <p:cNvSpPr>
              <a:spLocks noChangeShapeType="1"/>
            </p:cNvSpPr>
            <p:nvPr/>
          </p:nvSpPr>
          <p:spPr bwMode="auto">
            <a:xfrm>
              <a:off x="66294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3" name="Rectangle 23"/>
            <p:cNvSpPr>
              <a:spLocks noChangeArrowheads="1"/>
            </p:cNvSpPr>
            <p:nvPr/>
          </p:nvSpPr>
          <p:spPr bwMode="auto">
            <a:xfrm>
              <a:off x="7453313" y="3940175"/>
              <a:ext cx="1009893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C</a:t>
              </a:r>
            </a:p>
          </p:txBody>
        </p:sp>
        <p:sp>
          <p:nvSpPr>
            <p:cNvPr id="44" name="Rectangle 24"/>
            <p:cNvSpPr>
              <a:spLocks noChangeArrowheads="1"/>
            </p:cNvSpPr>
            <p:nvPr/>
          </p:nvSpPr>
          <p:spPr bwMode="auto">
            <a:xfrm>
              <a:off x="7453313" y="3025775"/>
              <a:ext cx="997133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A</a:t>
              </a:r>
            </a:p>
          </p:txBody>
        </p:sp>
        <p:sp>
          <p:nvSpPr>
            <p:cNvPr id="45" name="Rectangle 25"/>
            <p:cNvSpPr>
              <a:spLocks noChangeArrowheads="1"/>
            </p:cNvSpPr>
            <p:nvPr/>
          </p:nvSpPr>
          <p:spPr bwMode="auto">
            <a:xfrm>
              <a:off x="7453313" y="3482975"/>
              <a:ext cx="997069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B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29693582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>
          <a:xfrm>
            <a:off x="348665" y="228600"/>
            <a:ext cx="8077200" cy="12192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>
                <a:solidFill>
                  <a:schemeClr val="bg2">
                    <a:lumMod val="10000"/>
                  </a:schemeClr>
                </a:solidFill>
              </a:rPr>
              <a:t>Impact on Risk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00050" y="2438400"/>
            <a:ext cx="3467100" cy="3943350"/>
          </a:xfrm>
          <a:ln w="3175" cap="flat" cmpd="dbl">
            <a:solidFill>
              <a:srgbClr val="000000"/>
            </a:solidFill>
          </a:ln>
        </p:spPr>
        <p:txBody>
          <a:bodyPr>
            <a:noAutofit/>
          </a:bodyPr>
          <a:lstStyle/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u="sng" dirty="0" smtClean="0">
                <a:solidFill>
                  <a:schemeClr val="bg2">
                    <a:lumMod val="10000"/>
                  </a:schemeClr>
                </a:solidFill>
              </a:rPr>
              <a:t>Risk Analysis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i="1" u="sng" dirty="0" smtClean="0">
                <a:solidFill>
                  <a:schemeClr val="bg2">
                    <a:lumMod val="10000"/>
                  </a:schemeClr>
                </a:solidFill>
              </a:rPr>
              <a:t>Policy</a:t>
            </a:r>
            <a:r>
              <a:rPr lang="en-US" i="1" dirty="0" smtClean="0">
                <a:solidFill>
                  <a:schemeClr val="bg2">
                    <a:lumMod val="10000"/>
                  </a:schemeClr>
                </a:solidFill>
              </a:rPr>
              <a:t>		</a:t>
            </a:r>
            <a:r>
              <a:rPr lang="en-US" i="1" u="sng" dirty="0" smtClean="0">
                <a:solidFill>
                  <a:schemeClr val="bg2">
                    <a:lumMod val="10000"/>
                  </a:schemeClr>
                </a:solidFill>
              </a:rPr>
              <a:t>Risk</a:t>
            </a:r>
            <a:endParaRPr lang="en-US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    A		Low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    B		Average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    C		High</a:t>
            </a:r>
          </a:p>
          <a:p>
            <a:pPr marL="0" indent="0">
              <a:spcBef>
                <a:spcPct val="9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dirty="0" smtClean="0">
                <a:solidFill>
                  <a:schemeClr val="bg2">
                    <a:lumMod val="10000"/>
                  </a:schemeClr>
                </a:solidFill>
              </a:rPr>
              <a:t>Risk increases as the level of current assets are reduced.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1833716"/>
            <a:ext cx="7772400" cy="533400"/>
          </a:xfrm>
          <a:noFill/>
        </p:spPr>
        <p:txBody>
          <a:bodyPr/>
          <a:lstStyle/>
          <a:p>
            <a:pPr algn="ctr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2400" dirty="0" smtClean="0"/>
              <a:t>Optimal Amount or (Level) of Current Assets</a:t>
            </a: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4329113" y="5921375"/>
            <a:ext cx="4280019" cy="366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 dirty="0">
                <a:latin typeface="Times New Roman" pitchFamily="18" charset="0"/>
              </a:rPr>
              <a:t>0                       </a:t>
            </a:r>
            <a:r>
              <a:rPr lang="en-US" sz="1800" dirty="0" smtClean="0">
                <a:latin typeface="Times New Roman" pitchFamily="18" charset="0"/>
              </a:rPr>
              <a:t>50,000                      </a:t>
            </a:r>
            <a:r>
              <a:rPr lang="en-US" dirty="0" smtClean="0">
                <a:latin typeface="Times New Roman" pitchFamily="18" charset="0"/>
              </a:rPr>
              <a:t>10</a:t>
            </a:r>
            <a:r>
              <a:rPr lang="en-US" sz="1800" dirty="0" smtClean="0">
                <a:latin typeface="Times New Roman" pitchFamily="18" charset="0"/>
              </a:rPr>
              <a:t>0,000</a:t>
            </a:r>
            <a:endParaRPr lang="en-US" sz="1800" dirty="0">
              <a:latin typeface="Times New Roman" pitchFamily="18" charset="0"/>
            </a:endParaRPr>
          </a:p>
        </p:txBody>
      </p:sp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5395913" y="6149975"/>
            <a:ext cx="1882775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1800" dirty="0">
                <a:latin typeface="Times New Roman" pitchFamily="18" charset="0"/>
              </a:rPr>
              <a:t>OUTPUT (units)</a:t>
            </a:r>
          </a:p>
        </p:txBody>
      </p:sp>
      <p:sp>
        <p:nvSpPr>
          <p:cNvPr id="12313" name="Line 25"/>
          <p:cNvSpPr>
            <a:spLocks noChangeShapeType="1"/>
          </p:cNvSpPr>
          <p:nvPr/>
        </p:nvSpPr>
        <p:spPr bwMode="auto">
          <a:xfrm>
            <a:off x="381000" y="5001087"/>
            <a:ext cx="35052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4041775" y="2667000"/>
            <a:ext cx="4568825" cy="3200400"/>
            <a:chOff x="4041775" y="2667000"/>
            <a:chExt cx="4568825" cy="3200400"/>
          </a:xfrm>
        </p:grpSpPr>
        <p:sp>
          <p:nvSpPr>
            <p:cNvPr id="28" name="Line 8"/>
            <p:cNvSpPr>
              <a:spLocks noChangeShapeType="1"/>
            </p:cNvSpPr>
            <p:nvPr/>
          </p:nvSpPr>
          <p:spPr bwMode="auto">
            <a:xfrm flipH="1">
              <a:off x="4495800" y="5867400"/>
              <a:ext cx="4114800" cy="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29" name="Line 9"/>
            <p:cNvSpPr>
              <a:spLocks noChangeShapeType="1"/>
            </p:cNvSpPr>
            <p:nvPr/>
          </p:nvSpPr>
          <p:spPr bwMode="auto">
            <a:xfrm>
              <a:off x="4495800" y="2667000"/>
              <a:ext cx="0" cy="3200400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0" name="Arc 10"/>
            <p:cNvSpPr>
              <a:spLocks/>
            </p:cNvSpPr>
            <p:nvPr/>
          </p:nvSpPr>
          <p:spPr bwMode="auto">
            <a:xfrm rot="10800000">
              <a:off x="4495800" y="3810000"/>
              <a:ext cx="3962400" cy="19812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181720047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1" name="Arc 11"/>
            <p:cNvSpPr>
              <a:spLocks/>
            </p:cNvSpPr>
            <p:nvPr/>
          </p:nvSpPr>
          <p:spPr bwMode="auto">
            <a:xfrm rot="10800000">
              <a:off x="4495800" y="3352800"/>
              <a:ext cx="3962400" cy="24384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27526828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2" name="Arc 12"/>
            <p:cNvSpPr>
              <a:spLocks/>
            </p:cNvSpPr>
            <p:nvPr/>
          </p:nvSpPr>
          <p:spPr bwMode="auto">
            <a:xfrm rot="10800000">
              <a:off x="4495800" y="4267200"/>
              <a:ext cx="3962400" cy="1524000"/>
            </a:xfrm>
            <a:custGeom>
              <a:avLst/>
              <a:gdLst>
                <a:gd name="T0" fmla="*/ 726880187 w 21600"/>
                <a:gd name="T1" fmla="*/ 0 h 21600"/>
                <a:gd name="T2" fmla="*/ 0 w 21600"/>
                <a:gd name="T3" fmla="*/ 107526663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0800" cap="rnd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4" name="Rectangle 15"/>
            <p:cNvSpPr>
              <a:spLocks noChangeArrowheads="1"/>
            </p:cNvSpPr>
            <p:nvPr/>
          </p:nvSpPr>
          <p:spPr bwMode="auto">
            <a:xfrm rot="-5400000">
              <a:off x="3180556" y="4021932"/>
              <a:ext cx="2085975" cy="363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dirty="0">
                  <a:latin typeface="Times New Roman" pitchFamily="18" charset="0"/>
                </a:rPr>
                <a:t>ASSET LEVEL ($)</a:t>
              </a:r>
            </a:p>
          </p:txBody>
        </p:sp>
        <p:sp>
          <p:nvSpPr>
            <p:cNvPr id="35" name="Rectangle 16"/>
            <p:cNvSpPr>
              <a:spLocks noChangeArrowheads="1"/>
            </p:cNvSpPr>
            <p:nvPr/>
          </p:nvSpPr>
          <p:spPr bwMode="auto">
            <a:xfrm>
              <a:off x="5548313" y="4778375"/>
              <a:ext cx="1646990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sz="1800" dirty="0">
                  <a:latin typeface="Times New Roman" pitchFamily="18" charset="0"/>
                </a:rPr>
                <a:t>Current Assets</a:t>
              </a:r>
            </a:p>
          </p:txBody>
        </p:sp>
        <p:sp>
          <p:nvSpPr>
            <p:cNvPr id="36" name="Line 17"/>
            <p:cNvSpPr>
              <a:spLocks noChangeShapeType="1"/>
            </p:cNvSpPr>
            <p:nvPr/>
          </p:nvSpPr>
          <p:spPr bwMode="auto">
            <a:xfrm flipV="1">
              <a:off x="6019800" y="3962400"/>
              <a:ext cx="0" cy="838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7" name="Line 18"/>
            <p:cNvSpPr>
              <a:spLocks noChangeShapeType="1"/>
            </p:cNvSpPr>
            <p:nvPr/>
          </p:nvSpPr>
          <p:spPr bwMode="auto">
            <a:xfrm flipV="1">
              <a:off x="6324600" y="4191000"/>
              <a:ext cx="0" cy="609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8" name="Line 19"/>
            <p:cNvSpPr>
              <a:spLocks noChangeShapeType="1"/>
            </p:cNvSpPr>
            <p:nvPr/>
          </p:nvSpPr>
          <p:spPr bwMode="auto">
            <a:xfrm flipV="1">
              <a:off x="6629400" y="4495800"/>
              <a:ext cx="0" cy="304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39" name="Line 20"/>
            <p:cNvSpPr>
              <a:spLocks noChangeShapeType="1"/>
            </p:cNvSpPr>
            <p:nvPr/>
          </p:nvSpPr>
          <p:spPr bwMode="auto">
            <a:xfrm>
              <a:off x="60198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0" name="Line 21"/>
            <p:cNvSpPr>
              <a:spLocks noChangeShapeType="1"/>
            </p:cNvSpPr>
            <p:nvPr/>
          </p:nvSpPr>
          <p:spPr bwMode="auto">
            <a:xfrm>
              <a:off x="63246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1" name="Line 22"/>
            <p:cNvSpPr>
              <a:spLocks noChangeShapeType="1"/>
            </p:cNvSpPr>
            <p:nvPr/>
          </p:nvSpPr>
          <p:spPr bwMode="auto">
            <a:xfrm>
              <a:off x="6629400" y="51054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>
                <a:latin typeface="Times New Roman" pitchFamily="18" charset="0"/>
              </a:endParaRPr>
            </a:p>
          </p:txBody>
        </p:sp>
        <p:sp>
          <p:nvSpPr>
            <p:cNvPr id="42" name="Rectangle 23"/>
            <p:cNvSpPr>
              <a:spLocks noChangeArrowheads="1"/>
            </p:cNvSpPr>
            <p:nvPr/>
          </p:nvSpPr>
          <p:spPr bwMode="auto">
            <a:xfrm>
              <a:off x="7453313" y="3940175"/>
              <a:ext cx="1009893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C</a:t>
              </a:r>
            </a:p>
          </p:txBody>
        </p:sp>
        <p:sp>
          <p:nvSpPr>
            <p:cNvPr id="43" name="Rectangle 24"/>
            <p:cNvSpPr>
              <a:spLocks noChangeArrowheads="1"/>
            </p:cNvSpPr>
            <p:nvPr/>
          </p:nvSpPr>
          <p:spPr bwMode="auto">
            <a:xfrm>
              <a:off x="7453313" y="3025775"/>
              <a:ext cx="997133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A</a:t>
              </a:r>
            </a:p>
          </p:txBody>
        </p:sp>
        <p:sp>
          <p:nvSpPr>
            <p:cNvPr id="44" name="Rectangle 25"/>
            <p:cNvSpPr>
              <a:spLocks noChangeArrowheads="1"/>
            </p:cNvSpPr>
            <p:nvPr/>
          </p:nvSpPr>
          <p:spPr bwMode="auto">
            <a:xfrm>
              <a:off x="7453313" y="3482975"/>
              <a:ext cx="997069" cy="36676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Policy B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1677945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50800"/>
            <a:ext cx="8470900" cy="17018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>
                <a:solidFill>
                  <a:schemeClr val="bg2">
                    <a:lumMod val="10000"/>
                  </a:schemeClr>
                </a:solidFill>
              </a:rPr>
              <a:t>Summary of the Optimal Amount of Current Assets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981200"/>
            <a:ext cx="7772400" cy="2438400"/>
          </a:xfrm>
        </p:spPr>
        <p:txBody>
          <a:bodyPr>
            <a:normAutofit/>
          </a:bodyPr>
          <a:lstStyle/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i="1" dirty="0" smtClean="0">
                <a:solidFill>
                  <a:schemeClr val="bg2">
                    <a:lumMod val="10000"/>
                  </a:schemeClr>
                </a:solidFill>
              </a:rPr>
              <a:t>SUMMARY OF OPTIMAL CURRENT ASSET ANALYSIS</a:t>
            </a:r>
            <a:endParaRPr lang="en-US" sz="2400" b="1" u="sng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i="1" u="sng" dirty="0" smtClean="0">
                <a:solidFill>
                  <a:schemeClr val="bg2">
                    <a:lumMod val="10000"/>
                  </a:schemeClr>
                </a:solidFill>
              </a:rPr>
              <a:t>Policy	</a:t>
            </a:r>
            <a:r>
              <a:rPr lang="en-US" sz="2400" b="1" i="1" dirty="0" smtClean="0">
                <a:solidFill>
                  <a:schemeClr val="bg2">
                    <a:lumMod val="10000"/>
                  </a:schemeClr>
                </a:solidFill>
              </a:rPr>
              <a:t>	</a:t>
            </a:r>
            <a:r>
              <a:rPr lang="en-US" sz="2400" b="1" i="1" u="sng" dirty="0" smtClean="0">
                <a:solidFill>
                  <a:schemeClr val="bg2">
                    <a:lumMod val="10000"/>
                  </a:schemeClr>
                </a:solidFill>
              </a:rPr>
              <a:t>Liquidity</a:t>
            </a:r>
            <a:r>
              <a:rPr lang="en-US" sz="2400" b="1" i="1" dirty="0" smtClean="0">
                <a:solidFill>
                  <a:schemeClr val="bg2">
                    <a:lumMod val="10000"/>
                  </a:schemeClr>
                </a:solidFill>
              </a:rPr>
              <a:t> 	</a:t>
            </a:r>
            <a:r>
              <a:rPr lang="en-US" sz="2400" b="1" i="1" u="sng" dirty="0" smtClean="0">
                <a:solidFill>
                  <a:schemeClr val="bg2">
                    <a:lumMod val="10000"/>
                  </a:schemeClr>
                </a:solidFill>
              </a:rPr>
              <a:t>Profitability</a:t>
            </a:r>
            <a:r>
              <a:rPr lang="en-US" sz="2400" b="1" i="1" dirty="0" smtClean="0">
                <a:solidFill>
                  <a:schemeClr val="bg2">
                    <a:lumMod val="10000"/>
                  </a:schemeClr>
                </a:solidFill>
              </a:rPr>
              <a:t>	       </a:t>
            </a:r>
            <a:r>
              <a:rPr lang="en-US" sz="2400" b="1" i="1" u="sng" dirty="0" smtClean="0">
                <a:solidFill>
                  <a:schemeClr val="bg2">
                    <a:lumMod val="10000"/>
                  </a:schemeClr>
                </a:solidFill>
              </a:rPr>
              <a:t>Risk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A		   High	  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</a:rPr>
              <a:t>	</a:t>
            </a: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  Low	       Low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B		Average	  Average	    Average</a:t>
            </a:r>
          </a:p>
          <a:p>
            <a:pPr marL="0" indent="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    C		   Low		     High	       High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774700" y="4459339"/>
            <a:ext cx="7759700" cy="2120900"/>
          </a:xfrm>
          <a:noFill/>
          <a:ln w="12700" cap="flat">
            <a:noFill/>
            <a:miter lim="800000"/>
            <a:headEnd/>
            <a:tailEnd/>
          </a:ln>
        </p:spPr>
        <p:txBody>
          <a:bodyPr/>
          <a:lstStyle/>
          <a:p>
            <a:pPr marL="863600" indent="-863600"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dirty="0" smtClean="0"/>
              <a:t>   1.   Profitability varies inversely with liquidity.</a:t>
            </a:r>
          </a:p>
          <a:p>
            <a:pPr marL="863600" indent="-863600">
              <a:spcBef>
                <a:spcPct val="1000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dirty="0" smtClean="0"/>
              <a:t>   2.   Profitability moves together with risk.</a:t>
            </a:r>
            <a:endParaRPr lang="en-US" sz="2400" dirty="0" smtClean="0"/>
          </a:p>
          <a:p>
            <a:pPr marL="863600" indent="-86360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dirty="0" smtClean="0"/>
              <a:t>	(risk and return go hand in hand!)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762000" y="1981200"/>
            <a:ext cx="7772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62000" y="2438400"/>
            <a:ext cx="7772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251144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001000" cy="1752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Classifications of Working Capital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4038600"/>
            <a:ext cx="8229600" cy="23622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    </a:t>
            </a:r>
            <a:r>
              <a:rPr lang="en-US" b="1" u="sng" dirty="0" smtClean="0">
                <a:solidFill>
                  <a:schemeClr val="bg2">
                    <a:lumMod val="10000"/>
                  </a:schemeClr>
                </a:solidFill>
              </a:rPr>
              <a:t>Time</a:t>
            </a:r>
            <a:endParaRPr lang="en-US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marL="1028700" lvl="1" indent="-457200">
              <a:defRPr/>
            </a:pPr>
            <a:r>
              <a:rPr lang="en-US" dirty="0" smtClean="0"/>
              <a:t>Permanent</a:t>
            </a:r>
          </a:p>
          <a:p>
            <a:pPr marL="1028700" lvl="1" indent="-457200">
              <a:defRPr/>
            </a:pPr>
            <a:r>
              <a:rPr lang="en-US" dirty="0" smtClean="0"/>
              <a:t>Temporary</a:t>
            </a:r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457200" y="1981200"/>
            <a:ext cx="8229600" cy="1981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defRPr/>
            </a:pPr>
            <a:r>
              <a:rPr lang="en-US" sz="3200" b="1" u="sng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Components</a:t>
            </a:r>
            <a:endParaRPr lang="en-US" sz="3200" b="1" dirty="0">
              <a:solidFill>
                <a:schemeClr val="bg2">
                  <a:lumMod val="10000"/>
                </a:schemeClr>
              </a:solidFill>
              <a:latin typeface="+mj-lt"/>
            </a:endParaRPr>
          </a:p>
          <a:p>
            <a:pPr marL="571500" lvl="1">
              <a:spcBef>
                <a:spcPct val="20000"/>
              </a:spcBef>
              <a:spcAft>
                <a:spcPct val="20000"/>
              </a:spcAft>
              <a:buClr>
                <a:schemeClr val="tx2"/>
              </a:buClr>
              <a:buSzPct val="75000"/>
              <a:defRPr/>
            </a:pPr>
            <a:r>
              <a:rPr lang="en-US" sz="32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Cash, marketable securities, receivables, and inventory</a:t>
            </a:r>
          </a:p>
        </p:txBody>
      </p:sp>
    </p:spTree>
    <p:extLst>
      <p:ext uri="{BB962C8B-B14F-4D97-AF65-F5344CB8AC3E}">
        <p14:creationId xmlns="" xmlns:p14="http://schemas.microsoft.com/office/powerpoint/2010/main" val="3461355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6553200" cy="12954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Permanent Working Capital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447800" y="1828800"/>
            <a:ext cx="6375400" cy="812800"/>
          </a:xfrm>
          <a:noFill/>
          <a:ln w="25400" cap="flat"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The amount of current assets required to meet a firm’s long-term minimum needs.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5133914" y="4862512"/>
            <a:ext cx="2533772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dirty="0">
                <a:latin typeface="Times New Roman" pitchFamily="18" charset="0"/>
              </a:rPr>
              <a:t>Permanent current assets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4176713" y="6005513"/>
            <a:ext cx="1003481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latin typeface="Times New Roman" pitchFamily="18" charset="0"/>
              </a:rPr>
              <a:t>TIME</a:t>
            </a: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 rot="16200000">
            <a:off x="-370245" y="4255138"/>
            <a:ext cx="296299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latin typeface="Times New Roman" pitchFamily="18" charset="0"/>
              </a:rPr>
              <a:t>DOLLAR AMOUNT</a:t>
            </a:r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1447800" y="5943600"/>
            <a:ext cx="65532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flipV="1">
            <a:off x="1447800" y="3048000"/>
            <a:ext cx="0" cy="2895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 flipV="1">
            <a:off x="1447800" y="3810000"/>
            <a:ext cx="662940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auto">
          <a:xfrm flipV="1">
            <a:off x="6400800" y="4191000"/>
            <a:ext cx="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5373" name="Line 13"/>
          <p:cNvSpPr>
            <a:spLocks noChangeShapeType="1"/>
          </p:cNvSpPr>
          <p:nvPr/>
        </p:nvSpPr>
        <p:spPr bwMode="auto">
          <a:xfrm>
            <a:off x="6400800" y="5257800"/>
            <a:ext cx="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62161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6629400" cy="1371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Temporary Working Capital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460500" y="1917700"/>
            <a:ext cx="6375400" cy="812800"/>
          </a:xfrm>
          <a:noFill/>
          <a:ln w="25400" cap="flat">
            <a:solidFill>
              <a:schemeClr val="bg1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2400" b="1" dirty="0" smtClean="0">
                <a:solidFill>
                  <a:schemeClr val="bg2">
                    <a:lumMod val="10000"/>
                  </a:schemeClr>
                </a:solidFill>
              </a:rPr>
              <a:t>The amount of current assets that varies with seasonal requirements.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5334000" y="4862513"/>
            <a:ext cx="2533772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dirty="0">
                <a:latin typeface="Times New Roman" pitchFamily="18" charset="0"/>
              </a:rPr>
              <a:t>Permanent current assets</a:t>
            </a:r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4176713" y="6005513"/>
            <a:ext cx="1003481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latin typeface="Times New Roman" pitchFamily="18" charset="0"/>
              </a:rPr>
              <a:t>TIME</a:t>
            </a: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 rot="16200000">
            <a:off x="-370245" y="4255138"/>
            <a:ext cx="296299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latin typeface="Times New Roman" pitchFamily="18" charset="0"/>
              </a:rPr>
              <a:t>DOLLAR AMOUNT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>
            <a:off x="1447800" y="5943600"/>
            <a:ext cx="65532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flipV="1">
            <a:off x="1447800" y="3048000"/>
            <a:ext cx="0" cy="2895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 flipV="1">
            <a:off x="1447800" y="3810000"/>
            <a:ext cx="6629400" cy="12954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6400800" y="4191000"/>
            <a:ext cx="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>
            <a:off x="6400800" y="5257800"/>
            <a:ext cx="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6398" name="Freeform 14"/>
          <p:cNvSpPr>
            <a:spLocks/>
          </p:cNvSpPr>
          <p:nvPr/>
        </p:nvSpPr>
        <p:spPr bwMode="auto">
          <a:xfrm>
            <a:off x="1447800" y="2908300"/>
            <a:ext cx="6605588" cy="2198688"/>
          </a:xfrm>
          <a:custGeom>
            <a:avLst/>
            <a:gdLst>
              <a:gd name="T0" fmla="*/ 36512 w 4161"/>
              <a:gd name="T1" fmla="*/ 2130426 h 1385"/>
              <a:gd name="T2" fmla="*/ 76200 w 4161"/>
              <a:gd name="T3" fmla="*/ 2006601 h 1385"/>
              <a:gd name="T4" fmla="*/ 114300 w 4161"/>
              <a:gd name="T5" fmla="*/ 1892301 h 1385"/>
              <a:gd name="T6" fmla="*/ 166687 w 4161"/>
              <a:gd name="T7" fmla="*/ 1766888 h 1385"/>
              <a:gd name="T8" fmla="*/ 254000 w 4161"/>
              <a:gd name="T9" fmla="*/ 1663701 h 1385"/>
              <a:gd name="T10" fmla="*/ 368300 w 4161"/>
              <a:gd name="T11" fmla="*/ 1574800 h 1385"/>
              <a:gd name="T12" fmla="*/ 482600 w 4161"/>
              <a:gd name="T13" fmla="*/ 1511300 h 1385"/>
              <a:gd name="T14" fmla="*/ 593725 w 4161"/>
              <a:gd name="T15" fmla="*/ 1484313 h 1385"/>
              <a:gd name="T16" fmla="*/ 725487 w 4161"/>
              <a:gd name="T17" fmla="*/ 1479550 h 1385"/>
              <a:gd name="T18" fmla="*/ 871538 w 4161"/>
              <a:gd name="T19" fmla="*/ 1490663 h 1385"/>
              <a:gd name="T20" fmla="*/ 1003300 w 4161"/>
              <a:gd name="T21" fmla="*/ 1524000 h 1385"/>
              <a:gd name="T22" fmla="*/ 1122362 w 4161"/>
              <a:gd name="T23" fmla="*/ 1568450 h 1385"/>
              <a:gd name="T24" fmla="*/ 1231900 w 4161"/>
              <a:gd name="T25" fmla="*/ 1612900 h 1385"/>
              <a:gd name="T26" fmla="*/ 1346200 w 4161"/>
              <a:gd name="T27" fmla="*/ 1663701 h 1385"/>
              <a:gd name="T28" fmla="*/ 1473200 w 4161"/>
              <a:gd name="T29" fmla="*/ 1714501 h 1385"/>
              <a:gd name="T30" fmla="*/ 1595437 w 4161"/>
              <a:gd name="T31" fmla="*/ 1773238 h 1385"/>
              <a:gd name="T32" fmla="*/ 1716088 w 4161"/>
              <a:gd name="T33" fmla="*/ 1814513 h 1385"/>
              <a:gd name="T34" fmla="*/ 1874838 w 4161"/>
              <a:gd name="T35" fmla="*/ 1803401 h 1385"/>
              <a:gd name="T36" fmla="*/ 2039937 w 4161"/>
              <a:gd name="T37" fmla="*/ 1736726 h 1385"/>
              <a:gd name="T38" fmla="*/ 2233612 w 4161"/>
              <a:gd name="T39" fmla="*/ 1608138 h 1385"/>
              <a:gd name="T40" fmla="*/ 2395537 w 4161"/>
              <a:gd name="T41" fmla="*/ 1474788 h 1385"/>
              <a:gd name="T42" fmla="*/ 2476500 w 4161"/>
              <a:gd name="T43" fmla="*/ 1371600 h 1385"/>
              <a:gd name="T44" fmla="*/ 2560637 w 4161"/>
              <a:gd name="T45" fmla="*/ 1263650 h 1385"/>
              <a:gd name="T46" fmla="*/ 2647950 w 4161"/>
              <a:gd name="T47" fmla="*/ 1154113 h 1385"/>
              <a:gd name="T48" fmla="*/ 2730500 w 4161"/>
              <a:gd name="T49" fmla="*/ 1041400 h 1385"/>
              <a:gd name="T50" fmla="*/ 2819400 w 4161"/>
              <a:gd name="T51" fmla="*/ 927100 h 1385"/>
              <a:gd name="T52" fmla="*/ 2903537 w 4161"/>
              <a:gd name="T53" fmla="*/ 830263 h 1385"/>
              <a:gd name="T54" fmla="*/ 3011487 w 4161"/>
              <a:gd name="T55" fmla="*/ 738188 h 1385"/>
              <a:gd name="T56" fmla="*/ 3151187 w 4161"/>
              <a:gd name="T57" fmla="*/ 698500 h 1385"/>
              <a:gd name="T58" fmla="*/ 3268663 w 4161"/>
              <a:gd name="T59" fmla="*/ 715963 h 1385"/>
              <a:gd name="T60" fmla="*/ 3365500 w 4161"/>
              <a:gd name="T61" fmla="*/ 749300 h 1385"/>
              <a:gd name="T62" fmla="*/ 3479800 w 4161"/>
              <a:gd name="T63" fmla="*/ 800100 h 1385"/>
              <a:gd name="T64" fmla="*/ 3594100 w 4161"/>
              <a:gd name="T65" fmla="*/ 863600 h 1385"/>
              <a:gd name="T66" fmla="*/ 3716338 w 4161"/>
              <a:gd name="T67" fmla="*/ 944563 h 1385"/>
              <a:gd name="T68" fmla="*/ 3835400 w 4161"/>
              <a:gd name="T69" fmla="*/ 1011238 h 1385"/>
              <a:gd name="T70" fmla="*/ 3940175 w 4161"/>
              <a:gd name="T71" fmla="*/ 1065213 h 1385"/>
              <a:gd name="T72" fmla="*/ 4064000 w 4161"/>
              <a:gd name="T73" fmla="*/ 1122363 h 1385"/>
              <a:gd name="T74" fmla="*/ 4173537 w 4161"/>
              <a:gd name="T75" fmla="*/ 1176338 h 1385"/>
              <a:gd name="T76" fmla="*/ 4284662 w 4161"/>
              <a:gd name="T77" fmla="*/ 1222375 h 1385"/>
              <a:gd name="T78" fmla="*/ 4387850 w 4161"/>
              <a:gd name="T79" fmla="*/ 1265238 h 1385"/>
              <a:gd name="T80" fmla="*/ 4511675 w 4161"/>
              <a:gd name="T81" fmla="*/ 1282700 h 1385"/>
              <a:gd name="T82" fmla="*/ 4635500 w 4161"/>
              <a:gd name="T83" fmla="*/ 1257300 h 1385"/>
              <a:gd name="T84" fmla="*/ 4762500 w 4161"/>
              <a:gd name="T85" fmla="*/ 1155700 h 1385"/>
              <a:gd name="T86" fmla="*/ 4838700 w 4161"/>
              <a:gd name="T87" fmla="*/ 1041400 h 1385"/>
              <a:gd name="T88" fmla="*/ 4902200 w 4161"/>
              <a:gd name="T89" fmla="*/ 927100 h 1385"/>
              <a:gd name="T90" fmla="*/ 4953000 w 4161"/>
              <a:gd name="T91" fmla="*/ 814388 h 1385"/>
              <a:gd name="T92" fmla="*/ 5003800 w 4161"/>
              <a:gd name="T93" fmla="*/ 685800 h 1385"/>
              <a:gd name="T94" fmla="*/ 5054600 w 4161"/>
              <a:gd name="T95" fmla="*/ 571500 h 1385"/>
              <a:gd name="T96" fmla="*/ 5118100 w 4161"/>
              <a:gd name="T97" fmla="*/ 457200 h 1385"/>
              <a:gd name="T98" fmla="*/ 5197475 w 4161"/>
              <a:gd name="T99" fmla="*/ 320675 h 1385"/>
              <a:gd name="T100" fmla="*/ 5295899 w 4161"/>
              <a:gd name="T101" fmla="*/ 203200 h 1385"/>
              <a:gd name="T102" fmla="*/ 5410199 w 4161"/>
              <a:gd name="T103" fmla="*/ 127000 h 1385"/>
              <a:gd name="T104" fmla="*/ 5524499 w 4161"/>
              <a:gd name="T105" fmla="*/ 63500 h 1385"/>
              <a:gd name="T106" fmla="*/ 5635624 w 4161"/>
              <a:gd name="T107" fmla="*/ 30163 h 1385"/>
              <a:gd name="T108" fmla="*/ 5743574 w 4161"/>
              <a:gd name="T109" fmla="*/ 14288 h 1385"/>
              <a:gd name="T110" fmla="*/ 5868987 w 4161"/>
              <a:gd name="T111" fmla="*/ 1588 h 1385"/>
              <a:gd name="T112" fmla="*/ 5989637 w 4161"/>
              <a:gd name="T113" fmla="*/ 6350 h 1385"/>
              <a:gd name="T114" fmla="*/ 6095999 w 4161"/>
              <a:gd name="T115" fmla="*/ 25400 h 1385"/>
              <a:gd name="T116" fmla="*/ 6207124 w 4161"/>
              <a:gd name="T117" fmla="*/ 66675 h 1385"/>
              <a:gd name="T118" fmla="*/ 6324599 w 4161"/>
              <a:gd name="T119" fmla="*/ 139700 h 1385"/>
              <a:gd name="T120" fmla="*/ 6438899 w 4161"/>
              <a:gd name="T121" fmla="*/ 215900 h 1385"/>
              <a:gd name="T122" fmla="*/ 6540501 w 4161"/>
              <a:gd name="T123" fmla="*/ 304800 h 138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4161"/>
              <a:gd name="T187" fmla="*/ 0 h 1385"/>
              <a:gd name="T188" fmla="*/ 4161 w 4161"/>
              <a:gd name="T189" fmla="*/ 1385 h 138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4161" h="1385">
                <a:moveTo>
                  <a:pt x="0" y="1384"/>
                </a:moveTo>
                <a:lnTo>
                  <a:pt x="11" y="1365"/>
                </a:lnTo>
                <a:lnTo>
                  <a:pt x="23" y="1342"/>
                </a:lnTo>
                <a:lnTo>
                  <a:pt x="32" y="1312"/>
                </a:lnTo>
                <a:lnTo>
                  <a:pt x="40" y="1288"/>
                </a:lnTo>
                <a:lnTo>
                  <a:pt x="48" y="1264"/>
                </a:lnTo>
                <a:lnTo>
                  <a:pt x="56" y="1240"/>
                </a:lnTo>
                <a:lnTo>
                  <a:pt x="64" y="1216"/>
                </a:lnTo>
                <a:lnTo>
                  <a:pt x="72" y="1192"/>
                </a:lnTo>
                <a:lnTo>
                  <a:pt x="80" y="1168"/>
                </a:lnTo>
                <a:lnTo>
                  <a:pt x="92" y="1141"/>
                </a:lnTo>
                <a:lnTo>
                  <a:pt x="105" y="1113"/>
                </a:lnTo>
                <a:lnTo>
                  <a:pt x="123" y="1088"/>
                </a:lnTo>
                <a:lnTo>
                  <a:pt x="139" y="1069"/>
                </a:lnTo>
                <a:lnTo>
                  <a:pt x="160" y="1048"/>
                </a:lnTo>
                <a:lnTo>
                  <a:pt x="184" y="1024"/>
                </a:lnTo>
                <a:lnTo>
                  <a:pt x="208" y="1008"/>
                </a:lnTo>
                <a:lnTo>
                  <a:pt x="232" y="992"/>
                </a:lnTo>
                <a:lnTo>
                  <a:pt x="256" y="976"/>
                </a:lnTo>
                <a:lnTo>
                  <a:pt x="281" y="962"/>
                </a:lnTo>
                <a:lnTo>
                  <a:pt x="304" y="952"/>
                </a:lnTo>
                <a:lnTo>
                  <a:pt x="327" y="946"/>
                </a:lnTo>
                <a:lnTo>
                  <a:pt x="351" y="940"/>
                </a:lnTo>
                <a:lnTo>
                  <a:pt x="374" y="935"/>
                </a:lnTo>
                <a:lnTo>
                  <a:pt x="402" y="934"/>
                </a:lnTo>
                <a:lnTo>
                  <a:pt x="434" y="931"/>
                </a:lnTo>
                <a:lnTo>
                  <a:pt x="457" y="932"/>
                </a:lnTo>
                <a:lnTo>
                  <a:pt x="485" y="931"/>
                </a:lnTo>
                <a:lnTo>
                  <a:pt x="518" y="934"/>
                </a:lnTo>
                <a:lnTo>
                  <a:pt x="549" y="939"/>
                </a:lnTo>
                <a:lnTo>
                  <a:pt x="584" y="944"/>
                </a:lnTo>
                <a:lnTo>
                  <a:pt x="608" y="952"/>
                </a:lnTo>
                <a:lnTo>
                  <a:pt x="632" y="960"/>
                </a:lnTo>
                <a:lnTo>
                  <a:pt x="656" y="968"/>
                </a:lnTo>
                <a:lnTo>
                  <a:pt x="684" y="980"/>
                </a:lnTo>
                <a:lnTo>
                  <a:pt x="707" y="988"/>
                </a:lnTo>
                <a:lnTo>
                  <a:pt x="733" y="998"/>
                </a:lnTo>
                <a:lnTo>
                  <a:pt x="755" y="1007"/>
                </a:lnTo>
                <a:lnTo>
                  <a:pt x="776" y="1016"/>
                </a:lnTo>
                <a:lnTo>
                  <a:pt x="795" y="1025"/>
                </a:lnTo>
                <a:lnTo>
                  <a:pt x="824" y="1036"/>
                </a:lnTo>
                <a:lnTo>
                  <a:pt x="848" y="1048"/>
                </a:lnTo>
                <a:lnTo>
                  <a:pt x="872" y="1056"/>
                </a:lnTo>
                <a:lnTo>
                  <a:pt x="904" y="1072"/>
                </a:lnTo>
                <a:lnTo>
                  <a:pt x="928" y="1080"/>
                </a:lnTo>
                <a:lnTo>
                  <a:pt x="951" y="1094"/>
                </a:lnTo>
                <a:lnTo>
                  <a:pt x="975" y="1105"/>
                </a:lnTo>
                <a:lnTo>
                  <a:pt x="1005" y="1117"/>
                </a:lnTo>
                <a:lnTo>
                  <a:pt x="1029" y="1127"/>
                </a:lnTo>
                <a:lnTo>
                  <a:pt x="1058" y="1138"/>
                </a:lnTo>
                <a:lnTo>
                  <a:pt x="1081" y="1143"/>
                </a:lnTo>
                <a:lnTo>
                  <a:pt x="1106" y="1144"/>
                </a:lnTo>
                <a:lnTo>
                  <a:pt x="1142" y="1142"/>
                </a:lnTo>
                <a:lnTo>
                  <a:pt x="1181" y="1136"/>
                </a:lnTo>
                <a:lnTo>
                  <a:pt x="1211" y="1126"/>
                </a:lnTo>
                <a:lnTo>
                  <a:pt x="1247" y="1112"/>
                </a:lnTo>
                <a:lnTo>
                  <a:pt x="1285" y="1094"/>
                </a:lnTo>
                <a:lnTo>
                  <a:pt x="1325" y="1070"/>
                </a:lnTo>
                <a:lnTo>
                  <a:pt x="1369" y="1041"/>
                </a:lnTo>
                <a:lnTo>
                  <a:pt x="1407" y="1013"/>
                </a:lnTo>
                <a:lnTo>
                  <a:pt x="1456" y="976"/>
                </a:lnTo>
                <a:lnTo>
                  <a:pt x="1488" y="952"/>
                </a:lnTo>
                <a:lnTo>
                  <a:pt x="1509" y="929"/>
                </a:lnTo>
                <a:lnTo>
                  <a:pt x="1528" y="912"/>
                </a:lnTo>
                <a:lnTo>
                  <a:pt x="1544" y="888"/>
                </a:lnTo>
                <a:lnTo>
                  <a:pt x="1560" y="864"/>
                </a:lnTo>
                <a:lnTo>
                  <a:pt x="1579" y="842"/>
                </a:lnTo>
                <a:lnTo>
                  <a:pt x="1592" y="824"/>
                </a:lnTo>
                <a:lnTo>
                  <a:pt x="1613" y="796"/>
                </a:lnTo>
                <a:lnTo>
                  <a:pt x="1633" y="771"/>
                </a:lnTo>
                <a:lnTo>
                  <a:pt x="1648" y="752"/>
                </a:lnTo>
                <a:lnTo>
                  <a:pt x="1668" y="727"/>
                </a:lnTo>
                <a:lnTo>
                  <a:pt x="1686" y="706"/>
                </a:lnTo>
                <a:lnTo>
                  <a:pt x="1704" y="680"/>
                </a:lnTo>
                <a:lnTo>
                  <a:pt x="1720" y="656"/>
                </a:lnTo>
                <a:lnTo>
                  <a:pt x="1736" y="632"/>
                </a:lnTo>
                <a:lnTo>
                  <a:pt x="1757" y="607"/>
                </a:lnTo>
                <a:lnTo>
                  <a:pt x="1776" y="584"/>
                </a:lnTo>
                <a:lnTo>
                  <a:pt x="1794" y="563"/>
                </a:lnTo>
                <a:lnTo>
                  <a:pt x="1808" y="544"/>
                </a:lnTo>
                <a:lnTo>
                  <a:pt x="1829" y="523"/>
                </a:lnTo>
                <a:lnTo>
                  <a:pt x="1848" y="504"/>
                </a:lnTo>
                <a:lnTo>
                  <a:pt x="1871" y="483"/>
                </a:lnTo>
                <a:lnTo>
                  <a:pt x="1897" y="465"/>
                </a:lnTo>
                <a:lnTo>
                  <a:pt x="1922" y="452"/>
                </a:lnTo>
                <a:lnTo>
                  <a:pt x="1955" y="443"/>
                </a:lnTo>
                <a:lnTo>
                  <a:pt x="1985" y="440"/>
                </a:lnTo>
                <a:lnTo>
                  <a:pt x="2016" y="443"/>
                </a:lnTo>
                <a:lnTo>
                  <a:pt x="2035" y="447"/>
                </a:lnTo>
                <a:lnTo>
                  <a:pt x="2059" y="451"/>
                </a:lnTo>
                <a:lnTo>
                  <a:pt x="2080" y="458"/>
                </a:lnTo>
                <a:lnTo>
                  <a:pt x="2101" y="464"/>
                </a:lnTo>
                <a:lnTo>
                  <a:pt x="2120" y="472"/>
                </a:lnTo>
                <a:lnTo>
                  <a:pt x="2144" y="480"/>
                </a:lnTo>
                <a:lnTo>
                  <a:pt x="2170" y="493"/>
                </a:lnTo>
                <a:lnTo>
                  <a:pt x="2192" y="504"/>
                </a:lnTo>
                <a:lnTo>
                  <a:pt x="2215" y="515"/>
                </a:lnTo>
                <a:lnTo>
                  <a:pt x="2240" y="528"/>
                </a:lnTo>
                <a:lnTo>
                  <a:pt x="2264" y="544"/>
                </a:lnTo>
                <a:lnTo>
                  <a:pt x="2288" y="560"/>
                </a:lnTo>
                <a:lnTo>
                  <a:pt x="2312" y="576"/>
                </a:lnTo>
                <a:lnTo>
                  <a:pt x="2341" y="595"/>
                </a:lnTo>
                <a:lnTo>
                  <a:pt x="2368" y="608"/>
                </a:lnTo>
                <a:lnTo>
                  <a:pt x="2392" y="624"/>
                </a:lnTo>
                <a:lnTo>
                  <a:pt x="2416" y="637"/>
                </a:lnTo>
                <a:lnTo>
                  <a:pt x="2440" y="651"/>
                </a:lnTo>
                <a:lnTo>
                  <a:pt x="2459" y="659"/>
                </a:lnTo>
                <a:lnTo>
                  <a:pt x="2482" y="671"/>
                </a:lnTo>
                <a:lnTo>
                  <a:pt x="2507" y="683"/>
                </a:lnTo>
                <a:lnTo>
                  <a:pt x="2536" y="697"/>
                </a:lnTo>
                <a:lnTo>
                  <a:pt x="2560" y="707"/>
                </a:lnTo>
                <a:lnTo>
                  <a:pt x="2585" y="719"/>
                </a:lnTo>
                <a:lnTo>
                  <a:pt x="2605" y="730"/>
                </a:lnTo>
                <a:lnTo>
                  <a:pt x="2629" y="741"/>
                </a:lnTo>
                <a:lnTo>
                  <a:pt x="2655" y="751"/>
                </a:lnTo>
                <a:lnTo>
                  <a:pt x="2679" y="761"/>
                </a:lnTo>
                <a:lnTo>
                  <a:pt x="2699" y="770"/>
                </a:lnTo>
                <a:lnTo>
                  <a:pt x="2722" y="779"/>
                </a:lnTo>
                <a:lnTo>
                  <a:pt x="2742" y="787"/>
                </a:lnTo>
                <a:lnTo>
                  <a:pt x="2764" y="797"/>
                </a:lnTo>
                <a:lnTo>
                  <a:pt x="2788" y="802"/>
                </a:lnTo>
                <a:lnTo>
                  <a:pt x="2818" y="807"/>
                </a:lnTo>
                <a:lnTo>
                  <a:pt x="2842" y="808"/>
                </a:lnTo>
                <a:lnTo>
                  <a:pt x="2869" y="806"/>
                </a:lnTo>
                <a:lnTo>
                  <a:pt x="2893" y="799"/>
                </a:lnTo>
                <a:lnTo>
                  <a:pt x="2920" y="792"/>
                </a:lnTo>
                <a:lnTo>
                  <a:pt x="2950" y="771"/>
                </a:lnTo>
                <a:lnTo>
                  <a:pt x="2976" y="752"/>
                </a:lnTo>
                <a:lnTo>
                  <a:pt x="3000" y="728"/>
                </a:lnTo>
                <a:lnTo>
                  <a:pt x="3016" y="704"/>
                </a:lnTo>
                <a:lnTo>
                  <a:pt x="3032" y="680"/>
                </a:lnTo>
                <a:lnTo>
                  <a:pt x="3048" y="656"/>
                </a:lnTo>
                <a:lnTo>
                  <a:pt x="3064" y="632"/>
                </a:lnTo>
                <a:lnTo>
                  <a:pt x="3078" y="608"/>
                </a:lnTo>
                <a:lnTo>
                  <a:pt x="3088" y="584"/>
                </a:lnTo>
                <a:lnTo>
                  <a:pt x="3097" y="562"/>
                </a:lnTo>
                <a:lnTo>
                  <a:pt x="3109" y="541"/>
                </a:lnTo>
                <a:lnTo>
                  <a:pt x="3120" y="513"/>
                </a:lnTo>
                <a:lnTo>
                  <a:pt x="3132" y="484"/>
                </a:lnTo>
                <a:lnTo>
                  <a:pt x="3141" y="457"/>
                </a:lnTo>
                <a:lnTo>
                  <a:pt x="3152" y="432"/>
                </a:lnTo>
                <a:lnTo>
                  <a:pt x="3160" y="408"/>
                </a:lnTo>
                <a:lnTo>
                  <a:pt x="3174" y="381"/>
                </a:lnTo>
                <a:lnTo>
                  <a:pt x="3184" y="360"/>
                </a:lnTo>
                <a:lnTo>
                  <a:pt x="3197" y="333"/>
                </a:lnTo>
                <a:lnTo>
                  <a:pt x="3210" y="312"/>
                </a:lnTo>
                <a:lnTo>
                  <a:pt x="3224" y="288"/>
                </a:lnTo>
                <a:lnTo>
                  <a:pt x="3240" y="256"/>
                </a:lnTo>
                <a:lnTo>
                  <a:pt x="3256" y="223"/>
                </a:lnTo>
                <a:lnTo>
                  <a:pt x="3274" y="202"/>
                </a:lnTo>
                <a:lnTo>
                  <a:pt x="3295" y="174"/>
                </a:lnTo>
                <a:lnTo>
                  <a:pt x="3313" y="150"/>
                </a:lnTo>
                <a:lnTo>
                  <a:pt x="3336" y="128"/>
                </a:lnTo>
                <a:lnTo>
                  <a:pt x="3360" y="112"/>
                </a:lnTo>
                <a:lnTo>
                  <a:pt x="3384" y="96"/>
                </a:lnTo>
                <a:lnTo>
                  <a:pt x="3408" y="80"/>
                </a:lnTo>
                <a:lnTo>
                  <a:pt x="3432" y="64"/>
                </a:lnTo>
                <a:lnTo>
                  <a:pt x="3457" y="49"/>
                </a:lnTo>
                <a:lnTo>
                  <a:pt x="3480" y="40"/>
                </a:lnTo>
                <a:lnTo>
                  <a:pt x="3504" y="32"/>
                </a:lnTo>
                <a:lnTo>
                  <a:pt x="3528" y="24"/>
                </a:lnTo>
                <a:lnTo>
                  <a:pt x="3550" y="19"/>
                </a:lnTo>
                <a:lnTo>
                  <a:pt x="3574" y="13"/>
                </a:lnTo>
                <a:lnTo>
                  <a:pt x="3598" y="10"/>
                </a:lnTo>
                <a:lnTo>
                  <a:pt x="3618" y="9"/>
                </a:lnTo>
                <a:lnTo>
                  <a:pt x="3641" y="6"/>
                </a:lnTo>
                <a:lnTo>
                  <a:pt x="3670" y="3"/>
                </a:lnTo>
                <a:lnTo>
                  <a:pt x="3697" y="1"/>
                </a:lnTo>
                <a:lnTo>
                  <a:pt x="3725" y="1"/>
                </a:lnTo>
                <a:lnTo>
                  <a:pt x="3749" y="0"/>
                </a:lnTo>
                <a:lnTo>
                  <a:pt x="3773" y="4"/>
                </a:lnTo>
                <a:lnTo>
                  <a:pt x="3793" y="5"/>
                </a:lnTo>
                <a:lnTo>
                  <a:pt x="3816" y="11"/>
                </a:lnTo>
                <a:lnTo>
                  <a:pt x="3840" y="16"/>
                </a:lnTo>
                <a:lnTo>
                  <a:pt x="3864" y="24"/>
                </a:lnTo>
                <a:lnTo>
                  <a:pt x="3888" y="32"/>
                </a:lnTo>
                <a:lnTo>
                  <a:pt x="3910" y="42"/>
                </a:lnTo>
                <a:lnTo>
                  <a:pt x="3936" y="56"/>
                </a:lnTo>
                <a:lnTo>
                  <a:pt x="3960" y="72"/>
                </a:lnTo>
                <a:lnTo>
                  <a:pt x="3984" y="88"/>
                </a:lnTo>
                <a:lnTo>
                  <a:pt x="4008" y="104"/>
                </a:lnTo>
                <a:lnTo>
                  <a:pt x="4032" y="120"/>
                </a:lnTo>
                <a:lnTo>
                  <a:pt x="4056" y="136"/>
                </a:lnTo>
                <a:lnTo>
                  <a:pt x="4079" y="155"/>
                </a:lnTo>
                <a:lnTo>
                  <a:pt x="4102" y="174"/>
                </a:lnTo>
                <a:lnTo>
                  <a:pt x="4120" y="192"/>
                </a:lnTo>
                <a:lnTo>
                  <a:pt x="4139" y="209"/>
                </a:lnTo>
                <a:lnTo>
                  <a:pt x="4160" y="224"/>
                </a:lnTo>
              </a:path>
            </a:pathLst>
          </a:custGeom>
          <a:noFill/>
          <a:ln w="508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3048000" y="3036887"/>
            <a:ext cx="2525436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dirty="0">
                <a:latin typeface="Times New Roman" pitchFamily="18" charset="0"/>
              </a:rPr>
              <a:t>Temporary current assets</a:t>
            </a:r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 flipV="1">
            <a:off x="4595813" y="3679825"/>
            <a:ext cx="3175" cy="709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6401" name="Line 17"/>
          <p:cNvSpPr>
            <a:spLocks noChangeShapeType="1"/>
          </p:cNvSpPr>
          <p:nvPr/>
        </p:nvSpPr>
        <p:spPr bwMode="auto">
          <a:xfrm flipV="1">
            <a:off x="1981200" y="44196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 flipV="1">
            <a:off x="7239000" y="2971800"/>
            <a:ext cx="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42549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763000" cy="1524000"/>
          </a:xfrm>
        </p:spPr>
        <p:txBody>
          <a:bodyPr/>
          <a:lstStyle/>
          <a:p>
            <a:pPr algn="l">
              <a:defRPr/>
            </a:pPr>
            <a:r>
              <a:rPr lang="en-US" sz="3600" b="1" dirty="0" smtClean="0"/>
              <a:t>Financing Current Assets:  </a:t>
            </a:r>
            <a:br>
              <a:rPr lang="en-US" sz="3600" b="1" dirty="0" smtClean="0"/>
            </a:br>
            <a:r>
              <a:rPr lang="en-US" sz="3600" b="1" dirty="0" smtClean="0"/>
              <a:t>Short-Term and Long-Term Mix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534400" cy="4419600"/>
          </a:xfrm>
        </p:spPr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u="sng" dirty="0" smtClean="0">
                <a:solidFill>
                  <a:schemeClr val="bg2">
                    <a:lumMod val="10000"/>
                  </a:schemeClr>
                </a:solidFill>
              </a:rPr>
              <a:t>Spontaneous Financing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:  Trade credit, and other payables and accruals, that arise spontaneously in the firm’s day-to-day operations.</a:t>
            </a:r>
          </a:p>
          <a:p>
            <a:pPr marL="685800" lvl="1" indent="-400050">
              <a:defRPr/>
            </a:pP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Based on policies regarding payment for purchases, labor, taxes, and other expenses.</a:t>
            </a:r>
          </a:p>
          <a:p>
            <a:pPr marL="685800" lvl="1" indent="-400050">
              <a:defRPr/>
            </a:pPr>
            <a:r>
              <a:rPr lang="en-US" sz="2800" dirty="0" smtClean="0">
                <a:solidFill>
                  <a:schemeClr val="bg2">
                    <a:lumMod val="10000"/>
                  </a:schemeClr>
                </a:solidFill>
              </a:rPr>
              <a:t>We are concerned with managing non-spontaneous financing of assets.</a:t>
            </a:r>
          </a:p>
        </p:txBody>
      </p:sp>
    </p:spTree>
    <p:extLst>
      <p:ext uri="{BB962C8B-B14F-4D97-AF65-F5344CB8AC3E}">
        <p14:creationId xmlns="" xmlns:p14="http://schemas.microsoft.com/office/powerpoint/2010/main" val="14051485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342900" y="-9832"/>
            <a:ext cx="8458200" cy="14478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dirty="0" smtClean="0"/>
              <a:t>Hedging or Maturity Matching Approach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5703" y="1600200"/>
            <a:ext cx="8445500" cy="749300"/>
          </a:xfrm>
          <a:ln cap="flat">
            <a:noFill/>
          </a:ln>
        </p:spPr>
        <p:txBody>
          <a:bodyPr>
            <a:noAutofit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2400" dirty="0" smtClean="0"/>
              <a:t>A method of financing where each asset would be offset with a financing instrument of the same approximate maturity.</a:t>
            </a:r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4176713" y="6005513"/>
            <a:ext cx="1003481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latin typeface="Times New Roman" pitchFamily="18" charset="0"/>
              </a:rPr>
              <a:t>TIME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 rot="16200000">
            <a:off x="-370245" y="4255138"/>
            <a:ext cx="296299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latin typeface="Times New Roman" pitchFamily="18" charset="0"/>
              </a:rPr>
              <a:t>DOLLAR AMOUNT</a:t>
            </a:r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1447800" y="5943600"/>
            <a:ext cx="65532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 flipV="1">
            <a:off x="1447800" y="3048000"/>
            <a:ext cx="0" cy="2895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 flipV="1">
            <a:off x="1447800" y="3276600"/>
            <a:ext cx="662940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 flipV="1">
            <a:off x="7010400" y="3429000"/>
            <a:ext cx="0" cy="1447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>
            <a:off x="7010400" y="5257800"/>
            <a:ext cx="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8445" name="Freeform 13"/>
          <p:cNvSpPr>
            <a:spLocks/>
          </p:cNvSpPr>
          <p:nvPr/>
        </p:nvSpPr>
        <p:spPr bwMode="auto">
          <a:xfrm>
            <a:off x="1417638" y="2701925"/>
            <a:ext cx="6645275" cy="1406525"/>
          </a:xfrm>
          <a:custGeom>
            <a:avLst/>
            <a:gdLst>
              <a:gd name="T0" fmla="*/ 36512 w 4186"/>
              <a:gd name="T1" fmla="*/ 1365250 h 886"/>
              <a:gd name="T2" fmla="*/ 79375 w 4186"/>
              <a:gd name="T3" fmla="*/ 1281113 h 886"/>
              <a:gd name="T4" fmla="*/ 119062 w 4186"/>
              <a:gd name="T5" fmla="*/ 1206500 h 886"/>
              <a:gd name="T6" fmla="*/ 176212 w 4186"/>
              <a:gd name="T7" fmla="*/ 1123950 h 886"/>
              <a:gd name="T8" fmla="*/ 265112 w 4186"/>
              <a:gd name="T9" fmla="*/ 1057275 h 886"/>
              <a:gd name="T10" fmla="*/ 379412 w 4186"/>
              <a:gd name="T11" fmla="*/ 1001713 h 886"/>
              <a:gd name="T12" fmla="*/ 495300 w 4186"/>
              <a:gd name="T13" fmla="*/ 960438 h 886"/>
              <a:gd name="T14" fmla="*/ 608012 w 4186"/>
              <a:gd name="T15" fmla="*/ 946150 h 886"/>
              <a:gd name="T16" fmla="*/ 738187 w 4186"/>
              <a:gd name="T17" fmla="*/ 941388 h 886"/>
              <a:gd name="T18" fmla="*/ 884237 w 4186"/>
              <a:gd name="T19" fmla="*/ 950913 h 886"/>
              <a:gd name="T20" fmla="*/ 1017587 w 4186"/>
              <a:gd name="T21" fmla="*/ 971550 h 886"/>
              <a:gd name="T22" fmla="*/ 1135062 w 4186"/>
              <a:gd name="T23" fmla="*/ 1000125 h 886"/>
              <a:gd name="T24" fmla="*/ 1246187 w 4186"/>
              <a:gd name="T25" fmla="*/ 1030288 h 886"/>
              <a:gd name="T26" fmla="*/ 1358900 w 4186"/>
              <a:gd name="T27" fmla="*/ 1063625 h 886"/>
              <a:gd name="T28" fmla="*/ 1485900 w 4186"/>
              <a:gd name="T29" fmla="*/ 1096963 h 886"/>
              <a:gd name="T30" fmla="*/ 1608137 w 4186"/>
              <a:gd name="T31" fmla="*/ 1138238 h 886"/>
              <a:gd name="T32" fmla="*/ 1727200 w 4186"/>
              <a:gd name="T33" fmla="*/ 1163638 h 886"/>
              <a:gd name="T34" fmla="*/ 1887537 w 4186"/>
              <a:gd name="T35" fmla="*/ 1158875 h 886"/>
              <a:gd name="T36" fmla="*/ 2047875 w 4186"/>
              <a:gd name="T37" fmla="*/ 1117600 h 886"/>
              <a:gd name="T38" fmla="*/ 2246312 w 4186"/>
              <a:gd name="T39" fmla="*/ 1033463 h 886"/>
              <a:gd name="T40" fmla="*/ 2408237 w 4186"/>
              <a:gd name="T41" fmla="*/ 946150 h 886"/>
              <a:gd name="T42" fmla="*/ 2493962 w 4186"/>
              <a:gd name="T43" fmla="*/ 879475 h 886"/>
              <a:gd name="T44" fmla="*/ 2579687 w 4186"/>
              <a:gd name="T45" fmla="*/ 809625 h 886"/>
              <a:gd name="T46" fmla="*/ 2668587 w 4186"/>
              <a:gd name="T47" fmla="*/ 738187 h 886"/>
              <a:gd name="T48" fmla="*/ 2754312 w 4186"/>
              <a:gd name="T49" fmla="*/ 663575 h 886"/>
              <a:gd name="T50" fmla="*/ 2843212 w 4186"/>
              <a:gd name="T51" fmla="*/ 588963 h 886"/>
              <a:gd name="T52" fmla="*/ 2932112 w 4186"/>
              <a:gd name="T53" fmla="*/ 527050 h 886"/>
              <a:gd name="T54" fmla="*/ 3040062 w 4186"/>
              <a:gd name="T55" fmla="*/ 465138 h 886"/>
              <a:gd name="T56" fmla="*/ 3181349 w 4186"/>
              <a:gd name="T57" fmla="*/ 441325 h 886"/>
              <a:gd name="T58" fmla="*/ 3298825 w 4186"/>
              <a:gd name="T59" fmla="*/ 454025 h 886"/>
              <a:gd name="T60" fmla="*/ 3394075 w 4186"/>
              <a:gd name="T61" fmla="*/ 474663 h 886"/>
              <a:gd name="T62" fmla="*/ 3508375 w 4186"/>
              <a:gd name="T63" fmla="*/ 511175 h 886"/>
              <a:gd name="T64" fmla="*/ 3622675 w 4186"/>
              <a:gd name="T65" fmla="*/ 554038 h 886"/>
              <a:gd name="T66" fmla="*/ 3741737 w 4186"/>
              <a:gd name="T67" fmla="*/ 604838 h 886"/>
              <a:gd name="T68" fmla="*/ 3862387 w 4186"/>
              <a:gd name="T69" fmla="*/ 652463 h 886"/>
              <a:gd name="T70" fmla="*/ 3963987 w 4186"/>
              <a:gd name="T71" fmla="*/ 687388 h 886"/>
              <a:gd name="T72" fmla="*/ 4089400 w 4186"/>
              <a:gd name="T73" fmla="*/ 725487 h 886"/>
              <a:gd name="T74" fmla="*/ 4197350 w 4186"/>
              <a:gd name="T75" fmla="*/ 760412 h 886"/>
              <a:gd name="T76" fmla="*/ 4308475 w 4186"/>
              <a:gd name="T77" fmla="*/ 790575 h 886"/>
              <a:gd name="T78" fmla="*/ 4411662 w 4186"/>
              <a:gd name="T79" fmla="*/ 817563 h 886"/>
              <a:gd name="T80" fmla="*/ 4535487 w 4186"/>
              <a:gd name="T81" fmla="*/ 833438 h 886"/>
              <a:gd name="T82" fmla="*/ 4654549 w 4186"/>
              <a:gd name="T83" fmla="*/ 814388 h 886"/>
              <a:gd name="T84" fmla="*/ 4783137 w 4186"/>
              <a:gd name="T85" fmla="*/ 749300 h 886"/>
              <a:gd name="T86" fmla="*/ 4864099 w 4186"/>
              <a:gd name="T87" fmla="*/ 676275 h 886"/>
              <a:gd name="T88" fmla="*/ 4926012 w 4186"/>
              <a:gd name="T89" fmla="*/ 600075 h 886"/>
              <a:gd name="T90" fmla="*/ 4979987 w 4186"/>
              <a:gd name="T91" fmla="*/ 527050 h 886"/>
              <a:gd name="T92" fmla="*/ 5033962 w 4186"/>
              <a:gd name="T93" fmla="*/ 442913 h 886"/>
              <a:gd name="T94" fmla="*/ 5087937 w 4186"/>
              <a:gd name="T95" fmla="*/ 371475 h 886"/>
              <a:gd name="T96" fmla="*/ 5151437 w 4186"/>
              <a:gd name="T97" fmla="*/ 293688 h 886"/>
              <a:gd name="T98" fmla="*/ 5233987 w 4186"/>
              <a:gd name="T99" fmla="*/ 206375 h 886"/>
              <a:gd name="T100" fmla="*/ 5335587 w 4186"/>
              <a:gd name="T101" fmla="*/ 127000 h 886"/>
              <a:gd name="T102" fmla="*/ 5449887 w 4186"/>
              <a:gd name="T103" fmla="*/ 80963 h 886"/>
              <a:gd name="T104" fmla="*/ 5567361 w 4186"/>
              <a:gd name="T105" fmla="*/ 39688 h 886"/>
              <a:gd name="T106" fmla="*/ 5678486 w 4186"/>
              <a:gd name="T107" fmla="*/ 20638 h 886"/>
              <a:gd name="T108" fmla="*/ 5788024 w 4186"/>
              <a:gd name="T109" fmla="*/ 7938 h 886"/>
              <a:gd name="T110" fmla="*/ 5913436 w 4186"/>
              <a:gd name="T111" fmla="*/ 1588 h 886"/>
              <a:gd name="T112" fmla="*/ 6034086 w 4186"/>
              <a:gd name="T113" fmla="*/ 4763 h 886"/>
              <a:gd name="T114" fmla="*/ 6142036 w 4186"/>
              <a:gd name="T115" fmla="*/ 19050 h 886"/>
              <a:gd name="T116" fmla="*/ 6253161 w 4186"/>
              <a:gd name="T117" fmla="*/ 42863 h 886"/>
              <a:gd name="T118" fmla="*/ 6367461 w 4186"/>
              <a:gd name="T119" fmla="*/ 95250 h 886"/>
              <a:gd name="T120" fmla="*/ 6480174 w 4186"/>
              <a:gd name="T121" fmla="*/ 146050 h 886"/>
              <a:gd name="T122" fmla="*/ 6580188 w 4186"/>
              <a:gd name="T123" fmla="*/ 204788 h 88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4186"/>
              <a:gd name="T187" fmla="*/ 0 h 886"/>
              <a:gd name="T188" fmla="*/ 4186 w 4186"/>
              <a:gd name="T189" fmla="*/ 886 h 88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4186" h="886">
                <a:moveTo>
                  <a:pt x="0" y="885"/>
                </a:moveTo>
                <a:lnTo>
                  <a:pt x="11" y="873"/>
                </a:lnTo>
                <a:lnTo>
                  <a:pt x="23" y="860"/>
                </a:lnTo>
                <a:lnTo>
                  <a:pt x="34" y="838"/>
                </a:lnTo>
                <a:lnTo>
                  <a:pt x="42" y="822"/>
                </a:lnTo>
                <a:lnTo>
                  <a:pt x="50" y="807"/>
                </a:lnTo>
                <a:lnTo>
                  <a:pt x="59" y="792"/>
                </a:lnTo>
                <a:lnTo>
                  <a:pt x="67" y="775"/>
                </a:lnTo>
                <a:lnTo>
                  <a:pt x="75" y="760"/>
                </a:lnTo>
                <a:lnTo>
                  <a:pt x="84" y="745"/>
                </a:lnTo>
                <a:lnTo>
                  <a:pt x="96" y="727"/>
                </a:lnTo>
                <a:lnTo>
                  <a:pt x="111" y="708"/>
                </a:lnTo>
                <a:lnTo>
                  <a:pt x="128" y="693"/>
                </a:lnTo>
                <a:lnTo>
                  <a:pt x="143" y="682"/>
                </a:lnTo>
                <a:lnTo>
                  <a:pt x="167" y="666"/>
                </a:lnTo>
                <a:lnTo>
                  <a:pt x="191" y="651"/>
                </a:lnTo>
                <a:lnTo>
                  <a:pt x="215" y="642"/>
                </a:lnTo>
                <a:lnTo>
                  <a:pt x="239" y="631"/>
                </a:lnTo>
                <a:lnTo>
                  <a:pt x="263" y="621"/>
                </a:lnTo>
                <a:lnTo>
                  <a:pt x="290" y="611"/>
                </a:lnTo>
                <a:lnTo>
                  <a:pt x="312" y="605"/>
                </a:lnTo>
                <a:lnTo>
                  <a:pt x="336" y="602"/>
                </a:lnTo>
                <a:lnTo>
                  <a:pt x="360" y="597"/>
                </a:lnTo>
                <a:lnTo>
                  <a:pt x="383" y="596"/>
                </a:lnTo>
                <a:lnTo>
                  <a:pt x="410" y="594"/>
                </a:lnTo>
                <a:lnTo>
                  <a:pt x="442" y="593"/>
                </a:lnTo>
                <a:lnTo>
                  <a:pt x="465" y="593"/>
                </a:lnTo>
                <a:lnTo>
                  <a:pt x="493" y="594"/>
                </a:lnTo>
                <a:lnTo>
                  <a:pt x="526" y="594"/>
                </a:lnTo>
                <a:lnTo>
                  <a:pt x="557" y="599"/>
                </a:lnTo>
                <a:lnTo>
                  <a:pt x="593" y="601"/>
                </a:lnTo>
                <a:lnTo>
                  <a:pt x="617" y="608"/>
                </a:lnTo>
                <a:lnTo>
                  <a:pt x="641" y="612"/>
                </a:lnTo>
                <a:lnTo>
                  <a:pt x="665" y="618"/>
                </a:lnTo>
                <a:lnTo>
                  <a:pt x="692" y="625"/>
                </a:lnTo>
                <a:lnTo>
                  <a:pt x="715" y="630"/>
                </a:lnTo>
                <a:lnTo>
                  <a:pt x="742" y="636"/>
                </a:lnTo>
                <a:lnTo>
                  <a:pt x="764" y="643"/>
                </a:lnTo>
                <a:lnTo>
                  <a:pt x="785" y="649"/>
                </a:lnTo>
                <a:lnTo>
                  <a:pt x="803" y="654"/>
                </a:lnTo>
                <a:lnTo>
                  <a:pt x="831" y="662"/>
                </a:lnTo>
                <a:lnTo>
                  <a:pt x="856" y="670"/>
                </a:lnTo>
                <a:lnTo>
                  <a:pt x="880" y="676"/>
                </a:lnTo>
                <a:lnTo>
                  <a:pt x="911" y="684"/>
                </a:lnTo>
                <a:lnTo>
                  <a:pt x="936" y="691"/>
                </a:lnTo>
                <a:lnTo>
                  <a:pt x="958" y="702"/>
                </a:lnTo>
                <a:lnTo>
                  <a:pt x="981" y="708"/>
                </a:lnTo>
                <a:lnTo>
                  <a:pt x="1013" y="717"/>
                </a:lnTo>
                <a:lnTo>
                  <a:pt x="1037" y="724"/>
                </a:lnTo>
                <a:lnTo>
                  <a:pt x="1065" y="732"/>
                </a:lnTo>
                <a:lnTo>
                  <a:pt x="1088" y="733"/>
                </a:lnTo>
                <a:lnTo>
                  <a:pt x="1113" y="734"/>
                </a:lnTo>
                <a:lnTo>
                  <a:pt x="1150" y="734"/>
                </a:lnTo>
                <a:lnTo>
                  <a:pt x="1189" y="730"/>
                </a:lnTo>
                <a:lnTo>
                  <a:pt x="1220" y="722"/>
                </a:lnTo>
                <a:lnTo>
                  <a:pt x="1255" y="714"/>
                </a:lnTo>
                <a:lnTo>
                  <a:pt x="1290" y="704"/>
                </a:lnTo>
                <a:lnTo>
                  <a:pt x="1332" y="686"/>
                </a:lnTo>
                <a:lnTo>
                  <a:pt x="1375" y="667"/>
                </a:lnTo>
                <a:lnTo>
                  <a:pt x="1415" y="651"/>
                </a:lnTo>
                <a:lnTo>
                  <a:pt x="1464" y="626"/>
                </a:lnTo>
                <a:lnTo>
                  <a:pt x="1496" y="610"/>
                </a:lnTo>
                <a:lnTo>
                  <a:pt x="1517" y="596"/>
                </a:lnTo>
                <a:lnTo>
                  <a:pt x="1537" y="586"/>
                </a:lnTo>
                <a:lnTo>
                  <a:pt x="1554" y="568"/>
                </a:lnTo>
                <a:lnTo>
                  <a:pt x="1571" y="554"/>
                </a:lnTo>
                <a:lnTo>
                  <a:pt x="1589" y="540"/>
                </a:lnTo>
                <a:lnTo>
                  <a:pt x="1601" y="528"/>
                </a:lnTo>
                <a:lnTo>
                  <a:pt x="1625" y="510"/>
                </a:lnTo>
                <a:lnTo>
                  <a:pt x="1645" y="494"/>
                </a:lnTo>
                <a:lnTo>
                  <a:pt x="1661" y="482"/>
                </a:lnTo>
                <a:lnTo>
                  <a:pt x="1681" y="465"/>
                </a:lnTo>
                <a:lnTo>
                  <a:pt x="1698" y="452"/>
                </a:lnTo>
                <a:lnTo>
                  <a:pt x="1718" y="435"/>
                </a:lnTo>
                <a:lnTo>
                  <a:pt x="1735" y="418"/>
                </a:lnTo>
                <a:lnTo>
                  <a:pt x="1751" y="403"/>
                </a:lnTo>
                <a:lnTo>
                  <a:pt x="1772" y="388"/>
                </a:lnTo>
                <a:lnTo>
                  <a:pt x="1791" y="371"/>
                </a:lnTo>
                <a:lnTo>
                  <a:pt x="1810" y="359"/>
                </a:lnTo>
                <a:lnTo>
                  <a:pt x="1825" y="346"/>
                </a:lnTo>
                <a:lnTo>
                  <a:pt x="1847" y="332"/>
                </a:lnTo>
                <a:lnTo>
                  <a:pt x="1864" y="321"/>
                </a:lnTo>
                <a:lnTo>
                  <a:pt x="1888" y="307"/>
                </a:lnTo>
                <a:lnTo>
                  <a:pt x="1915" y="293"/>
                </a:lnTo>
                <a:lnTo>
                  <a:pt x="1940" y="287"/>
                </a:lnTo>
                <a:lnTo>
                  <a:pt x="1974" y="280"/>
                </a:lnTo>
                <a:lnTo>
                  <a:pt x="2004" y="278"/>
                </a:lnTo>
                <a:lnTo>
                  <a:pt x="2035" y="281"/>
                </a:lnTo>
                <a:lnTo>
                  <a:pt x="2054" y="284"/>
                </a:lnTo>
                <a:lnTo>
                  <a:pt x="2078" y="286"/>
                </a:lnTo>
                <a:lnTo>
                  <a:pt x="2099" y="292"/>
                </a:lnTo>
                <a:lnTo>
                  <a:pt x="2120" y="296"/>
                </a:lnTo>
                <a:lnTo>
                  <a:pt x="2138" y="299"/>
                </a:lnTo>
                <a:lnTo>
                  <a:pt x="2161" y="306"/>
                </a:lnTo>
                <a:lnTo>
                  <a:pt x="2188" y="315"/>
                </a:lnTo>
                <a:lnTo>
                  <a:pt x="2210" y="322"/>
                </a:lnTo>
                <a:lnTo>
                  <a:pt x="2234" y="329"/>
                </a:lnTo>
                <a:lnTo>
                  <a:pt x="2258" y="335"/>
                </a:lnTo>
                <a:lnTo>
                  <a:pt x="2282" y="349"/>
                </a:lnTo>
                <a:lnTo>
                  <a:pt x="2307" y="359"/>
                </a:lnTo>
                <a:lnTo>
                  <a:pt x="2329" y="369"/>
                </a:lnTo>
                <a:lnTo>
                  <a:pt x="2357" y="381"/>
                </a:lnTo>
                <a:lnTo>
                  <a:pt x="2384" y="391"/>
                </a:lnTo>
                <a:lnTo>
                  <a:pt x="2408" y="402"/>
                </a:lnTo>
                <a:lnTo>
                  <a:pt x="2433" y="411"/>
                </a:lnTo>
                <a:lnTo>
                  <a:pt x="2457" y="417"/>
                </a:lnTo>
                <a:lnTo>
                  <a:pt x="2477" y="423"/>
                </a:lnTo>
                <a:lnTo>
                  <a:pt x="2497" y="433"/>
                </a:lnTo>
                <a:lnTo>
                  <a:pt x="2523" y="442"/>
                </a:lnTo>
                <a:lnTo>
                  <a:pt x="2552" y="449"/>
                </a:lnTo>
                <a:lnTo>
                  <a:pt x="2576" y="457"/>
                </a:lnTo>
                <a:lnTo>
                  <a:pt x="2601" y="464"/>
                </a:lnTo>
                <a:lnTo>
                  <a:pt x="2620" y="471"/>
                </a:lnTo>
                <a:lnTo>
                  <a:pt x="2644" y="479"/>
                </a:lnTo>
                <a:lnTo>
                  <a:pt x="2669" y="485"/>
                </a:lnTo>
                <a:lnTo>
                  <a:pt x="2694" y="493"/>
                </a:lnTo>
                <a:lnTo>
                  <a:pt x="2714" y="498"/>
                </a:lnTo>
                <a:lnTo>
                  <a:pt x="2736" y="504"/>
                </a:lnTo>
                <a:lnTo>
                  <a:pt x="2757" y="509"/>
                </a:lnTo>
                <a:lnTo>
                  <a:pt x="2779" y="515"/>
                </a:lnTo>
                <a:lnTo>
                  <a:pt x="2803" y="521"/>
                </a:lnTo>
                <a:lnTo>
                  <a:pt x="2833" y="523"/>
                </a:lnTo>
                <a:lnTo>
                  <a:pt x="2857" y="525"/>
                </a:lnTo>
                <a:lnTo>
                  <a:pt x="2884" y="521"/>
                </a:lnTo>
                <a:lnTo>
                  <a:pt x="2908" y="517"/>
                </a:lnTo>
                <a:lnTo>
                  <a:pt x="2932" y="513"/>
                </a:lnTo>
                <a:lnTo>
                  <a:pt x="2963" y="500"/>
                </a:lnTo>
                <a:lnTo>
                  <a:pt x="2989" y="487"/>
                </a:lnTo>
                <a:lnTo>
                  <a:pt x="3013" y="472"/>
                </a:lnTo>
                <a:lnTo>
                  <a:pt x="3031" y="458"/>
                </a:lnTo>
                <a:lnTo>
                  <a:pt x="3046" y="440"/>
                </a:lnTo>
                <a:lnTo>
                  <a:pt x="3064" y="426"/>
                </a:lnTo>
                <a:lnTo>
                  <a:pt x="3078" y="410"/>
                </a:lnTo>
                <a:lnTo>
                  <a:pt x="3094" y="396"/>
                </a:lnTo>
                <a:lnTo>
                  <a:pt x="3103" y="378"/>
                </a:lnTo>
                <a:lnTo>
                  <a:pt x="3114" y="364"/>
                </a:lnTo>
                <a:lnTo>
                  <a:pt x="3126" y="351"/>
                </a:lnTo>
                <a:lnTo>
                  <a:pt x="3137" y="332"/>
                </a:lnTo>
                <a:lnTo>
                  <a:pt x="3151" y="312"/>
                </a:lnTo>
                <a:lnTo>
                  <a:pt x="3159" y="298"/>
                </a:lnTo>
                <a:lnTo>
                  <a:pt x="3171" y="279"/>
                </a:lnTo>
                <a:lnTo>
                  <a:pt x="3180" y="262"/>
                </a:lnTo>
                <a:lnTo>
                  <a:pt x="3194" y="247"/>
                </a:lnTo>
                <a:lnTo>
                  <a:pt x="3205" y="234"/>
                </a:lnTo>
                <a:lnTo>
                  <a:pt x="3217" y="217"/>
                </a:lnTo>
                <a:lnTo>
                  <a:pt x="3232" y="202"/>
                </a:lnTo>
                <a:lnTo>
                  <a:pt x="3245" y="185"/>
                </a:lnTo>
                <a:lnTo>
                  <a:pt x="3262" y="166"/>
                </a:lnTo>
                <a:lnTo>
                  <a:pt x="3279" y="145"/>
                </a:lnTo>
                <a:lnTo>
                  <a:pt x="3297" y="130"/>
                </a:lnTo>
                <a:lnTo>
                  <a:pt x="3318" y="112"/>
                </a:lnTo>
                <a:lnTo>
                  <a:pt x="3337" y="98"/>
                </a:lnTo>
                <a:lnTo>
                  <a:pt x="3361" y="80"/>
                </a:lnTo>
                <a:lnTo>
                  <a:pt x="3385" y="73"/>
                </a:lnTo>
                <a:lnTo>
                  <a:pt x="3410" y="61"/>
                </a:lnTo>
                <a:lnTo>
                  <a:pt x="3433" y="51"/>
                </a:lnTo>
                <a:lnTo>
                  <a:pt x="3458" y="41"/>
                </a:lnTo>
                <a:lnTo>
                  <a:pt x="3484" y="31"/>
                </a:lnTo>
                <a:lnTo>
                  <a:pt x="3507" y="25"/>
                </a:lnTo>
                <a:lnTo>
                  <a:pt x="3531" y="20"/>
                </a:lnTo>
                <a:lnTo>
                  <a:pt x="3555" y="17"/>
                </a:lnTo>
                <a:lnTo>
                  <a:pt x="3577" y="13"/>
                </a:lnTo>
                <a:lnTo>
                  <a:pt x="3601" y="7"/>
                </a:lnTo>
                <a:lnTo>
                  <a:pt x="3626" y="7"/>
                </a:lnTo>
                <a:lnTo>
                  <a:pt x="3646" y="5"/>
                </a:lnTo>
                <a:lnTo>
                  <a:pt x="3668" y="5"/>
                </a:lnTo>
                <a:lnTo>
                  <a:pt x="3698" y="1"/>
                </a:lnTo>
                <a:lnTo>
                  <a:pt x="3725" y="1"/>
                </a:lnTo>
                <a:lnTo>
                  <a:pt x="3753" y="0"/>
                </a:lnTo>
                <a:lnTo>
                  <a:pt x="3777" y="0"/>
                </a:lnTo>
                <a:lnTo>
                  <a:pt x="3801" y="3"/>
                </a:lnTo>
                <a:lnTo>
                  <a:pt x="3821" y="2"/>
                </a:lnTo>
                <a:lnTo>
                  <a:pt x="3844" y="8"/>
                </a:lnTo>
                <a:lnTo>
                  <a:pt x="3869" y="12"/>
                </a:lnTo>
                <a:lnTo>
                  <a:pt x="3892" y="17"/>
                </a:lnTo>
                <a:lnTo>
                  <a:pt x="3916" y="22"/>
                </a:lnTo>
                <a:lnTo>
                  <a:pt x="3939" y="27"/>
                </a:lnTo>
                <a:lnTo>
                  <a:pt x="3964" y="38"/>
                </a:lnTo>
                <a:lnTo>
                  <a:pt x="3987" y="49"/>
                </a:lnTo>
                <a:lnTo>
                  <a:pt x="4011" y="60"/>
                </a:lnTo>
                <a:lnTo>
                  <a:pt x="4035" y="70"/>
                </a:lnTo>
                <a:lnTo>
                  <a:pt x="4059" y="80"/>
                </a:lnTo>
                <a:lnTo>
                  <a:pt x="4082" y="92"/>
                </a:lnTo>
                <a:lnTo>
                  <a:pt x="4107" y="101"/>
                </a:lnTo>
                <a:lnTo>
                  <a:pt x="4128" y="116"/>
                </a:lnTo>
                <a:lnTo>
                  <a:pt x="4145" y="129"/>
                </a:lnTo>
                <a:lnTo>
                  <a:pt x="4165" y="137"/>
                </a:lnTo>
                <a:lnTo>
                  <a:pt x="4185" y="149"/>
                </a:lnTo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8446" name="Line 14"/>
          <p:cNvSpPr>
            <a:spLocks noChangeShapeType="1"/>
          </p:cNvSpPr>
          <p:nvPr/>
        </p:nvSpPr>
        <p:spPr bwMode="auto">
          <a:xfrm flipV="1">
            <a:off x="2209800" y="36576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 flipV="1">
            <a:off x="3429000" y="47244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 flipV="1">
            <a:off x="4572000" y="31242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 flipV="1">
            <a:off x="1447800" y="4343400"/>
            <a:ext cx="66294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5624513" y="4832350"/>
            <a:ext cx="2452595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dirty="0">
                <a:latin typeface="Times New Roman" pitchFamily="18" charset="0"/>
              </a:rPr>
              <a:t>Long-term financing</a:t>
            </a:r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2500313" y="5137150"/>
            <a:ext cx="1469955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</a:rPr>
              <a:t>Fixed assets</a:t>
            </a:r>
          </a:p>
        </p:txBody>
      </p:sp>
      <p:sp>
        <p:nvSpPr>
          <p:cNvPr id="18452" name="Line 20"/>
          <p:cNvSpPr>
            <a:spLocks noChangeShapeType="1"/>
          </p:cNvSpPr>
          <p:nvPr/>
        </p:nvSpPr>
        <p:spPr bwMode="auto">
          <a:xfrm>
            <a:off x="3429000" y="54864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0501" name="Rectangle 21"/>
          <p:cNvSpPr>
            <a:spLocks noChangeArrowheads="1"/>
          </p:cNvSpPr>
          <p:nvPr/>
        </p:nvSpPr>
        <p:spPr bwMode="auto">
          <a:xfrm>
            <a:off x="1509713" y="4070350"/>
            <a:ext cx="1599798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</a:rPr>
              <a:t>Current assets*</a:t>
            </a:r>
          </a:p>
        </p:txBody>
      </p:sp>
      <p:sp>
        <p:nvSpPr>
          <p:cNvPr id="18454" name="Line 22"/>
          <p:cNvSpPr>
            <a:spLocks noChangeShapeType="1"/>
          </p:cNvSpPr>
          <p:nvPr/>
        </p:nvSpPr>
        <p:spPr bwMode="auto">
          <a:xfrm>
            <a:off x="2209800" y="44196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8455" name="Rectangle 23"/>
          <p:cNvSpPr>
            <a:spLocks noChangeArrowheads="1"/>
          </p:cNvSpPr>
          <p:nvPr/>
        </p:nvSpPr>
        <p:spPr bwMode="auto">
          <a:xfrm>
            <a:off x="3338513" y="2774950"/>
            <a:ext cx="2577630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</a:rPr>
              <a:t>Short-term financing**</a:t>
            </a:r>
          </a:p>
        </p:txBody>
      </p:sp>
    </p:spTree>
    <p:extLst>
      <p:ext uri="{BB962C8B-B14F-4D97-AF65-F5344CB8AC3E}">
        <p14:creationId xmlns="" xmlns:p14="http://schemas.microsoft.com/office/powerpoint/2010/main" val="29362046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2954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dirty="0" smtClean="0"/>
              <a:t>Hedging or Maturity Matching Approach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7350" y="1835150"/>
            <a:ext cx="8445500" cy="749300"/>
          </a:xfrm>
          <a:ln cap="flat">
            <a:noFill/>
          </a:ln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*</a:t>
            </a:r>
            <a:r>
              <a:rPr lang="en-US" sz="2000" dirty="0" smtClean="0"/>
              <a:t>  Less amount financed spontaneously by payables and accruals.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  <a:defRPr/>
            </a:pPr>
            <a:r>
              <a:rPr lang="en-US" sz="20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**</a:t>
            </a:r>
            <a:r>
              <a:rPr lang="en-US" sz="2000" dirty="0" smtClean="0"/>
              <a:t>  In addition to spontaneous financing (payables and accruals).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4176713" y="6005513"/>
            <a:ext cx="1003481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latin typeface="Times New Roman" pitchFamily="18" charset="0"/>
              </a:rPr>
              <a:t>TIME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 rot="16200000">
            <a:off x="-370245" y="4255138"/>
            <a:ext cx="296299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latin typeface="Times New Roman" pitchFamily="18" charset="0"/>
              </a:rPr>
              <a:t>DOLLAR AMOUNT</a:t>
            </a:r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1447800" y="5943600"/>
            <a:ext cx="65532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 flipV="1">
            <a:off x="1447800" y="3048000"/>
            <a:ext cx="0" cy="2895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 flipV="1">
            <a:off x="1447800" y="3276600"/>
            <a:ext cx="662940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 flipV="1">
            <a:off x="7010400" y="3429000"/>
            <a:ext cx="0" cy="1447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7010400" y="5257800"/>
            <a:ext cx="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9469" name="Freeform 13"/>
          <p:cNvSpPr>
            <a:spLocks/>
          </p:cNvSpPr>
          <p:nvPr/>
        </p:nvSpPr>
        <p:spPr bwMode="auto">
          <a:xfrm>
            <a:off x="1417638" y="2701925"/>
            <a:ext cx="6645275" cy="1406525"/>
          </a:xfrm>
          <a:custGeom>
            <a:avLst/>
            <a:gdLst>
              <a:gd name="T0" fmla="*/ 36512 w 4186"/>
              <a:gd name="T1" fmla="*/ 1365250 h 886"/>
              <a:gd name="T2" fmla="*/ 79375 w 4186"/>
              <a:gd name="T3" fmla="*/ 1281113 h 886"/>
              <a:gd name="T4" fmla="*/ 119062 w 4186"/>
              <a:gd name="T5" fmla="*/ 1206500 h 886"/>
              <a:gd name="T6" fmla="*/ 176212 w 4186"/>
              <a:gd name="T7" fmla="*/ 1123950 h 886"/>
              <a:gd name="T8" fmla="*/ 265112 w 4186"/>
              <a:gd name="T9" fmla="*/ 1057275 h 886"/>
              <a:gd name="T10" fmla="*/ 379412 w 4186"/>
              <a:gd name="T11" fmla="*/ 1001713 h 886"/>
              <a:gd name="T12" fmla="*/ 495300 w 4186"/>
              <a:gd name="T13" fmla="*/ 960438 h 886"/>
              <a:gd name="T14" fmla="*/ 608012 w 4186"/>
              <a:gd name="T15" fmla="*/ 946150 h 886"/>
              <a:gd name="T16" fmla="*/ 738187 w 4186"/>
              <a:gd name="T17" fmla="*/ 941388 h 886"/>
              <a:gd name="T18" fmla="*/ 884237 w 4186"/>
              <a:gd name="T19" fmla="*/ 950913 h 886"/>
              <a:gd name="T20" fmla="*/ 1017587 w 4186"/>
              <a:gd name="T21" fmla="*/ 971550 h 886"/>
              <a:gd name="T22" fmla="*/ 1135062 w 4186"/>
              <a:gd name="T23" fmla="*/ 1000125 h 886"/>
              <a:gd name="T24" fmla="*/ 1246187 w 4186"/>
              <a:gd name="T25" fmla="*/ 1030288 h 886"/>
              <a:gd name="T26" fmla="*/ 1358900 w 4186"/>
              <a:gd name="T27" fmla="*/ 1063625 h 886"/>
              <a:gd name="T28" fmla="*/ 1485900 w 4186"/>
              <a:gd name="T29" fmla="*/ 1096963 h 886"/>
              <a:gd name="T30" fmla="*/ 1608137 w 4186"/>
              <a:gd name="T31" fmla="*/ 1138238 h 886"/>
              <a:gd name="T32" fmla="*/ 1727200 w 4186"/>
              <a:gd name="T33" fmla="*/ 1163638 h 886"/>
              <a:gd name="T34" fmla="*/ 1887537 w 4186"/>
              <a:gd name="T35" fmla="*/ 1158875 h 886"/>
              <a:gd name="T36" fmla="*/ 2047875 w 4186"/>
              <a:gd name="T37" fmla="*/ 1117600 h 886"/>
              <a:gd name="T38" fmla="*/ 2246312 w 4186"/>
              <a:gd name="T39" fmla="*/ 1033463 h 886"/>
              <a:gd name="T40" fmla="*/ 2408237 w 4186"/>
              <a:gd name="T41" fmla="*/ 946150 h 886"/>
              <a:gd name="T42" fmla="*/ 2493962 w 4186"/>
              <a:gd name="T43" fmla="*/ 879475 h 886"/>
              <a:gd name="T44" fmla="*/ 2579687 w 4186"/>
              <a:gd name="T45" fmla="*/ 809625 h 886"/>
              <a:gd name="T46" fmla="*/ 2668587 w 4186"/>
              <a:gd name="T47" fmla="*/ 738187 h 886"/>
              <a:gd name="T48" fmla="*/ 2754312 w 4186"/>
              <a:gd name="T49" fmla="*/ 663575 h 886"/>
              <a:gd name="T50" fmla="*/ 2843212 w 4186"/>
              <a:gd name="T51" fmla="*/ 588963 h 886"/>
              <a:gd name="T52" fmla="*/ 2932112 w 4186"/>
              <a:gd name="T53" fmla="*/ 527050 h 886"/>
              <a:gd name="T54" fmla="*/ 3040062 w 4186"/>
              <a:gd name="T55" fmla="*/ 465138 h 886"/>
              <a:gd name="T56" fmla="*/ 3181349 w 4186"/>
              <a:gd name="T57" fmla="*/ 441325 h 886"/>
              <a:gd name="T58" fmla="*/ 3298825 w 4186"/>
              <a:gd name="T59" fmla="*/ 454025 h 886"/>
              <a:gd name="T60" fmla="*/ 3394075 w 4186"/>
              <a:gd name="T61" fmla="*/ 474663 h 886"/>
              <a:gd name="T62" fmla="*/ 3508375 w 4186"/>
              <a:gd name="T63" fmla="*/ 511175 h 886"/>
              <a:gd name="T64" fmla="*/ 3622675 w 4186"/>
              <a:gd name="T65" fmla="*/ 554038 h 886"/>
              <a:gd name="T66" fmla="*/ 3741737 w 4186"/>
              <a:gd name="T67" fmla="*/ 604838 h 886"/>
              <a:gd name="T68" fmla="*/ 3862387 w 4186"/>
              <a:gd name="T69" fmla="*/ 652463 h 886"/>
              <a:gd name="T70" fmla="*/ 3963987 w 4186"/>
              <a:gd name="T71" fmla="*/ 687388 h 886"/>
              <a:gd name="T72" fmla="*/ 4089400 w 4186"/>
              <a:gd name="T73" fmla="*/ 725487 h 886"/>
              <a:gd name="T74" fmla="*/ 4197350 w 4186"/>
              <a:gd name="T75" fmla="*/ 760412 h 886"/>
              <a:gd name="T76" fmla="*/ 4308475 w 4186"/>
              <a:gd name="T77" fmla="*/ 790575 h 886"/>
              <a:gd name="T78" fmla="*/ 4411662 w 4186"/>
              <a:gd name="T79" fmla="*/ 817563 h 886"/>
              <a:gd name="T80" fmla="*/ 4535487 w 4186"/>
              <a:gd name="T81" fmla="*/ 833438 h 886"/>
              <a:gd name="T82" fmla="*/ 4654549 w 4186"/>
              <a:gd name="T83" fmla="*/ 814388 h 886"/>
              <a:gd name="T84" fmla="*/ 4783137 w 4186"/>
              <a:gd name="T85" fmla="*/ 749300 h 886"/>
              <a:gd name="T86" fmla="*/ 4864099 w 4186"/>
              <a:gd name="T87" fmla="*/ 676275 h 886"/>
              <a:gd name="T88" fmla="*/ 4926012 w 4186"/>
              <a:gd name="T89" fmla="*/ 600075 h 886"/>
              <a:gd name="T90" fmla="*/ 4979987 w 4186"/>
              <a:gd name="T91" fmla="*/ 527050 h 886"/>
              <a:gd name="T92" fmla="*/ 5033962 w 4186"/>
              <a:gd name="T93" fmla="*/ 442913 h 886"/>
              <a:gd name="T94" fmla="*/ 5087937 w 4186"/>
              <a:gd name="T95" fmla="*/ 371475 h 886"/>
              <a:gd name="T96" fmla="*/ 5151437 w 4186"/>
              <a:gd name="T97" fmla="*/ 293688 h 886"/>
              <a:gd name="T98" fmla="*/ 5233987 w 4186"/>
              <a:gd name="T99" fmla="*/ 206375 h 886"/>
              <a:gd name="T100" fmla="*/ 5335587 w 4186"/>
              <a:gd name="T101" fmla="*/ 127000 h 886"/>
              <a:gd name="T102" fmla="*/ 5449887 w 4186"/>
              <a:gd name="T103" fmla="*/ 80963 h 886"/>
              <a:gd name="T104" fmla="*/ 5567361 w 4186"/>
              <a:gd name="T105" fmla="*/ 39688 h 886"/>
              <a:gd name="T106" fmla="*/ 5678486 w 4186"/>
              <a:gd name="T107" fmla="*/ 20638 h 886"/>
              <a:gd name="T108" fmla="*/ 5788024 w 4186"/>
              <a:gd name="T109" fmla="*/ 7938 h 886"/>
              <a:gd name="T110" fmla="*/ 5913436 w 4186"/>
              <a:gd name="T111" fmla="*/ 1588 h 886"/>
              <a:gd name="T112" fmla="*/ 6034086 w 4186"/>
              <a:gd name="T113" fmla="*/ 4763 h 886"/>
              <a:gd name="T114" fmla="*/ 6142036 w 4186"/>
              <a:gd name="T115" fmla="*/ 19050 h 886"/>
              <a:gd name="T116" fmla="*/ 6253161 w 4186"/>
              <a:gd name="T117" fmla="*/ 42863 h 886"/>
              <a:gd name="T118" fmla="*/ 6367461 w 4186"/>
              <a:gd name="T119" fmla="*/ 95250 h 886"/>
              <a:gd name="T120" fmla="*/ 6480174 w 4186"/>
              <a:gd name="T121" fmla="*/ 146050 h 886"/>
              <a:gd name="T122" fmla="*/ 6580188 w 4186"/>
              <a:gd name="T123" fmla="*/ 204788 h 88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4186"/>
              <a:gd name="T187" fmla="*/ 0 h 886"/>
              <a:gd name="T188" fmla="*/ 4186 w 4186"/>
              <a:gd name="T189" fmla="*/ 886 h 88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4186" h="886">
                <a:moveTo>
                  <a:pt x="0" y="885"/>
                </a:moveTo>
                <a:lnTo>
                  <a:pt x="11" y="873"/>
                </a:lnTo>
                <a:lnTo>
                  <a:pt x="23" y="860"/>
                </a:lnTo>
                <a:lnTo>
                  <a:pt x="34" y="838"/>
                </a:lnTo>
                <a:lnTo>
                  <a:pt x="42" y="822"/>
                </a:lnTo>
                <a:lnTo>
                  <a:pt x="50" y="807"/>
                </a:lnTo>
                <a:lnTo>
                  <a:pt x="59" y="792"/>
                </a:lnTo>
                <a:lnTo>
                  <a:pt x="67" y="775"/>
                </a:lnTo>
                <a:lnTo>
                  <a:pt x="75" y="760"/>
                </a:lnTo>
                <a:lnTo>
                  <a:pt x="84" y="745"/>
                </a:lnTo>
                <a:lnTo>
                  <a:pt x="96" y="727"/>
                </a:lnTo>
                <a:lnTo>
                  <a:pt x="111" y="708"/>
                </a:lnTo>
                <a:lnTo>
                  <a:pt x="128" y="693"/>
                </a:lnTo>
                <a:lnTo>
                  <a:pt x="143" y="682"/>
                </a:lnTo>
                <a:lnTo>
                  <a:pt x="167" y="666"/>
                </a:lnTo>
                <a:lnTo>
                  <a:pt x="191" y="651"/>
                </a:lnTo>
                <a:lnTo>
                  <a:pt x="215" y="642"/>
                </a:lnTo>
                <a:lnTo>
                  <a:pt x="239" y="631"/>
                </a:lnTo>
                <a:lnTo>
                  <a:pt x="263" y="621"/>
                </a:lnTo>
                <a:lnTo>
                  <a:pt x="290" y="611"/>
                </a:lnTo>
                <a:lnTo>
                  <a:pt x="312" y="605"/>
                </a:lnTo>
                <a:lnTo>
                  <a:pt x="336" y="602"/>
                </a:lnTo>
                <a:lnTo>
                  <a:pt x="360" y="597"/>
                </a:lnTo>
                <a:lnTo>
                  <a:pt x="383" y="596"/>
                </a:lnTo>
                <a:lnTo>
                  <a:pt x="410" y="594"/>
                </a:lnTo>
                <a:lnTo>
                  <a:pt x="442" y="593"/>
                </a:lnTo>
                <a:lnTo>
                  <a:pt x="465" y="593"/>
                </a:lnTo>
                <a:lnTo>
                  <a:pt x="493" y="594"/>
                </a:lnTo>
                <a:lnTo>
                  <a:pt x="526" y="594"/>
                </a:lnTo>
                <a:lnTo>
                  <a:pt x="557" y="599"/>
                </a:lnTo>
                <a:lnTo>
                  <a:pt x="593" y="601"/>
                </a:lnTo>
                <a:lnTo>
                  <a:pt x="617" y="608"/>
                </a:lnTo>
                <a:lnTo>
                  <a:pt x="641" y="612"/>
                </a:lnTo>
                <a:lnTo>
                  <a:pt x="665" y="618"/>
                </a:lnTo>
                <a:lnTo>
                  <a:pt x="692" y="625"/>
                </a:lnTo>
                <a:lnTo>
                  <a:pt x="715" y="630"/>
                </a:lnTo>
                <a:lnTo>
                  <a:pt x="742" y="636"/>
                </a:lnTo>
                <a:lnTo>
                  <a:pt x="764" y="643"/>
                </a:lnTo>
                <a:lnTo>
                  <a:pt x="785" y="649"/>
                </a:lnTo>
                <a:lnTo>
                  <a:pt x="803" y="654"/>
                </a:lnTo>
                <a:lnTo>
                  <a:pt x="831" y="662"/>
                </a:lnTo>
                <a:lnTo>
                  <a:pt x="856" y="670"/>
                </a:lnTo>
                <a:lnTo>
                  <a:pt x="880" y="676"/>
                </a:lnTo>
                <a:lnTo>
                  <a:pt x="911" y="684"/>
                </a:lnTo>
                <a:lnTo>
                  <a:pt x="936" y="691"/>
                </a:lnTo>
                <a:lnTo>
                  <a:pt x="958" y="702"/>
                </a:lnTo>
                <a:lnTo>
                  <a:pt x="981" y="708"/>
                </a:lnTo>
                <a:lnTo>
                  <a:pt x="1013" y="717"/>
                </a:lnTo>
                <a:lnTo>
                  <a:pt x="1037" y="724"/>
                </a:lnTo>
                <a:lnTo>
                  <a:pt x="1065" y="732"/>
                </a:lnTo>
                <a:lnTo>
                  <a:pt x="1088" y="733"/>
                </a:lnTo>
                <a:lnTo>
                  <a:pt x="1113" y="734"/>
                </a:lnTo>
                <a:lnTo>
                  <a:pt x="1150" y="734"/>
                </a:lnTo>
                <a:lnTo>
                  <a:pt x="1189" y="730"/>
                </a:lnTo>
                <a:lnTo>
                  <a:pt x="1220" y="722"/>
                </a:lnTo>
                <a:lnTo>
                  <a:pt x="1255" y="714"/>
                </a:lnTo>
                <a:lnTo>
                  <a:pt x="1290" y="704"/>
                </a:lnTo>
                <a:lnTo>
                  <a:pt x="1332" y="686"/>
                </a:lnTo>
                <a:lnTo>
                  <a:pt x="1375" y="667"/>
                </a:lnTo>
                <a:lnTo>
                  <a:pt x="1415" y="651"/>
                </a:lnTo>
                <a:lnTo>
                  <a:pt x="1464" y="626"/>
                </a:lnTo>
                <a:lnTo>
                  <a:pt x="1496" y="610"/>
                </a:lnTo>
                <a:lnTo>
                  <a:pt x="1517" y="596"/>
                </a:lnTo>
                <a:lnTo>
                  <a:pt x="1537" y="586"/>
                </a:lnTo>
                <a:lnTo>
                  <a:pt x="1554" y="568"/>
                </a:lnTo>
                <a:lnTo>
                  <a:pt x="1571" y="554"/>
                </a:lnTo>
                <a:lnTo>
                  <a:pt x="1589" y="540"/>
                </a:lnTo>
                <a:lnTo>
                  <a:pt x="1601" y="528"/>
                </a:lnTo>
                <a:lnTo>
                  <a:pt x="1625" y="510"/>
                </a:lnTo>
                <a:lnTo>
                  <a:pt x="1645" y="494"/>
                </a:lnTo>
                <a:lnTo>
                  <a:pt x="1661" y="482"/>
                </a:lnTo>
                <a:lnTo>
                  <a:pt x="1681" y="465"/>
                </a:lnTo>
                <a:lnTo>
                  <a:pt x="1698" y="452"/>
                </a:lnTo>
                <a:lnTo>
                  <a:pt x="1718" y="435"/>
                </a:lnTo>
                <a:lnTo>
                  <a:pt x="1735" y="418"/>
                </a:lnTo>
                <a:lnTo>
                  <a:pt x="1751" y="403"/>
                </a:lnTo>
                <a:lnTo>
                  <a:pt x="1772" y="388"/>
                </a:lnTo>
                <a:lnTo>
                  <a:pt x="1791" y="371"/>
                </a:lnTo>
                <a:lnTo>
                  <a:pt x="1810" y="359"/>
                </a:lnTo>
                <a:lnTo>
                  <a:pt x="1825" y="346"/>
                </a:lnTo>
                <a:lnTo>
                  <a:pt x="1847" y="332"/>
                </a:lnTo>
                <a:lnTo>
                  <a:pt x="1864" y="321"/>
                </a:lnTo>
                <a:lnTo>
                  <a:pt x="1888" y="307"/>
                </a:lnTo>
                <a:lnTo>
                  <a:pt x="1915" y="293"/>
                </a:lnTo>
                <a:lnTo>
                  <a:pt x="1940" y="287"/>
                </a:lnTo>
                <a:lnTo>
                  <a:pt x="1974" y="280"/>
                </a:lnTo>
                <a:lnTo>
                  <a:pt x="2004" y="278"/>
                </a:lnTo>
                <a:lnTo>
                  <a:pt x="2035" y="281"/>
                </a:lnTo>
                <a:lnTo>
                  <a:pt x="2054" y="284"/>
                </a:lnTo>
                <a:lnTo>
                  <a:pt x="2078" y="286"/>
                </a:lnTo>
                <a:lnTo>
                  <a:pt x="2099" y="292"/>
                </a:lnTo>
                <a:lnTo>
                  <a:pt x="2120" y="296"/>
                </a:lnTo>
                <a:lnTo>
                  <a:pt x="2138" y="299"/>
                </a:lnTo>
                <a:lnTo>
                  <a:pt x="2161" y="306"/>
                </a:lnTo>
                <a:lnTo>
                  <a:pt x="2188" y="315"/>
                </a:lnTo>
                <a:lnTo>
                  <a:pt x="2210" y="322"/>
                </a:lnTo>
                <a:lnTo>
                  <a:pt x="2234" y="329"/>
                </a:lnTo>
                <a:lnTo>
                  <a:pt x="2258" y="335"/>
                </a:lnTo>
                <a:lnTo>
                  <a:pt x="2282" y="349"/>
                </a:lnTo>
                <a:lnTo>
                  <a:pt x="2307" y="359"/>
                </a:lnTo>
                <a:lnTo>
                  <a:pt x="2329" y="369"/>
                </a:lnTo>
                <a:lnTo>
                  <a:pt x="2357" y="381"/>
                </a:lnTo>
                <a:lnTo>
                  <a:pt x="2384" y="391"/>
                </a:lnTo>
                <a:lnTo>
                  <a:pt x="2408" y="402"/>
                </a:lnTo>
                <a:lnTo>
                  <a:pt x="2433" y="411"/>
                </a:lnTo>
                <a:lnTo>
                  <a:pt x="2457" y="417"/>
                </a:lnTo>
                <a:lnTo>
                  <a:pt x="2477" y="423"/>
                </a:lnTo>
                <a:lnTo>
                  <a:pt x="2497" y="433"/>
                </a:lnTo>
                <a:lnTo>
                  <a:pt x="2523" y="442"/>
                </a:lnTo>
                <a:lnTo>
                  <a:pt x="2552" y="449"/>
                </a:lnTo>
                <a:lnTo>
                  <a:pt x="2576" y="457"/>
                </a:lnTo>
                <a:lnTo>
                  <a:pt x="2601" y="464"/>
                </a:lnTo>
                <a:lnTo>
                  <a:pt x="2620" y="471"/>
                </a:lnTo>
                <a:lnTo>
                  <a:pt x="2644" y="479"/>
                </a:lnTo>
                <a:lnTo>
                  <a:pt x="2669" y="485"/>
                </a:lnTo>
                <a:lnTo>
                  <a:pt x="2694" y="493"/>
                </a:lnTo>
                <a:lnTo>
                  <a:pt x="2714" y="498"/>
                </a:lnTo>
                <a:lnTo>
                  <a:pt x="2736" y="504"/>
                </a:lnTo>
                <a:lnTo>
                  <a:pt x="2757" y="509"/>
                </a:lnTo>
                <a:lnTo>
                  <a:pt x="2779" y="515"/>
                </a:lnTo>
                <a:lnTo>
                  <a:pt x="2803" y="521"/>
                </a:lnTo>
                <a:lnTo>
                  <a:pt x="2833" y="523"/>
                </a:lnTo>
                <a:lnTo>
                  <a:pt x="2857" y="525"/>
                </a:lnTo>
                <a:lnTo>
                  <a:pt x="2884" y="521"/>
                </a:lnTo>
                <a:lnTo>
                  <a:pt x="2908" y="517"/>
                </a:lnTo>
                <a:lnTo>
                  <a:pt x="2932" y="513"/>
                </a:lnTo>
                <a:lnTo>
                  <a:pt x="2963" y="500"/>
                </a:lnTo>
                <a:lnTo>
                  <a:pt x="2989" y="487"/>
                </a:lnTo>
                <a:lnTo>
                  <a:pt x="3013" y="472"/>
                </a:lnTo>
                <a:lnTo>
                  <a:pt x="3031" y="458"/>
                </a:lnTo>
                <a:lnTo>
                  <a:pt x="3046" y="440"/>
                </a:lnTo>
                <a:lnTo>
                  <a:pt x="3064" y="426"/>
                </a:lnTo>
                <a:lnTo>
                  <a:pt x="3078" y="410"/>
                </a:lnTo>
                <a:lnTo>
                  <a:pt x="3094" y="396"/>
                </a:lnTo>
                <a:lnTo>
                  <a:pt x="3103" y="378"/>
                </a:lnTo>
                <a:lnTo>
                  <a:pt x="3114" y="364"/>
                </a:lnTo>
                <a:lnTo>
                  <a:pt x="3126" y="351"/>
                </a:lnTo>
                <a:lnTo>
                  <a:pt x="3137" y="332"/>
                </a:lnTo>
                <a:lnTo>
                  <a:pt x="3151" y="312"/>
                </a:lnTo>
                <a:lnTo>
                  <a:pt x="3159" y="298"/>
                </a:lnTo>
                <a:lnTo>
                  <a:pt x="3171" y="279"/>
                </a:lnTo>
                <a:lnTo>
                  <a:pt x="3180" y="262"/>
                </a:lnTo>
                <a:lnTo>
                  <a:pt x="3194" y="247"/>
                </a:lnTo>
                <a:lnTo>
                  <a:pt x="3205" y="234"/>
                </a:lnTo>
                <a:lnTo>
                  <a:pt x="3217" y="217"/>
                </a:lnTo>
                <a:lnTo>
                  <a:pt x="3232" y="202"/>
                </a:lnTo>
                <a:lnTo>
                  <a:pt x="3245" y="185"/>
                </a:lnTo>
                <a:lnTo>
                  <a:pt x="3262" y="166"/>
                </a:lnTo>
                <a:lnTo>
                  <a:pt x="3279" y="145"/>
                </a:lnTo>
                <a:lnTo>
                  <a:pt x="3297" y="130"/>
                </a:lnTo>
                <a:lnTo>
                  <a:pt x="3318" y="112"/>
                </a:lnTo>
                <a:lnTo>
                  <a:pt x="3337" y="98"/>
                </a:lnTo>
                <a:lnTo>
                  <a:pt x="3361" y="80"/>
                </a:lnTo>
                <a:lnTo>
                  <a:pt x="3385" y="73"/>
                </a:lnTo>
                <a:lnTo>
                  <a:pt x="3410" y="61"/>
                </a:lnTo>
                <a:lnTo>
                  <a:pt x="3433" y="51"/>
                </a:lnTo>
                <a:lnTo>
                  <a:pt x="3458" y="41"/>
                </a:lnTo>
                <a:lnTo>
                  <a:pt x="3484" y="31"/>
                </a:lnTo>
                <a:lnTo>
                  <a:pt x="3507" y="25"/>
                </a:lnTo>
                <a:lnTo>
                  <a:pt x="3531" y="20"/>
                </a:lnTo>
                <a:lnTo>
                  <a:pt x="3555" y="17"/>
                </a:lnTo>
                <a:lnTo>
                  <a:pt x="3577" y="13"/>
                </a:lnTo>
                <a:lnTo>
                  <a:pt x="3601" y="7"/>
                </a:lnTo>
                <a:lnTo>
                  <a:pt x="3626" y="7"/>
                </a:lnTo>
                <a:lnTo>
                  <a:pt x="3646" y="5"/>
                </a:lnTo>
                <a:lnTo>
                  <a:pt x="3668" y="5"/>
                </a:lnTo>
                <a:lnTo>
                  <a:pt x="3698" y="1"/>
                </a:lnTo>
                <a:lnTo>
                  <a:pt x="3725" y="1"/>
                </a:lnTo>
                <a:lnTo>
                  <a:pt x="3753" y="0"/>
                </a:lnTo>
                <a:lnTo>
                  <a:pt x="3777" y="0"/>
                </a:lnTo>
                <a:lnTo>
                  <a:pt x="3801" y="3"/>
                </a:lnTo>
                <a:lnTo>
                  <a:pt x="3821" y="2"/>
                </a:lnTo>
                <a:lnTo>
                  <a:pt x="3844" y="8"/>
                </a:lnTo>
                <a:lnTo>
                  <a:pt x="3869" y="12"/>
                </a:lnTo>
                <a:lnTo>
                  <a:pt x="3892" y="17"/>
                </a:lnTo>
                <a:lnTo>
                  <a:pt x="3916" y="22"/>
                </a:lnTo>
                <a:lnTo>
                  <a:pt x="3939" y="27"/>
                </a:lnTo>
                <a:lnTo>
                  <a:pt x="3964" y="38"/>
                </a:lnTo>
                <a:lnTo>
                  <a:pt x="3987" y="49"/>
                </a:lnTo>
                <a:lnTo>
                  <a:pt x="4011" y="60"/>
                </a:lnTo>
                <a:lnTo>
                  <a:pt x="4035" y="70"/>
                </a:lnTo>
                <a:lnTo>
                  <a:pt x="4059" y="80"/>
                </a:lnTo>
                <a:lnTo>
                  <a:pt x="4082" y="92"/>
                </a:lnTo>
                <a:lnTo>
                  <a:pt x="4107" y="101"/>
                </a:lnTo>
                <a:lnTo>
                  <a:pt x="4128" y="116"/>
                </a:lnTo>
                <a:lnTo>
                  <a:pt x="4145" y="129"/>
                </a:lnTo>
                <a:lnTo>
                  <a:pt x="4165" y="137"/>
                </a:lnTo>
                <a:lnTo>
                  <a:pt x="4185" y="149"/>
                </a:lnTo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 flipV="1">
            <a:off x="2209800" y="36576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 flipV="1">
            <a:off x="3429000" y="47244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 flipV="1">
            <a:off x="4572000" y="31242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 flipV="1">
            <a:off x="1447800" y="4343400"/>
            <a:ext cx="66294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5624513" y="4832350"/>
            <a:ext cx="2452595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dirty="0">
                <a:latin typeface="Times New Roman" pitchFamily="18" charset="0"/>
              </a:rPr>
              <a:t>Long-term financing</a:t>
            </a:r>
          </a:p>
        </p:txBody>
      </p:sp>
      <p:sp>
        <p:nvSpPr>
          <p:cNvPr id="21523" name="Rectangle 19"/>
          <p:cNvSpPr>
            <a:spLocks noChangeArrowheads="1"/>
          </p:cNvSpPr>
          <p:nvPr/>
        </p:nvSpPr>
        <p:spPr bwMode="auto">
          <a:xfrm>
            <a:off x="2500313" y="5137150"/>
            <a:ext cx="1469955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>
                <a:latin typeface="Times New Roman" pitchFamily="18" charset="0"/>
              </a:rPr>
              <a:t>Fixed assets</a:t>
            </a:r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>
            <a:off x="3429000" y="54864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1525" name="Rectangle 21"/>
          <p:cNvSpPr>
            <a:spLocks noChangeArrowheads="1"/>
          </p:cNvSpPr>
          <p:nvPr/>
        </p:nvSpPr>
        <p:spPr bwMode="auto">
          <a:xfrm>
            <a:off x="1509713" y="4070350"/>
            <a:ext cx="1753686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>
                <a:latin typeface="Times New Roman" pitchFamily="18" charset="0"/>
              </a:rPr>
              <a:t>Current assets*</a:t>
            </a:r>
          </a:p>
        </p:txBody>
      </p:sp>
      <p:sp>
        <p:nvSpPr>
          <p:cNvPr id="19478" name="Line 22"/>
          <p:cNvSpPr>
            <a:spLocks noChangeShapeType="1"/>
          </p:cNvSpPr>
          <p:nvPr/>
        </p:nvSpPr>
        <p:spPr bwMode="auto">
          <a:xfrm>
            <a:off x="2209800" y="44196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3338513" y="2774950"/>
            <a:ext cx="2577630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dirty="0">
                <a:latin typeface="Times New Roman" pitchFamily="18" charset="0"/>
              </a:rPr>
              <a:t>Short-term financing**</a:t>
            </a:r>
          </a:p>
        </p:txBody>
      </p:sp>
    </p:spTree>
    <p:extLst>
      <p:ext uri="{BB962C8B-B14F-4D97-AF65-F5344CB8AC3E}">
        <p14:creationId xmlns="" xmlns:p14="http://schemas.microsoft.com/office/powerpoint/2010/main" val="28709746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382000" cy="15240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dirty="0" smtClean="0"/>
              <a:t>Financing Needs and the Hedging Approach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153400" cy="4267200"/>
          </a:xfrm>
          <a:noFill/>
        </p:spPr>
        <p:txBody>
          <a:bodyPr/>
          <a:lstStyle/>
          <a:p>
            <a:pPr marL="457200" indent="-457200">
              <a:spcBef>
                <a:spcPct val="0"/>
              </a:spcBef>
              <a:spcAft>
                <a:spcPct val="0"/>
              </a:spcAft>
            </a:pPr>
            <a:r>
              <a:rPr lang="en-US" sz="2800" smtClean="0"/>
              <a:t>Fixed assets and the non-seasonal portion of current assets are financed with long-term debt and equity (long-term profitability of assets to cover the long-term financing costs of the firm).</a:t>
            </a:r>
          </a:p>
          <a:p>
            <a:pPr marL="457200" indent="-457200">
              <a:spcBef>
                <a:spcPct val="40000"/>
              </a:spcBef>
              <a:spcAft>
                <a:spcPct val="0"/>
              </a:spcAft>
            </a:pPr>
            <a:r>
              <a:rPr lang="en-US" sz="2800" smtClean="0"/>
              <a:t>Seasonal needs are financed with short-term loans (under normal operations sufficient cash flow is expected to cover the short-term financing cost).</a:t>
            </a:r>
          </a:p>
        </p:txBody>
      </p:sp>
    </p:spTree>
    <p:extLst>
      <p:ext uri="{BB962C8B-B14F-4D97-AF65-F5344CB8AC3E}">
        <p14:creationId xmlns="" xmlns:p14="http://schemas.microsoft.com/office/powerpoint/2010/main" val="34494242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763000" cy="1752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Self-Liquidating Nature of Short-Term Loans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229600" cy="4267200"/>
          </a:xfrm>
          <a:noFill/>
        </p:spPr>
        <p:txBody>
          <a:bodyPr>
            <a:normAutofit lnSpcReduction="10000"/>
          </a:bodyPr>
          <a:lstStyle/>
          <a:p>
            <a:pPr marL="457200" indent="-457200">
              <a:spcBef>
                <a:spcPct val="10000"/>
              </a:spcBef>
              <a:spcAft>
                <a:spcPct val="10000"/>
              </a:spcAft>
            </a:pPr>
            <a:r>
              <a:rPr lang="en-US" sz="2800" smtClean="0"/>
              <a:t>Seasonal orders require the purchase of inventory beyond current levels.</a:t>
            </a:r>
          </a:p>
          <a:p>
            <a:pPr marL="457200" indent="-457200">
              <a:spcBef>
                <a:spcPct val="10000"/>
              </a:spcBef>
              <a:spcAft>
                <a:spcPct val="10000"/>
              </a:spcAft>
            </a:pPr>
            <a:r>
              <a:rPr lang="en-US" sz="2800" smtClean="0"/>
              <a:t>Increased inventory is used to meet the increased demand for the final product.</a:t>
            </a:r>
          </a:p>
          <a:p>
            <a:pPr marL="457200" indent="-457200">
              <a:spcBef>
                <a:spcPct val="10000"/>
              </a:spcBef>
              <a:spcAft>
                <a:spcPct val="10000"/>
              </a:spcAft>
            </a:pPr>
            <a:r>
              <a:rPr lang="en-US" sz="2800" smtClean="0"/>
              <a:t>Sales become receivables.</a:t>
            </a:r>
          </a:p>
          <a:p>
            <a:pPr marL="457200" indent="-457200">
              <a:spcBef>
                <a:spcPct val="10000"/>
              </a:spcBef>
              <a:spcAft>
                <a:spcPct val="10000"/>
              </a:spcAft>
            </a:pPr>
            <a:r>
              <a:rPr lang="en-US" sz="2800" smtClean="0"/>
              <a:t>Receivables are collected and become cash.</a:t>
            </a:r>
          </a:p>
          <a:p>
            <a:pPr marL="457200" indent="-457200">
              <a:spcBef>
                <a:spcPct val="10000"/>
              </a:spcBef>
              <a:spcAft>
                <a:spcPct val="10000"/>
              </a:spcAft>
            </a:pPr>
            <a:r>
              <a:rPr lang="en-US" sz="2800" smtClean="0"/>
              <a:t>The resulting cash funds can be used to pay off the seasonal short-term loan and cover associated long-term financing costs.</a:t>
            </a:r>
          </a:p>
        </p:txBody>
      </p:sp>
    </p:spTree>
    <p:extLst>
      <p:ext uri="{BB962C8B-B14F-4D97-AF65-F5344CB8AC3E}">
        <p14:creationId xmlns="" xmlns:p14="http://schemas.microsoft.com/office/powerpoint/2010/main" val="2659468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10600" cy="1752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Risks vs. Costs Trade-Off </a:t>
            </a:r>
            <a:br>
              <a:rPr lang="en-US" sz="4000" b="1" dirty="0" smtClean="0"/>
            </a:br>
            <a:r>
              <a:rPr lang="en-US" sz="4000" b="1" dirty="0" smtClean="0"/>
              <a:t>(Conservative Approach)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534400" cy="4267200"/>
          </a:xfrm>
        </p:spPr>
        <p:txBody>
          <a:bodyPr/>
          <a:lstStyle/>
          <a:p>
            <a:pPr marL="457200" indent="-457200">
              <a:defRPr/>
            </a:pPr>
            <a:r>
              <a:rPr lang="en-US" sz="2800" u="sng" dirty="0" smtClean="0"/>
              <a:t>Long-Term Financing Benefits</a:t>
            </a:r>
            <a:endParaRPr lang="en-US" sz="2800" dirty="0" smtClean="0"/>
          </a:p>
          <a:p>
            <a:pPr marL="1028700" lvl="1" indent="-457200">
              <a:spcAft>
                <a:spcPct val="0"/>
              </a:spcAft>
              <a:defRPr/>
            </a:pPr>
            <a:r>
              <a:rPr lang="en-US" sz="2400" dirty="0" smtClean="0"/>
              <a:t>Less worry in refinancing short-term obligations</a:t>
            </a:r>
          </a:p>
          <a:p>
            <a:pPr marL="1028700" lvl="1" indent="-457200">
              <a:spcBef>
                <a:spcPct val="0"/>
              </a:spcBef>
              <a:defRPr/>
            </a:pPr>
            <a:r>
              <a:rPr lang="en-US" sz="2400" dirty="0" smtClean="0"/>
              <a:t>Less uncertainty regarding future interest costs</a:t>
            </a:r>
          </a:p>
          <a:p>
            <a:pPr marL="457200" indent="-457200">
              <a:spcBef>
                <a:spcPct val="30000"/>
              </a:spcBef>
              <a:spcAft>
                <a:spcPct val="0"/>
              </a:spcAft>
              <a:defRPr/>
            </a:pPr>
            <a:r>
              <a:rPr lang="en-US" sz="2800" u="sng" dirty="0" smtClean="0"/>
              <a:t>Long-Term Financing Risks</a:t>
            </a:r>
            <a:endParaRPr lang="en-US" sz="2800" dirty="0" smtClean="0"/>
          </a:p>
          <a:p>
            <a:pPr marL="1028700" lvl="1" indent="-457200">
              <a:spcAft>
                <a:spcPct val="0"/>
              </a:spcAft>
              <a:defRPr/>
            </a:pPr>
            <a:r>
              <a:rPr lang="en-US" sz="2400" dirty="0" smtClean="0"/>
              <a:t>Borrowing </a:t>
            </a:r>
            <a:r>
              <a:rPr lang="en-US" sz="2400" i="1" u="sng" dirty="0" smtClean="0"/>
              <a:t>more</a:t>
            </a:r>
            <a:r>
              <a:rPr lang="en-US" sz="2400" i="1" dirty="0" smtClean="0"/>
              <a:t> </a:t>
            </a:r>
            <a:r>
              <a:rPr lang="en-US" sz="2400" i="1" u="sng" dirty="0" smtClean="0"/>
              <a:t>than</a:t>
            </a:r>
            <a:r>
              <a:rPr lang="en-US" sz="2400" dirty="0" smtClean="0"/>
              <a:t> what is necessary</a:t>
            </a:r>
          </a:p>
          <a:p>
            <a:pPr marL="1028700" lvl="1" indent="-457200">
              <a:spcAft>
                <a:spcPct val="0"/>
              </a:spcAft>
              <a:defRPr/>
            </a:pPr>
            <a:r>
              <a:rPr lang="en-US" sz="2400" dirty="0" smtClean="0"/>
              <a:t>Borrowing at a higher overall cost (usually)</a:t>
            </a:r>
          </a:p>
          <a:p>
            <a:pPr marL="457200" indent="-457200">
              <a:defRPr/>
            </a:pPr>
            <a:r>
              <a:rPr lang="en-US" sz="2800" u="sng" dirty="0" smtClean="0"/>
              <a:t>Result</a:t>
            </a:r>
            <a:endParaRPr lang="en-US" sz="2800" dirty="0" smtClean="0"/>
          </a:p>
          <a:p>
            <a:pPr marL="1028700" lvl="1" indent="-457200">
              <a:defRPr/>
            </a:pPr>
            <a:r>
              <a:rPr lang="en-US" sz="2400" dirty="0" smtClean="0"/>
              <a:t>Manager accepts </a:t>
            </a:r>
            <a:r>
              <a:rPr lang="en-US" sz="2400" i="1" u="sng" dirty="0" smtClean="0"/>
              <a:t>less</a:t>
            </a:r>
            <a:r>
              <a:rPr lang="en-US" sz="2400" dirty="0" smtClean="0"/>
              <a:t> expected profits in exchange for taking </a:t>
            </a:r>
            <a:r>
              <a:rPr lang="en-US" sz="2400" i="1" u="sng" dirty="0" smtClean="0"/>
              <a:t>less</a:t>
            </a:r>
            <a:r>
              <a:rPr lang="en-US" sz="2400" dirty="0" smtClean="0"/>
              <a:t> risk.</a:t>
            </a:r>
          </a:p>
        </p:txBody>
      </p:sp>
    </p:spTree>
    <p:extLst>
      <p:ext uri="{BB962C8B-B14F-4D97-AF65-F5344CB8AC3E}">
        <p14:creationId xmlns="" xmlns:p14="http://schemas.microsoft.com/office/powerpoint/2010/main" val="4191909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reeform 2"/>
          <p:cNvSpPr>
            <a:spLocks/>
          </p:cNvSpPr>
          <p:nvPr/>
        </p:nvSpPr>
        <p:spPr bwMode="auto">
          <a:xfrm>
            <a:off x="5380038" y="3260725"/>
            <a:ext cx="993775" cy="276225"/>
          </a:xfrm>
          <a:custGeom>
            <a:avLst/>
            <a:gdLst>
              <a:gd name="T0" fmla="*/ 0 w 626"/>
              <a:gd name="T1" fmla="*/ 125413 h 174"/>
              <a:gd name="T2" fmla="*/ 992188 w 626"/>
              <a:gd name="T3" fmla="*/ 0 h 174"/>
              <a:gd name="T4" fmla="*/ 954088 w 626"/>
              <a:gd name="T5" fmla="*/ 57150 h 174"/>
              <a:gd name="T6" fmla="*/ 922338 w 626"/>
              <a:gd name="T7" fmla="*/ 92075 h 174"/>
              <a:gd name="T8" fmla="*/ 876300 w 626"/>
              <a:gd name="T9" fmla="*/ 134938 h 174"/>
              <a:gd name="T10" fmla="*/ 838200 w 626"/>
              <a:gd name="T11" fmla="*/ 177800 h 174"/>
              <a:gd name="T12" fmla="*/ 777875 w 626"/>
              <a:gd name="T13" fmla="*/ 214313 h 174"/>
              <a:gd name="T14" fmla="*/ 714375 w 626"/>
              <a:gd name="T15" fmla="*/ 244475 h 174"/>
              <a:gd name="T16" fmla="*/ 663575 w 626"/>
              <a:gd name="T17" fmla="*/ 261938 h 174"/>
              <a:gd name="T18" fmla="*/ 598487 w 626"/>
              <a:gd name="T19" fmla="*/ 269875 h 174"/>
              <a:gd name="T20" fmla="*/ 558800 w 626"/>
              <a:gd name="T21" fmla="*/ 274638 h 174"/>
              <a:gd name="T22" fmla="*/ 492125 w 626"/>
              <a:gd name="T23" fmla="*/ 269875 h 174"/>
              <a:gd name="T24" fmla="*/ 409575 w 626"/>
              <a:gd name="T25" fmla="*/ 246063 h 174"/>
              <a:gd name="T26" fmla="*/ 307975 w 626"/>
              <a:gd name="T27" fmla="*/ 220663 h 174"/>
              <a:gd name="T28" fmla="*/ 244475 w 626"/>
              <a:gd name="T29" fmla="*/ 203200 h 174"/>
              <a:gd name="T30" fmla="*/ 112713 w 626"/>
              <a:gd name="T31" fmla="*/ 158750 h 174"/>
              <a:gd name="T32" fmla="*/ 77787 w 626"/>
              <a:gd name="T33" fmla="*/ 142875 h 174"/>
              <a:gd name="T34" fmla="*/ 0 w 626"/>
              <a:gd name="T35" fmla="*/ 125413 h 17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626"/>
              <a:gd name="T55" fmla="*/ 0 h 174"/>
              <a:gd name="T56" fmla="*/ 626 w 626"/>
              <a:gd name="T57" fmla="*/ 174 h 17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626" h="174">
                <a:moveTo>
                  <a:pt x="0" y="79"/>
                </a:moveTo>
                <a:lnTo>
                  <a:pt x="625" y="0"/>
                </a:lnTo>
                <a:lnTo>
                  <a:pt x="601" y="36"/>
                </a:lnTo>
                <a:lnTo>
                  <a:pt x="581" y="58"/>
                </a:lnTo>
                <a:lnTo>
                  <a:pt x="552" y="85"/>
                </a:lnTo>
                <a:lnTo>
                  <a:pt x="528" y="112"/>
                </a:lnTo>
                <a:lnTo>
                  <a:pt x="490" y="135"/>
                </a:lnTo>
                <a:lnTo>
                  <a:pt x="450" y="154"/>
                </a:lnTo>
                <a:lnTo>
                  <a:pt x="418" y="165"/>
                </a:lnTo>
                <a:lnTo>
                  <a:pt x="377" y="170"/>
                </a:lnTo>
                <a:lnTo>
                  <a:pt x="352" y="173"/>
                </a:lnTo>
                <a:lnTo>
                  <a:pt x="310" y="170"/>
                </a:lnTo>
                <a:lnTo>
                  <a:pt x="258" y="155"/>
                </a:lnTo>
                <a:lnTo>
                  <a:pt x="194" y="139"/>
                </a:lnTo>
                <a:lnTo>
                  <a:pt x="154" y="128"/>
                </a:lnTo>
                <a:lnTo>
                  <a:pt x="71" y="100"/>
                </a:lnTo>
                <a:lnTo>
                  <a:pt x="49" y="90"/>
                </a:lnTo>
                <a:lnTo>
                  <a:pt x="0" y="79"/>
                </a:ln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3555" name="Freeform 3"/>
          <p:cNvSpPr>
            <a:spLocks/>
          </p:cNvSpPr>
          <p:nvPr/>
        </p:nvSpPr>
        <p:spPr bwMode="auto">
          <a:xfrm>
            <a:off x="2667000" y="3581400"/>
            <a:ext cx="1220788" cy="292100"/>
          </a:xfrm>
          <a:custGeom>
            <a:avLst/>
            <a:gdLst>
              <a:gd name="T0" fmla="*/ 0 w 769"/>
              <a:gd name="T1" fmla="*/ 152400 h 184"/>
              <a:gd name="T2" fmla="*/ 1219200 w 769"/>
              <a:gd name="T3" fmla="*/ 0 h 184"/>
              <a:gd name="T4" fmla="*/ 1219200 w 769"/>
              <a:gd name="T5" fmla="*/ 0 h 184"/>
              <a:gd name="T6" fmla="*/ 1201738 w 769"/>
              <a:gd name="T7" fmla="*/ 49212 h 184"/>
              <a:gd name="T8" fmla="*/ 1143000 w 769"/>
              <a:gd name="T9" fmla="*/ 76200 h 184"/>
              <a:gd name="T10" fmla="*/ 1143000 w 769"/>
              <a:gd name="T11" fmla="*/ 76200 h 184"/>
              <a:gd name="T12" fmla="*/ 1049338 w 769"/>
              <a:gd name="T13" fmla="*/ 131763 h 184"/>
              <a:gd name="T14" fmla="*/ 990600 w 769"/>
              <a:gd name="T15" fmla="*/ 152400 h 184"/>
              <a:gd name="T16" fmla="*/ 990600 w 769"/>
              <a:gd name="T17" fmla="*/ 152400 h 184"/>
              <a:gd name="T18" fmla="*/ 903288 w 769"/>
              <a:gd name="T19" fmla="*/ 198437 h 184"/>
              <a:gd name="T20" fmla="*/ 831850 w 769"/>
              <a:gd name="T21" fmla="*/ 225425 h 184"/>
              <a:gd name="T22" fmla="*/ 766763 w 769"/>
              <a:gd name="T23" fmla="*/ 242888 h 184"/>
              <a:gd name="T24" fmla="*/ 665163 w 769"/>
              <a:gd name="T25" fmla="*/ 274638 h 184"/>
              <a:gd name="T26" fmla="*/ 531813 w 769"/>
              <a:gd name="T27" fmla="*/ 290513 h 184"/>
              <a:gd name="T28" fmla="*/ 385763 w 769"/>
              <a:gd name="T29" fmla="*/ 274638 h 184"/>
              <a:gd name="T30" fmla="*/ 300038 w 769"/>
              <a:gd name="T31" fmla="*/ 239713 h 184"/>
              <a:gd name="T32" fmla="*/ 223838 w 769"/>
              <a:gd name="T33" fmla="*/ 215900 h 184"/>
              <a:gd name="T34" fmla="*/ 153988 w 769"/>
              <a:gd name="T35" fmla="*/ 196850 h 184"/>
              <a:gd name="T36" fmla="*/ 69850 w 769"/>
              <a:gd name="T37" fmla="*/ 161925 h 184"/>
              <a:gd name="T38" fmla="*/ 0 w 769"/>
              <a:gd name="T39" fmla="*/ 152400 h 1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69"/>
              <a:gd name="T61" fmla="*/ 0 h 184"/>
              <a:gd name="T62" fmla="*/ 769 w 769"/>
              <a:gd name="T63" fmla="*/ 184 h 184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69" h="184">
                <a:moveTo>
                  <a:pt x="0" y="96"/>
                </a:moveTo>
                <a:lnTo>
                  <a:pt x="768" y="0"/>
                </a:lnTo>
                <a:lnTo>
                  <a:pt x="757" y="31"/>
                </a:lnTo>
                <a:lnTo>
                  <a:pt x="720" y="48"/>
                </a:lnTo>
                <a:lnTo>
                  <a:pt x="661" y="83"/>
                </a:lnTo>
                <a:lnTo>
                  <a:pt x="624" y="96"/>
                </a:lnTo>
                <a:lnTo>
                  <a:pt x="569" y="125"/>
                </a:lnTo>
                <a:lnTo>
                  <a:pt x="524" y="142"/>
                </a:lnTo>
                <a:lnTo>
                  <a:pt x="483" y="153"/>
                </a:lnTo>
                <a:lnTo>
                  <a:pt x="419" y="173"/>
                </a:lnTo>
                <a:lnTo>
                  <a:pt x="335" y="183"/>
                </a:lnTo>
                <a:lnTo>
                  <a:pt x="243" y="173"/>
                </a:lnTo>
                <a:lnTo>
                  <a:pt x="189" y="151"/>
                </a:lnTo>
                <a:lnTo>
                  <a:pt x="141" y="136"/>
                </a:lnTo>
                <a:lnTo>
                  <a:pt x="97" y="124"/>
                </a:lnTo>
                <a:lnTo>
                  <a:pt x="44" y="102"/>
                </a:lnTo>
                <a:lnTo>
                  <a:pt x="0" y="96"/>
                </a:ln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3556" name="Freeform 4"/>
          <p:cNvSpPr>
            <a:spLocks/>
          </p:cNvSpPr>
          <p:nvPr/>
        </p:nvSpPr>
        <p:spPr bwMode="auto">
          <a:xfrm>
            <a:off x="1447800" y="3873500"/>
            <a:ext cx="109538" cy="166688"/>
          </a:xfrm>
          <a:custGeom>
            <a:avLst/>
            <a:gdLst>
              <a:gd name="T0" fmla="*/ 0 w 69"/>
              <a:gd name="T1" fmla="*/ 0 h 105"/>
              <a:gd name="T2" fmla="*/ 0 w 69"/>
              <a:gd name="T3" fmla="*/ 165100 h 105"/>
              <a:gd name="T4" fmla="*/ 107950 w 69"/>
              <a:gd name="T5" fmla="*/ 0 h 105"/>
              <a:gd name="T6" fmla="*/ 0 w 69"/>
              <a:gd name="T7" fmla="*/ 0 h 105"/>
              <a:gd name="T8" fmla="*/ 0 60000 65536"/>
              <a:gd name="T9" fmla="*/ 0 60000 65536"/>
              <a:gd name="T10" fmla="*/ 0 60000 65536"/>
              <a:gd name="T11" fmla="*/ 0 60000 65536"/>
              <a:gd name="T12" fmla="*/ 0 w 69"/>
              <a:gd name="T13" fmla="*/ 0 h 105"/>
              <a:gd name="T14" fmla="*/ 69 w 69"/>
              <a:gd name="T15" fmla="*/ 105 h 1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9" h="105">
                <a:moveTo>
                  <a:pt x="0" y="0"/>
                </a:moveTo>
                <a:lnTo>
                  <a:pt x="0" y="104"/>
                </a:lnTo>
                <a:lnTo>
                  <a:pt x="68" y="0"/>
                </a:lnTo>
                <a:lnTo>
                  <a:pt x="0" y="0"/>
                </a:lnTo>
              </a:path>
            </a:pathLst>
          </a:custGeom>
          <a:pattFill prst="pct50">
            <a:fgClr>
              <a:schemeClr val="hlink"/>
            </a:fgClr>
            <a:bgClr>
              <a:schemeClr val="bg1"/>
            </a:bgClr>
          </a:pattFill>
          <a:ln>
            <a:noFill/>
          </a:ln>
          <a:extLst>
            <a:ext uri="{91240B29-F687-4F45-9708-019B960494DF}">
              <a14:hiddenLine xmlns=""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686800" cy="15240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Risks vs. Costs Trade-Off </a:t>
            </a:r>
            <a:br>
              <a:rPr lang="en-US" sz="4000" b="1" dirty="0" smtClean="0"/>
            </a:br>
            <a:r>
              <a:rPr lang="en-US" sz="4000" b="1" dirty="0" smtClean="0"/>
              <a:t>(Conservative Approach)</a:t>
            </a:r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87350" y="1835150"/>
            <a:ext cx="8445500" cy="749300"/>
          </a:xfrm>
          <a:ln cap="flat">
            <a:noFill/>
          </a:ln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2200" dirty="0" smtClean="0"/>
              <a:t>Firm can reduce risks associated with short-term borrowing by using a larger proportion of long-term financing.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4176713" y="6005513"/>
            <a:ext cx="1003481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latin typeface="Times New Roman" pitchFamily="18" charset="0"/>
              </a:rPr>
              <a:t>TIME</a:t>
            </a: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 rot="16200000">
            <a:off x="-370245" y="4255138"/>
            <a:ext cx="296299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latin typeface="Times New Roman" pitchFamily="18" charset="0"/>
              </a:rPr>
              <a:t>DOLLAR AMOUNT</a:t>
            </a:r>
          </a:p>
        </p:txBody>
      </p:sp>
      <p:sp>
        <p:nvSpPr>
          <p:cNvPr id="23563" name="Line 11"/>
          <p:cNvSpPr>
            <a:spLocks noChangeShapeType="1"/>
          </p:cNvSpPr>
          <p:nvPr/>
        </p:nvSpPr>
        <p:spPr bwMode="auto">
          <a:xfrm>
            <a:off x="1447800" y="5943600"/>
            <a:ext cx="65532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V="1">
            <a:off x="1447800" y="3048000"/>
            <a:ext cx="0" cy="289560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3565" name="Line 13"/>
          <p:cNvSpPr>
            <a:spLocks noChangeShapeType="1"/>
          </p:cNvSpPr>
          <p:nvPr/>
        </p:nvSpPr>
        <p:spPr bwMode="auto">
          <a:xfrm flipV="1">
            <a:off x="1447800" y="3048000"/>
            <a:ext cx="662940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 flipV="1">
            <a:off x="7010400" y="3276600"/>
            <a:ext cx="0" cy="1600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>
            <a:off x="7010400" y="5257800"/>
            <a:ext cx="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3568" name="Freeform 16"/>
          <p:cNvSpPr>
            <a:spLocks/>
          </p:cNvSpPr>
          <p:nvPr/>
        </p:nvSpPr>
        <p:spPr bwMode="auto">
          <a:xfrm>
            <a:off x="1417638" y="2701925"/>
            <a:ext cx="6645275" cy="1406525"/>
          </a:xfrm>
          <a:custGeom>
            <a:avLst/>
            <a:gdLst>
              <a:gd name="T0" fmla="*/ 36512 w 4186"/>
              <a:gd name="T1" fmla="*/ 1365250 h 886"/>
              <a:gd name="T2" fmla="*/ 79375 w 4186"/>
              <a:gd name="T3" fmla="*/ 1281113 h 886"/>
              <a:gd name="T4" fmla="*/ 119062 w 4186"/>
              <a:gd name="T5" fmla="*/ 1206500 h 886"/>
              <a:gd name="T6" fmla="*/ 176212 w 4186"/>
              <a:gd name="T7" fmla="*/ 1123950 h 886"/>
              <a:gd name="T8" fmla="*/ 265112 w 4186"/>
              <a:gd name="T9" fmla="*/ 1057275 h 886"/>
              <a:gd name="T10" fmla="*/ 379412 w 4186"/>
              <a:gd name="T11" fmla="*/ 1001713 h 886"/>
              <a:gd name="T12" fmla="*/ 495300 w 4186"/>
              <a:gd name="T13" fmla="*/ 960438 h 886"/>
              <a:gd name="T14" fmla="*/ 608012 w 4186"/>
              <a:gd name="T15" fmla="*/ 946150 h 886"/>
              <a:gd name="T16" fmla="*/ 738187 w 4186"/>
              <a:gd name="T17" fmla="*/ 941388 h 886"/>
              <a:gd name="T18" fmla="*/ 884237 w 4186"/>
              <a:gd name="T19" fmla="*/ 950913 h 886"/>
              <a:gd name="T20" fmla="*/ 1017587 w 4186"/>
              <a:gd name="T21" fmla="*/ 971550 h 886"/>
              <a:gd name="T22" fmla="*/ 1135062 w 4186"/>
              <a:gd name="T23" fmla="*/ 1000125 h 886"/>
              <a:gd name="T24" fmla="*/ 1246187 w 4186"/>
              <a:gd name="T25" fmla="*/ 1030288 h 886"/>
              <a:gd name="T26" fmla="*/ 1358900 w 4186"/>
              <a:gd name="T27" fmla="*/ 1063625 h 886"/>
              <a:gd name="T28" fmla="*/ 1485900 w 4186"/>
              <a:gd name="T29" fmla="*/ 1096963 h 886"/>
              <a:gd name="T30" fmla="*/ 1608137 w 4186"/>
              <a:gd name="T31" fmla="*/ 1138238 h 886"/>
              <a:gd name="T32" fmla="*/ 1727200 w 4186"/>
              <a:gd name="T33" fmla="*/ 1163638 h 886"/>
              <a:gd name="T34" fmla="*/ 1887537 w 4186"/>
              <a:gd name="T35" fmla="*/ 1158875 h 886"/>
              <a:gd name="T36" fmla="*/ 2047875 w 4186"/>
              <a:gd name="T37" fmla="*/ 1117600 h 886"/>
              <a:gd name="T38" fmla="*/ 2246312 w 4186"/>
              <a:gd name="T39" fmla="*/ 1033463 h 886"/>
              <a:gd name="T40" fmla="*/ 2408237 w 4186"/>
              <a:gd name="T41" fmla="*/ 946150 h 886"/>
              <a:gd name="T42" fmla="*/ 2493962 w 4186"/>
              <a:gd name="T43" fmla="*/ 879475 h 886"/>
              <a:gd name="T44" fmla="*/ 2579687 w 4186"/>
              <a:gd name="T45" fmla="*/ 809625 h 886"/>
              <a:gd name="T46" fmla="*/ 2668587 w 4186"/>
              <a:gd name="T47" fmla="*/ 738187 h 886"/>
              <a:gd name="T48" fmla="*/ 2754312 w 4186"/>
              <a:gd name="T49" fmla="*/ 663575 h 886"/>
              <a:gd name="T50" fmla="*/ 2843212 w 4186"/>
              <a:gd name="T51" fmla="*/ 588963 h 886"/>
              <a:gd name="T52" fmla="*/ 2932112 w 4186"/>
              <a:gd name="T53" fmla="*/ 527050 h 886"/>
              <a:gd name="T54" fmla="*/ 3040062 w 4186"/>
              <a:gd name="T55" fmla="*/ 465138 h 886"/>
              <a:gd name="T56" fmla="*/ 3181349 w 4186"/>
              <a:gd name="T57" fmla="*/ 441325 h 886"/>
              <a:gd name="T58" fmla="*/ 3298825 w 4186"/>
              <a:gd name="T59" fmla="*/ 454025 h 886"/>
              <a:gd name="T60" fmla="*/ 3394075 w 4186"/>
              <a:gd name="T61" fmla="*/ 474663 h 886"/>
              <a:gd name="T62" fmla="*/ 3508375 w 4186"/>
              <a:gd name="T63" fmla="*/ 511175 h 886"/>
              <a:gd name="T64" fmla="*/ 3622675 w 4186"/>
              <a:gd name="T65" fmla="*/ 554038 h 886"/>
              <a:gd name="T66" fmla="*/ 3741737 w 4186"/>
              <a:gd name="T67" fmla="*/ 604838 h 886"/>
              <a:gd name="T68" fmla="*/ 3862387 w 4186"/>
              <a:gd name="T69" fmla="*/ 652463 h 886"/>
              <a:gd name="T70" fmla="*/ 3963987 w 4186"/>
              <a:gd name="T71" fmla="*/ 687388 h 886"/>
              <a:gd name="T72" fmla="*/ 4089400 w 4186"/>
              <a:gd name="T73" fmla="*/ 725487 h 886"/>
              <a:gd name="T74" fmla="*/ 4197350 w 4186"/>
              <a:gd name="T75" fmla="*/ 760412 h 886"/>
              <a:gd name="T76" fmla="*/ 4308475 w 4186"/>
              <a:gd name="T77" fmla="*/ 790575 h 886"/>
              <a:gd name="T78" fmla="*/ 4411662 w 4186"/>
              <a:gd name="T79" fmla="*/ 817563 h 886"/>
              <a:gd name="T80" fmla="*/ 4535487 w 4186"/>
              <a:gd name="T81" fmla="*/ 833438 h 886"/>
              <a:gd name="T82" fmla="*/ 4654549 w 4186"/>
              <a:gd name="T83" fmla="*/ 814388 h 886"/>
              <a:gd name="T84" fmla="*/ 4783137 w 4186"/>
              <a:gd name="T85" fmla="*/ 749300 h 886"/>
              <a:gd name="T86" fmla="*/ 4864099 w 4186"/>
              <a:gd name="T87" fmla="*/ 676275 h 886"/>
              <a:gd name="T88" fmla="*/ 4926012 w 4186"/>
              <a:gd name="T89" fmla="*/ 600075 h 886"/>
              <a:gd name="T90" fmla="*/ 4979987 w 4186"/>
              <a:gd name="T91" fmla="*/ 527050 h 886"/>
              <a:gd name="T92" fmla="*/ 5033962 w 4186"/>
              <a:gd name="T93" fmla="*/ 442913 h 886"/>
              <a:gd name="T94" fmla="*/ 5087937 w 4186"/>
              <a:gd name="T95" fmla="*/ 371475 h 886"/>
              <a:gd name="T96" fmla="*/ 5151437 w 4186"/>
              <a:gd name="T97" fmla="*/ 293688 h 886"/>
              <a:gd name="T98" fmla="*/ 5233987 w 4186"/>
              <a:gd name="T99" fmla="*/ 206375 h 886"/>
              <a:gd name="T100" fmla="*/ 5335587 w 4186"/>
              <a:gd name="T101" fmla="*/ 127000 h 886"/>
              <a:gd name="T102" fmla="*/ 5449887 w 4186"/>
              <a:gd name="T103" fmla="*/ 80963 h 886"/>
              <a:gd name="T104" fmla="*/ 5567361 w 4186"/>
              <a:gd name="T105" fmla="*/ 39688 h 886"/>
              <a:gd name="T106" fmla="*/ 5678486 w 4186"/>
              <a:gd name="T107" fmla="*/ 20638 h 886"/>
              <a:gd name="T108" fmla="*/ 5788024 w 4186"/>
              <a:gd name="T109" fmla="*/ 7938 h 886"/>
              <a:gd name="T110" fmla="*/ 5913436 w 4186"/>
              <a:gd name="T111" fmla="*/ 1588 h 886"/>
              <a:gd name="T112" fmla="*/ 6034086 w 4186"/>
              <a:gd name="T113" fmla="*/ 4763 h 886"/>
              <a:gd name="T114" fmla="*/ 6142036 w 4186"/>
              <a:gd name="T115" fmla="*/ 19050 h 886"/>
              <a:gd name="T116" fmla="*/ 6253161 w 4186"/>
              <a:gd name="T117" fmla="*/ 42863 h 886"/>
              <a:gd name="T118" fmla="*/ 6367461 w 4186"/>
              <a:gd name="T119" fmla="*/ 95250 h 886"/>
              <a:gd name="T120" fmla="*/ 6480174 w 4186"/>
              <a:gd name="T121" fmla="*/ 146050 h 886"/>
              <a:gd name="T122" fmla="*/ 6580188 w 4186"/>
              <a:gd name="T123" fmla="*/ 204788 h 88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4186"/>
              <a:gd name="T187" fmla="*/ 0 h 886"/>
              <a:gd name="T188" fmla="*/ 4186 w 4186"/>
              <a:gd name="T189" fmla="*/ 886 h 88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4186" h="886">
                <a:moveTo>
                  <a:pt x="0" y="885"/>
                </a:moveTo>
                <a:lnTo>
                  <a:pt x="11" y="873"/>
                </a:lnTo>
                <a:lnTo>
                  <a:pt x="23" y="860"/>
                </a:lnTo>
                <a:lnTo>
                  <a:pt x="34" y="838"/>
                </a:lnTo>
                <a:lnTo>
                  <a:pt x="42" y="822"/>
                </a:lnTo>
                <a:lnTo>
                  <a:pt x="50" y="807"/>
                </a:lnTo>
                <a:lnTo>
                  <a:pt x="59" y="792"/>
                </a:lnTo>
                <a:lnTo>
                  <a:pt x="67" y="775"/>
                </a:lnTo>
                <a:lnTo>
                  <a:pt x="75" y="760"/>
                </a:lnTo>
                <a:lnTo>
                  <a:pt x="84" y="745"/>
                </a:lnTo>
                <a:lnTo>
                  <a:pt x="96" y="727"/>
                </a:lnTo>
                <a:lnTo>
                  <a:pt x="111" y="708"/>
                </a:lnTo>
                <a:lnTo>
                  <a:pt x="128" y="693"/>
                </a:lnTo>
                <a:lnTo>
                  <a:pt x="143" y="682"/>
                </a:lnTo>
                <a:lnTo>
                  <a:pt x="167" y="666"/>
                </a:lnTo>
                <a:lnTo>
                  <a:pt x="191" y="651"/>
                </a:lnTo>
                <a:lnTo>
                  <a:pt x="215" y="642"/>
                </a:lnTo>
                <a:lnTo>
                  <a:pt x="239" y="631"/>
                </a:lnTo>
                <a:lnTo>
                  <a:pt x="263" y="621"/>
                </a:lnTo>
                <a:lnTo>
                  <a:pt x="290" y="611"/>
                </a:lnTo>
                <a:lnTo>
                  <a:pt x="312" y="605"/>
                </a:lnTo>
                <a:lnTo>
                  <a:pt x="336" y="602"/>
                </a:lnTo>
                <a:lnTo>
                  <a:pt x="360" y="597"/>
                </a:lnTo>
                <a:lnTo>
                  <a:pt x="383" y="596"/>
                </a:lnTo>
                <a:lnTo>
                  <a:pt x="410" y="594"/>
                </a:lnTo>
                <a:lnTo>
                  <a:pt x="442" y="593"/>
                </a:lnTo>
                <a:lnTo>
                  <a:pt x="465" y="593"/>
                </a:lnTo>
                <a:lnTo>
                  <a:pt x="493" y="594"/>
                </a:lnTo>
                <a:lnTo>
                  <a:pt x="526" y="594"/>
                </a:lnTo>
                <a:lnTo>
                  <a:pt x="557" y="599"/>
                </a:lnTo>
                <a:lnTo>
                  <a:pt x="593" y="601"/>
                </a:lnTo>
                <a:lnTo>
                  <a:pt x="617" y="608"/>
                </a:lnTo>
                <a:lnTo>
                  <a:pt x="641" y="612"/>
                </a:lnTo>
                <a:lnTo>
                  <a:pt x="665" y="618"/>
                </a:lnTo>
                <a:lnTo>
                  <a:pt x="692" y="625"/>
                </a:lnTo>
                <a:lnTo>
                  <a:pt x="715" y="630"/>
                </a:lnTo>
                <a:lnTo>
                  <a:pt x="742" y="636"/>
                </a:lnTo>
                <a:lnTo>
                  <a:pt x="764" y="643"/>
                </a:lnTo>
                <a:lnTo>
                  <a:pt x="785" y="649"/>
                </a:lnTo>
                <a:lnTo>
                  <a:pt x="803" y="654"/>
                </a:lnTo>
                <a:lnTo>
                  <a:pt x="831" y="662"/>
                </a:lnTo>
                <a:lnTo>
                  <a:pt x="856" y="670"/>
                </a:lnTo>
                <a:lnTo>
                  <a:pt x="880" y="676"/>
                </a:lnTo>
                <a:lnTo>
                  <a:pt x="911" y="684"/>
                </a:lnTo>
                <a:lnTo>
                  <a:pt x="936" y="691"/>
                </a:lnTo>
                <a:lnTo>
                  <a:pt x="958" y="702"/>
                </a:lnTo>
                <a:lnTo>
                  <a:pt x="981" y="708"/>
                </a:lnTo>
                <a:lnTo>
                  <a:pt x="1013" y="717"/>
                </a:lnTo>
                <a:lnTo>
                  <a:pt x="1037" y="724"/>
                </a:lnTo>
                <a:lnTo>
                  <a:pt x="1065" y="732"/>
                </a:lnTo>
                <a:lnTo>
                  <a:pt x="1088" y="733"/>
                </a:lnTo>
                <a:lnTo>
                  <a:pt x="1113" y="734"/>
                </a:lnTo>
                <a:lnTo>
                  <a:pt x="1150" y="734"/>
                </a:lnTo>
                <a:lnTo>
                  <a:pt x="1189" y="730"/>
                </a:lnTo>
                <a:lnTo>
                  <a:pt x="1220" y="722"/>
                </a:lnTo>
                <a:lnTo>
                  <a:pt x="1255" y="714"/>
                </a:lnTo>
                <a:lnTo>
                  <a:pt x="1290" y="704"/>
                </a:lnTo>
                <a:lnTo>
                  <a:pt x="1332" y="686"/>
                </a:lnTo>
                <a:lnTo>
                  <a:pt x="1375" y="667"/>
                </a:lnTo>
                <a:lnTo>
                  <a:pt x="1415" y="651"/>
                </a:lnTo>
                <a:lnTo>
                  <a:pt x="1464" y="626"/>
                </a:lnTo>
                <a:lnTo>
                  <a:pt x="1496" y="610"/>
                </a:lnTo>
                <a:lnTo>
                  <a:pt x="1517" y="596"/>
                </a:lnTo>
                <a:lnTo>
                  <a:pt x="1537" y="586"/>
                </a:lnTo>
                <a:lnTo>
                  <a:pt x="1554" y="568"/>
                </a:lnTo>
                <a:lnTo>
                  <a:pt x="1571" y="554"/>
                </a:lnTo>
                <a:lnTo>
                  <a:pt x="1589" y="540"/>
                </a:lnTo>
                <a:lnTo>
                  <a:pt x="1601" y="528"/>
                </a:lnTo>
                <a:lnTo>
                  <a:pt x="1625" y="510"/>
                </a:lnTo>
                <a:lnTo>
                  <a:pt x="1645" y="494"/>
                </a:lnTo>
                <a:lnTo>
                  <a:pt x="1661" y="482"/>
                </a:lnTo>
                <a:lnTo>
                  <a:pt x="1681" y="465"/>
                </a:lnTo>
                <a:lnTo>
                  <a:pt x="1698" y="452"/>
                </a:lnTo>
                <a:lnTo>
                  <a:pt x="1718" y="435"/>
                </a:lnTo>
                <a:lnTo>
                  <a:pt x="1735" y="418"/>
                </a:lnTo>
                <a:lnTo>
                  <a:pt x="1751" y="403"/>
                </a:lnTo>
                <a:lnTo>
                  <a:pt x="1772" y="388"/>
                </a:lnTo>
                <a:lnTo>
                  <a:pt x="1791" y="371"/>
                </a:lnTo>
                <a:lnTo>
                  <a:pt x="1810" y="359"/>
                </a:lnTo>
                <a:lnTo>
                  <a:pt x="1825" y="346"/>
                </a:lnTo>
                <a:lnTo>
                  <a:pt x="1847" y="332"/>
                </a:lnTo>
                <a:lnTo>
                  <a:pt x="1864" y="321"/>
                </a:lnTo>
                <a:lnTo>
                  <a:pt x="1888" y="307"/>
                </a:lnTo>
                <a:lnTo>
                  <a:pt x="1915" y="293"/>
                </a:lnTo>
                <a:lnTo>
                  <a:pt x="1940" y="287"/>
                </a:lnTo>
                <a:lnTo>
                  <a:pt x="1974" y="280"/>
                </a:lnTo>
                <a:lnTo>
                  <a:pt x="2004" y="278"/>
                </a:lnTo>
                <a:lnTo>
                  <a:pt x="2035" y="281"/>
                </a:lnTo>
                <a:lnTo>
                  <a:pt x="2054" y="284"/>
                </a:lnTo>
                <a:lnTo>
                  <a:pt x="2078" y="286"/>
                </a:lnTo>
                <a:lnTo>
                  <a:pt x="2099" y="292"/>
                </a:lnTo>
                <a:lnTo>
                  <a:pt x="2120" y="296"/>
                </a:lnTo>
                <a:lnTo>
                  <a:pt x="2138" y="299"/>
                </a:lnTo>
                <a:lnTo>
                  <a:pt x="2161" y="306"/>
                </a:lnTo>
                <a:lnTo>
                  <a:pt x="2188" y="315"/>
                </a:lnTo>
                <a:lnTo>
                  <a:pt x="2210" y="322"/>
                </a:lnTo>
                <a:lnTo>
                  <a:pt x="2234" y="329"/>
                </a:lnTo>
                <a:lnTo>
                  <a:pt x="2258" y="335"/>
                </a:lnTo>
                <a:lnTo>
                  <a:pt x="2282" y="349"/>
                </a:lnTo>
                <a:lnTo>
                  <a:pt x="2307" y="359"/>
                </a:lnTo>
                <a:lnTo>
                  <a:pt x="2329" y="369"/>
                </a:lnTo>
                <a:lnTo>
                  <a:pt x="2357" y="381"/>
                </a:lnTo>
                <a:lnTo>
                  <a:pt x="2384" y="391"/>
                </a:lnTo>
                <a:lnTo>
                  <a:pt x="2408" y="402"/>
                </a:lnTo>
                <a:lnTo>
                  <a:pt x="2433" y="411"/>
                </a:lnTo>
                <a:lnTo>
                  <a:pt x="2457" y="417"/>
                </a:lnTo>
                <a:lnTo>
                  <a:pt x="2477" y="423"/>
                </a:lnTo>
                <a:lnTo>
                  <a:pt x="2497" y="433"/>
                </a:lnTo>
                <a:lnTo>
                  <a:pt x="2523" y="442"/>
                </a:lnTo>
                <a:lnTo>
                  <a:pt x="2552" y="449"/>
                </a:lnTo>
                <a:lnTo>
                  <a:pt x="2576" y="457"/>
                </a:lnTo>
                <a:lnTo>
                  <a:pt x="2601" y="464"/>
                </a:lnTo>
                <a:lnTo>
                  <a:pt x="2620" y="471"/>
                </a:lnTo>
                <a:lnTo>
                  <a:pt x="2644" y="479"/>
                </a:lnTo>
                <a:lnTo>
                  <a:pt x="2669" y="485"/>
                </a:lnTo>
                <a:lnTo>
                  <a:pt x="2694" y="493"/>
                </a:lnTo>
                <a:lnTo>
                  <a:pt x="2714" y="498"/>
                </a:lnTo>
                <a:lnTo>
                  <a:pt x="2736" y="504"/>
                </a:lnTo>
                <a:lnTo>
                  <a:pt x="2757" y="509"/>
                </a:lnTo>
                <a:lnTo>
                  <a:pt x="2779" y="515"/>
                </a:lnTo>
                <a:lnTo>
                  <a:pt x="2803" y="521"/>
                </a:lnTo>
                <a:lnTo>
                  <a:pt x="2833" y="523"/>
                </a:lnTo>
                <a:lnTo>
                  <a:pt x="2857" y="525"/>
                </a:lnTo>
                <a:lnTo>
                  <a:pt x="2884" y="521"/>
                </a:lnTo>
                <a:lnTo>
                  <a:pt x="2908" y="517"/>
                </a:lnTo>
                <a:lnTo>
                  <a:pt x="2932" y="513"/>
                </a:lnTo>
                <a:lnTo>
                  <a:pt x="2963" y="500"/>
                </a:lnTo>
                <a:lnTo>
                  <a:pt x="2989" y="487"/>
                </a:lnTo>
                <a:lnTo>
                  <a:pt x="3013" y="472"/>
                </a:lnTo>
                <a:lnTo>
                  <a:pt x="3031" y="458"/>
                </a:lnTo>
                <a:lnTo>
                  <a:pt x="3046" y="440"/>
                </a:lnTo>
                <a:lnTo>
                  <a:pt x="3064" y="426"/>
                </a:lnTo>
                <a:lnTo>
                  <a:pt x="3078" y="410"/>
                </a:lnTo>
                <a:lnTo>
                  <a:pt x="3094" y="396"/>
                </a:lnTo>
                <a:lnTo>
                  <a:pt x="3103" y="378"/>
                </a:lnTo>
                <a:lnTo>
                  <a:pt x="3114" y="364"/>
                </a:lnTo>
                <a:lnTo>
                  <a:pt x="3126" y="351"/>
                </a:lnTo>
                <a:lnTo>
                  <a:pt x="3137" y="332"/>
                </a:lnTo>
                <a:lnTo>
                  <a:pt x="3151" y="312"/>
                </a:lnTo>
                <a:lnTo>
                  <a:pt x="3159" y="298"/>
                </a:lnTo>
                <a:lnTo>
                  <a:pt x="3171" y="279"/>
                </a:lnTo>
                <a:lnTo>
                  <a:pt x="3180" y="262"/>
                </a:lnTo>
                <a:lnTo>
                  <a:pt x="3194" y="247"/>
                </a:lnTo>
                <a:lnTo>
                  <a:pt x="3205" y="234"/>
                </a:lnTo>
                <a:lnTo>
                  <a:pt x="3217" y="217"/>
                </a:lnTo>
                <a:lnTo>
                  <a:pt x="3232" y="202"/>
                </a:lnTo>
                <a:lnTo>
                  <a:pt x="3245" y="185"/>
                </a:lnTo>
                <a:lnTo>
                  <a:pt x="3262" y="166"/>
                </a:lnTo>
                <a:lnTo>
                  <a:pt x="3279" y="145"/>
                </a:lnTo>
                <a:lnTo>
                  <a:pt x="3297" y="130"/>
                </a:lnTo>
                <a:lnTo>
                  <a:pt x="3318" y="112"/>
                </a:lnTo>
                <a:lnTo>
                  <a:pt x="3337" y="98"/>
                </a:lnTo>
                <a:lnTo>
                  <a:pt x="3361" y="80"/>
                </a:lnTo>
                <a:lnTo>
                  <a:pt x="3385" y="73"/>
                </a:lnTo>
                <a:lnTo>
                  <a:pt x="3410" y="61"/>
                </a:lnTo>
                <a:lnTo>
                  <a:pt x="3433" y="51"/>
                </a:lnTo>
                <a:lnTo>
                  <a:pt x="3458" y="41"/>
                </a:lnTo>
                <a:lnTo>
                  <a:pt x="3484" y="31"/>
                </a:lnTo>
                <a:lnTo>
                  <a:pt x="3507" y="25"/>
                </a:lnTo>
                <a:lnTo>
                  <a:pt x="3531" y="20"/>
                </a:lnTo>
                <a:lnTo>
                  <a:pt x="3555" y="17"/>
                </a:lnTo>
                <a:lnTo>
                  <a:pt x="3577" y="13"/>
                </a:lnTo>
                <a:lnTo>
                  <a:pt x="3601" y="7"/>
                </a:lnTo>
                <a:lnTo>
                  <a:pt x="3626" y="7"/>
                </a:lnTo>
                <a:lnTo>
                  <a:pt x="3646" y="5"/>
                </a:lnTo>
                <a:lnTo>
                  <a:pt x="3668" y="5"/>
                </a:lnTo>
                <a:lnTo>
                  <a:pt x="3698" y="1"/>
                </a:lnTo>
                <a:lnTo>
                  <a:pt x="3725" y="1"/>
                </a:lnTo>
                <a:lnTo>
                  <a:pt x="3753" y="0"/>
                </a:lnTo>
                <a:lnTo>
                  <a:pt x="3777" y="0"/>
                </a:lnTo>
                <a:lnTo>
                  <a:pt x="3801" y="3"/>
                </a:lnTo>
                <a:lnTo>
                  <a:pt x="3821" y="2"/>
                </a:lnTo>
                <a:lnTo>
                  <a:pt x="3844" y="8"/>
                </a:lnTo>
                <a:lnTo>
                  <a:pt x="3869" y="12"/>
                </a:lnTo>
                <a:lnTo>
                  <a:pt x="3892" y="17"/>
                </a:lnTo>
                <a:lnTo>
                  <a:pt x="3916" y="22"/>
                </a:lnTo>
                <a:lnTo>
                  <a:pt x="3939" y="27"/>
                </a:lnTo>
                <a:lnTo>
                  <a:pt x="3964" y="38"/>
                </a:lnTo>
                <a:lnTo>
                  <a:pt x="3987" y="49"/>
                </a:lnTo>
                <a:lnTo>
                  <a:pt x="4011" y="60"/>
                </a:lnTo>
                <a:lnTo>
                  <a:pt x="4035" y="70"/>
                </a:lnTo>
                <a:lnTo>
                  <a:pt x="4059" y="80"/>
                </a:lnTo>
                <a:lnTo>
                  <a:pt x="4082" y="92"/>
                </a:lnTo>
                <a:lnTo>
                  <a:pt x="4107" y="101"/>
                </a:lnTo>
                <a:lnTo>
                  <a:pt x="4128" y="116"/>
                </a:lnTo>
                <a:lnTo>
                  <a:pt x="4145" y="129"/>
                </a:lnTo>
                <a:lnTo>
                  <a:pt x="4165" y="137"/>
                </a:lnTo>
                <a:lnTo>
                  <a:pt x="4185" y="149"/>
                </a:lnTo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3569" name="Line 17"/>
          <p:cNvSpPr>
            <a:spLocks noChangeShapeType="1"/>
          </p:cNvSpPr>
          <p:nvPr/>
        </p:nvSpPr>
        <p:spPr bwMode="auto">
          <a:xfrm flipV="1">
            <a:off x="2209800" y="36576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3570" name="Line 18"/>
          <p:cNvSpPr>
            <a:spLocks noChangeShapeType="1"/>
          </p:cNvSpPr>
          <p:nvPr/>
        </p:nvSpPr>
        <p:spPr bwMode="auto">
          <a:xfrm flipV="1">
            <a:off x="3429000" y="47244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3571" name="Line 19"/>
          <p:cNvSpPr>
            <a:spLocks noChangeShapeType="1"/>
          </p:cNvSpPr>
          <p:nvPr/>
        </p:nvSpPr>
        <p:spPr bwMode="auto">
          <a:xfrm flipV="1">
            <a:off x="7162800" y="27432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3572" name="Line 20"/>
          <p:cNvSpPr>
            <a:spLocks noChangeShapeType="1"/>
          </p:cNvSpPr>
          <p:nvPr/>
        </p:nvSpPr>
        <p:spPr bwMode="auto">
          <a:xfrm flipV="1">
            <a:off x="1447800" y="4343400"/>
            <a:ext cx="66294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3573" name="Rectangle 21"/>
          <p:cNvSpPr>
            <a:spLocks noChangeArrowheads="1"/>
          </p:cNvSpPr>
          <p:nvPr/>
        </p:nvSpPr>
        <p:spPr bwMode="auto">
          <a:xfrm>
            <a:off x="5624513" y="4832350"/>
            <a:ext cx="2452595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dirty="0">
                <a:latin typeface="Times New Roman" pitchFamily="18" charset="0"/>
              </a:rPr>
              <a:t>Long-term financing</a:t>
            </a:r>
          </a:p>
        </p:txBody>
      </p:sp>
      <p:sp>
        <p:nvSpPr>
          <p:cNvPr id="25622" name="Rectangle 22"/>
          <p:cNvSpPr>
            <a:spLocks noChangeArrowheads="1"/>
          </p:cNvSpPr>
          <p:nvPr/>
        </p:nvSpPr>
        <p:spPr bwMode="auto">
          <a:xfrm>
            <a:off x="2500313" y="5137150"/>
            <a:ext cx="1469955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>
                <a:latin typeface="Times New Roman" pitchFamily="18" charset="0"/>
              </a:rPr>
              <a:t>Fixed assets</a:t>
            </a:r>
          </a:p>
        </p:txBody>
      </p:sp>
      <p:sp>
        <p:nvSpPr>
          <p:cNvPr id="23575" name="Line 23"/>
          <p:cNvSpPr>
            <a:spLocks noChangeShapeType="1"/>
          </p:cNvSpPr>
          <p:nvPr/>
        </p:nvSpPr>
        <p:spPr bwMode="auto">
          <a:xfrm>
            <a:off x="3429000" y="54864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5624" name="Rectangle 24"/>
          <p:cNvSpPr>
            <a:spLocks noChangeArrowheads="1"/>
          </p:cNvSpPr>
          <p:nvPr/>
        </p:nvSpPr>
        <p:spPr bwMode="auto">
          <a:xfrm>
            <a:off x="1509713" y="4070350"/>
            <a:ext cx="1625446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>
                <a:latin typeface="Times New Roman" pitchFamily="18" charset="0"/>
              </a:rPr>
              <a:t>Current assets</a:t>
            </a:r>
          </a:p>
        </p:txBody>
      </p:sp>
      <p:sp>
        <p:nvSpPr>
          <p:cNvPr id="23577" name="Line 25"/>
          <p:cNvSpPr>
            <a:spLocks noChangeShapeType="1"/>
          </p:cNvSpPr>
          <p:nvPr/>
        </p:nvSpPr>
        <p:spPr bwMode="auto">
          <a:xfrm>
            <a:off x="2209800" y="441960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5626" name="Rectangle 26"/>
          <p:cNvSpPr>
            <a:spLocks noChangeArrowheads="1"/>
          </p:cNvSpPr>
          <p:nvPr/>
        </p:nvSpPr>
        <p:spPr bwMode="auto">
          <a:xfrm>
            <a:off x="4252913" y="2698750"/>
            <a:ext cx="2322753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>
                <a:latin typeface="Times New Roman" pitchFamily="18" charset="0"/>
              </a:rPr>
              <a:t>Short-term financing</a:t>
            </a:r>
          </a:p>
        </p:txBody>
      </p:sp>
    </p:spTree>
    <p:extLst>
      <p:ext uri="{BB962C8B-B14F-4D97-AF65-F5344CB8AC3E}">
        <p14:creationId xmlns="" xmlns:p14="http://schemas.microsoft.com/office/powerpoint/2010/main" val="168813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458200" cy="1752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dirty="0" smtClean="0"/>
              <a:t>Comparison with an Aggressive Approach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534400" cy="4572000"/>
          </a:xfrm>
        </p:spPr>
        <p:txBody>
          <a:bodyPr/>
          <a:lstStyle/>
          <a:p>
            <a:pPr marL="457200" indent="-457200">
              <a:defRPr/>
            </a:pPr>
            <a:r>
              <a:rPr lang="en-US" sz="2800" u="sng" dirty="0" smtClean="0"/>
              <a:t>Short-Term Financing Benefits</a:t>
            </a:r>
            <a:endParaRPr lang="en-US" sz="2800" dirty="0" smtClean="0"/>
          </a:p>
          <a:p>
            <a:pPr marL="1028700" lvl="1" indent="-457200">
              <a:spcAft>
                <a:spcPct val="0"/>
              </a:spcAft>
              <a:defRPr/>
            </a:pPr>
            <a:r>
              <a:rPr lang="en-US" sz="2400" dirty="0" smtClean="0"/>
              <a:t>Financing long-term needs with a lower interest cost  short-term debt</a:t>
            </a:r>
          </a:p>
          <a:p>
            <a:pPr marL="1028700" lvl="1" indent="-457200">
              <a:spcBef>
                <a:spcPct val="0"/>
              </a:spcBef>
              <a:defRPr/>
            </a:pPr>
            <a:r>
              <a:rPr lang="en-US" sz="2400" dirty="0" smtClean="0"/>
              <a:t>Borrowing only what is necessary</a:t>
            </a:r>
          </a:p>
          <a:p>
            <a:pPr marL="457200" indent="-45720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u="sng" dirty="0" smtClean="0"/>
              <a:t>Short-Term Financing Risks</a:t>
            </a:r>
            <a:endParaRPr lang="en-US" sz="2800" dirty="0" smtClean="0"/>
          </a:p>
          <a:p>
            <a:pPr marL="1028700" lvl="1" indent="-457200">
              <a:spcAft>
                <a:spcPct val="0"/>
              </a:spcAft>
              <a:defRPr/>
            </a:pPr>
            <a:r>
              <a:rPr lang="en-US" sz="2400" dirty="0" smtClean="0"/>
              <a:t>Refinancing short-term obligations in the future</a:t>
            </a:r>
          </a:p>
          <a:p>
            <a:pPr marL="1028700" lvl="1" indent="-457200">
              <a:spcBef>
                <a:spcPct val="0"/>
              </a:spcBef>
              <a:defRPr/>
            </a:pPr>
            <a:r>
              <a:rPr lang="en-US" sz="2400" dirty="0" smtClean="0"/>
              <a:t>Uncertain future interest costs</a:t>
            </a:r>
          </a:p>
          <a:p>
            <a:pPr marL="457200" indent="-457200">
              <a:defRPr/>
            </a:pPr>
            <a:r>
              <a:rPr lang="en-US" sz="2800" u="sng" dirty="0" smtClean="0"/>
              <a:t>Result</a:t>
            </a:r>
            <a:endParaRPr lang="en-US" sz="2800" dirty="0" smtClean="0"/>
          </a:p>
          <a:p>
            <a:pPr marL="1028700" lvl="1" indent="-457200">
              <a:defRPr/>
            </a:pPr>
            <a:r>
              <a:rPr lang="en-US" sz="2400" dirty="0" smtClean="0"/>
              <a:t>Manager accepts greater expected profits in exchange for taking greater risk.</a:t>
            </a:r>
          </a:p>
        </p:txBody>
      </p:sp>
    </p:spTree>
    <p:extLst>
      <p:ext uri="{BB962C8B-B14F-4D97-AF65-F5344CB8AC3E}">
        <p14:creationId xmlns="" xmlns:p14="http://schemas.microsoft.com/office/powerpoint/2010/main" val="23777729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7350" y="1835150"/>
            <a:ext cx="8445500" cy="749300"/>
          </a:xfrm>
          <a:ln cap="flat">
            <a:noFill/>
          </a:ln>
        </p:spPr>
        <p:txBody>
          <a:bodyPr>
            <a:normAutofit lnSpcReduction="10000"/>
          </a:bodyPr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2200" dirty="0" smtClean="0"/>
              <a:t>Firm increases risks associated with short-term borrowing by using a larger proportion of short-term financing.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176713" y="6005513"/>
            <a:ext cx="1003481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latin typeface="Times New Roman" pitchFamily="18" charset="0"/>
              </a:rPr>
              <a:t>TIME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 rot="16200000">
            <a:off x="-370245" y="4255138"/>
            <a:ext cx="296299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dirty="0">
                <a:latin typeface="Times New Roman" pitchFamily="18" charset="0"/>
              </a:rPr>
              <a:t>DOLLAR AMOUNT</a:t>
            </a: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1447800" y="5943600"/>
            <a:ext cx="6553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 flipV="1">
            <a:off x="1447800" y="3048000"/>
            <a:ext cx="0" cy="2895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 flipV="1">
            <a:off x="1447800" y="3657600"/>
            <a:ext cx="662940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 flipV="1">
            <a:off x="7010400" y="3810000"/>
            <a:ext cx="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5611" name="Line 11"/>
          <p:cNvSpPr>
            <a:spLocks noChangeShapeType="1"/>
          </p:cNvSpPr>
          <p:nvPr/>
        </p:nvSpPr>
        <p:spPr bwMode="auto">
          <a:xfrm>
            <a:off x="7010400" y="5257800"/>
            <a:ext cx="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5612" name="Freeform 12"/>
          <p:cNvSpPr>
            <a:spLocks/>
          </p:cNvSpPr>
          <p:nvPr/>
        </p:nvSpPr>
        <p:spPr bwMode="auto">
          <a:xfrm>
            <a:off x="1417638" y="2701925"/>
            <a:ext cx="6645275" cy="1406525"/>
          </a:xfrm>
          <a:custGeom>
            <a:avLst/>
            <a:gdLst>
              <a:gd name="T0" fmla="*/ 36512 w 4186"/>
              <a:gd name="T1" fmla="*/ 1365250 h 886"/>
              <a:gd name="T2" fmla="*/ 79375 w 4186"/>
              <a:gd name="T3" fmla="*/ 1281113 h 886"/>
              <a:gd name="T4" fmla="*/ 119062 w 4186"/>
              <a:gd name="T5" fmla="*/ 1206500 h 886"/>
              <a:gd name="T6" fmla="*/ 176212 w 4186"/>
              <a:gd name="T7" fmla="*/ 1123950 h 886"/>
              <a:gd name="T8" fmla="*/ 265112 w 4186"/>
              <a:gd name="T9" fmla="*/ 1057275 h 886"/>
              <a:gd name="T10" fmla="*/ 379412 w 4186"/>
              <a:gd name="T11" fmla="*/ 1001713 h 886"/>
              <a:gd name="T12" fmla="*/ 495300 w 4186"/>
              <a:gd name="T13" fmla="*/ 960438 h 886"/>
              <a:gd name="T14" fmla="*/ 608012 w 4186"/>
              <a:gd name="T15" fmla="*/ 946150 h 886"/>
              <a:gd name="T16" fmla="*/ 738187 w 4186"/>
              <a:gd name="T17" fmla="*/ 941388 h 886"/>
              <a:gd name="T18" fmla="*/ 884237 w 4186"/>
              <a:gd name="T19" fmla="*/ 950913 h 886"/>
              <a:gd name="T20" fmla="*/ 1017587 w 4186"/>
              <a:gd name="T21" fmla="*/ 971550 h 886"/>
              <a:gd name="T22" fmla="*/ 1135062 w 4186"/>
              <a:gd name="T23" fmla="*/ 1000125 h 886"/>
              <a:gd name="T24" fmla="*/ 1246187 w 4186"/>
              <a:gd name="T25" fmla="*/ 1030288 h 886"/>
              <a:gd name="T26" fmla="*/ 1358900 w 4186"/>
              <a:gd name="T27" fmla="*/ 1063625 h 886"/>
              <a:gd name="T28" fmla="*/ 1485900 w 4186"/>
              <a:gd name="T29" fmla="*/ 1096963 h 886"/>
              <a:gd name="T30" fmla="*/ 1608137 w 4186"/>
              <a:gd name="T31" fmla="*/ 1138238 h 886"/>
              <a:gd name="T32" fmla="*/ 1727200 w 4186"/>
              <a:gd name="T33" fmla="*/ 1163638 h 886"/>
              <a:gd name="T34" fmla="*/ 1887537 w 4186"/>
              <a:gd name="T35" fmla="*/ 1158875 h 886"/>
              <a:gd name="T36" fmla="*/ 2047875 w 4186"/>
              <a:gd name="T37" fmla="*/ 1117600 h 886"/>
              <a:gd name="T38" fmla="*/ 2246312 w 4186"/>
              <a:gd name="T39" fmla="*/ 1033463 h 886"/>
              <a:gd name="T40" fmla="*/ 2408237 w 4186"/>
              <a:gd name="T41" fmla="*/ 946150 h 886"/>
              <a:gd name="T42" fmla="*/ 2493962 w 4186"/>
              <a:gd name="T43" fmla="*/ 879475 h 886"/>
              <a:gd name="T44" fmla="*/ 2579687 w 4186"/>
              <a:gd name="T45" fmla="*/ 809625 h 886"/>
              <a:gd name="T46" fmla="*/ 2668587 w 4186"/>
              <a:gd name="T47" fmla="*/ 738187 h 886"/>
              <a:gd name="T48" fmla="*/ 2754312 w 4186"/>
              <a:gd name="T49" fmla="*/ 663575 h 886"/>
              <a:gd name="T50" fmla="*/ 2843212 w 4186"/>
              <a:gd name="T51" fmla="*/ 588963 h 886"/>
              <a:gd name="T52" fmla="*/ 2932112 w 4186"/>
              <a:gd name="T53" fmla="*/ 527050 h 886"/>
              <a:gd name="T54" fmla="*/ 3040062 w 4186"/>
              <a:gd name="T55" fmla="*/ 465138 h 886"/>
              <a:gd name="T56" fmla="*/ 3181349 w 4186"/>
              <a:gd name="T57" fmla="*/ 441325 h 886"/>
              <a:gd name="T58" fmla="*/ 3298825 w 4186"/>
              <a:gd name="T59" fmla="*/ 454025 h 886"/>
              <a:gd name="T60" fmla="*/ 3394075 w 4186"/>
              <a:gd name="T61" fmla="*/ 474663 h 886"/>
              <a:gd name="T62" fmla="*/ 3508375 w 4186"/>
              <a:gd name="T63" fmla="*/ 511175 h 886"/>
              <a:gd name="T64" fmla="*/ 3622675 w 4186"/>
              <a:gd name="T65" fmla="*/ 554038 h 886"/>
              <a:gd name="T66" fmla="*/ 3741737 w 4186"/>
              <a:gd name="T67" fmla="*/ 604838 h 886"/>
              <a:gd name="T68" fmla="*/ 3862387 w 4186"/>
              <a:gd name="T69" fmla="*/ 652463 h 886"/>
              <a:gd name="T70" fmla="*/ 3963987 w 4186"/>
              <a:gd name="T71" fmla="*/ 687388 h 886"/>
              <a:gd name="T72" fmla="*/ 4089400 w 4186"/>
              <a:gd name="T73" fmla="*/ 725487 h 886"/>
              <a:gd name="T74" fmla="*/ 4197350 w 4186"/>
              <a:gd name="T75" fmla="*/ 760412 h 886"/>
              <a:gd name="T76" fmla="*/ 4308475 w 4186"/>
              <a:gd name="T77" fmla="*/ 790575 h 886"/>
              <a:gd name="T78" fmla="*/ 4411662 w 4186"/>
              <a:gd name="T79" fmla="*/ 817563 h 886"/>
              <a:gd name="T80" fmla="*/ 4535487 w 4186"/>
              <a:gd name="T81" fmla="*/ 833438 h 886"/>
              <a:gd name="T82" fmla="*/ 4654549 w 4186"/>
              <a:gd name="T83" fmla="*/ 814388 h 886"/>
              <a:gd name="T84" fmla="*/ 4783137 w 4186"/>
              <a:gd name="T85" fmla="*/ 749300 h 886"/>
              <a:gd name="T86" fmla="*/ 4864099 w 4186"/>
              <a:gd name="T87" fmla="*/ 676275 h 886"/>
              <a:gd name="T88" fmla="*/ 4926012 w 4186"/>
              <a:gd name="T89" fmla="*/ 600075 h 886"/>
              <a:gd name="T90" fmla="*/ 4979987 w 4186"/>
              <a:gd name="T91" fmla="*/ 527050 h 886"/>
              <a:gd name="T92" fmla="*/ 5033962 w 4186"/>
              <a:gd name="T93" fmla="*/ 442913 h 886"/>
              <a:gd name="T94" fmla="*/ 5087937 w 4186"/>
              <a:gd name="T95" fmla="*/ 371475 h 886"/>
              <a:gd name="T96" fmla="*/ 5151437 w 4186"/>
              <a:gd name="T97" fmla="*/ 293688 h 886"/>
              <a:gd name="T98" fmla="*/ 5233987 w 4186"/>
              <a:gd name="T99" fmla="*/ 206375 h 886"/>
              <a:gd name="T100" fmla="*/ 5335587 w 4186"/>
              <a:gd name="T101" fmla="*/ 127000 h 886"/>
              <a:gd name="T102" fmla="*/ 5449887 w 4186"/>
              <a:gd name="T103" fmla="*/ 80963 h 886"/>
              <a:gd name="T104" fmla="*/ 5567361 w 4186"/>
              <a:gd name="T105" fmla="*/ 39688 h 886"/>
              <a:gd name="T106" fmla="*/ 5678486 w 4186"/>
              <a:gd name="T107" fmla="*/ 20638 h 886"/>
              <a:gd name="T108" fmla="*/ 5788024 w 4186"/>
              <a:gd name="T109" fmla="*/ 7938 h 886"/>
              <a:gd name="T110" fmla="*/ 5913436 w 4186"/>
              <a:gd name="T111" fmla="*/ 1588 h 886"/>
              <a:gd name="T112" fmla="*/ 6034086 w 4186"/>
              <a:gd name="T113" fmla="*/ 4763 h 886"/>
              <a:gd name="T114" fmla="*/ 6142036 w 4186"/>
              <a:gd name="T115" fmla="*/ 19050 h 886"/>
              <a:gd name="T116" fmla="*/ 6253161 w 4186"/>
              <a:gd name="T117" fmla="*/ 42863 h 886"/>
              <a:gd name="T118" fmla="*/ 6367461 w 4186"/>
              <a:gd name="T119" fmla="*/ 95250 h 886"/>
              <a:gd name="T120" fmla="*/ 6480174 w 4186"/>
              <a:gd name="T121" fmla="*/ 146050 h 886"/>
              <a:gd name="T122" fmla="*/ 6580188 w 4186"/>
              <a:gd name="T123" fmla="*/ 204788 h 88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4186"/>
              <a:gd name="T187" fmla="*/ 0 h 886"/>
              <a:gd name="T188" fmla="*/ 4186 w 4186"/>
              <a:gd name="T189" fmla="*/ 886 h 88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4186" h="886">
                <a:moveTo>
                  <a:pt x="0" y="885"/>
                </a:moveTo>
                <a:lnTo>
                  <a:pt x="11" y="873"/>
                </a:lnTo>
                <a:lnTo>
                  <a:pt x="23" y="860"/>
                </a:lnTo>
                <a:lnTo>
                  <a:pt x="34" y="838"/>
                </a:lnTo>
                <a:lnTo>
                  <a:pt x="42" y="822"/>
                </a:lnTo>
                <a:lnTo>
                  <a:pt x="50" y="807"/>
                </a:lnTo>
                <a:lnTo>
                  <a:pt x="59" y="792"/>
                </a:lnTo>
                <a:lnTo>
                  <a:pt x="67" y="775"/>
                </a:lnTo>
                <a:lnTo>
                  <a:pt x="75" y="760"/>
                </a:lnTo>
                <a:lnTo>
                  <a:pt x="84" y="745"/>
                </a:lnTo>
                <a:lnTo>
                  <a:pt x="96" y="727"/>
                </a:lnTo>
                <a:lnTo>
                  <a:pt x="111" y="708"/>
                </a:lnTo>
                <a:lnTo>
                  <a:pt x="128" y="693"/>
                </a:lnTo>
                <a:lnTo>
                  <a:pt x="143" y="682"/>
                </a:lnTo>
                <a:lnTo>
                  <a:pt x="167" y="666"/>
                </a:lnTo>
                <a:lnTo>
                  <a:pt x="191" y="651"/>
                </a:lnTo>
                <a:lnTo>
                  <a:pt x="215" y="642"/>
                </a:lnTo>
                <a:lnTo>
                  <a:pt x="239" y="631"/>
                </a:lnTo>
                <a:lnTo>
                  <a:pt x="263" y="621"/>
                </a:lnTo>
                <a:lnTo>
                  <a:pt x="290" y="611"/>
                </a:lnTo>
                <a:lnTo>
                  <a:pt x="312" y="605"/>
                </a:lnTo>
                <a:lnTo>
                  <a:pt x="336" y="602"/>
                </a:lnTo>
                <a:lnTo>
                  <a:pt x="360" y="597"/>
                </a:lnTo>
                <a:lnTo>
                  <a:pt x="383" y="596"/>
                </a:lnTo>
                <a:lnTo>
                  <a:pt x="410" y="594"/>
                </a:lnTo>
                <a:lnTo>
                  <a:pt x="442" y="593"/>
                </a:lnTo>
                <a:lnTo>
                  <a:pt x="465" y="593"/>
                </a:lnTo>
                <a:lnTo>
                  <a:pt x="493" y="594"/>
                </a:lnTo>
                <a:lnTo>
                  <a:pt x="526" y="594"/>
                </a:lnTo>
                <a:lnTo>
                  <a:pt x="557" y="599"/>
                </a:lnTo>
                <a:lnTo>
                  <a:pt x="593" y="601"/>
                </a:lnTo>
                <a:lnTo>
                  <a:pt x="617" y="608"/>
                </a:lnTo>
                <a:lnTo>
                  <a:pt x="641" y="612"/>
                </a:lnTo>
                <a:lnTo>
                  <a:pt x="665" y="618"/>
                </a:lnTo>
                <a:lnTo>
                  <a:pt x="692" y="625"/>
                </a:lnTo>
                <a:lnTo>
                  <a:pt x="715" y="630"/>
                </a:lnTo>
                <a:lnTo>
                  <a:pt x="742" y="636"/>
                </a:lnTo>
                <a:lnTo>
                  <a:pt x="764" y="643"/>
                </a:lnTo>
                <a:lnTo>
                  <a:pt x="785" y="649"/>
                </a:lnTo>
                <a:lnTo>
                  <a:pt x="803" y="654"/>
                </a:lnTo>
                <a:lnTo>
                  <a:pt x="831" y="662"/>
                </a:lnTo>
                <a:lnTo>
                  <a:pt x="856" y="670"/>
                </a:lnTo>
                <a:lnTo>
                  <a:pt x="880" y="676"/>
                </a:lnTo>
                <a:lnTo>
                  <a:pt x="911" y="684"/>
                </a:lnTo>
                <a:lnTo>
                  <a:pt x="936" y="691"/>
                </a:lnTo>
                <a:lnTo>
                  <a:pt x="958" y="702"/>
                </a:lnTo>
                <a:lnTo>
                  <a:pt x="981" y="708"/>
                </a:lnTo>
                <a:lnTo>
                  <a:pt x="1013" y="717"/>
                </a:lnTo>
                <a:lnTo>
                  <a:pt x="1037" y="724"/>
                </a:lnTo>
                <a:lnTo>
                  <a:pt x="1065" y="732"/>
                </a:lnTo>
                <a:lnTo>
                  <a:pt x="1088" y="733"/>
                </a:lnTo>
                <a:lnTo>
                  <a:pt x="1113" y="734"/>
                </a:lnTo>
                <a:lnTo>
                  <a:pt x="1150" y="734"/>
                </a:lnTo>
                <a:lnTo>
                  <a:pt x="1189" y="730"/>
                </a:lnTo>
                <a:lnTo>
                  <a:pt x="1220" y="722"/>
                </a:lnTo>
                <a:lnTo>
                  <a:pt x="1255" y="714"/>
                </a:lnTo>
                <a:lnTo>
                  <a:pt x="1290" y="704"/>
                </a:lnTo>
                <a:lnTo>
                  <a:pt x="1332" y="686"/>
                </a:lnTo>
                <a:lnTo>
                  <a:pt x="1375" y="667"/>
                </a:lnTo>
                <a:lnTo>
                  <a:pt x="1415" y="651"/>
                </a:lnTo>
                <a:lnTo>
                  <a:pt x="1464" y="626"/>
                </a:lnTo>
                <a:lnTo>
                  <a:pt x="1496" y="610"/>
                </a:lnTo>
                <a:lnTo>
                  <a:pt x="1517" y="596"/>
                </a:lnTo>
                <a:lnTo>
                  <a:pt x="1537" y="586"/>
                </a:lnTo>
                <a:lnTo>
                  <a:pt x="1554" y="568"/>
                </a:lnTo>
                <a:lnTo>
                  <a:pt x="1571" y="554"/>
                </a:lnTo>
                <a:lnTo>
                  <a:pt x="1589" y="540"/>
                </a:lnTo>
                <a:lnTo>
                  <a:pt x="1601" y="528"/>
                </a:lnTo>
                <a:lnTo>
                  <a:pt x="1625" y="510"/>
                </a:lnTo>
                <a:lnTo>
                  <a:pt x="1645" y="494"/>
                </a:lnTo>
                <a:lnTo>
                  <a:pt x="1661" y="482"/>
                </a:lnTo>
                <a:lnTo>
                  <a:pt x="1681" y="465"/>
                </a:lnTo>
                <a:lnTo>
                  <a:pt x="1698" y="452"/>
                </a:lnTo>
                <a:lnTo>
                  <a:pt x="1718" y="435"/>
                </a:lnTo>
                <a:lnTo>
                  <a:pt x="1735" y="418"/>
                </a:lnTo>
                <a:lnTo>
                  <a:pt x="1751" y="403"/>
                </a:lnTo>
                <a:lnTo>
                  <a:pt x="1772" y="388"/>
                </a:lnTo>
                <a:lnTo>
                  <a:pt x="1791" y="371"/>
                </a:lnTo>
                <a:lnTo>
                  <a:pt x="1810" y="359"/>
                </a:lnTo>
                <a:lnTo>
                  <a:pt x="1825" y="346"/>
                </a:lnTo>
                <a:lnTo>
                  <a:pt x="1847" y="332"/>
                </a:lnTo>
                <a:lnTo>
                  <a:pt x="1864" y="321"/>
                </a:lnTo>
                <a:lnTo>
                  <a:pt x="1888" y="307"/>
                </a:lnTo>
                <a:lnTo>
                  <a:pt x="1915" y="293"/>
                </a:lnTo>
                <a:lnTo>
                  <a:pt x="1940" y="287"/>
                </a:lnTo>
                <a:lnTo>
                  <a:pt x="1974" y="280"/>
                </a:lnTo>
                <a:lnTo>
                  <a:pt x="2004" y="278"/>
                </a:lnTo>
                <a:lnTo>
                  <a:pt x="2035" y="281"/>
                </a:lnTo>
                <a:lnTo>
                  <a:pt x="2054" y="284"/>
                </a:lnTo>
                <a:lnTo>
                  <a:pt x="2078" y="286"/>
                </a:lnTo>
                <a:lnTo>
                  <a:pt x="2099" y="292"/>
                </a:lnTo>
                <a:lnTo>
                  <a:pt x="2120" y="296"/>
                </a:lnTo>
                <a:lnTo>
                  <a:pt x="2138" y="299"/>
                </a:lnTo>
                <a:lnTo>
                  <a:pt x="2161" y="306"/>
                </a:lnTo>
                <a:lnTo>
                  <a:pt x="2188" y="315"/>
                </a:lnTo>
                <a:lnTo>
                  <a:pt x="2210" y="322"/>
                </a:lnTo>
                <a:lnTo>
                  <a:pt x="2234" y="329"/>
                </a:lnTo>
                <a:lnTo>
                  <a:pt x="2258" y="335"/>
                </a:lnTo>
                <a:lnTo>
                  <a:pt x="2282" y="349"/>
                </a:lnTo>
                <a:lnTo>
                  <a:pt x="2307" y="359"/>
                </a:lnTo>
                <a:lnTo>
                  <a:pt x="2329" y="369"/>
                </a:lnTo>
                <a:lnTo>
                  <a:pt x="2357" y="381"/>
                </a:lnTo>
                <a:lnTo>
                  <a:pt x="2384" y="391"/>
                </a:lnTo>
                <a:lnTo>
                  <a:pt x="2408" y="402"/>
                </a:lnTo>
                <a:lnTo>
                  <a:pt x="2433" y="411"/>
                </a:lnTo>
                <a:lnTo>
                  <a:pt x="2457" y="417"/>
                </a:lnTo>
                <a:lnTo>
                  <a:pt x="2477" y="423"/>
                </a:lnTo>
                <a:lnTo>
                  <a:pt x="2497" y="433"/>
                </a:lnTo>
                <a:lnTo>
                  <a:pt x="2523" y="442"/>
                </a:lnTo>
                <a:lnTo>
                  <a:pt x="2552" y="449"/>
                </a:lnTo>
                <a:lnTo>
                  <a:pt x="2576" y="457"/>
                </a:lnTo>
                <a:lnTo>
                  <a:pt x="2601" y="464"/>
                </a:lnTo>
                <a:lnTo>
                  <a:pt x="2620" y="471"/>
                </a:lnTo>
                <a:lnTo>
                  <a:pt x="2644" y="479"/>
                </a:lnTo>
                <a:lnTo>
                  <a:pt x="2669" y="485"/>
                </a:lnTo>
                <a:lnTo>
                  <a:pt x="2694" y="493"/>
                </a:lnTo>
                <a:lnTo>
                  <a:pt x="2714" y="498"/>
                </a:lnTo>
                <a:lnTo>
                  <a:pt x="2736" y="504"/>
                </a:lnTo>
                <a:lnTo>
                  <a:pt x="2757" y="509"/>
                </a:lnTo>
                <a:lnTo>
                  <a:pt x="2779" y="515"/>
                </a:lnTo>
                <a:lnTo>
                  <a:pt x="2803" y="521"/>
                </a:lnTo>
                <a:lnTo>
                  <a:pt x="2833" y="523"/>
                </a:lnTo>
                <a:lnTo>
                  <a:pt x="2857" y="525"/>
                </a:lnTo>
                <a:lnTo>
                  <a:pt x="2884" y="521"/>
                </a:lnTo>
                <a:lnTo>
                  <a:pt x="2908" y="517"/>
                </a:lnTo>
                <a:lnTo>
                  <a:pt x="2932" y="513"/>
                </a:lnTo>
                <a:lnTo>
                  <a:pt x="2963" y="500"/>
                </a:lnTo>
                <a:lnTo>
                  <a:pt x="2989" y="487"/>
                </a:lnTo>
                <a:lnTo>
                  <a:pt x="3013" y="472"/>
                </a:lnTo>
                <a:lnTo>
                  <a:pt x="3031" y="458"/>
                </a:lnTo>
                <a:lnTo>
                  <a:pt x="3046" y="440"/>
                </a:lnTo>
                <a:lnTo>
                  <a:pt x="3064" y="426"/>
                </a:lnTo>
                <a:lnTo>
                  <a:pt x="3078" y="410"/>
                </a:lnTo>
                <a:lnTo>
                  <a:pt x="3094" y="396"/>
                </a:lnTo>
                <a:lnTo>
                  <a:pt x="3103" y="378"/>
                </a:lnTo>
                <a:lnTo>
                  <a:pt x="3114" y="364"/>
                </a:lnTo>
                <a:lnTo>
                  <a:pt x="3126" y="351"/>
                </a:lnTo>
                <a:lnTo>
                  <a:pt x="3137" y="332"/>
                </a:lnTo>
                <a:lnTo>
                  <a:pt x="3151" y="312"/>
                </a:lnTo>
                <a:lnTo>
                  <a:pt x="3159" y="298"/>
                </a:lnTo>
                <a:lnTo>
                  <a:pt x="3171" y="279"/>
                </a:lnTo>
                <a:lnTo>
                  <a:pt x="3180" y="262"/>
                </a:lnTo>
                <a:lnTo>
                  <a:pt x="3194" y="247"/>
                </a:lnTo>
                <a:lnTo>
                  <a:pt x="3205" y="234"/>
                </a:lnTo>
                <a:lnTo>
                  <a:pt x="3217" y="217"/>
                </a:lnTo>
                <a:lnTo>
                  <a:pt x="3232" y="202"/>
                </a:lnTo>
                <a:lnTo>
                  <a:pt x="3245" y="185"/>
                </a:lnTo>
                <a:lnTo>
                  <a:pt x="3262" y="166"/>
                </a:lnTo>
                <a:lnTo>
                  <a:pt x="3279" y="145"/>
                </a:lnTo>
                <a:lnTo>
                  <a:pt x="3297" y="130"/>
                </a:lnTo>
                <a:lnTo>
                  <a:pt x="3318" y="112"/>
                </a:lnTo>
                <a:lnTo>
                  <a:pt x="3337" y="98"/>
                </a:lnTo>
                <a:lnTo>
                  <a:pt x="3361" y="80"/>
                </a:lnTo>
                <a:lnTo>
                  <a:pt x="3385" y="73"/>
                </a:lnTo>
                <a:lnTo>
                  <a:pt x="3410" y="61"/>
                </a:lnTo>
                <a:lnTo>
                  <a:pt x="3433" y="51"/>
                </a:lnTo>
                <a:lnTo>
                  <a:pt x="3458" y="41"/>
                </a:lnTo>
                <a:lnTo>
                  <a:pt x="3484" y="31"/>
                </a:lnTo>
                <a:lnTo>
                  <a:pt x="3507" y="25"/>
                </a:lnTo>
                <a:lnTo>
                  <a:pt x="3531" y="20"/>
                </a:lnTo>
                <a:lnTo>
                  <a:pt x="3555" y="17"/>
                </a:lnTo>
                <a:lnTo>
                  <a:pt x="3577" y="13"/>
                </a:lnTo>
                <a:lnTo>
                  <a:pt x="3601" y="7"/>
                </a:lnTo>
                <a:lnTo>
                  <a:pt x="3626" y="7"/>
                </a:lnTo>
                <a:lnTo>
                  <a:pt x="3646" y="5"/>
                </a:lnTo>
                <a:lnTo>
                  <a:pt x="3668" y="5"/>
                </a:lnTo>
                <a:lnTo>
                  <a:pt x="3698" y="1"/>
                </a:lnTo>
                <a:lnTo>
                  <a:pt x="3725" y="1"/>
                </a:lnTo>
                <a:lnTo>
                  <a:pt x="3753" y="0"/>
                </a:lnTo>
                <a:lnTo>
                  <a:pt x="3777" y="0"/>
                </a:lnTo>
                <a:lnTo>
                  <a:pt x="3801" y="3"/>
                </a:lnTo>
                <a:lnTo>
                  <a:pt x="3821" y="2"/>
                </a:lnTo>
                <a:lnTo>
                  <a:pt x="3844" y="8"/>
                </a:lnTo>
                <a:lnTo>
                  <a:pt x="3869" y="12"/>
                </a:lnTo>
                <a:lnTo>
                  <a:pt x="3892" y="17"/>
                </a:lnTo>
                <a:lnTo>
                  <a:pt x="3916" y="22"/>
                </a:lnTo>
                <a:lnTo>
                  <a:pt x="3939" y="27"/>
                </a:lnTo>
                <a:lnTo>
                  <a:pt x="3964" y="38"/>
                </a:lnTo>
                <a:lnTo>
                  <a:pt x="3987" y="49"/>
                </a:lnTo>
                <a:lnTo>
                  <a:pt x="4011" y="60"/>
                </a:lnTo>
                <a:lnTo>
                  <a:pt x="4035" y="70"/>
                </a:lnTo>
                <a:lnTo>
                  <a:pt x="4059" y="80"/>
                </a:lnTo>
                <a:lnTo>
                  <a:pt x="4082" y="92"/>
                </a:lnTo>
                <a:lnTo>
                  <a:pt x="4107" y="101"/>
                </a:lnTo>
                <a:lnTo>
                  <a:pt x="4128" y="116"/>
                </a:lnTo>
                <a:lnTo>
                  <a:pt x="4145" y="129"/>
                </a:lnTo>
                <a:lnTo>
                  <a:pt x="4165" y="137"/>
                </a:lnTo>
                <a:lnTo>
                  <a:pt x="4185" y="149"/>
                </a:lnTo>
              </a:path>
            </a:pathLst>
          </a:custGeom>
          <a:noFill/>
          <a:ln w="254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 flipV="1">
            <a:off x="2209800" y="3657600"/>
            <a:ext cx="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 flipV="1">
            <a:off x="3429000" y="47244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auto">
          <a:xfrm flipV="1">
            <a:off x="4572000" y="31242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 flipV="1">
            <a:off x="1447800" y="4343400"/>
            <a:ext cx="66294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5624513" y="4832350"/>
            <a:ext cx="2308325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dirty="0">
                <a:latin typeface="Times New Roman" pitchFamily="18" charset="0"/>
              </a:rPr>
              <a:t>Long-term financing</a:t>
            </a:r>
          </a:p>
        </p:txBody>
      </p:sp>
      <p:sp>
        <p:nvSpPr>
          <p:cNvPr id="27666" name="Rectangle 18"/>
          <p:cNvSpPr>
            <a:spLocks noChangeArrowheads="1"/>
          </p:cNvSpPr>
          <p:nvPr/>
        </p:nvSpPr>
        <p:spPr bwMode="auto">
          <a:xfrm>
            <a:off x="2500313" y="5137150"/>
            <a:ext cx="1469955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>
                <a:latin typeface="Times New Roman" pitchFamily="18" charset="0"/>
              </a:rPr>
              <a:t>Fixed assets</a:t>
            </a:r>
          </a:p>
        </p:txBody>
      </p:sp>
      <p:sp>
        <p:nvSpPr>
          <p:cNvPr id="25619" name="Line 19"/>
          <p:cNvSpPr>
            <a:spLocks noChangeShapeType="1"/>
          </p:cNvSpPr>
          <p:nvPr/>
        </p:nvSpPr>
        <p:spPr bwMode="auto">
          <a:xfrm>
            <a:off x="3429000" y="5486400"/>
            <a:ext cx="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7668" name="Rectangle 20"/>
          <p:cNvSpPr>
            <a:spLocks noChangeArrowheads="1"/>
          </p:cNvSpPr>
          <p:nvPr/>
        </p:nvSpPr>
        <p:spPr bwMode="auto">
          <a:xfrm>
            <a:off x="1509713" y="3841750"/>
            <a:ext cx="1625446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>
              <a:defRPr/>
            </a:pPr>
            <a:r>
              <a:rPr lang="en-US" sz="2000" dirty="0">
                <a:latin typeface="Times New Roman" pitchFamily="18" charset="0"/>
              </a:rPr>
              <a:t>Current assets</a:t>
            </a:r>
          </a:p>
        </p:txBody>
      </p:sp>
      <p:sp>
        <p:nvSpPr>
          <p:cNvPr id="25621" name="Line 21"/>
          <p:cNvSpPr>
            <a:spLocks noChangeShapeType="1"/>
          </p:cNvSpPr>
          <p:nvPr/>
        </p:nvSpPr>
        <p:spPr bwMode="auto">
          <a:xfrm>
            <a:off x="2209800" y="41910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5622" name="Rectangle 22"/>
          <p:cNvSpPr>
            <a:spLocks noChangeArrowheads="1"/>
          </p:cNvSpPr>
          <p:nvPr/>
        </p:nvSpPr>
        <p:spPr bwMode="auto">
          <a:xfrm>
            <a:off x="3338513" y="2774950"/>
            <a:ext cx="2321149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2000" dirty="0">
                <a:latin typeface="Times New Roman" pitchFamily="18" charset="0"/>
              </a:rPr>
              <a:t>Short-term financing</a:t>
            </a:r>
          </a:p>
        </p:txBody>
      </p:sp>
      <p:sp>
        <p:nvSpPr>
          <p:cNvPr id="27671" name="Rectangle 23"/>
          <p:cNvSpPr>
            <a:spLocks noChangeArrowheads="1"/>
          </p:cNvSpPr>
          <p:nvPr/>
        </p:nvSpPr>
        <p:spPr bwMode="auto">
          <a:xfrm>
            <a:off x="381000" y="0"/>
            <a:ext cx="8686800" cy="175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>
              <a:defRPr/>
            </a:pPr>
            <a:r>
              <a:rPr lang="en-US" sz="4000" b="1" dirty="0"/>
              <a:t>Risks vs. Costs Trade-Off </a:t>
            </a:r>
            <a:endParaRPr lang="en-US" sz="4000" b="1" dirty="0" smtClean="0"/>
          </a:p>
          <a:p>
            <a:pPr>
              <a:defRPr/>
            </a:pPr>
            <a:r>
              <a:rPr lang="en-US" sz="4000" b="1" dirty="0" smtClean="0"/>
              <a:t>(</a:t>
            </a:r>
            <a:r>
              <a:rPr lang="en-US" sz="4000" b="1" dirty="0"/>
              <a:t>Aggressive Approach)</a:t>
            </a:r>
          </a:p>
        </p:txBody>
      </p:sp>
    </p:spTree>
    <p:extLst>
      <p:ext uri="{BB962C8B-B14F-4D97-AF65-F5344CB8AC3E}">
        <p14:creationId xmlns="" xmlns:p14="http://schemas.microsoft.com/office/powerpoint/2010/main" val="32757990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5943600" y="5105400"/>
            <a:ext cx="2895600" cy="12192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none" anchor="ctr"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124200" y="5105400"/>
            <a:ext cx="2819400" cy="121920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5943600" y="3886200"/>
            <a:ext cx="2895600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6629" name="Line 5"/>
          <p:cNvSpPr>
            <a:spLocks noChangeShapeType="1"/>
          </p:cNvSpPr>
          <p:nvPr/>
        </p:nvSpPr>
        <p:spPr bwMode="auto">
          <a:xfrm>
            <a:off x="8839200" y="2133600"/>
            <a:ext cx="0" cy="419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3124200" y="3886200"/>
            <a:ext cx="2819400" cy="121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8680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610600" cy="1752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dirty="0" smtClean="0"/>
              <a:t>Summary of Short- vs. Long-Term Financing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1498123" y="2195513"/>
            <a:ext cx="1575753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</a:rPr>
              <a:t>Financing </a:t>
            </a:r>
          </a:p>
          <a:p>
            <a:pPr algn="ctr"/>
            <a:r>
              <a:rPr lang="en-US" dirty="0">
                <a:latin typeface="Times New Roman" pitchFamily="18" charset="0"/>
              </a:rPr>
              <a:t>Maturity</a:t>
            </a:r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376087" y="2957513"/>
            <a:ext cx="1837043" cy="64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</a:rPr>
              <a:t>Asset</a:t>
            </a:r>
          </a:p>
          <a:p>
            <a:pPr algn="ctr"/>
            <a:r>
              <a:rPr lang="en-US" dirty="0" smtClean="0">
                <a:latin typeface="Times New Roman" pitchFamily="18" charset="0"/>
              </a:rPr>
              <a:t>Maturity (or Life)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3448615" y="2805113"/>
            <a:ext cx="2246771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</a:rPr>
              <a:t>SHORT-TERM</a:t>
            </a:r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6258019" y="2805113"/>
            <a:ext cx="2114362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</a:rPr>
              <a:t>LONG-TERM</a:t>
            </a:r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6150251" y="4100513"/>
            <a:ext cx="2483886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</a:rPr>
              <a:t>Low</a:t>
            </a:r>
          </a:p>
          <a:p>
            <a:pPr algn="ctr"/>
            <a:r>
              <a:rPr lang="en-US" dirty="0">
                <a:latin typeface="Times New Roman" pitchFamily="18" charset="0"/>
              </a:rPr>
              <a:t>Risk-Profitability</a:t>
            </a:r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3254651" y="4100513"/>
            <a:ext cx="2483886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</a:rPr>
              <a:t>Moderate</a:t>
            </a:r>
          </a:p>
          <a:p>
            <a:pPr algn="ctr"/>
            <a:r>
              <a:rPr lang="en-US" dirty="0">
                <a:latin typeface="Times New Roman" pitchFamily="18" charset="0"/>
              </a:rPr>
              <a:t>Risk-Profitability</a:t>
            </a:r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6150251" y="5319713"/>
            <a:ext cx="2483886" cy="8284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</a:rPr>
              <a:t>Moderate</a:t>
            </a:r>
          </a:p>
          <a:p>
            <a:pPr algn="ctr"/>
            <a:r>
              <a:rPr lang="en-US" dirty="0">
                <a:latin typeface="Times New Roman" pitchFamily="18" charset="0"/>
              </a:rPr>
              <a:t>Risk-Profitability</a:t>
            </a:r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3407051" y="5167313"/>
            <a:ext cx="2483886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</a:rPr>
              <a:t>High</a:t>
            </a:r>
          </a:p>
          <a:p>
            <a:pPr algn="ctr"/>
            <a:r>
              <a:rPr lang="en-US" dirty="0">
                <a:latin typeface="Times New Roman" pitchFamily="18" charset="0"/>
              </a:rPr>
              <a:t>Risk-Profitability</a:t>
            </a:r>
          </a:p>
        </p:txBody>
      </p:sp>
      <p:sp>
        <p:nvSpPr>
          <p:cNvPr id="28690" name="Rectangle 18"/>
          <p:cNvSpPr>
            <a:spLocks noChangeArrowheads="1"/>
          </p:cNvSpPr>
          <p:nvPr/>
        </p:nvSpPr>
        <p:spPr bwMode="auto">
          <a:xfrm>
            <a:off x="1017552" y="4100513"/>
            <a:ext cx="1622496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</a:rPr>
              <a:t>SHORT-TERM</a:t>
            </a:r>
          </a:p>
          <a:p>
            <a:pPr algn="ctr">
              <a:defRPr/>
            </a:pPr>
            <a:r>
              <a:rPr lang="en-US" dirty="0">
                <a:latin typeface="Times New Roman" pitchFamily="18" charset="0"/>
              </a:rPr>
              <a:t>(Temporary)</a:t>
            </a:r>
          </a:p>
        </p:txBody>
      </p: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981555" y="5319713"/>
            <a:ext cx="1542091" cy="6437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ctr">
              <a:defRPr/>
            </a:pPr>
            <a:r>
              <a:rPr lang="en-US" dirty="0">
                <a:latin typeface="Times New Roman" pitchFamily="18" charset="0"/>
              </a:rPr>
              <a:t>LONG-TERM</a:t>
            </a:r>
          </a:p>
          <a:p>
            <a:pPr algn="ctr">
              <a:defRPr/>
            </a:pPr>
            <a:r>
              <a:rPr lang="en-US" dirty="0">
                <a:latin typeface="Times New Roman" pitchFamily="18" charset="0"/>
              </a:rPr>
              <a:t>(Permanent)</a:t>
            </a:r>
          </a:p>
        </p:txBody>
      </p:sp>
      <p:sp>
        <p:nvSpPr>
          <p:cNvPr id="26644" name="Line 20"/>
          <p:cNvSpPr>
            <a:spLocks noChangeShapeType="1"/>
          </p:cNvSpPr>
          <p:nvPr/>
        </p:nvSpPr>
        <p:spPr bwMode="auto">
          <a:xfrm>
            <a:off x="3124200" y="2133600"/>
            <a:ext cx="0" cy="419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6645" name="Line 21"/>
          <p:cNvSpPr>
            <a:spLocks noChangeShapeType="1"/>
          </p:cNvSpPr>
          <p:nvPr/>
        </p:nvSpPr>
        <p:spPr bwMode="auto">
          <a:xfrm>
            <a:off x="457200" y="2133600"/>
            <a:ext cx="0" cy="4191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6646" name="Line 22"/>
          <p:cNvSpPr>
            <a:spLocks noChangeShapeType="1"/>
          </p:cNvSpPr>
          <p:nvPr/>
        </p:nvSpPr>
        <p:spPr bwMode="auto">
          <a:xfrm>
            <a:off x="5943600" y="2133600"/>
            <a:ext cx="0" cy="419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6647" name="Line 23"/>
          <p:cNvSpPr>
            <a:spLocks noChangeShapeType="1"/>
          </p:cNvSpPr>
          <p:nvPr/>
        </p:nvSpPr>
        <p:spPr bwMode="auto">
          <a:xfrm>
            <a:off x="457200" y="6324600"/>
            <a:ext cx="8382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6648" name="Line 24"/>
          <p:cNvSpPr>
            <a:spLocks noChangeShapeType="1"/>
          </p:cNvSpPr>
          <p:nvPr/>
        </p:nvSpPr>
        <p:spPr bwMode="auto">
          <a:xfrm>
            <a:off x="457200" y="2133600"/>
            <a:ext cx="8382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6649" name="Line 25"/>
          <p:cNvSpPr>
            <a:spLocks noChangeShapeType="1"/>
          </p:cNvSpPr>
          <p:nvPr/>
        </p:nvSpPr>
        <p:spPr bwMode="auto">
          <a:xfrm>
            <a:off x="457200" y="5105400"/>
            <a:ext cx="8382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6650" name="Line 26"/>
          <p:cNvSpPr>
            <a:spLocks noChangeShapeType="1"/>
          </p:cNvSpPr>
          <p:nvPr/>
        </p:nvSpPr>
        <p:spPr bwMode="auto">
          <a:xfrm>
            <a:off x="457200" y="3886200"/>
            <a:ext cx="8382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sp>
        <p:nvSpPr>
          <p:cNvPr id="26651" name="Line 27"/>
          <p:cNvSpPr>
            <a:spLocks noChangeShapeType="1"/>
          </p:cNvSpPr>
          <p:nvPr/>
        </p:nvSpPr>
        <p:spPr bwMode="auto">
          <a:xfrm>
            <a:off x="457200" y="2133600"/>
            <a:ext cx="2667000" cy="1752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>
              <a:latin typeface="Times New Roman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5917976" y="3922902"/>
            <a:ext cx="609600" cy="5361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143815" y="3926420"/>
            <a:ext cx="609600" cy="5361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3102251" y="5105400"/>
            <a:ext cx="609600" cy="5361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5943600" y="5121533"/>
            <a:ext cx="609600" cy="5361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091480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534400" cy="175260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dirty="0" smtClean="0"/>
              <a:t>Combining Liability Structure and Current Asset Decisions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305800" cy="4572000"/>
          </a:xfrm>
        </p:spPr>
        <p:txBody>
          <a:bodyPr/>
          <a:lstStyle/>
          <a:p>
            <a:pPr marL="457200" indent="-457200">
              <a:spcBef>
                <a:spcPct val="25000"/>
              </a:spcBef>
              <a:spcAft>
                <a:spcPct val="25000"/>
              </a:spcAft>
              <a:defRPr/>
            </a:pPr>
            <a:r>
              <a:rPr lang="en-US" sz="3000" dirty="0" smtClean="0"/>
              <a:t>The level of current assets and the method of financing those assets are </a:t>
            </a:r>
            <a:r>
              <a:rPr lang="en-US" sz="3000" i="1" u="sng" dirty="0" smtClean="0"/>
              <a:t>interdependent</a:t>
            </a:r>
            <a:r>
              <a:rPr lang="en-US" sz="3000" dirty="0" smtClean="0"/>
              <a:t>.</a:t>
            </a:r>
          </a:p>
          <a:p>
            <a:pPr marL="457200" indent="-457200">
              <a:spcBef>
                <a:spcPct val="25000"/>
              </a:spcBef>
              <a:spcAft>
                <a:spcPct val="25000"/>
              </a:spcAft>
              <a:defRPr/>
            </a:pPr>
            <a:r>
              <a:rPr lang="en-US" sz="3000" dirty="0" smtClean="0"/>
              <a:t>A conservative policy of “high” levels of current assets allows a more aggressive method of financing current assets.</a:t>
            </a:r>
          </a:p>
          <a:p>
            <a:pPr marL="457200" indent="-457200">
              <a:spcBef>
                <a:spcPct val="25000"/>
              </a:spcBef>
              <a:spcAft>
                <a:spcPct val="0"/>
              </a:spcAft>
              <a:defRPr/>
            </a:pPr>
            <a:r>
              <a:rPr lang="en-US" sz="3000" dirty="0" smtClean="0"/>
              <a:t>A conservative method of financing</a:t>
            </a:r>
          </a:p>
          <a:p>
            <a:pPr marL="457200" indent="-457200">
              <a:spcBef>
                <a:spcPct val="0"/>
              </a:spcBef>
              <a:spcAft>
                <a:spcPct val="25000"/>
              </a:spcAft>
              <a:buFont typeface="Monotype Sorts" pitchFamily="2" charset="2"/>
              <a:buNone/>
              <a:defRPr/>
            </a:pPr>
            <a:r>
              <a:rPr lang="en-US" sz="3000" dirty="0" smtClean="0"/>
              <a:t>	(all-equity) allows an aggressive policy of low levels of current assets.</a:t>
            </a:r>
          </a:p>
        </p:txBody>
      </p:sp>
    </p:spTree>
    <p:extLst>
      <p:ext uri="{BB962C8B-B14F-4D97-AF65-F5344CB8AC3E}">
        <p14:creationId xmlns="" xmlns:p14="http://schemas.microsoft.com/office/powerpoint/2010/main" val="1259251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3999" cy="6019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"/>
            <a:ext cx="8229600" cy="876300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Problem 1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18179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 smtClean="0"/>
              <a:t>(a)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dirty="0" smtClean="0"/>
              <a:t>CA=50,000    FA=100,000   TA=150,000</a:t>
            </a:r>
          </a:p>
          <a:p>
            <a:pPr>
              <a:buFont typeface="Monotype Sorts" pitchFamily="2" charset="2"/>
              <a:buNone/>
            </a:pPr>
            <a:r>
              <a:rPr lang="en-US" dirty="0" smtClean="0"/>
              <a:t>Sales=280,000 EBIT=10% of sales=28,000</a:t>
            </a:r>
          </a:p>
          <a:p>
            <a:pPr>
              <a:buFont typeface="Monotype Sorts" pitchFamily="2" charset="2"/>
              <a:buNone/>
            </a:pPr>
            <a:r>
              <a:rPr lang="en-US" sz="2400" b="1" dirty="0" smtClean="0"/>
              <a:t>Total Asset turnover = sales / TA</a:t>
            </a:r>
          </a:p>
          <a:p>
            <a:pPr>
              <a:buFont typeface="Monotype Sorts" pitchFamily="2" charset="2"/>
              <a:buNone/>
            </a:pPr>
            <a:r>
              <a:rPr lang="en-US" sz="2400" b="1" dirty="0" smtClean="0"/>
              <a:t>Return on TA = EBIT / TA</a:t>
            </a:r>
          </a:p>
        </p:txBody>
      </p:sp>
    </p:spTree>
    <p:extLst>
      <p:ext uri="{BB962C8B-B14F-4D97-AF65-F5344CB8AC3E}">
        <p14:creationId xmlns="" xmlns:p14="http://schemas.microsoft.com/office/powerpoint/2010/main" val="376576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 smtClean="0"/>
              <a:t>(b)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Profit</a:t>
            </a: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u="sng" dirty="0" smtClean="0"/>
              <a:t>C. Assets</a:t>
            </a:r>
            <a:r>
              <a:rPr lang="en-US" dirty="0" smtClean="0"/>
              <a:t>	</a:t>
            </a:r>
            <a:r>
              <a:rPr lang="en-US" u="sng" dirty="0" smtClean="0"/>
              <a:t>F. Assets</a:t>
            </a:r>
            <a:r>
              <a:rPr lang="en-US" dirty="0" smtClean="0"/>
              <a:t>	</a:t>
            </a:r>
            <a:r>
              <a:rPr lang="en-US" u="sng" dirty="0" smtClean="0"/>
              <a:t>T. Assets</a:t>
            </a:r>
            <a:r>
              <a:rPr lang="en-US" dirty="0" smtClean="0"/>
              <a:t>	</a:t>
            </a:r>
            <a:r>
              <a:rPr lang="en-US" u="sng" dirty="0" smtClean="0"/>
              <a:t>ROA</a:t>
            </a:r>
            <a:endParaRPr lang="en-US" u="sng" dirty="0"/>
          </a:p>
        </p:txBody>
      </p:sp>
    </p:spTree>
    <p:extLst>
      <p:ext uri="{BB962C8B-B14F-4D97-AF65-F5344CB8AC3E}">
        <p14:creationId xmlns="" xmlns:p14="http://schemas.microsoft.com/office/powerpoint/2010/main" val="95205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dirty="0" smtClean="0"/>
              <a:t>(c)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534400" cy="4953000"/>
          </a:xfrm>
        </p:spPr>
        <p:txBody>
          <a:bodyPr/>
          <a:lstStyle/>
          <a:p>
            <a:r>
              <a:rPr lang="en-US" sz="2800" smtClean="0"/>
              <a:t> Sales &amp; costs are assumed to be constant</a:t>
            </a:r>
          </a:p>
          <a:p>
            <a:r>
              <a:rPr lang="en-US" sz="2800" smtClean="0"/>
              <a:t>The level of working capital has no impact on sales or costs. </a:t>
            </a:r>
          </a:p>
          <a:p>
            <a:r>
              <a:rPr lang="en-US" sz="2800" smtClean="0"/>
              <a:t>One can visualize situations where sales are lost as a result of stock outs and </a:t>
            </a:r>
          </a:p>
          <a:p>
            <a:r>
              <a:rPr lang="en-US" sz="2800" smtClean="0"/>
              <a:t>costs may increase as more lost time in production is caused by shortages of materials</a:t>
            </a:r>
          </a:p>
        </p:txBody>
      </p:sp>
    </p:spTree>
    <p:extLst>
      <p:ext uri="{BB962C8B-B14F-4D97-AF65-F5344CB8AC3E}">
        <p14:creationId xmlns="" xmlns:p14="http://schemas.microsoft.com/office/powerpoint/2010/main" val="207006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1979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29950161"/>
              </p:ext>
            </p:extLst>
          </p:nvPr>
        </p:nvGraphicFramePr>
        <p:xfrm>
          <a:off x="228600" y="854070"/>
          <a:ext cx="7729538" cy="5699135"/>
        </p:xfrm>
        <a:graphic>
          <a:graphicData uri="http://schemas.openxmlformats.org/drawingml/2006/table">
            <a:tbl>
              <a:tblPr/>
              <a:tblGrid>
                <a:gridCol w="1143000"/>
                <a:gridCol w="990600"/>
                <a:gridCol w="1066800"/>
                <a:gridCol w="1371600"/>
                <a:gridCol w="1447800"/>
                <a:gridCol w="1709738"/>
              </a:tblGrid>
              <a:tr h="4383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Spont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TA-spont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1-Q1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71.00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64.00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1-Q2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10.00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81.00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71.00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1-Q3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8.33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77.00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68.67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1-Q4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74.00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67.00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2-Q1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7.33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76.00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68.67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2-Q2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10.33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86.00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75.67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2-Q3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8.67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82.00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73.33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2-Q4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7.33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79.00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71.67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3-Q1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7.67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81.00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73.33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3-Q2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10.67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91.00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80.33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3-Q3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9.00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87.00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78.00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39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3-Q4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7.67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84.00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76.33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846" name="TextBox 4"/>
          <p:cNvSpPr txBox="1">
            <a:spLocks noChangeArrowheads="1"/>
          </p:cNvSpPr>
          <p:nvPr/>
        </p:nvSpPr>
        <p:spPr bwMode="auto">
          <a:xfrm>
            <a:off x="27039" y="228600"/>
            <a:ext cx="16137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dirty="0" smtClean="0">
                <a:latin typeface="+mj-lt"/>
              </a:rPr>
              <a:t>Problem .2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763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152400" y="5257800"/>
            <a:ext cx="8839200" cy="1371600"/>
          </a:xfrm>
        </p:spPr>
        <p:txBody>
          <a:bodyPr/>
          <a:lstStyle/>
          <a:p>
            <a:r>
              <a:rPr lang="en-US" sz="2000" smtClean="0"/>
              <a:t>Finance 14 million of WC with permanent sources of funds. </a:t>
            </a:r>
          </a:p>
          <a:p>
            <a:r>
              <a:rPr lang="en-US" sz="2000" smtClean="0"/>
              <a:t>Finance fixed assets with common stock and retained earnings.</a:t>
            </a:r>
          </a:p>
          <a:p>
            <a:r>
              <a:rPr lang="en-US" sz="2000" smtClean="0"/>
              <a:t> Finance the temporary working capital with short term debt.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="" xmlns:p14="http://schemas.microsoft.com/office/powerpoint/2010/main" val="3210116086"/>
              </p:ext>
            </p:extLst>
          </p:nvPr>
        </p:nvGraphicFramePr>
        <p:xfrm>
          <a:off x="2057400" y="381001"/>
          <a:ext cx="6629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2190750"/>
          <a:ext cx="1828800" cy="2476500"/>
        </p:xfrm>
        <a:graphic>
          <a:graphicData uri="http://schemas.openxmlformats.org/drawingml/2006/table">
            <a:tbl>
              <a:tblPr/>
              <a:tblGrid>
                <a:gridCol w="609600"/>
                <a:gridCol w="609600"/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Date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TA-spont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1-Q1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50.00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64.00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1-Q2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51.00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71.00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1-Q3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52.00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68.67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1-Q4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53.00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67.00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2-Q1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54.00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68.67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2-Q2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55.00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75.67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2-Q3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56.00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73.33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2-Q4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57.00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71.67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3-Q1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58.00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73.33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3-Q2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59.00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80.33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3-Q3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60.00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78.00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3-Q4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61.00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76.33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0555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Summary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dirty="0" smtClean="0"/>
              <a:t>Understand </a:t>
            </a:r>
            <a:r>
              <a:rPr lang="en-US" sz="2400" dirty="0"/>
              <a:t>the two fundamental decision issues in working capital management -- and the trade-offs involved in making these decisions. 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Discuss how to determine the optimal level of current assets. 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Describe the relationship between profitability, liquidity, and risk in the management of working capital. 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Explain how to classify working capital according to its “components” and according to “</a:t>
            </a:r>
            <a:r>
              <a:rPr lang="en-US" sz="2400" dirty="0" smtClean="0"/>
              <a:t>time</a:t>
            </a:r>
          </a:p>
          <a:p>
            <a:pPr>
              <a:lnSpc>
                <a:spcPct val="120000"/>
              </a:lnSpc>
            </a:pPr>
            <a:r>
              <a:rPr lang="en-US" sz="2400" dirty="0" smtClean="0"/>
              <a:t>Describe </a:t>
            </a:r>
            <a:r>
              <a:rPr lang="en-US" sz="2400" dirty="0"/>
              <a:t>the hedging (maturity matching) approach to financing and the advantages/disadvantages of short- versus long-term financing. </a:t>
            </a:r>
          </a:p>
        </p:txBody>
      </p:sp>
    </p:spTree>
    <p:extLst>
      <p:ext uri="{BB962C8B-B14F-4D97-AF65-F5344CB8AC3E}">
        <p14:creationId xmlns="" xmlns:p14="http://schemas.microsoft.com/office/powerpoint/2010/main" val="11229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1748</Words>
  <Application>Microsoft Office PowerPoint</Application>
  <PresentationFormat>On-screen Show (4:3)</PresentationFormat>
  <Paragraphs>386</Paragraphs>
  <Slides>37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Summary of Previous Lecture</vt:lpstr>
      <vt:lpstr>Chapter 8</vt:lpstr>
      <vt:lpstr>After studying Chapter 8, you should be able to:</vt:lpstr>
      <vt:lpstr>Overview of Working Capital Management</vt:lpstr>
      <vt:lpstr>Working Capital Concepts</vt:lpstr>
      <vt:lpstr>Management of Working Capital</vt:lpstr>
      <vt:lpstr>Significance of Working Capital Management</vt:lpstr>
      <vt:lpstr>Significance of Working Capital Management</vt:lpstr>
      <vt:lpstr>Profitability and Risk</vt:lpstr>
      <vt:lpstr>Impact on Liquidity</vt:lpstr>
      <vt:lpstr>Impact on Expected Profitability</vt:lpstr>
      <vt:lpstr>Impact on Expected Profitability</vt:lpstr>
      <vt:lpstr>Impact on Risk</vt:lpstr>
      <vt:lpstr>Impact on Risk</vt:lpstr>
      <vt:lpstr>Summary of the Optimal Amount of Current Assets</vt:lpstr>
      <vt:lpstr>Classifications of Working Capital</vt:lpstr>
      <vt:lpstr>Permanent Working Capital</vt:lpstr>
      <vt:lpstr>Temporary Working Capital</vt:lpstr>
      <vt:lpstr>Financing Current Assets:   Short-Term and Long-Term Mix</vt:lpstr>
      <vt:lpstr>Hedging or Maturity Matching Approach</vt:lpstr>
      <vt:lpstr>Hedging or Maturity Matching Approach</vt:lpstr>
      <vt:lpstr>Financing Needs and the Hedging Approach</vt:lpstr>
      <vt:lpstr>Self-Liquidating Nature of Short-Term Loans</vt:lpstr>
      <vt:lpstr>Risks vs. Costs Trade-Off  (Conservative Approach)</vt:lpstr>
      <vt:lpstr>Risks vs. Costs Trade-Off  (Conservative Approach)</vt:lpstr>
      <vt:lpstr>Comparison with an Aggressive Approach</vt:lpstr>
      <vt:lpstr>Slide 27</vt:lpstr>
      <vt:lpstr>Summary of Short- vs. Long-Term Financing</vt:lpstr>
      <vt:lpstr>Combining Liability Structure and Current Asset Decisions</vt:lpstr>
      <vt:lpstr>Problem 1</vt:lpstr>
      <vt:lpstr>(a)</vt:lpstr>
      <vt:lpstr>(b)</vt:lpstr>
      <vt:lpstr>(c)</vt:lpstr>
      <vt:lpstr>Slide 34</vt:lpstr>
      <vt:lpstr>Slide 35</vt:lpstr>
      <vt:lpstr>Slide 36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Muhammad Azhar Khan</dc:creator>
  <cp:lastModifiedBy>NTS</cp:lastModifiedBy>
  <cp:revision>22</cp:revision>
  <dcterms:created xsi:type="dcterms:W3CDTF">2012-11-05T17:26:55Z</dcterms:created>
  <dcterms:modified xsi:type="dcterms:W3CDTF">2012-11-06T09:59:12Z</dcterms:modified>
</cp:coreProperties>
</file>