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7" r:id="rId3"/>
    <p:sldId id="284" r:id="rId4"/>
    <p:sldId id="285" r:id="rId5"/>
    <p:sldId id="286" r:id="rId6"/>
    <p:sldId id="257" r:id="rId7"/>
    <p:sldId id="258" r:id="rId8"/>
    <p:sldId id="259" r:id="rId9"/>
    <p:sldId id="260" r:id="rId10"/>
    <p:sldId id="282"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81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670A45-57C8-4F20-A551-D94BB31E4CE2}" type="datetimeFigureOut">
              <a:rPr lang="en-US" smtClean="0"/>
              <a:pPr/>
              <a:t>12/12/2012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2E8E09-1482-4C51-9527-C8E5A798BBB3}" type="slidenum">
              <a:rPr lang="en-US" smtClean="0"/>
              <a:pPr/>
              <a:t>‹#›</a:t>
            </a:fld>
            <a:endParaRPr lang="en-US"/>
          </a:p>
        </p:txBody>
      </p:sp>
    </p:spTree>
    <p:extLst>
      <p:ext uri="{BB962C8B-B14F-4D97-AF65-F5344CB8AC3E}">
        <p14:creationId xmlns:p14="http://schemas.microsoft.com/office/powerpoint/2010/main" xmlns="" val="1890869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GB"/>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400067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198781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4272077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78385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714702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1351672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454406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2170159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1511786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3862329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294DD-9877-4866-96B6-05BE2BB333B5}" type="datetimeFigureOut">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77226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294DD-9877-4866-96B6-05BE2BB333B5}" type="datetimeFigureOut">
              <a:rPr lang="en-US" smtClean="0"/>
              <a:pPr/>
              <a:t>12/12/2012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BCE036-D379-4089-AC62-421C3AA3C219}" type="slidenum">
              <a:rPr lang="en-US" smtClean="0"/>
              <a:pPr/>
              <a:t>‹#›</a:t>
            </a:fld>
            <a:endParaRPr lang="en-US"/>
          </a:p>
        </p:txBody>
      </p:sp>
    </p:spTree>
    <p:extLst>
      <p:ext uri="{BB962C8B-B14F-4D97-AF65-F5344CB8AC3E}">
        <p14:creationId xmlns:p14="http://schemas.microsoft.com/office/powerpoint/2010/main" xmlns="" val="3844852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90600" y="2209800"/>
            <a:ext cx="7239000" cy="2057400"/>
          </a:xfrm>
        </p:spPr>
        <p:txBody>
          <a:bodyPr>
            <a:noAutofit/>
          </a:bodyPr>
          <a:lstStyle/>
          <a:p>
            <a:pPr marL="0" indent="0" algn="just">
              <a:buNone/>
            </a:pPr>
            <a:r>
              <a:rPr lang="en-US" sz="2800" dirty="0" smtClean="0"/>
              <a:t>Instructor:	    Dr. Muhammad </a:t>
            </a:r>
            <a:r>
              <a:rPr lang="en-US" sz="2800" dirty="0" err="1" smtClean="0"/>
              <a:t>Azhar</a:t>
            </a:r>
            <a:r>
              <a:rPr lang="en-US" sz="2800" dirty="0" smtClean="0"/>
              <a:t> Khan</a:t>
            </a:r>
          </a:p>
          <a:p>
            <a:pPr marL="0" indent="0" algn="just">
              <a:buNone/>
            </a:pPr>
            <a:r>
              <a:rPr lang="en-US" sz="2800" dirty="0" smtClean="0"/>
              <a:t>Title:		    Financial Management and Policy</a:t>
            </a:r>
          </a:p>
          <a:p>
            <a:pPr marL="0" indent="0" algn="just">
              <a:buNone/>
            </a:pPr>
            <a:r>
              <a:rPr lang="en-US" sz="2800" dirty="0" smtClean="0"/>
              <a:t>Course Code:   MGT 432</a:t>
            </a:r>
          </a:p>
          <a:p>
            <a:pPr marL="0" indent="0" algn="just">
              <a:buNone/>
            </a:pPr>
            <a:endParaRPr lang="en-US" sz="2800" dirty="0" smtClean="0"/>
          </a:p>
        </p:txBody>
      </p:sp>
    </p:spTree>
    <p:extLst>
      <p:ext uri="{BB962C8B-B14F-4D97-AF65-F5344CB8AC3E}">
        <p14:creationId xmlns:p14="http://schemas.microsoft.com/office/powerpoint/2010/main" xmlns="" val="774881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rmAutofit/>
          </a:bodyPr>
          <a:lstStyle/>
          <a:p>
            <a:pPr algn="l"/>
            <a:r>
              <a:rPr lang="en-US" sz="3600" b="1" dirty="0" smtClean="0"/>
              <a:t>Recommended Books and References</a:t>
            </a:r>
            <a:endParaRPr lang="en-US" sz="3600" b="1" dirty="0"/>
          </a:p>
        </p:txBody>
      </p:sp>
      <p:sp>
        <p:nvSpPr>
          <p:cNvPr id="3" name="Content Placeholder 2"/>
          <p:cNvSpPr>
            <a:spLocks noGrp="1"/>
          </p:cNvSpPr>
          <p:nvPr>
            <p:ph idx="1"/>
          </p:nvPr>
        </p:nvSpPr>
        <p:spPr>
          <a:xfrm>
            <a:off x="457200" y="1600200"/>
            <a:ext cx="8229600" cy="4953000"/>
          </a:xfrm>
        </p:spPr>
        <p:txBody>
          <a:bodyPr>
            <a:noAutofit/>
          </a:bodyPr>
          <a:lstStyle/>
          <a:p>
            <a:pPr marL="0" indent="0">
              <a:buNone/>
            </a:pPr>
            <a:r>
              <a:rPr lang="en-US" sz="2400" b="1" u="sng" dirty="0" smtClean="0"/>
              <a:t>Recommended Books:</a:t>
            </a:r>
          </a:p>
          <a:p>
            <a:pPr marL="457200" indent="-457200">
              <a:buAutoNum type="arabicPeriod"/>
            </a:pPr>
            <a:r>
              <a:rPr lang="en-US" sz="2400" dirty="0" smtClean="0"/>
              <a:t>Fundamental of Financial Management by James C. Van Horne, (12th edition)</a:t>
            </a:r>
          </a:p>
          <a:p>
            <a:pPr marL="457200" indent="-457200">
              <a:buAutoNum type="arabicPeriod"/>
            </a:pPr>
            <a:r>
              <a:rPr lang="en-US" sz="2400" dirty="0" smtClean="0"/>
              <a:t>Fundamentals of Financial Management by Eugene F. Brigham, Joel F. Houston, (12th or 13th Edition)</a:t>
            </a:r>
          </a:p>
          <a:p>
            <a:pPr marL="457200" indent="-457200">
              <a:buAutoNum type="arabicPeriod"/>
            </a:pPr>
            <a:r>
              <a:rPr lang="en-US" sz="2400" dirty="0" smtClean="0"/>
              <a:t>Financial Management by P K Jain, M Y Khan, (5th edition) </a:t>
            </a:r>
          </a:p>
          <a:p>
            <a:pPr marL="0" indent="0">
              <a:buNone/>
            </a:pPr>
            <a:endParaRPr lang="en-US" sz="1000" dirty="0" smtClean="0"/>
          </a:p>
          <a:p>
            <a:pPr marL="0" indent="0">
              <a:buNone/>
            </a:pPr>
            <a:r>
              <a:rPr lang="en-US" sz="2400" b="1" u="sng" dirty="0" smtClean="0"/>
              <a:t>Instruction Material</a:t>
            </a:r>
          </a:p>
          <a:p>
            <a:pPr marL="0" indent="0">
              <a:buNone/>
            </a:pPr>
            <a:r>
              <a:rPr lang="en-US" sz="2400" dirty="0" smtClean="0"/>
              <a:t>We will be following the book “Fundamental of Financial Management” during the lectures and will also be using the Pearson’s instructor’s manual along with the other sources like Wikipedia where ever necessary.</a:t>
            </a:r>
          </a:p>
          <a:p>
            <a:pPr marL="0" indent="0">
              <a:buNone/>
            </a:pPr>
            <a:endParaRPr lang="en-US" sz="2400" dirty="0"/>
          </a:p>
        </p:txBody>
      </p:sp>
    </p:spTree>
    <p:extLst>
      <p:ext uri="{BB962C8B-B14F-4D97-AF65-F5344CB8AC3E}">
        <p14:creationId xmlns:p14="http://schemas.microsoft.com/office/powerpoint/2010/main" xmlns="" val="1675721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Course Contents</a:t>
            </a:r>
            <a:endParaRPr lang="en-US" sz="4000" b="1" dirty="0"/>
          </a:p>
        </p:txBody>
      </p:sp>
      <p:sp>
        <p:nvSpPr>
          <p:cNvPr id="3" name="Content Placeholder 2"/>
          <p:cNvSpPr>
            <a:spLocks noGrp="1"/>
          </p:cNvSpPr>
          <p:nvPr>
            <p:ph idx="1"/>
          </p:nvPr>
        </p:nvSpPr>
        <p:spPr/>
        <p:txBody>
          <a:bodyPr>
            <a:normAutofit/>
          </a:bodyPr>
          <a:lstStyle/>
          <a:p>
            <a:pPr marL="0" indent="0">
              <a:buNone/>
            </a:pPr>
            <a:r>
              <a:rPr lang="en-US" sz="2400" b="1" dirty="0" smtClean="0"/>
              <a:t>Part 1		Introduction to Financial management</a:t>
            </a:r>
          </a:p>
          <a:p>
            <a:pPr marL="0" indent="0">
              <a:buNone/>
            </a:pPr>
            <a:r>
              <a:rPr lang="en-US" sz="2400" dirty="0" smtClean="0"/>
              <a:t>Chapter 1	The Role Financial Management</a:t>
            </a:r>
          </a:p>
          <a:p>
            <a:pPr marL="0" indent="0">
              <a:buNone/>
            </a:pPr>
            <a:r>
              <a:rPr lang="en-US" sz="2400" dirty="0" smtClean="0"/>
              <a:t>Chapter 2	The Business Tax and Financial Environment</a:t>
            </a:r>
          </a:p>
          <a:p>
            <a:pPr marL="0" indent="0">
              <a:buNone/>
            </a:pPr>
            <a:endParaRPr lang="en-US" sz="1000" dirty="0" smtClean="0"/>
          </a:p>
          <a:p>
            <a:pPr marL="0" indent="0">
              <a:buNone/>
            </a:pPr>
            <a:r>
              <a:rPr lang="en-US" sz="2400" b="1" dirty="0" smtClean="0"/>
              <a:t>Part 2		Valuation</a:t>
            </a:r>
          </a:p>
          <a:p>
            <a:pPr marL="0" indent="0">
              <a:buNone/>
            </a:pPr>
            <a:r>
              <a:rPr lang="en-US" sz="2400" dirty="0" smtClean="0"/>
              <a:t>Chapter 3	Time Value of Money</a:t>
            </a:r>
          </a:p>
          <a:p>
            <a:pPr marL="0" indent="0">
              <a:buNone/>
            </a:pPr>
            <a:r>
              <a:rPr lang="en-US" sz="2400" dirty="0" smtClean="0"/>
              <a:t>Chapter 4	The Valuation Long Term Securities</a:t>
            </a:r>
            <a:endParaRPr lang="en-US" sz="2400" dirty="0"/>
          </a:p>
          <a:p>
            <a:pPr marL="0" indent="0">
              <a:buNone/>
            </a:pPr>
            <a:r>
              <a:rPr lang="en-US" sz="2400" dirty="0" smtClean="0"/>
              <a:t>Chapter 5	Risk and Return</a:t>
            </a:r>
          </a:p>
          <a:p>
            <a:pPr marL="0" indent="0">
              <a:buNone/>
            </a:pPr>
            <a:endParaRPr lang="en-US" sz="1000" dirty="0"/>
          </a:p>
          <a:p>
            <a:pPr marL="0" indent="0">
              <a:buNone/>
            </a:pPr>
            <a:endParaRPr lang="en-US" sz="2400" dirty="0"/>
          </a:p>
        </p:txBody>
      </p:sp>
    </p:spTree>
    <p:extLst>
      <p:ext uri="{BB962C8B-B14F-4D97-AF65-F5344CB8AC3E}">
        <p14:creationId xmlns:p14="http://schemas.microsoft.com/office/powerpoint/2010/main" xmlns="" val="856276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dirty="0" smtClean="0"/>
              <a:t>Part 3		Tools of Financial Analysis and Planning</a:t>
            </a:r>
          </a:p>
          <a:p>
            <a:pPr marL="0" indent="0">
              <a:buNone/>
            </a:pPr>
            <a:r>
              <a:rPr lang="en-US" sz="2400" dirty="0" smtClean="0"/>
              <a:t>Chapter 6	Financial Statement Analysis</a:t>
            </a:r>
          </a:p>
          <a:p>
            <a:pPr marL="0" indent="0">
              <a:buNone/>
            </a:pPr>
            <a:r>
              <a:rPr lang="en-US" sz="2400" dirty="0" smtClean="0"/>
              <a:t>Chapter 7	Funds Analysis, Cash Flow Analysis, and Financial 		Planning</a:t>
            </a:r>
          </a:p>
          <a:p>
            <a:pPr marL="0" indent="0">
              <a:buNone/>
            </a:pPr>
            <a:endParaRPr lang="en-US" sz="1000" dirty="0" smtClean="0"/>
          </a:p>
          <a:p>
            <a:pPr marL="0" indent="0">
              <a:buNone/>
            </a:pPr>
            <a:r>
              <a:rPr lang="en-US" sz="2400" b="1" dirty="0" smtClean="0"/>
              <a:t>Part 4		Working Capital Management</a:t>
            </a:r>
          </a:p>
          <a:p>
            <a:pPr marL="0" indent="0">
              <a:buNone/>
            </a:pPr>
            <a:r>
              <a:rPr lang="en-US" sz="2400" dirty="0" smtClean="0"/>
              <a:t>Chapter 8	Overview of Working Capital management</a:t>
            </a:r>
          </a:p>
          <a:p>
            <a:pPr marL="0" indent="0">
              <a:buNone/>
            </a:pPr>
            <a:r>
              <a:rPr lang="en-US" sz="2400" dirty="0" smtClean="0"/>
              <a:t>Chapter 9	Cash and Marketable Securities Management</a:t>
            </a:r>
          </a:p>
          <a:p>
            <a:pPr marL="0" indent="0">
              <a:buNone/>
            </a:pPr>
            <a:r>
              <a:rPr lang="en-US" sz="2400" dirty="0" smtClean="0"/>
              <a:t>Chapter 10	Accounts Receivable and Inventory Management</a:t>
            </a:r>
          </a:p>
          <a:p>
            <a:pPr marL="0" indent="0">
              <a:buNone/>
            </a:pPr>
            <a:r>
              <a:rPr lang="en-US" sz="2400" dirty="0" smtClean="0"/>
              <a:t>Chapter 11	Short Term Financing</a:t>
            </a:r>
            <a:endParaRPr lang="en-US" sz="2400" dirty="0"/>
          </a:p>
        </p:txBody>
      </p:sp>
      <p:sp>
        <p:nvSpPr>
          <p:cNvPr id="4" name="Title 1"/>
          <p:cNvSpPr>
            <a:spLocks noGrp="1"/>
          </p:cNvSpPr>
          <p:nvPr>
            <p:ph type="title"/>
          </p:nvPr>
        </p:nvSpPr>
        <p:spPr>
          <a:xfrm>
            <a:off x="457200" y="274638"/>
            <a:ext cx="8229600" cy="1143000"/>
          </a:xfrm>
        </p:spPr>
        <p:txBody>
          <a:bodyPr>
            <a:normAutofit/>
          </a:bodyPr>
          <a:lstStyle/>
          <a:p>
            <a:pPr algn="l"/>
            <a:r>
              <a:rPr lang="en-US" sz="4000" b="1" dirty="0" smtClean="0"/>
              <a:t>Course Contents</a:t>
            </a:r>
            <a:endParaRPr lang="en-US" sz="4000" b="1" dirty="0"/>
          </a:p>
        </p:txBody>
      </p:sp>
    </p:spTree>
    <p:extLst>
      <p:ext uri="{BB962C8B-B14F-4D97-AF65-F5344CB8AC3E}">
        <p14:creationId xmlns:p14="http://schemas.microsoft.com/office/powerpoint/2010/main" xmlns="" val="22134534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dirty="0" smtClean="0"/>
              <a:t>Part 5</a:t>
            </a:r>
            <a:r>
              <a:rPr lang="en-US" sz="2400" b="1" dirty="0"/>
              <a:t>	</a:t>
            </a:r>
            <a:r>
              <a:rPr lang="en-US" sz="2400" b="1" dirty="0" smtClean="0"/>
              <a:t>	Investment in Capital Assets</a:t>
            </a:r>
          </a:p>
          <a:p>
            <a:pPr marL="0" indent="0">
              <a:buNone/>
            </a:pPr>
            <a:r>
              <a:rPr lang="en-US" sz="2400" dirty="0" smtClean="0"/>
              <a:t>Chapter 12	Capital Budgeting and Estimating Cash Flows</a:t>
            </a:r>
          </a:p>
          <a:p>
            <a:pPr marL="0" indent="0">
              <a:buNone/>
            </a:pPr>
            <a:r>
              <a:rPr lang="en-US" sz="2400" dirty="0" smtClean="0"/>
              <a:t>Chapter 13	Capital Budgeting Techniques</a:t>
            </a:r>
          </a:p>
          <a:p>
            <a:pPr marL="1828800" indent="-1828800">
              <a:buNone/>
            </a:pPr>
            <a:r>
              <a:rPr lang="en-US" sz="2400" dirty="0" smtClean="0"/>
              <a:t>Chapter 14	Risk and Managerial (Real) Options in Capital Budgeting</a:t>
            </a:r>
          </a:p>
          <a:p>
            <a:pPr marL="0" indent="0">
              <a:buNone/>
            </a:pPr>
            <a:endParaRPr lang="en-US" sz="1000" dirty="0" smtClean="0"/>
          </a:p>
          <a:p>
            <a:pPr marL="0" indent="0">
              <a:buNone/>
            </a:pPr>
            <a:r>
              <a:rPr lang="en-US" sz="2400" b="1" dirty="0" smtClean="0"/>
              <a:t>Part 6		The Cost of Capital</a:t>
            </a:r>
          </a:p>
          <a:p>
            <a:pPr marL="0" indent="0">
              <a:buNone/>
            </a:pPr>
            <a:r>
              <a:rPr lang="en-US" sz="2400" dirty="0" smtClean="0"/>
              <a:t>Chapter 15	Required Returns and the Cost of Capital</a:t>
            </a:r>
            <a:endParaRPr lang="en-US" sz="2400" dirty="0"/>
          </a:p>
        </p:txBody>
      </p:sp>
      <p:sp>
        <p:nvSpPr>
          <p:cNvPr id="4" name="Title 1"/>
          <p:cNvSpPr>
            <a:spLocks noGrp="1"/>
          </p:cNvSpPr>
          <p:nvPr>
            <p:ph type="title"/>
          </p:nvPr>
        </p:nvSpPr>
        <p:spPr>
          <a:xfrm>
            <a:off x="457200" y="274638"/>
            <a:ext cx="8229600" cy="1143000"/>
          </a:xfrm>
        </p:spPr>
        <p:txBody>
          <a:bodyPr>
            <a:normAutofit/>
          </a:bodyPr>
          <a:lstStyle/>
          <a:p>
            <a:pPr algn="l"/>
            <a:r>
              <a:rPr lang="en-US" sz="4000" b="1" dirty="0" smtClean="0"/>
              <a:t>Course Contents</a:t>
            </a:r>
            <a:endParaRPr lang="en-US" sz="4000" b="1" dirty="0"/>
          </a:p>
        </p:txBody>
      </p:sp>
    </p:spTree>
    <p:extLst>
      <p:ext uri="{BB962C8B-B14F-4D97-AF65-F5344CB8AC3E}">
        <p14:creationId xmlns:p14="http://schemas.microsoft.com/office/powerpoint/2010/main" xmlns="" val="3336868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762000" y="990600"/>
            <a:ext cx="7772400" cy="1143000"/>
          </a:xfrm>
          <a:noFill/>
          <a:ln/>
        </p:spPr>
        <p:txBody>
          <a:bodyPr>
            <a:normAutofit/>
          </a:bodyPr>
          <a:lstStyle/>
          <a:p>
            <a:pPr algn="ctr"/>
            <a:r>
              <a:rPr lang="en-US" sz="4800" b="1" dirty="0"/>
              <a:t>Chapter 1</a:t>
            </a:r>
          </a:p>
        </p:txBody>
      </p:sp>
      <p:sp>
        <p:nvSpPr>
          <p:cNvPr id="4099" name="Rectangle 3"/>
          <p:cNvSpPr>
            <a:spLocks noGrp="1" noChangeArrowheads="1"/>
          </p:cNvSpPr>
          <p:nvPr>
            <p:ph type="subTitle" idx="1"/>
          </p:nvPr>
        </p:nvSpPr>
        <p:spPr>
          <a:xfrm>
            <a:off x="381000" y="2743200"/>
            <a:ext cx="8382000" cy="2133600"/>
          </a:xfrm>
          <a:noFill/>
          <a:ln/>
          <a:effectLst/>
        </p:spPr>
        <p:txBody>
          <a:bodyPr>
            <a:normAutofit/>
          </a:bodyPr>
          <a:lstStyle/>
          <a:p>
            <a:pPr marL="342900" indent="-342900"/>
            <a:r>
              <a:rPr lang="en-US" sz="4800" b="1" dirty="0">
                <a:solidFill>
                  <a:schemeClr val="tx1"/>
                </a:solidFill>
              </a:rPr>
              <a:t>The Role of Financial Management</a:t>
            </a:r>
          </a:p>
        </p:txBody>
      </p:sp>
    </p:spTree>
    <p:extLst>
      <p:ext uri="{BB962C8B-B14F-4D97-AF65-F5344CB8AC3E}">
        <p14:creationId xmlns:p14="http://schemas.microsoft.com/office/powerpoint/2010/main" xmlns="" val="427139887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457200" y="76200"/>
            <a:ext cx="8229600" cy="1066800"/>
          </a:xfrm>
          <a:noFill/>
          <a:ln/>
        </p:spPr>
        <p:txBody>
          <a:bodyPr>
            <a:normAutofit/>
          </a:bodyPr>
          <a:lstStyle/>
          <a:p>
            <a:pPr algn="l"/>
            <a:r>
              <a:rPr lang="en-US" sz="4000" b="1" dirty="0" smtClean="0"/>
              <a:t>Learning Outcomes</a:t>
            </a:r>
            <a:endParaRPr lang="en-US" sz="4000" b="1" dirty="0"/>
          </a:p>
        </p:txBody>
      </p:sp>
      <p:sp>
        <p:nvSpPr>
          <p:cNvPr id="6148" name="Rectangle 4"/>
          <p:cNvSpPr>
            <a:spLocks noGrp="1" noChangeArrowheads="1"/>
          </p:cNvSpPr>
          <p:nvPr>
            <p:ph type="body" idx="1"/>
          </p:nvPr>
        </p:nvSpPr>
        <p:spPr>
          <a:xfrm>
            <a:off x="381000" y="1371600"/>
            <a:ext cx="8458200" cy="5334000"/>
          </a:xfrm>
          <a:noFill/>
          <a:ln/>
        </p:spPr>
        <p:txBody>
          <a:bodyPr>
            <a:normAutofit/>
          </a:bodyPr>
          <a:lstStyle/>
          <a:p>
            <a:pPr marL="0" indent="0">
              <a:lnSpc>
                <a:spcPct val="80000"/>
              </a:lnSpc>
              <a:buNone/>
            </a:pPr>
            <a:r>
              <a:rPr lang="en-US" sz="2400" b="1" dirty="0" smtClean="0"/>
              <a:t>After this lecture, you should be able to:</a:t>
            </a:r>
            <a:endParaRPr lang="en-US" sz="2400" dirty="0" smtClean="0"/>
          </a:p>
          <a:p>
            <a:pPr marL="514350" indent="-514350">
              <a:lnSpc>
                <a:spcPct val="80000"/>
              </a:lnSpc>
              <a:buFont typeface="Monotype Sorts" pitchFamily="2" charset="2"/>
              <a:buAutoNum type="arabicPeriod"/>
            </a:pPr>
            <a:r>
              <a:rPr lang="en-US" sz="2400" dirty="0" smtClean="0"/>
              <a:t>Explain </a:t>
            </a:r>
            <a:r>
              <a:rPr lang="en-US" sz="2400" dirty="0"/>
              <a:t>why the role of the financial manager today is so important. </a:t>
            </a:r>
          </a:p>
          <a:p>
            <a:pPr marL="514350" indent="-514350">
              <a:lnSpc>
                <a:spcPct val="80000"/>
              </a:lnSpc>
              <a:buFont typeface="Monotype Sorts" pitchFamily="2" charset="2"/>
              <a:buAutoNum type="arabicPeriod"/>
            </a:pPr>
            <a:r>
              <a:rPr lang="en-US" sz="2400" dirty="0"/>
              <a:t>Describe "financial management" in terms of the three major decision areas that confront the financial manager. </a:t>
            </a:r>
          </a:p>
          <a:p>
            <a:pPr marL="514350" indent="-514350">
              <a:lnSpc>
                <a:spcPct val="80000"/>
              </a:lnSpc>
              <a:buFont typeface="Monotype Sorts" pitchFamily="2" charset="2"/>
              <a:buAutoNum type="arabicPeriod"/>
            </a:pPr>
            <a:r>
              <a:rPr lang="en-US" sz="2400" dirty="0"/>
              <a:t>Identify the goal of the firm and understand why shareholders' wealth maximization is preferred over other goals. </a:t>
            </a:r>
          </a:p>
          <a:p>
            <a:pPr marL="514350" indent="-514350">
              <a:lnSpc>
                <a:spcPct val="80000"/>
              </a:lnSpc>
              <a:buFont typeface="Monotype Sorts" pitchFamily="2" charset="2"/>
              <a:buAutoNum type="arabicPeriod"/>
            </a:pPr>
            <a:r>
              <a:rPr lang="en-US" sz="2400" dirty="0"/>
              <a:t>Understand the potential problems arising when management of the corporation and ownership are separated (i.e., agency problems). </a:t>
            </a:r>
          </a:p>
          <a:p>
            <a:pPr marL="514350" indent="-514350">
              <a:lnSpc>
                <a:spcPct val="80000"/>
              </a:lnSpc>
              <a:buFont typeface="Monotype Sorts" pitchFamily="2" charset="2"/>
              <a:buAutoNum type="arabicPeriod"/>
            </a:pPr>
            <a:r>
              <a:rPr lang="en-US" sz="2400" dirty="0"/>
              <a:t>Demonstrate an understanding of corporate governance.</a:t>
            </a:r>
          </a:p>
          <a:p>
            <a:pPr marL="514350" indent="-514350">
              <a:lnSpc>
                <a:spcPct val="80000"/>
              </a:lnSpc>
              <a:buFont typeface="Monotype Sorts" pitchFamily="2" charset="2"/>
              <a:buAutoNum type="arabicPeriod"/>
            </a:pPr>
            <a:r>
              <a:rPr lang="en-US" sz="2400" dirty="0"/>
              <a:t>Discuss the issues underlying social responsibility of the firm. </a:t>
            </a:r>
          </a:p>
          <a:p>
            <a:pPr marL="514350" indent="-514350">
              <a:lnSpc>
                <a:spcPct val="80000"/>
              </a:lnSpc>
              <a:buFont typeface="Monotype Sorts" pitchFamily="2" charset="2"/>
              <a:buAutoNum type="arabicPeriod"/>
            </a:pPr>
            <a:r>
              <a:rPr lang="en-US" sz="2400" dirty="0"/>
              <a:t>Understand the basic responsibilities of financial managers and the differences between a "treasurer" and a "controller."</a:t>
            </a:r>
          </a:p>
        </p:txBody>
      </p:sp>
    </p:spTree>
    <p:extLst>
      <p:ext uri="{BB962C8B-B14F-4D97-AF65-F5344CB8AC3E}">
        <p14:creationId xmlns:p14="http://schemas.microsoft.com/office/powerpoint/2010/main" xmlns="" val="362973779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xfrm>
            <a:off x="609600" y="228600"/>
            <a:ext cx="7924800" cy="1219200"/>
          </a:xfrm>
          <a:noFill/>
          <a:ln/>
        </p:spPr>
        <p:txBody>
          <a:bodyPr>
            <a:normAutofit/>
          </a:bodyPr>
          <a:lstStyle/>
          <a:p>
            <a:pPr algn="l"/>
            <a:r>
              <a:rPr lang="en-US" sz="4000" b="1" dirty="0"/>
              <a:t>The Role of </a:t>
            </a:r>
            <a:r>
              <a:rPr lang="en-US" sz="4000" b="1" dirty="0" smtClean="0"/>
              <a:t>Financial Management</a:t>
            </a:r>
            <a:endParaRPr lang="en-US" sz="4000" b="1" dirty="0"/>
          </a:p>
        </p:txBody>
      </p:sp>
      <p:sp>
        <p:nvSpPr>
          <p:cNvPr id="28676" name="Rectangle 4"/>
          <p:cNvSpPr>
            <a:spLocks noGrp="1" noChangeArrowheads="1"/>
          </p:cNvSpPr>
          <p:nvPr>
            <p:ph type="body" idx="1"/>
          </p:nvPr>
        </p:nvSpPr>
        <p:spPr>
          <a:xfrm>
            <a:off x="685800" y="2133600"/>
            <a:ext cx="8153400" cy="3962400"/>
          </a:xfrm>
          <a:noFill/>
          <a:ln/>
        </p:spPr>
        <p:txBody>
          <a:bodyPr/>
          <a:lstStyle/>
          <a:p>
            <a:pPr marL="514350" indent="-514350"/>
            <a:r>
              <a:rPr lang="en-US"/>
              <a:t>What is Financial Management?</a:t>
            </a:r>
          </a:p>
          <a:p>
            <a:pPr marL="514350" indent="-514350"/>
            <a:r>
              <a:rPr lang="en-US"/>
              <a:t>The Goal of the Firm</a:t>
            </a:r>
          </a:p>
          <a:p>
            <a:pPr marL="514350" indent="-514350"/>
            <a:r>
              <a:rPr lang="en-US"/>
              <a:t>Corporate Governance</a:t>
            </a:r>
          </a:p>
          <a:p>
            <a:pPr marL="514350" indent="-514350"/>
            <a:r>
              <a:rPr lang="en-US"/>
              <a:t>Organization of the Financial Management Function</a:t>
            </a:r>
          </a:p>
        </p:txBody>
      </p:sp>
    </p:spTree>
    <p:extLst>
      <p:ext uri="{BB962C8B-B14F-4D97-AF65-F5344CB8AC3E}">
        <p14:creationId xmlns:p14="http://schemas.microsoft.com/office/powerpoint/2010/main" xmlns="" val="329220584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a:xfrm>
            <a:off x="533400" y="76200"/>
            <a:ext cx="7924800" cy="990600"/>
          </a:xfrm>
          <a:noFill/>
          <a:ln/>
        </p:spPr>
        <p:txBody>
          <a:bodyPr>
            <a:normAutofit/>
          </a:bodyPr>
          <a:lstStyle/>
          <a:p>
            <a:pPr algn="l"/>
            <a:r>
              <a:rPr lang="en-US" sz="3600" b="1" dirty="0"/>
              <a:t>What is Financial Management?</a:t>
            </a:r>
          </a:p>
        </p:txBody>
      </p:sp>
      <p:sp>
        <p:nvSpPr>
          <p:cNvPr id="7172" name="Rectangle 4"/>
          <p:cNvSpPr>
            <a:spLocks noGrp="1" noChangeArrowheads="1"/>
          </p:cNvSpPr>
          <p:nvPr>
            <p:ph type="body" idx="1"/>
          </p:nvPr>
        </p:nvSpPr>
        <p:spPr>
          <a:xfrm>
            <a:off x="609600" y="1143000"/>
            <a:ext cx="7924800" cy="4953000"/>
          </a:xfrm>
          <a:noFill/>
          <a:ln/>
        </p:spPr>
        <p:txBody>
          <a:bodyPr>
            <a:normAutofit/>
          </a:bodyPr>
          <a:lstStyle/>
          <a:p>
            <a:pPr marL="0" indent="0">
              <a:buFont typeface="Monotype Sorts" pitchFamily="2" charset="2"/>
              <a:buNone/>
            </a:pPr>
            <a:r>
              <a:rPr lang="en-US" sz="2400" dirty="0" smtClean="0"/>
              <a:t>Primarily financial managers used to raise funds and manage their firms cash positions.</a:t>
            </a:r>
          </a:p>
          <a:p>
            <a:pPr marL="0" indent="0">
              <a:buFont typeface="Monotype Sorts" pitchFamily="2" charset="2"/>
              <a:buNone/>
            </a:pPr>
            <a:r>
              <a:rPr lang="en-US" sz="2400" dirty="0" smtClean="0"/>
              <a:t>Role of financial managers has become more important due to increasingly complex nature of transactions, e.g.</a:t>
            </a:r>
          </a:p>
          <a:p>
            <a:r>
              <a:rPr lang="en-US" sz="2400" dirty="0" smtClean="0"/>
              <a:t>Increased corporate competition</a:t>
            </a:r>
          </a:p>
          <a:p>
            <a:r>
              <a:rPr lang="en-US" sz="2400" dirty="0" smtClean="0"/>
              <a:t>Rapid technological changes</a:t>
            </a:r>
          </a:p>
          <a:p>
            <a:r>
              <a:rPr lang="en-US" sz="2400" dirty="0" smtClean="0"/>
              <a:t>Volatility in inflation and interest rates</a:t>
            </a:r>
          </a:p>
          <a:p>
            <a:r>
              <a:rPr lang="en-US" sz="2400" dirty="0" smtClean="0"/>
              <a:t>Worldwide economic uncertainty</a:t>
            </a:r>
          </a:p>
          <a:p>
            <a:r>
              <a:rPr lang="en-US" sz="2400" dirty="0" smtClean="0"/>
              <a:t>Fluctuating exchange rates</a:t>
            </a:r>
          </a:p>
          <a:p>
            <a:r>
              <a:rPr lang="en-US" sz="2400" dirty="0" smtClean="0"/>
              <a:t>Changing tax laws</a:t>
            </a:r>
          </a:p>
          <a:p>
            <a:r>
              <a:rPr lang="en-US" sz="2400" dirty="0" smtClean="0"/>
              <a:t>Ethical concerns over financial dealings</a:t>
            </a:r>
          </a:p>
          <a:p>
            <a:pPr marL="0" indent="0">
              <a:buNone/>
            </a:pPr>
            <a:endParaRPr lang="en-US" sz="2400" dirty="0" smtClean="0"/>
          </a:p>
          <a:p>
            <a:pPr marL="0" indent="0">
              <a:buFont typeface="Monotype Sorts" pitchFamily="2" charset="2"/>
              <a:buNone/>
            </a:pPr>
            <a:endParaRPr lang="en-US" sz="2400" dirty="0"/>
          </a:p>
        </p:txBody>
      </p:sp>
    </p:spTree>
    <p:extLst>
      <p:ext uri="{BB962C8B-B14F-4D97-AF65-F5344CB8AC3E}">
        <p14:creationId xmlns:p14="http://schemas.microsoft.com/office/powerpoint/2010/main" xmlns="" val="354901303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400" b="1" dirty="0" smtClean="0"/>
              <a:t>Decision Functions of Financial Management</a:t>
            </a:r>
            <a:endParaRPr lang="en-US" sz="3400" b="1" dirty="0"/>
          </a:p>
        </p:txBody>
      </p:sp>
      <p:sp>
        <p:nvSpPr>
          <p:cNvPr id="3" name="Content Placeholder 2"/>
          <p:cNvSpPr>
            <a:spLocks noGrp="1"/>
          </p:cNvSpPr>
          <p:nvPr>
            <p:ph idx="1"/>
          </p:nvPr>
        </p:nvSpPr>
        <p:spPr/>
        <p:txBody>
          <a:bodyPr>
            <a:normAutofit/>
          </a:bodyPr>
          <a:lstStyle/>
          <a:p>
            <a:pPr marL="0" indent="0">
              <a:buNone/>
            </a:pPr>
            <a:r>
              <a:rPr lang="en-US" sz="2800" dirty="0" smtClean="0"/>
              <a:t>Financial management concerns the acquisition, financing, and management of assets with some overall goal in mind.</a:t>
            </a:r>
          </a:p>
          <a:p>
            <a:pPr marL="0" indent="0">
              <a:buNone/>
            </a:pPr>
            <a:r>
              <a:rPr lang="en-US" sz="2800" dirty="0" smtClean="0"/>
              <a:t>There are three important decision functions of financial management:</a:t>
            </a:r>
          </a:p>
          <a:p>
            <a:pPr marL="0" indent="0">
              <a:buNone/>
            </a:pPr>
            <a:endParaRPr lang="en-US" sz="2800" dirty="0" smtClean="0"/>
          </a:p>
          <a:p>
            <a:pPr marL="514350" indent="-514350">
              <a:buFont typeface="+mj-lt"/>
              <a:buAutoNum type="arabicPeriod"/>
            </a:pPr>
            <a:r>
              <a:rPr lang="en-US" sz="2800" dirty="0" smtClean="0"/>
              <a:t>Investment decisions</a:t>
            </a:r>
          </a:p>
          <a:p>
            <a:pPr marL="514350" indent="-514350">
              <a:buFont typeface="+mj-lt"/>
              <a:buAutoNum type="arabicPeriod"/>
            </a:pPr>
            <a:r>
              <a:rPr lang="en-US" sz="2800" dirty="0" smtClean="0"/>
              <a:t>Financing decisions</a:t>
            </a:r>
          </a:p>
          <a:p>
            <a:pPr marL="514350" indent="-514350">
              <a:buFont typeface="+mj-lt"/>
              <a:buAutoNum type="arabicPeriod"/>
            </a:pPr>
            <a:r>
              <a:rPr lang="en-US" sz="2800" dirty="0" smtClean="0"/>
              <a:t>Asset management decision</a:t>
            </a:r>
            <a:endParaRPr lang="en-US" sz="2800" dirty="0"/>
          </a:p>
        </p:txBody>
      </p:sp>
    </p:spTree>
    <p:extLst>
      <p:ext uri="{BB962C8B-B14F-4D97-AF65-F5344CB8AC3E}">
        <p14:creationId xmlns:p14="http://schemas.microsoft.com/office/powerpoint/2010/main" xmlns="" val="3917925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a:ln/>
        </p:spPr>
        <p:txBody>
          <a:bodyPr>
            <a:normAutofit/>
          </a:bodyPr>
          <a:lstStyle/>
          <a:p>
            <a:pPr algn="l"/>
            <a:r>
              <a:rPr lang="en-US" sz="4000" b="1" dirty="0"/>
              <a:t>Investment Decisions</a:t>
            </a:r>
          </a:p>
        </p:txBody>
      </p:sp>
      <p:sp>
        <p:nvSpPr>
          <p:cNvPr id="8196" name="Rectangle 4"/>
          <p:cNvSpPr>
            <a:spLocks noGrp="1" noChangeArrowheads="1"/>
          </p:cNvSpPr>
          <p:nvPr>
            <p:ph idx="1"/>
          </p:nvPr>
        </p:nvSpPr>
        <p:spPr>
          <a:noFill/>
          <a:ln/>
        </p:spPr>
        <p:txBody>
          <a:bodyPr/>
          <a:lstStyle/>
          <a:p>
            <a:pPr marL="0" indent="0">
              <a:buNone/>
            </a:pPr>
            <a:r>
              <a:rPr lang="en-US" dirty="0"/>
              <a:t>Most important of the three </a:t>
            </a:r>
            <a:r>
              <a:rPr lang="en-US" dirty="0" smtClean="0"/>
              <a:t>decisions functions.</a:t>
            </a:r>
          </a:p>
          <a:p>
            <a:pPr marL="0" indent="0">
              <a:buNone/>
            </a:pPr>
            <a:endParaRPr lang="en-US" dirty="0"/>
          </a:p>
          <a:p>
            <a:pPr marL="457200" indent="-457200"/>
            <a:r>
              <a:rPr lang="en-US" dirty="0" smtClean="0"/>
              <a:t>What </a:t>
            </a:r>
            <a:r>
              <a:rPr lang="en-US" dirty="0"/>
              <a:t>is the optimal firm size?</a:t>
            </a:r>
          </a:p>
          <a:p>
            <a:pPr marL="457200" indent="-457200"/>
            <a:r>
              <a:rPr lang="en-US" dirty="0"/>
              <a:t>What specific assets should be acquired?</a:t>
            </a:r>
          </a:p>
          <a:p>
            <a:pPr marL="457200" indent="-457200"/>
            <a:r>
              <a:rPr lang="en-US" dirty="0"/>
              <a:t>What assets (if any) should be reduced or eliminated</a:t>
            </a:r>
            <a:r>
              <a:rPr lang="en-US" dirty="0" smtClean="0"/>
              <a:t>?</a:t>
            </a:r>
          </a:p>
          <a:p>
            <a:pPr marL="457200" indent="-457200"/>
            <a:r>
              <a:rPr lang="en-US" dirty="0" smtClean="0"/>
              <a:t>Should the firm operations be expanded by introducing new products or services</a:t>
            </a:r>
            <a:endParaRPr lang="en-US" dirty="0"/>
          </a:p>
        </p:txBody>
      </p:sp>
    </p:spTree>
    <p:extLst>
      <p:ext uri="{BB962C8B-B14F-4D97-AF65-F5344CB8AC3E}">
        <p14:creationId xmlns:p14="http://schemas.microsoft.com/office/powerpoint/2010/main" xmlns="" val="7444247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noFill/>
          <a:ln/>
        </p:spPr>
        <p:txBody>
          <a:bodyPr>
            <a:normAutofit/>
          </a:bodyPr>
          <a:lstStyle/>
          <a:p>
            <a:pPr algn="l"/>
            <a:r>
              <a:rPr lang="en-US" sz="4000" b="1"/>
              <a:t>Financing Decisions</a:t>
            </a:r>
          </a:p>
        </p:txBody>
      </p:sp>
      <p:sp>
        <p:nvSpPr>
          <p:cNvPr id="9220" name="Rectangle 4"/>
          <p:cNvSpPr>
            <a:spLocks noGrp="1" noChangeArrowheads="1"/>
          </p:cNvSpPr>
          <p:nvPr>
            <p:ph idx="1"/>
          </p:nvPr>
        </p:nvSpPr>
        <p:spPr>
          <a:noFill/>
          <a:ln/>
        </p:spPr>
        <p:txBody>
          <a:bodyPr>
            <a:normAutofit/>
          </a:bodyPr>
          <a:lstStyle/>
          <a:p>
            <a:pPr marL="0" indent="0">
              <a:lnSpc>
                <a:spcPct val="80000"/>
              </a:lnSpc>
              <a:buNone/>
            </a:pPr>
            <a:r>
              <a:rPr lang="en-US" sz="2800" dirty="0" smtClean="0"/>
              <a:t>Determine how the assets (current and long term) will be financed (short term or long term debt and equity).</a:t>
            </a:r>
          </a:p>
          <a:p>
            <a:pPr marL="0" indent="0">
              <a:lnSpc>
                <a:spcPct val="80000"/>
              </a:lnSpc>
              <a:buNone/>
            </a:pPr>
            <a:endParaRPr lang="en-US" sz="2800" dirty="0" smtClean="0"/>
          </a:p>
          <a:p>
            <a:pPr>
              <a:lnSpc>
                <a:spcPct val="80000"/>
              </a:lnSpc>
            </a:pPr>
            <a:r>
              <a:rPr lang="en-US" sz="2800" dirty="0" smtClean="0"/>
              <a:t>What </a:t>
            </a:r>
            <a:r>
              <a:rPr lang="en-US" sz="2800" dirty="0"/>
              <a:t>is the best type of financing? </a:t>
            </a:r>
          </a:p>
          <a:p>
            <a:pPr>
              <a:lnSpc>
                <a:spcPct val="80000"/>
              </a:lnSpc>
            </a:pPr>
            <a:r>
              <a:rPr lang="en-US" sz="2800" dirty="0"/>
              <a:t>What is the best financing mix?</a:t>
            </a:r>
          </a:p>
          <a:p>
            <a:pPr>
              <a:lnSpc>
                <a:spcPct val="80000"/>
              </a:lnSpc>
            </a:pPr>
            <a:r>
              <a:rPr lang="en-US" sz="2800" dirty="0"/>
              <a:t>What is the best dividend policy (e.g., dividend-payout ratio)?</a:t>
            </a:r>
          </a:p>
          <a:p>
            <a:pPr>
              <a:lnSpc>
                <a:spcPct val="80000"/>
              </a:lnSpc>
            </a:pPr>
            <a:r>
              <a:rPr lang="en-US" sz="2800" dirty="0"/>
              <a:t>How will the funds be physically acquired</a:t>
            </a:r>
            <a:r>
              <a:rPr lang="en-US" sz="2800" dirty="0" smtClean="0"/>
              <a:t>? </a:t>
            </a:r>
            <a:endParaRPr lang="en-US" sz="2800" dirty="0"/>
          </a:p>
        </p:txBody>
      </p:sp>
    </p:spTree>
    <p:extLst>
      <p:ext uri="{BB962C8B-B14F-4D97-AF65-F5344CB8AC3E}">
        <p14:creationId xmlns:p14="http://schemas.microsoft.com/office/powerpoint/2010/main" xmlns="" val="343106025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381000" y="76200"/>
            <a:ext cx="8686800" cy="1447800"/>
          </a:xfrm>
          <a:noFill/>
          <a:ln/>
        </p:spPr>
        <p:txBody>
          <a:bodyPr>
            <a:normAutofit/>
          </a:bodyPr>
          <a:lstStyle/>
          <a:p>
            <a:pPr algn="l"/>
            <a:r>
              <a:rPr lang="en-US" sz="4000" b="1" dirty="0"/>
              <a:t>Asset Management Decisions</a:t>
            </a:r>
          </a:p>
        </p:txBody>
      </p:sp>
      <p:sp>
        <p:nvSpPr>
          <p:cNvPr id="10244" name="Rectangle 4"/>
          <p:cNvSpPr>
            <a:spLocks noGrp="1" noChangeArrowheads="1"/>
          </p:cNvSpPr>
          <p:nvPr>
            <p:ph type="body" idx="1"/>
          </p:nvPr>
        </p:nvSpPr>
        <p:spPr>
          <a:xfrm>
            <a:off x="381000" y="1676400"/>
            <a:ext cx="8458200" cy="4114800"/>
          </a:xfrm>
          <a:noFill/>
          <a:ln/>
        </p:spPr>
        <p:txBody>
          <a:bodyPr>
            <a:normAutofit/>
          </a:bodyPr>
          <a:lstStyle/>
          <a:p>
            <a:r>
              <a:rPr lang="en-US" sz="2800" dirty="0" smtClean="0"/>
              <a:t>How </a:t>
            </a:r>
            <a:r>
              <a:rPr lang="en-US" sz="2800" dirty="0"/>
              <a:t>do we manage existing assets efficiently?</a:t>
            </a:r>
          </a:p>
          <a:p>
            <a:r>
              <a:rPr lang="en-US" sz="2800" dirty="0"/>
              <a:t>Financial Manager has varying degrees of operating responsibility over assets.</a:t>
            </a:r>
          </a:p>
          <a:p>
            <a:r>
              <a:rPr lang="en-US" sz="2800" dirty="0"/>
              <a:t>Greater emphasis on current asset management than fixed asset </a:t>
            </a:r>
            <a:r>
              <a:rPr lang="en-US" sz="2800" dirty="0" smtClean="0"/>
              <a:t>management as the fixed assets are being operated by the operation mangers.</a:t>
            </a:r>
            <a:endParaRPr lang="en-US" sz="2800" dirty="0"/>
          </a:p>
        </p:txBody>
      </p:sp>
    </p:spTree>
    <p:extLst>
      <p:ext uri="{BB962C8B-B14F-4D97-AF65-F5344CB8AC3E}">
        <p14:creationId xmlns:p14="http://schemas.microsoft.com/office/powerpoint/2010/main" xmlns="" val="26376144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57200" y="0"/>
            <a:ext cx="6858000" cy="1447800"/>
          </a:xfrm>
          <a:noFill/>
          <a:ln/>
        </p:spPr>
        <p:txBody>
          <a:bodyPr>
            <a:normAutofit/>
          </a:bodyPr>
          <a:lstStyle/>
          <a:p>
            <a:pPr algn="l"/>
            <a:r>
              <a:rPr lang="en-US" sz="4000" b="1" dirty="0"/>
              <a:t>What is the Goal of the Firm?</a:t>
            </a:r>
          </a:p>
        </p:txBody>
      </p:sp>
      <p:sp>
        <p:nvSpPr>
          <p:cNvPr id="11268" name="Rectangle 4"/>
          <p:cNvSpPr>
            <a:spLocks noGrp="1" noChangeArrowheads="1"/>
          </p:cNvSpPr>
          <p:nvPr>
            <p:ph type="body" idx="1"/>
          </p:nvPr>
        </p:nvSpPr>
        <p:spPr>
          <a:xfrm>
            <a:off x="533400" y="1295400"/>
            <a:ext cx="8001000" cy="4876800"/>
          </a:xfrm>
          <a:noFill/>
          <a:ln/>
        </p:spPr>
        <p:txBody>
          <a:bodyPr>
            <a:normAutofit/>
          </a:bodyPr>
          <a:lstStyle/>
          <a:p>
            <a:pPr marL="0" indent="0">
              <a:buFont typeface="Monotype Sorts" pitchFamily="2" charset="2"/>
              <a:buNone/>
            </a:pPr>
            <a:r>
              <a:rPr lang="en-US" sz="2800" dirty="0" smtClean="0"/>
              <a:t>The goal of a firm is maximization </a:t>
            </a:r>
            <a:r>
              <a:rPr lang="en-US" sz="2800" dirty="0"/>
              <a:t>of Shareholder </a:t>
            </a:r>
            <a:r>
              <a:rPr lang="en-US" sz="2800" dirty="0" smtClean="0"/>
              <a:t>Wealth.</a:t>
            </a:r>
            <a:endParaRPr lang="en-US" sz="2800" dirty="0"/>
          </a:p>
          <a:p>
            <a:pPr marL="0" indent="0">
              <a:spcBef>
                <a:spcPct val="100000"/>
              </a:spcBef>
              <a:buFont typeface="Monotype Sorts" pitchFamily="2" charset="2"/>
              <a:buNone/>
            </a:pPr>
            <a:r>
              <a:rPr lang="en-US" sz="2800" dirty="0"/>
              <a:t>Value </a:t>
            </a:r>
            <a:r>
              <a:rPr lang="en-US" sz="2800" dirty="0" smtClean="0"/>
              <a:t>creation or wealth maximization </a:t>
            </a:r>
            <a:r>
              <a:rPr lang="en-US" sz="2800" dirty="0"/>
              <a:t>occurs when we maximize the share price for current </a:t>
            </a:r>
            <a:r>
              <a:rPr lang="en-US" sz="2800" dirty="0" smtClean="0"/>
              <a:t>shareholders.</a:t>
            </a:r>
          </a:p>
          <a:p>
            <a:pPr marL="0" indent="0">
              <a:spcBef>
                <a:spcPct val="100000"/>
              </a:spcBef>
              <a:buFont typeface="Monotype Sorts" pitchFamily="2" charset="2"/>
              <a:buNone/>
            </a:pPr>
            <a:r>
              <a:rPr lang="en-US" sz="2800" dirty="0" smtClean="0"/>
              <a:t>Share price of a firm is the reflection of the firms investment, financing, and asset management decisions. Firms spending more on R&amp;D and advertisement normally have higher value for their stocks.</a:t>
            </a:r>
            <a:endParaRPr lang="en-US" sz="2800" dirty="0"/>
          </a:p>
        </p:txBody>
      </p:sp>
    </p:spTree>
    <p:extLst>
      <p:ext uri="{BB962C8B-B14F-4D97-AF65-F5344CB8AC3E}">
        <p14:creationId xmlns:p14="http://schemas.microsoft.com/office/powerpoint/2010/main" xmlns="" val="214029712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noFill/>
          <a:ln/>
        </p:spPr>
        <p:txBody>
          <a:bodyPr>
            <a:normAutofit/>
          </a:bodyPr>
          <a:lstStyle/>
          <a:p>
            <a:pPr algn="l"/>
            <a:r>
              <a:rPr lang="en-US" sz="3600" b="1" dirty="0"/>
              <a:t>Shortcomings of Alternative Perspectives</a:t>
            </a:r>
          </a:p>
        </p:txBody>
      </p:sp>
      <p:sp>
        <p:nvSpPr>
          <p:cNvPr id="12292" name="Rectangle 4"/>
          <p:cNvSpPr>
            <a:spLocks noGrp="1" noChangeArrowheads="1"/>
          </p:cNvSpPr>
          <p:nvPr>
            <p:ph idx="1"/>
          </p:nvPr>
        </p:nvSpPr>
        <p:spPr>
          <a:noFill/>
          <a:ln/>
        </p:spPr>
        <p:txBody>
          <a:bodyPr>
            <a:normAutofit lnSpcReduction="10000"/>
          </a:bodyPr>
          <a:lstStyle/>
          <a:p>
            <a:pPr marL="0" indent="0">
              <a:spcAft>
                <a:spcPct val="20000"/>
              </a:spcAft>
              <a:buNone/>
            </a:pPr>
            <a:r>
              <a:rPr lang="en-US" sz="2800" u="sng" dirty="0" smtClean="0"/>
              <a:t>Profit Maximization</a:t>
            </a:r>
            <a:endParaRPr lang="en-US" sz="2800" dirty="0" smtClean="0"/>
          </a:p>
          <a:p>
            <a:pPr marL="0" lvl="1" indent="0">
              <a:spcAft>
                <a:spcPct val="20000"/>
              </a:spcAft>
              <a:buClr>
                <a:schemeClr val="tx2"/>
              </a:buClr>
              <a:buSzPct val="75000"/>
              <a:buNone/>
            </a:pPr>
            <a:r>
              <a:rPr lang="en-US" dirty="0" smtClean="0"/>
              <a:t>Maximizing a firm’s earnings after taxes.</a:t>
            </a:r>
          </a:p>
          <a:p>
            <a:pPr marL="0" indent="0">
              <a:spcAft>
                <a:spcPct val="20000"/>
              </a:spcAft>
              <a:buNone/>
            </a:pPr>
            <a:r>
              <a:rPr lang="en-US" sz="2800" u="sng" dirty="0" smtClean="0"/>
              <a:t>Problems</a:t>
            </a:r>
          </a:p>
          <a:p>
            <a:r>
              <a:rPr lang="en-US" sz="2800" dirty="0" smtClean="0"/>
              <a:t>Could </a:t>
            </a:r>
            <a:r>
              <a:rPr lang="en-US" sz="2800" dirty="0"/>
              <a:t>increase current profits while harming firm (e.g., defer maintenance, issue common stock to buy T-bills, etc.).</a:t>
            </a:r>
          </a:p>
          <a:p>
            <a:r>
              <a:rPr lang="en-US" sz="2800" dirty="0"/>
              <a:t>Ignores changes in the risk level of the firm</a:t>
            </a:r>
            <a:r>
              <a:rPr lang="en-US" sz="2800" dirty="0" smtClean="0"/>
              <a:t>. </a:t>
            </a:r>
            <a:endParaRPr lang="en-US" sz="2800" dirty="0"/>
          </a:p>
          <a:p>
            <a:r>
              <a:rPr lang="en-US" sz="2800" dirty="0" smtClean="0"/>
              <a:t>Increased risk will result in loss of value for the shareholders as the prices of the stock will fall.</a:t>
            </a:r>
            <a:endParaRPr lang="en-US" sz="2800" dirty="0"/>
          </a:p>
        </p:txBody>
      </p:sp>
    </p:spTree>
    <p:extLst>
      <p:ext uri="{BB962C8B-B14F-4D97-AF65-F5344CB8AC3E}">
        <p14:creationId xmlns:p14="http://schemas.microsoft.com/office/powerpoint/2010/main" xmlns="" val="215545620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noFill/>
          <a:ln/>
        </p:spPr>
        <p:txBody>
          <a:bodyPr>
            <a:normAutofit/>
          </a:bodyPr>
          <a:lstStyle/>
          <a:p>
            <a:pPr algn="l"/>
            <a:r>
              <a:rPr lang="en-US" sz="3600" b="1" dirty="0"/>
              <a:t>Shortcomings of Alternative Perspectives</a:t>
            </a:r>
          </a:p>
        </p:txBody>
      </p:sp>
      <p:sp>
        <p:nvSpPr>
          <p:cNvPr id="13316" name="Rectangle 4"/>
          <p:cNvSpPr>
            <a:spLocks noGrp="1" noChangeArrowheads="1"/>
          </p:cNvSpPr>
          <p:nvPr>
            <p:ph idx="1"/>
          </p:nvPr>
        </p:nvSpPr>
        <p:spPr>
          <a:noFill/>
          <a:ln/>
        </p:spPr>
        <p:txBody>
          <a:bodyPr>
            <a:noAutofit/>
          </a:bodyPr>
          <a:lstStyle/>
          <a:p>
            <a:pPr marL="0" indent="0">
              <a:spcAft>
                <a:spcPct val="20000"/>
              </a:spcAft>
              <a:buNone/>
            </a:pPr>
            <a:r>
              <a:rPr lang="en-US" sz="2800" u="sng" dirty="0" smtClean="0"/>
              <a:t>Earnings per Share Maximization</a:t>
            </a:r>
            <a:endParaRPr lang="en-US" sz="2800" dirty="0" smtClean="0"/>
          </a:p>
          <a:p>
            <a:pPr marL="0" lvl="1" indent="0">
              <a:spcAft>
                <a:spcPct val="10000"/>
              </a:spcAft>
              <a:buClr>
                <a:schemeClr val="tx2"/>
              </a:buClr>
              <a:buSzPct val="75000"/>
              <a:buNone/>
            </a:pPr>
            <a:r>
              <a:rPr lang="en-US" dirty="0" smtClean="0"/>
              <a:t>Maximizing earnings after taxes divided by shares outstanding.</a:t>
            </a:r>
          </a:p>
          <a:p>
            <a:pPr marL="0" indent="0">
              <a:spcAft>
                <a:spcPct val="20000"/>
              </a:spcAft>
              <a:buNone/>
            </a:pPr>
            <a:r>
              <a:rPr lang="en-US" sz="2800" u="sng" dirty="0" smtClean="0"/>
              <a:t>Problems</a:t>
            </a:r>
          </a:p>
          <a:p>
            <a:r>
              <a:rPr lang="en-US" sz="2800" dirty="0" smtClean="0"/>
              <a:t>Does </a:t>
            </a:r>
            <a:r>
              <a:rPr lang="en-US" sz="2800" dirty="0"/>
              <a:t>not specify timing or duration of expected returns.</a:t>
            </a:r>
          </a:p>
          <a:p>
            <a:r>
              <a:rPr lang="en-US" sz="2800" dirty="0"/>
              <a:t>Ignores changes in the risk level of the firm.</a:t>
            </a:r>
          </a:p>
          <a:p>
            <a:r>
              <a:rPr lang="en-US" sz="2800" dirty="0"/>
              <a:t>Calls for a zero payout dividend </a:t>
            </a:r>
            <a:r>
              <a:rPr lang="en-US" sz="2800" dirty="0" smtClean="0"/>
              <a:t>policy which may result in loss of share price.</a:t>
            </a:r>
            <a:endParaRPr lang="en-US" sz="2800" dirty="0"/>
          </a:p>
        </p:txBody>
      </p:sp>
    </p:spTree>
    <p:extLst>
      <p:ext uri="{BB962C8B-B14F-4D97-AF65-F5344CB8AC3E}">
        <p14:creationId xmlns:p14="http://schemas.microsoft.com/office/powerpoint/2010/main" xmlns="" val="265585573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152400" y="76200"/>
            <a:ext cx="8915400" cy="990600"/>
          </a:xfrm>
          <a:noFill/>
          <a:ln/>
        </p:spPr>
        <p:txBody>
          <a:bodyPr>
            <a:normAutofit/>
          </a:bodyPr>
          <a:lstStyle/>
          <a:p>
            <a:pPr algn="l"/>
            <a:r>
              <a:rPr lang="en-US" sz="3500" b="1" dirty="0"/>
              <a:t>Strengths of Shareholder </a:t>
            </a:r>
            <a:r>
              <a:rPr lang="en-US" sz="3500" b="1" dirty="0" smtClean="0"/>
              <a:t>Wealth Maximization</a:t>
            </a:r>
            <a:endParaRPr lang="en-US" sz="3500" b="1" dirty="0"/>
          </a:p>
        </p:txBody>
      </p:sp>
      <p:sp>
        <p:nvSpPr>
          <p:cNvPr id="14340" name="Rectangle 4"/>
          <p:cNvSpPr>
            <a:spLocks noGrp="1" noChangeArrowheads="1"/>
          </p:cNvSpPr>
          <p:nvPr>
            <p:ph type="body" idx="1"/>
          </p:nvPr>
        </p:nvSpPr>
        <p:spPr>
          <a:xfrm>
            <a:off x="228600" y="1676400"/>
            <a:ext cx="8686800" cy="3886200"/>
          </a:xfrm>
          <a:noFill/>
          <a:ln/>
        </p:spPr>
        <p:txBody>
          <a:bodyPr>
            <a:normAutofit/>
          </a:bodyPr>
          <a:lstStyle/>
          <a:p>
            <a:r>
              <a:rPr lang="en-US" dirty="0"/>
              <a:t>Takes account of: current and future profits and EPS;  the timing, duration, and risk of profits and EPS; dividend policy; and all other relevant factors.</a:t>
            </a:r>
          </a:p>
          <a:p>
            <a:r>
              <a:rPr lang="en-US" dirty="0"/>
              <a:t>Thus, </a:t>
            </a:r>
            <a:r>
              <a:rPr lang="en-US" u="sng" dirty="0"/>
              <a:t>share price</a:t>
            </a:r>
            <a:r>
              <a:rPr lang="en-US" dirty="0"/>
              <a:t> serves as a barometer for business performance</a:t>
            </a:r>
            <a:r>
              <a:rPr lang="en-US" dirty="0" smtClean="0"/>
              <a:t>. </a:t>
            </a:r>
            <a:endParaRPr lang="en-US" dirty="0"/>
          </a:p>
        </p:txBody>
      </p:sp>
    </p:spTree>
    <p:extLst>
      <p:ext uri="{BB962C8B-B14F-4D97-AF65-F5344CB8AC3E}">
        <p14:creationId xmlns:p14="http://schemas.microsoft.com/office/powerpoint/2010/main" xmlns="" val="232563160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a:xfrm>
            <a:off x="304800" y="76200"/>
            <a:ext cx="8305800" cy="1143000"/>
          </a:xfrm>
          <a:noFill/>
          <a:ln/>
        </p:spPr>
        <p:txBody>
          <a:bodyPr>
            <a:normAutofit/>
          </a:bodyPr>
          <a:lstStyle/>
          <a:p>
            <a:pPr algn="l"/>
            <a:r>
              <a:rPr lang="en-US" sz="4000" b="1" dirty="0" smtClean="0"/>
              <a:t>Corporate goals of Companies</a:t>
            </a:r>
            <a:endParaRPr lang="en-US" sz="4000" b="1" dirty="0"/>
          </a:p>
        </p:txBody>
      </p:sp>
      <p:sp>
        <p:nvSpPr>
          <p:cNvPr id="29700" name="Rectangle 4"/>
          <p:cNvSpPr>
            <a:spLocks noGrp="1" noChangeArrowheads="1"/>
          </p:cNvSpPr>
          <p:nvPr>
            <p:ph type="body" idx="1"/>
          </p:nvPr>
        </p:nvSpPr>
        <p:spPr>
          <a:xfrm>
            <a:off x="304800" y="1524000"/>
            <a:ext cx="8686800" cy="4800600"/>
          </a:xfrm>
          <a:noFill/>
          <a:ln/>
        </p:spPr>
        <p:txBody>
          <a:bodyPr>
            <a:normAutofit lnSpcReduction="10000"/>
          </a:bodyPr>
          <a:lstStyle/>
          <a:p>
            <a:pPr marL="0" indent="0">
              <a:lnSpc>
                <a:spcPct val="90000"/>
              </a:lnSpc>
              <a:buNone/>
            </a:pPr>
            <a:r>
              <a:rPr lang="en-US" sz="2800" u="sng" dirty="0"/>
              <a:t>Cadbury Schweppes</a:t>
            </a:r>
            <a:r>
              <a:rPr lang="en-US" sz="2800" dirty="0"/>
              <a:t>: </a:t>
            </a:r>
            <a:endParaRPr lang="en-US" sz="2800" dirty="0" smtClean="0"/>
          </a:p>
          <a:p>
            <a:pPr marL="0" indent="0">
              <a:lnSpc>
                <a:spcPct val="90000"/>
              </a:lnSpc>
              <a:buNone/>
            </a:pPr>
            <a:r>
              <a:rPr lang="en-US" sz="2800" dirty="0" smtClean="0"/>
              <a:t>“governing </a:t>
            </a:r>
            <a:r>
              <a:rPr lang="en-US" sz="2800" dirty="0"/>
              <a:t>objective is </a:t>
            </a:r>
            <a:r>
              <a:rPr lang="en-US" sz="2800" dirty="0" smtClean="0"/>
              <a:t>growth in shareowner value”</a:t>
            </a:r>
            <a:endParaRPr lang="en-US" sz="2800" dirty="0"/>
          </a:p>
          <a:p>
            <a:pPr marL="0" indent="0">
              <a:lnSpc>
                <a:spcPct val="90000"/>
              </a:lnSpc>
              <a:buNone/>
            </a:pPr>
            <a:endParaRPr lang="en-US" sz="2800" u="sng" dirty="0" smtClean="0"/>
          </a:p>
          <a:p>
            <a:pPr marL="0" indent="0">
              <a:lnSpc>
                <a:spcPct val="90000"/>
              </a:lnSpc>
              <a:buNone/>
            </a:pPr>
            <a:r>
              <a:rPr lang="en-US" sz="2800" u="sng" dirty="0" smtClean="0"/>
              <a:t>Credit </a:t>
            </a:r>
            <a:r>
              <a:rPr lang="en-US" sz="2800" u="sng" dirty="0"/>
              <a:t>Suisse Group</a:t>
            </a:r>
            <a:r>
              <a:rPr lang="en-US" sz="2800" dirty="0"/>
              <a:t>: </a:t>
            </a:r>
            <a:endParaRPr lang="en-US" sz="2800" dirty="0" smtClean="0"/>
          </a:p>
          <a:p>
            <a:pPr marL="117475" indent="-117475">
              <a:lnSpc>
                <a:spcPct val="90000"/>
              </a:lnSpc>
              <a:buNone/>
            </a:pPr>
            <a:r>
              <a:rPr lang="en-US" sz="2800" dirty="0" smtClean="0"/>
              <a:t>“</a:t>
            </a:r>
            <a:r>
              <a:rPr lang="en-US" sz="2800" dirty="0"/>
              <a:t>achieve high customer </a:t>
            </a:r>
            <a:r>
              <a:rPr lang="en-US" sz="2800" dirty="0" smtClean="0"/>
              <a:t>satisfaction</a:t>
            </a:r>
            <a:r>
              <a:rPr lang="en-US" sz="2800" dirty="0"/>
              <a:t>, maximize shareholder </a:t>
            </a:r>
            <a:r>
              <a:rPr lang="en-US" sz="2800" dirty="0" smtClean="0"/>
              <a:t>value </a:t>
            </a:r>
            <a:r>
              <a:rPr lang="en-US" sz="2800" dirty="0"/>
              <a:t>and be an employer of choice”</a:t>
            </a:r>
          </a:p>
          <a:p>
            <a:pPr marL="0" indent="0">
              <a:lnSpc>
                <a:spcPct val="90000"/>
              </a:lnSpc>
              <a:buNone/>
            </a:pPr>
            <a:endParaRPr lang="en-US" sz="2800" u="sng" dirty="0" smtClean="0"/>
          </a:p>
          <a:p>
            <a:pPr marL="0" indent="0">
              <a:lnSpc>
                <a:spcPct val="90000"/>
              </a:lnSpc>
              <a:buNone/>
            </a:pPr>
            <a:r>
              <a:rPr lang="en-US" sz="2800" u="sng" dirty="0" smtClean="0"/>
              <a:t>Dow </a:t>
            </a:r>
            <a:r>
              <a:rPr lang="en-US" sz="2800" u="sng" dirty="0"/>
              <a:t>Chemical Company</a:t>
            </a:r>
            <a:r>
              <a:rPr lang="en-US" sz="2800" dirty="0"/>
              <a:t>: </a:t>
            </a:r>
            <a:endParaRPr lang="en-US" sz="2800" dirty="0" smtClean="0"/>
          </a:p>
          <a:p>
            <a:pPr marL="0" indent="0">
              <a:lnSpc>
                <a:spcPct val="90000"/>
              </a:lnSpc>
              <a:buNone/>
            </a:pPr>
            <a:r>
              <a:rPr lang="en-US" sz="2800" dirty="0" smtClean="0"/>
              <a:t>“</a:t>
            </a:r>
            <a:r>
              <a:rPr lang="en-US" sz="2800" dirty="0"/>
              <a:t>maximize long-term </a:t>
            </a:r>
            <a:r>
              <a:rPr lang="en-US" sz="2800" dirty="0" smtClean="0"/>
              <a:t>shareholder </a:t>
            </a:r>
            <a:r>
              <a:rPr lang="en-US" sz="2800" dirty="0"/>
              <a:t>value”</a:t>
            </a:r>
          </a:p>
          <a:p>
            <a:pPr marL="0" indent="0">
              <a:lnSpc>
                <a:spcPct val="90000"/>
              </a:lnSpc>
              <a:buNone/>
            </a:pPr>
            <a:endParaRPr lang="en-US" sz="2800" u="sng" dirty="0" smtClean="0"/>
          </a:p>
          <a:p>
            <a:pPr marL="0" indent="0">
              <a:lnSpc>
                <a:spcPct val="90000"/>
              </a:lnSpc>
              <a:buNone/>
            </a:pPr>
            <a:r>
              <a:rPr lang="en-US" sz="2800" u="sng" dirty="0" smtClean="0"/>
              <a:t>ExxonMobil</a:t>
            </a:r>
            <a:r>
              <a:rPr lang="en-US" sz="2800" dirty="0"/>
              <a:t>: “long-term, sustainable shareholder value</a:t>
            </a:r>
            <a:r>
              <a:rPr lang="en-US" sz="2800" dirty="0" smtClean="0"/>
              <a:t>”</a:t>
            </a:r>
            <a:endParaRPr lang="en-US" sz="2800" dirty="0"/>
          </a:p>
        </p:txBody>
      </p:sp>
    </p:spTree>
    <p:extLst>
      <p:ext uri="{BB962C8B-B14F-4D97-AF65-F5344CB8AC3E}">
        <p14:creationId xmlns:p14="http://schemas.microsoft.com/office/powerpoint/2010/main" xmlns="" val="127315700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xfrm>
            <a:off x="457200" y="17206"/>
            <a:ext cx="8229600" cy="1143000"/>
          </a:xfrm>
          <a:noFill/>
          <a:ln/>
        </p:spPr>
        <p:txBody>
          <a:bodyPr>
            <a:normAutofit/>
          </a:bodyPr>
          <a:lstStyle/>
          <a:p>
            <a:pPr algn="l"/>
            <a:r>
              <a:rPr lang="en-US" sz="4800" b="1" dirty="0"/>
              <a:t>The Modern Corporation</a:t>
            </a:r>
          </a:p>
        </p:txBody>
      </p:sp>
      <p:sp>
        <p:nvSpPr>
          <p:cNvPr id="15364" name="Rectangle 4"/>
          <p:cNvSpPr>
            <a:spLocks noGrp="1" noChangeArrowheads="1"/>
          </p:cNvSpPr>
          <p:nvPr>
            <p:ph type="body" idx="1"/>
          </p:nvPr>
        </p:nvSpPr>
        <p:spPr>
          <a:xfrm>
            <a:off x="685800" y="4953000"/>
            <a:ext cx="7772400" cy="1447800"/>
          </a:xfrm>
          <a:noFill/>
          <a:ln/>
        </p:spPr>
        <p:txBody>
          <a:bodyPr/>
          <a:lstStyle/>
          <a:p>
            <a:pPr marL="0" indent="0" algn="ctr">
              <a:buFont typeface="Monotype Sorts" pitchFamily="2" charset="2"/>
              <a:buNone/>
            </a:pPr>
            <a:r>
              <a:rPr lang="en-US"/>
              <a:t>There exists a SEPARATION between owners and managers.</a:t>
            </a:r>
          </a:p>
        </p:txBody>
      </p:sp>
      <p:sp>
        <p:nvSpPr>
          <p:cNvPr id="15366" name="Rectangle 6"/>
          <p:cNvSpPr>
            <a:spLocks noChangeArrowheads="1"/>
          </p:cNvSpPr>
          <p:nvPr/>
        </p:nvSpPr>
        <p:spPr bwMode="auto">
          <a:xfrm>
            <a:off x="2438401" y="1885558"/>
            <a:ext cx="3733800" cy="582211"/>
          </a:xfrm>
          <a:prstGeom prst="rect">
            <a:avLst/>
          </a:prstGeom>
          <a:solidFill>
            <a:schemeClr val="tx2">
              <a:lumMod val="20000"/>
              <a:lumOff val="80000"/>
            </a:schemeClr>
          </a:solidFill>
          <a:ln>
            <a:noFill/>
          </a:ln>
          <a:effectLst/>
        </p:spPr>
        <p:txBody>
          <a:bodyPr wrap="square" lIns="90488" tIns="44450" rIns="90488" bIns="44450">
            <a:spAutoFit/>
          </a:bodyPr>
          <a:lstStyle/>
          <a:p>
            <a:r>
              <a:rPr lang="en-US" sz="3200" b="1" dirty="0"/>
              <a:t>Modern Corporation</a:t>
            </a:r>
          </a:p>
        </p:txBody>
      </p:sp>
      <p:sp>
        <p:nvSpPr>
          <p:cNvPr id="15368" name="Rectangle 8"/>
          <p:cNvSpPr>
            <a:spLocks noChangeArrowheads="1"/>
          </p:cNvSpPr>
          <p:nvPr/>
        </p:nvSpPr>
        <p:spPr bwMode="auto">
          <a:xfrm>
            <a:off x="1204913" y="3537155"/>
            <a:ext cx="2701446" cy="643766"/>
          </a:xfrm>
          <a:prstGeom prst="rect">
            <a:avLst/>
          </a:prstGeom>
          <a:solidFill>
            <a:schemeClr val="tx2">
              <a:lumMod val="20000"/>
              <a:lumOff val="80000"/>
            </a:schemeClr>
          </a:solidFill>
          <a:ln>
            <a:noFill/>
          </a:ln>
          <a:effectLst/>
        </p:spPr>
        <p:txBody>
          <a:bodyPr wrap="none" lIns="90488" tIns="44450" rIns="90488" bIns="44450">
            <a:spAutoFit/>
          </a:bodyPr>
          <a:lstStyle/>
          <a:p>
            <a:r>
              <a:rPr lang="en-US" sz="3600" b="1" dirty="0"/>
              <a:t>Shareholders</a:t>
            </a:r>
            <a:endParaRPr lang="en-US" sz="2400" b="1" dirty="0"/>
          </a:p>
        </p:txBody>
      </p:sp>
      <p:sp>
        <p:nvSpPr>
          <p:cNvPr id="15370" name="Rectangle 10"/>
          <p:cNvSpPr>
            <a:spLocks noChangeArrowheads="1"/>
          </p:cNvSpPr>
          <p:nvPr/>
        </p:nvSpPr>
        <p:spPr bwMode="auto">
          <a:xfrm>
            <a:off x="4938713" y="3537155"/>
            <a:ext cx="2749536" cy="643766"/>
          </a:xfrm>
          <a:prstGeom prst="rect">
            <a:avLst/>
          </a:prstGeom>
          <a:solidFill>
            <a:schemeClr val="tx2">
              <a:lumMod val="20000"/>
              <a:lumOff val="80000"/>
            </a:schemeClr>
          </a:solidFill>
          <a:ln>
            <a:noFill/>
          </a:ln>
          <a:effectLst/>
        </p:spPr>
        <p:txBody>
          <a:bodyPr wrap="none" lIns="90488" tIns="44450" rIns="90488" bIns="44450">
            <a:spAutoFit/>
          </a:bodyPr>
          <a:lstStyle/>
          <a:p>
            <a:r>
              <a:rPr lang="en-US" sz="3600" b="1" dirty="0"/>
              <a:t>Management</a:t>
            </a:r>
            <a:endParaRPr lang="en-US" sz="2800" b="1" dirty="0"/>
          </a:p>
        </p:txBody>
      </p:sp>
      <p:sp>
        <p:nvSpPr>
          <p:cNvPr id="15371" name="Line 11"/>
          <p:cNvSpPr>
            <a:spLocks noChangeShapeType="1"/>
          </p:cNvSpPr>
          <p:nvPr/>
        </p:nvSpPr>
        <p:spPr bwMode="auto">
          <a:xfrm flipH="1">
            <a:off x="2971800" y="2467769"/>
            <a:ext cx="914400" cy="1037431"/>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72" name="Line 12"/>
          <p:cNvSpPr>
            <a:spLocks noChangeShapeType="1"/>
          </p:cNvSpPr>
          <p:nvPr/>
        </p:nvSpPr>
        <p:spPr bwMode="auto">
          <a:xfrm>
            <a:off x="4800601" y="2467769"/>
            <a:ext cx="990600" cy="1037431"/>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81598903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noFill/>
          <a:ln/>
        </p:spPr>
        <p:txBody>
          <a:bodyPr>
            <a:normAutofit/>
          </a:bodyPr>
          <a:lstStyle/>
          <a:p>
            <a:pPr algn="l"/>
            <a:r>
              <a:rPr lang="en-US" sz="4000" b="1" dirty="0"/>
              <a:t>Role of Management</a:t>
            </a:r>
          </a:p>
        </p:txBody>
      </p:sp>
      <p:sp>
        <p:nvSpPr>
          <p:cNvPr id="16388" name="Rectangle 4"/>
          <p:cNvSpPr>
            <a:spLocks noGrp="1" noChangeArrowheads="1"/>
          </p:cNvSpPr>
          <p:nvPr>
            <p:ph idx="1"/>
          </p:nvPr>
        </p:nvSpPr>
        <p:spPr>
          <a:noFill/>
          <a:ln/>
        </p:spPr>
        <p:txBody>
          <a:bodyPr/>
          <a:lstStyle/>
          <a:p>
            <a:pPr marL="0" indent="0">
              <a:buNone/>
            </a:pPr>
            <a:r>
              <a:rPr lang="en-US" dirty="0" smtClean="0"/>
              <a:t>Management acts as an agent for the owners (shareholders) of the firm.</a:t>
            </a:r>
          </a:p>
          <a:p>
            <a:pPr marL="0" indent="0">
              <a:buNone/>
            </a:pPr>
            <a:endParaRPr lang="en-US" dirty="0" smtClean="0"/>
          </a:p>
          <a:p>
            <a:pPr marL="0" indent="0">
              <a:buNone/>
            </a:pPr>
            <a:r>
              <a:rPr lang="en-US" dirty="0" smtClean="0"/>
              <a:t>An </a:t>
            </a:r>
            <a:r>
              <a:rPr lang="en-US" dirty="0"/>
              <a:t>agent is an individual authorized by another person, called the principal, to act in the latter’s behalf.</a:t>
            </a:r>
          </a:p>
        </p:txBody>
      </p:sp>
    </p:spTree>
    <p:extLst>
      <p:ext uri="{BB962C8B-B14F-4D97-AF65-F5344CB8AC3E}">
        <p14:creationId xmlns:p14="http://schemas.microsoft.com/office/powerpoint/2010/main" xmlns="" val="225190556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noFill/>
          <a:ln/>
        </p:spPr>
        <p:txBody>
          <a:bodyPr>
            <a:normAutofit/>
          </a:bodyPr>
          <a:lstStyle/>
          <a:p>
            <a:pPr algn="l"/>
            <a:r>
              <a:rPr lang="en-US" sz="4000" b="1" dirty="0"/>
              <a:t>Agency Theory</a:t>
            </a:r>
          </a:p>
        </p:txBody>
      </p:sp>
      <p:sp>
        <p:nvSpPr>
          <p:cNvPr id="17412" name="Rectangle 4"/>
          <p:cNvSpPr>
            <a:spLocks noGrp="1" noChangeArrowheads="1"/>
          </p:cNvSpPr>
          <p:nvPr>
            <p:ph idx="1"/>
          </p:nvPr>
        </p:nvSpPr>
        <p:spPr>
          <a:noFill/>
          <a:ln/>
        </p:spPr>
        <p:txBody>
          <a:bodyPr>
            <a:normAutofit/>
          </a:bodyPr>
          <a:lstStyle/>
          <a:p>
            <a:pPr marL="0" indent="0">
              <a:buNone/>
            </a:pPr>
            <a:r>
              <a:rPr lang="en-US" sz="2800" dirty="0" smtClean="0"/>
              <a:t>Jensen and </a:t>
            </a:r>
            <a:r>
              <a:rPr lang="en-US" sz="2800" dirty="0" err="1" smtClean="0"/>
              <a:t>Meckling</a:t>
            </a:r>
            <a:r>
              <a:rPr lang="en-US" sz="2800" dirty="0" smtClean="0"/>
              <a:t> developed a theory of the firm based on </a:t>
            </a:r>
            <a:r>
              <a:rPr lang="en-US" sz="2800" i="1" dirty="0" smtClean="0"/>
              <a:t>agency theory.</a:t>
            </a:r>
          </a:p>
          <a:p>
            <a:pPr marL="0" indent="0">
              <a:buNone/>
            </a:pPr>
            <a:endParaRPr lang="en-US" sz="2800" i="1" u="sng" dirty="0" smtClean="0"/>
          </a:p>
          <a:p>
            <a:pPr marL="0" indent="0">
              <a:buNone/>
            </a:pPr>
            <a:r>
              <a:rPr lang="en-US" sz="2800" i="1" u="sng" dirty="0" smtClean="0"/>
              <a:t>Agency </a:t>
            </a:r>
            <a:r>
              <a:rPr lang="en-US" sz="2800" i="1" u="sng" dirty="0"/>
              <a:t>Theory</a:t>
            </a:r>
            <a:r>
              <a:rPr lang="en-US" sz="2800" i="1" dirty="0"/>
              <a:t> </a:t>
            </a:r>
            <a:r>
              <a:rPr lang="en-US" sz="2800" dirty="0"/>
              <a:t>is a branch of economics relating to the behavior of principals and their agents.</a:t>
            </a:r>
          </a:p>
        </p:txBody>
      </p:sp>
    </p:spTree>
    <p:extLst>
      <p:ext uri="{BB962C8B-B14F-4D97-AF65-F5344CB8AC3E}">
        <p14:creationId xmlns:p14="http://schemas.microsoft.com/office/powerpoint/2010/main" xmlns="" val="37784831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noFill/>
          <a:ln/>
        </p:spPr>
        <p:txBody>
          <a:bodyPr>
            <a:normAutofit/>
          </a:bodyPr>
          <a:lstStyle/>
          <a:p>
            <a:pPr algn="l"/>
            <a:r>
              <a:rPr lang="en-US" sz="4000" b="1" dirty="0"/>
              <a:t>Agency Theory</a:t>
            </a:r>
          </a:p>
        </p:txBody>
      </p:sp>
      <p:sp>
        <p:nvSpPr>
          <p:cNvPr id="18436" name="Rectangle 4"/>
          <p:cNvSpPr>
            <a:spLocks noGrp="1" noChangeArrowheads="1"/>
          </p:cNvSpPr>
          <p:nvPr>
            <p:ph idx="1"/>
          </p:nvPr>
        </p:nvSpPr>
        <p:spPr>
          <a:xfrm>
            <a:off x="457200" y="1600201"/>
            <a:ext cx="8229600" cy="3886200"/>
          </a:xfrm>
          <a:noFill/>
          <a:ln/>
        </p:spPr>
        <p:txBody>
          <a:bodyPr/>
          <a:lstStyle/>
          <a:p>
            <a:pPr marL="0" indent="0">
              <a:buNone/>
            </a:pPr>
            <a:r>
              <a:rPr lang="en-US" dirty="0" smtClean="0"/>
              <a:t>Principals must provide </a:t>
            </a:r>
            <a:r>
              <a:rPr lang="en-US" i="1" dirty="0" smtClean="0"/>
              <a:t>incentives</a:t>
            </a:r>
            <a:r>
              <a:rPr lang="en-US" dirty="0" smtClean="0"/>
              <a:t> so that management acts in the principal’s best interests and then </a:t>
            </a:r>
            <a:r>
              <a:rPr lang="en-US" i="1" dirty="0" smtClean="0"/>
              <a:t>monitor </a:t>
            </a:r>
            <a:r>
              <a:rPr lang="en-US" dirty="0" smtClean="0"/>
              <a:t>results.</a:t>
            </a:r>
          </a:p>
          <a:p>
            <a:pPr marL="0" indent="0">
              <a:buNone/>
            </a:pPr>
            <a:endParaRPr lang="en-US" dirty="0" smtClean="0"/>
          </a:p>
          <a:p>
            <a:r>
              <a:rPr lang="en-US" dirty="0" smtClean="0"/>
              <a:t>Incentives </a:t>
            </a:r>
            <a:r>
              <a:rPr lang="en-US" dirty="0"/>
              <a:t>include, stock options, perquisites, and bonuses</a:t>
            </a:r>
            <a:r>
              <a:rPr lang="en-US" dirty="0" smtClean="0"/>
              <a:t>.</a:t>
            </a:r>
          </a:p>
        </p:txBody>
      </p:sp>
    </p:spTree>
    <p:extLst>
      <p:ext uri="{BB962C8B-B14F-4D97-AF65-F5344CB8AC3E}">
        <p14:creationId xmlns:p14="http://schemas.microsoft.com/office/powerpoint/2010/main" xmlns="" val="381887826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noFill/>
          <a:ln/>
        </p:spPr>
        <p:txBody>
          <a:bodyPr>
            <a:normAutofit/>
          </a:bodyPr>
          <a:lstStyle/>
          <a:p>
            <a:pPr algn="l"/>
            <a:r>
              <a:rPr lang="en-US" sz="4000" b="1" dirty="0"/>
              <a:t>Social Responsibility</a:t>
            </a:r>
          </a:p>
        </p:txBody>
      </p:sp>
      <p:sp>
        <p:nvSpPr>
          <p:cNvPr id="19460" name="Rectangle 4"/>
          <p:cNvSpPr>
            <a:spLocks noGrp="1" noChangeArrowheads="1"/>
          </p:cNvSpPr>
          <p:nvPr>
            <p:ph type="body" idx="1"/>
          </p:nvPr>
        </p:nvSpPr>
        <p:spPr>
          <a:xfrm>
            <a:off x="457200" y="1371600"/>
            <a:ext cx="8382000" cy="5181600"/>
          </a:xfrm>
          <a:noFill/>
          <a:ln/>
        </p:spPr>
        <p:txBody>
          <a:bodyPr>
            <a:normAutofit/>
          </a:bodyPr>
          <a:lstStyle/>
          <a:p>
            <a:pPr marL="0" indent="0">
              <a:buNone/>
            </a:pPr>
            <a:r>
              <a:rPr lang="en-US" sz="2400" dirty="0"/>
              <a:t>Wealth maximization does </a:t>
            </a:r>
            <a:r>
              <a:rPr lang="en-US" sz="2400" i="1" dirty="0"/>
              <a:t>not</a:t>
            </a:r>
            <a:r>
              <a:rPr lang="en-US" sz="2400" dirty="0"/>
              <a:t> preclude the firm from being socially </a:t>
            </a:r>
            <a:r>
              <a:rPr lang="en-US" sz="2400" dirty="0" smtClean="0"/>
              <a:t>responsible</a:t>
            </a:r>
            <a:r>
              <a:rPr lang="en-US" sz="2400" dirty="0"/>
              <a:t> </a:t>
            </a:r>
            <a:r>
              <a:rPr lang="en-US" sz="2400" dirty="0" smtClean="0"/>
              <a:t>such as protecting the consumers, welfare of the employees, fair hiring practices and safe working conditions, supporting education, and becoming involved in environmental issues as clean air and water.</a:t>
            </a:r>
          </a:p>
          <a:p>
            <a:pPr marL="0" indent="0">
              <a:buNone/>
            </a:pPr>
            <a:endParaRPr lang="en-US" sz="2400" dirty="0" smtClean="0"/>
          </a:p>
          <a:p>
            <a:pPr marL="0" indent="0">
              <a:buNone/>
            </a:pPr>
            <a:r>
              <a:rPr lang="en-US" sz="2400" dirty="0" smtClean="0"/>
              <a:t>Along with the share holders wealth maximization, the interests of the stakeholders must also be protected, i.e. creditors, employees, customers, suppliers, communities and others.</a:t>
            </a:r>
          </a:p>
          <a:p>
            <a:pPr marL="0" indent="0">
              <a:buNone/>
            </a:pPr>
            <a:endParaRPr lang="en-US" sz="2400" dirty="0" smtClean="0"/>
          </a:p>
          <a:p>
            <a:pPr marL="0" indent="0">
              <a:buNone/>
            </a:pPr>
            <a:r>
              <a:rPr lang="en-US" sz="2400" dirty="0" smtClean="0"/>
              <a:t>Then </a:t>
            </a:r>
            <a:r>
              <a:rPr lang="en-US" sz="2400" u="sng" dirty="0"/>
              <a:t>shareholder</a:t>
            </a:r>
            <a:r>
              <a:rPr lang="en-US" sz="2400" dirty="0"/>
              <a:t> </a:t>
            </a:r>
            <a:r>
              <a:rPr lang="en-US" sz="2400" u="sng" dirty="0"/>
              <a:t>wealth</a:t>
            </a:r>
            <a:r>
              <a:rPr lang="en-US" sz="2400" dirty="0"/>
              <a:t> </a:t>
            </a:r>
            <a:r>
              <a:rPr lang="en-US" sz="2400" u="sng" dirty="0"/>
              <a:t>maximization</a:t>
            </a:r>
            <a:r>
              <a:rPr lang="en-US" sz="2400" dirty="0"/>
              <a:t> remains the appropriate goal in governing the firm.</a:t>
            </a:r>
          </a:p>
        </p:txBody>
      </p:sp>
    </p:spTree>
    <p:extLst>
      <p:ext uri="{BB962C8B-B14F-4D97-AF65-F5344CB8AC3E}">
        <p14:creationId xmlns:p14="http://schemas.microsoft.com/office/powerpoint/2010/main" xmlns="" val="37865031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xfrm>
            <a:off x="457200" y="76200"/>
            <a:ext cx="8229600" cy="1143000"/>
          </a:xfrm>
          <a:noFill/>
          <a:ln/>
        </p:spPr>
        <p:txBody>
          <a:bodyPr>
            <a:normAutofit/>
          </a:bodyPr>
          <a:lstStyle/>
          <a:p>
            <a:pPr algn="l"/>
            <a:r>
              <a:rPr lang="en-US" sz="4000" b="1" dirty="0"/>
              <a:t>Corporate Governance</a:t>
            </a:r>
          </a:p>
        </p:txBody>
      </p:sp>
      <p:sp>
        <p:nvSpPr>
          <p:cNvPr id="30724" name="Rectangle 4"/>
          <p:cNvSpPr>
            <a:spLocks noGrp="1" noChangeArrowheads="1"/>
          </p:cNvSpPr>
          <p:nvPr>
            <p:ph type="body" idx="1"/>
          </p:nvPr>
        </p:nvSpPr>
        <p:spPr>
          <a:xfrm>
            <a:off x="457200" y="1295400"/>
            <a:ext cx="8382000" cy="5181600"/>
          </a:xfrm>
          <a:noFill/>
          <a:ln/>
        </p:spPr>
        <p:txBody>
          <a:bodyPr>
            <a:noAutofit/>
          </a:bodyPr>
          <a:lstStyle/>
          <a:p>
            <a:pPr marL="0" indent="0">
              <a:buNone/>
            </a:pPr>
            <a:r>
              <a:rPr lang="en-US" sz="2800" u="sng" dirty="0"/>
              <a:t>Corporate governance</a:t>
            </a:r>
            <a:r>
              <a:rPr lang="en-US" sz="2800" dirty="0"/>
              <a:t>: represents the system by which corporations are managed and controlled</a:t>
            </a:r>
            <a:r>
              <a:rPr lang="en-US" sz="2800" dirty="0" smtClean="0"/>
              <a:t>.</a:t>
            </a:r>
          </a:p>
          <a:p>
            <a:pPr marL="0" indent="0">
              <a:buNone/>
            </a:pPr>
            <a:endParaRPr lang="en-US" sz="1200" dirty="0"/>
          </a:p>
          <a:p>
            <a:pPr marL="0" lvl="1" indent="0">
              <a:buNone/>
            </a:pPr>
            <a:r>
              <a:rPr lang="en-US" dirty="0"/>
              <a:t>Includes shareholders, board of </a:t>
            </a:r>
            <a:r>
              <a:rPr lang="en-US" dirty="0" smtClean="0"/>
              <a:t>directors (BOD), </a:t>
            </a:r>
            <a:r>
              <a:rPr lang="en-US" dirty="0"/>
              <a:t>and senior management.  </a:t>
            </a:r>
            <a:endParaRPr lang="en-US" dirty="0" smtClean="0"/>
          </a:p>
          <a:p>
            <a:pPr marL="0" lvl="1" indent="0">
              <a:buNone/>
            </a:pPr>
            <a:endParaRPr lang="en-US" sz="1200" dirty="0" smtClean="0"/>
          </a:p>
          <a:p>
            <a:pPr marL="0" lvl="1" indent="0">
              <a:buNone/>
            </a:pPr>
            <a:r>
              <a:rPr lang="en-US" dirty="0" smtClean="0"/>
              <a:t>Three categories of individuals are thus key to corporate governance success:</a:t>
            </a:r>
          </a:p>
          <a:p>
            <a:pPr marL="0" lvl="1" indent="0">
              <a:buNone/>
            </a:pPr>
            <a:r>
              <a:rPr lang="en-US" dirty="0" smtClean="0"/>
              <a:t>First, the common shareholders, who elect the BODs; second, the BODs themselves; and third, the top executive offices led by the CEO</a:t>
            </a:r>
          </a:p>
          <a:p>
            <a:pPr marL="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xmlns="" val="313705684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xfrm>
            <a:off x="304800" y="228600"/>
            <a:ext cx="8001000" cy="1276350"/>
          </a:xfrm>
          <a:noFill/>
          <a:ln/>
        </p:spPr>
        <p:txBody>
          <a:bodyPr>
            <a:normAutofit/>
          </a:bodyPr>
          <a:lstStyle/>
          <a:p>
            <a:pPr algn="l"/>
            <a:r>
              <a:rPr lang="en-US" sz="4000" b="1" dirty="0" smtClean="0"/>
              <a:t>The Role of the Board </a:t>
            </a:r>
            <a:r>
              <a:rPr lang="en-US" sz="4000" b="1" dirty="0"/>
              <a:t>of Directors</a:t>
            </a:r>
          </a:p>
        </p:txBody>
      </p:sp>
      <p:sp>
        <p:nvSpPr>
          <p:cNvPr id="31748" name="Rectangle 4"/>
          <p:cNvSpPr>
            <a:spLocks noGrp="1" noChangeArrowheads="1"/>
          </p:cNvSpPr>
          <p:nvPr>
            <p:ph type="body" idx="1"/>
          </p:nvPr>
        </p:nvSpPr>
        <p:spPr>
          <a:xfrm>
            <a:off x="457200" y="1524000"/>
            <a:ext cx="8382000" cy="4953000"/>
          </a:xfrm>
          <a:noFill/>
          <a:ln/>
        </p:spPr>
        <p:txBody>
          <a:bodyPr>
            <a:noAutofit/>
          </a:bodyPr>
          <a:lstStyle/>
          <a:p>
            <a:pPr marL="0" indent="0">
              <a:buNone/>
            </a:pPr>
            <a:r>
              <a:rPr lang="en-US" sz="2800" u="sng" dirty="0">
                <a:solidFill>
                  <a:schemeClr val="tx1"/>
                </a:solidFill>
              </a:rPr>
              <a:t>Typical responsibilities:</a:t>
            </a:r>
          </a:p>
          <a:p>
            <a:pPr lvl="1" indent="0">
              <a:buNone/>
            </a:pPr>
            <a:r>
              <a:rPr lang="en-US" dirty="0">
                <a:solidFill>
                  <a:schemeClr val="tx1"/>
                </a:solidFill>
              </a:rPr>
              <a:t>Set company-wide policy;</a:t>
            </a:r>
          </a:p>
          <a:p>
            <a:pPr lvl="1" indent="0">
              <a:buNone/>
            </a:pPr>
            <a:r>
              <a:rPr lang="en-US" dirty="0">
                <a:solidFill>
                  <a:schemeClr val="tx1"/>
                </a:solidFill>
              </a:rPr>
              <a:t>Advise the CEO and other senior executives;</a:t>
            </a:r>
          </a:p>
          <a:p>
            <a:pPr lvl="1" indent="0">
              <a:buNone/>
            </a:pPr>
            <a:r>
              <a:rPr lang="en-US" dirty="0">
                <a:solidFill>
                  <a:schemeClr val="tx1"/>
                </a:solidFill>
              </a:rPr>
              <a:t>Hire, fire, and set the compensation of the CEO;</a:t>
            </a:r>
          </a:p>
          <a:p>
            <a:pPr lvl="1" indent="0">
              <a:buNone/>
            </a:pPr>
            <a:r>
              <a:rPr lang="en-US" dirty="0">
                <a:solidFill>
                  <a:schemeClr val="tx1"/>
                </a:solidFill>
              </a:rPr>
              <a:t>Review and approve strategy, significant investments, and acquisitions; and</a:t>
            </a:r>
          </a:p>
          <a:p>
            <a:pPr lvl="1" indent="0">
              <a:buNone/>
            </a:pPr>
            <a:r>
              <a:rPr lang="en-US" dirty="0">
                <a:solidFill>
                  <a:schemeClr val="tx1"/>
                </a:solidFill>
              </a:rPr>
              <a:t>Oversee operating plans, capital budgets, and financial reports to common shareholders.</a:t>
            </a:r>
          </a:p>
          <a:p>
            <a:pPr marL="0" indent="0">
              <a:buNone/>
            </a:pPr>
            <a:r>
              <a:rPr lang="en-US" sz="2800" dirty="0">
                <a:solidFill>
                  <a:schemeClr val="tx1"/>
                </a:solidFill>
              </a:rPr>
              <a:t>CEO/Chairman roles commonly same person in US, but separate in </a:t>
            </a:r>
            <a:r>
              <a:rPr lang="en-US" sz="2800" dirty="0" smtClean="0">
                <a:solidFill>
                  <a:schemeClr val="tx1"/>
                </a:solidFill>
              </a:rPr>
              <a:t>Britain.</a:t>
            </a:r>
            <a:endParaRPr lang="en-US" sz="2800" dirty="0">
              <a:solidFill>
                <a:schemeClr val="tx1"/>
              </a:solidFill>
            </a:endParaRPr>
          </a:p>
        </p:txBody>
      </p:sp>
    </p:spTree>
    <p:extLst>
      <p:ext uri="{BB962C8B-B14F-4D97-AF65-F5344CB8AC3E}">
        <p14:creationId xmlns:p14="http://schemas.microsoft.com/office/powerpoint/2010/main" xmlns="" val="361792971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1027"/>
          <p:cNvSpPr>
            <a:spLocks noGrp="1" noChangeArrowheads="1"/>
          </p:cNvSpPr>
          <p:nvPr>
            <p:ph type="title"/>
          </p:nvPr>
        </p:nvSpPr>
        <p:spPr>
          <a:xfrm>
            <a:off x="457200" y="152400"/>
            <a:ext cx="8305800" cy="1276350"/>
          </a:xfrm>
          <a:noFill/>
          <a:ln/>
        </p:spPr>
        <p:txBody>
          <a:bodyPr/>
          <a:lstStyle/>
          <a:p>
            <a:pPr algn="l"/>
            <a:r>
              <a:rPr lang="en-US" sz="4000" b="1" dirty="0"/>
              <a:t>Sarbanes-Oxley Act of 2002</a:t>
            </a:r>
          </a:p>
        </p:txBody>
      </p:sp>
      <p:sp>
        <p:nvSpPr>
          <p:cNvPr id="32772" name="Rectangle 1028"/>
          <p:cNvSpPr>
            <a:spLocks noGrp="1" noChangeArrowheads="1"/>
          </p:cNvSpPr>
          <p:nvPr>
            <p:ph type="body" idx="1"/>
          </p:nvPr>
        </p:nvSpPr>
        <p:spPr>
          <a:xfrm>
            <a:off x="457200" y="1447800"/>
            <a:ext cx="8382000" cy="5105400"/>
          </a:xfrm>
          <a:noFill/>
          <a:ln/>
        </p:spPr>
        <p:txBody>
          <a:bodyPr/>
          <a:lstStyle/>
          <a:p>
            <a:r>
              <a:rPr lang="en-US" sz="2400" u="sng" dirty="0">
                <a:solidFill>
                  <a:schemeClr val="hlink"/>
                </a:solidFill>
              </a:rPr>
              <a:t>Sarbanes-Oxley Act of 2002</a:t>
            </a:r>
            <a:r>
              <a:rPr lang="en-US" sz="2400" b="0" dirty="0">
                <a:solidFill>
                  <a:schemeClr val="tx1"/>
                </a:solidFill>
              </a:rPr>
              <a:t> (SOX): addresses corporate governance, auditing and accounting, executive compensation, and enhanced and timely disclosure of corporate information</a:t>
            </a:r>
          </a:p>
          <a:p>
            <a:pPr marL="971550" lvl="1" indent="-228600"/>
            <a:r>
              <a:rPr lang="en-US" sz="2400" b="0" dirty="0">
                <a:solidFill>
                  <a:schemeClr val="tx1"/>
                </a:solidFill>
              </a:rPr>
              <a:t>Imposes new penalties for violations of securities laws</a:t>
            </a:r>
          </a:p>
          <a:p>
            <a:pPr marL="971550" lvl="1" indent="-228600"/>
            <a:r>
              <a:rPr lang="en-US" sz="2400" b="0" dirty="0">
                <a:solidFill>
                  <a:schemeClr val="tx1"/>
                </a:solidFill>
              </a:rPr>
              <a:t>Established the Public Company Accounting Oversight Board (PCAOB) to adopt auditing, quality control, ethics, disclosure standards for public companies and their auditors, and policing authority</a:t>
            </a:r>
          </a:p>
          <a:p>
            <a:pPr marL="971550" lvl="1" indent="-228600"/>
            <a:r>
              <a:rPr lang="en-US" sz="2400" b="0" dirty="0">
                <a:solidFill>
                  <a:schemeClr val="tx1"/>
                </a:solidFill>
              </a:rPr>
              <a:t>Generally increasing the standards for corporate governance</a:t>
            </a:r>
          </a:p>
        </p:txBody>
      </p:sp>
    </p:spTree>
    <p:extLst>
      <p:ext uri="{BB962C8B-B14F-4D97-AF65-F5344CB8AC3E}">
        <p14:creationId xmlns:p14="http://schemas.microsoft.com/office/powerpoint/2010/main" xmlns="" val="13016649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xfrm>
            <a:off x="518652" y="76200"/>
            <a:ext cx="8610600" cy="1447800"/>
          </a:xfrm>
          <a:noFill/>
          <a:ln/>
        </p:spPr>
        <p:txBody>
          <a:bodyPr/>
          <a:lstStyle/>
          <a:p>
            <a:pPr algn="l"/>
            <a:r>
              <a:rPr lang="en-US" sz="4000" b="1" dirty="0"/>
              <a:t>Organization of the </a:t>
            </a:r>
            <a:r>
              <a:rPr lang="en-US" sz="4000" b="1" dirty="0" smtClean="0"/>
              <a:t/>
            </a:r>
            <a:br>
              <a:rPr lang="en-US" sz="4000" b="1" dirty="0" smtClean="0"/>
            </a:br>
            <a:r>
              <a:rPr lang="en-US" sz="4000" b="1" dirty="0" smtClean="0"/>
              <a:t>Financial </a:t>
            </a:r>
            <a:r>
              <a:rPr lang="en-US" sz="4000" b="1" dirty="0"/>
              <a:t>Management Function </a:t>
            </a:r>
          </a:p>
        </p:txBody>
      </p:sp>
      <p:sp>
        <p:nvSpPr>
          <p:cNvPr id="20485" name="Rectangle 5"/>
          <p:cNvSpPr>
            <a:spLocks noChangeArrowheads="1"/>
          </p:cNvSpPr>
          <p:nvPr/>
        </p:nvSpPr>
        <p:spPr bwMode="auto">
          <a:xfrm>
            <a:off x="2292350" y="1987550"/>
            <a:ext cx="4406900" cy="9017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0486" name="Rectangle 6"/>
          <p:cNvSpPr>
            <a:spLocks noChangeArrowheads="1"/>
          </p:cNvSpPr>
          <p:nvPr/>
        </p:nvSpPr>
        <p:spPr bwMode="auto">
          <a:xfrm>
            <a:off x="2292350" y="3282950"/>
            <a:ext cx="4559300" cy="9017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0487" name="Rectangle 7"/>
          <p:cNvSpPr>
            <a:spLocks noChangeArrowheads="1"/>
          </p:cNvSpPr>
          <p:nvPr/>
        </p:nvSpPr>
        <p:spPr bwMode="auto">
          <a:xfrm>
            <a:off x="692150" y="4730750"/>
            <a:ext cx="2273300" cy="12065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0488" name="Rectangle 8"/>
          <p:cNvSpPr>
            <a:spLocks noChangeArrowheads="1"/>
          </p:cNvSpPr>
          <p:nvPr/>
        </p:nvSpPr>
        <p:spPr bwMode="auto">
          <a:xfrm>
            <a:off x="3435350" y="4730750"/>
            <a:ext cx="2273300" cy="12065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0489" name="Rectangle 9"/>
          <p:cNvSpPr>
            <a:spLocks noChangeArrowheads="1"/>
          </p:cNvSpPr>
          <p:nvPr/>
        </p:nvSpPr>
        <p:spPr bwMode="auto">
          <a:xfrm>
            <a:off x="6178550" y="4730750"/>
            <a:ext cx="2273300" cy="1206500"/>
          </a:xfrm>
          <a:prstGeom prst="rect">
            <a:avLst/>
          </a:prstGeom>
          <a:solidFill>
            <a:schemeClr val="tx2">
              <a:lumMod val="20000"/>
              <a:lumOff val="80000"/>
            </a:schemeClr>
          </a:solidFill>
          <a:ln w="12700">
            <a:solidFill>
              <a:schemeClr val="tx1"/>
            </a:solidFill>
            <a:miter lim="800000"/>
            <a:headEnd/>
            <a:tailEnd/>
          </a:ln>
          <a:effectLst/>
        </p:spPr>
        <p:txBody>
          <a:bodyPr wrap="none" anchor="ctr"/>
          <a:lstStyle/>
          <a:p>
            <a:endParaRPr lang="en-US"/>
          </a:p>
        </p:txBody>
      </p:sp>
      <p:sp>
        <p:nvSpPr>
          <p:cNvPr id="20490" name="Line 10"/>
          <p:cNvSpPr>
            <a:spLocks noChangeShapeType="1"/>
          </p:cNvSpPr>
          <p:nvPr/>
        </p:nvSpPr>
        <p:spPr bwMode="auto">
          <a:xfrm>
            <a:off x="4572000" y="2895600"/>
            <a:ext cx="0" cy="3810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91" name="Line 11"/>
          <p:cNvSpPr>
            <a:spLocks noChangeShapeType="1"/>
          </p:cNvSpPr>
          <p:nvPr/>
        </p:nvSpPr>
        <p:spPr bwMode="auto">
          <a:xfrm>
            <a:off x="4572000" y="4191000"/>
            <a:ext cx="0" cy="5334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92" name="Line 12"/>
          <p:cNvSpPr>
            <a:spLocks noChangeShapeType="1"/>
          </p:cNvSpPr>
          <p:nvPr/>
        </p:nvSpPr>
        <p:spPr bwMode="auto">
          <a:xfrm>
            <a:off x="6858000" y="4191000"/>
            <a:ext cx="457200" cy="5334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93" name="Line 13"/>
          <p:cNvSpPr>
            <a:spLocks noChangeShapeType="1"/>
          </p:cNvSpPr>
          <p:nvPr/>
        </p:nvSpPr>
        <p:spPr bwMode="auto">
          <a:xfrm flipH="1">
            <a:off x="1828800" y="4191000"/>
            <a:ext cx="457200" cy="5334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94" name="Rectangle 14"/>
          <p:cNvSpPr>
            <a:spLocks noChangeArrowheads="1"/>
          </p:cNvSpPr>
          <p:nvPr/>
        </p:nvSpPr>
        <p:spPr bwMode="auto">
          <a:xfrm>
            <a:off x="2652713" y="2181225"/>
            <a:ext cx="3744912" cy="576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3200">
                <a:solidFill>
                  <a:srgbClr val="000000"/>
                </a:solidFill>
              </a:rPr>
              <a:t>Board of Directors</a:t>
            </a:r>
          </a:p>
        </p:txBody>
      </p:sp>
      <p:sp>
        <p:nvSpPr>
          <p:cNvPr id="20495" name="Rectangle 15"/>
          <p:cNvSpPr>
            <a:spLocks noChangeArrowheads="1"/>
          </p:cNvSpPr>
          <p:nvPr/>
        </p:nvSpPr>
        <p:spPr bwMode="auto">
          <a:xfrm>
            <a:off x="2430463" y="3292475"/>
            <a:ext cx="4318000"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800">
                <a:solidFill>
                  <a:srgbClr val="000000"/>
                </a:solidFill>
              </a:rPr>
              <a:t>President</a:t>
            </a:r>
          </a:p>
          <a:p>
            <a:pPr algn="ctr"/>
            <a:r>
              <a:rPr lang="en-US" sz="2800">
                <a:solidFill>
                  <a:srgbClr val="000000"/>
                </a:solidFill>
              </a:rPr>
              <a:t>(Chief Executive Officer)</a:t>
            </a:r>
          </a:p>
        </p:txBody>
      </p:sp>
      <p:sp>
        <p:nvSpPr>
          <p:cNvPr id="20496" name="Rectangle 16"/>
          <p:cNvSpPr>
            <a:spLocks noChangeArrowheads="1"/>
          </p:cNvSpPr>
          <p:nvPr/>
        </p:nvSpPr>
        <p:spPr bwMode="auto">
          <a:xfrm>
            <a:off x="682046" y="4938713"/>
            <a:ext cx="2260172" cy="9515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800" dirty="0">
                <a:solidFill>
                  <a:srgbClr val="000000"/>
                </a:solidFill>
              </a:rPr>
              <a:t>Vice President</a:t>
            </a:r>
          </a:p>
          <a:p>
            <a:pPr algn="ctr"/>
            <a:r>
              <a:rPr lang="en-US" sz="2800" dirty="0">
                <a:solidFill>
                  <a:srgbClr val="000000"/>
                </a:solidFill>
              </a:rPr>
              <a:t>Operations</a:t>
            </a:r>
          </a:p>
        </p:txBody>
      </p:sp>
      <p:sp>
        <p:nvSpPr>
          <p:cNvPr id="20497" name="Rectangle 17"/>
          <p:cNvSpPr>
            <a:spLocks noChangeArrowheads="1"/>
          </p:cNvSpPr>
          <p:nvPr/>
        </p:nvSpPr>
        <p:spPr bwMode="auto">
          <a:xfrm>
            <a:off x="6168446" y="4938713"/>
            <a:ext cx="2260172" cy="9515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800" dirty="0">
                <a:solidFill>
                  <a:srgbClr val="000000"/>
                </a:solidFill>
              </a:rPr>
              <a:t>Vice President</a:t>
            </a:r>
          </a:p>
          <a:p>
            <a:pPr algn="ctr"/>
            <a:r>
              <a:rPr lang="en-US" sz="2800" dirty="0">
                <a:solidFill>
                  <a:srgbClr val="000000"/>
                </a:solidFill>
              </a:rPr>
              <a:t>Marketing</a:t>
            </a:r>
          </a:p>
        </p:txBody>
      </p:sp>
      <p:sp>
        <p:nvSpPr>
          <p:cNvPr id="20498" name="Rectangle 18"/>
          <p:cNvSpPr>
            <a:spLocks noChangeArrowheads="1"/>
          </p:cNvSpPr>
          <p:nvPr/>
        </p:nvSpPr>
        <p:spPr bwMode="auto">
          <a:xfrm>
            <a:off x="3424453" y="4724400"/>
            <a:ext cx="2260172" cy="9515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800" dirty="0" smtClean="0"/>
              <a:t>Vice President</a:t>
            </a:r>
            <a:endParaRPr lang="en-US" sz="2800" dirty="0"/>
          </a:p>
          <a:p>
            <a:pPr algn="ctr"/>
            <a:r>
              <a:rPr lang="en-US" sz="2800" dirty="0"/>
              <a:t>Finance</a:t>
            </a:r>
          </a:p>
        </p:txBody>
      </p:sp>
    </p:spTree>
    <p:extLst>
      <p:ext uri="{BB962C8B-B14F-4D97-AF65-F5344CB8AC3E}">
        <p14:creationId xmlns:p14="http://schemas.microsoft.com/office/powerpoint/2010/main" xmlns="" val="1163146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ChangeArrowheads="1"/>
          </p:cNvSpPr>
          <p:nvPr/>
        </p:nvSpPr>
        <p:spPr bwMode="auto">
          <a:xfrm>
            <a:off x="892175" y="3201988"/>
            <a:ext cx="3375025" cy="3290644"/>
          </a:xfrm>
          <a:prstGeom prst="rect">
            <a:avLst/>
          </a:prstGeom>
          <a:solidFill>
            <a:schemeClr val="tx2">
              <a:lumMod val="20000"/>
              <a:lumOff val="80000"/>
            </a:schemeClr>
          </a:solidFill>
          <a:ln>
            <a:noFill/>
          </a:ln>
          <a:effectLst/>
        </p:spPr>
        <p:txBody>
          <a:bodyPr wrap="square" lIns="90488" tIns="44450" rIns="90488" bIns="44450">
            <a:spAutoFit/>
          </a:bodyPr>
          <a:lstStyle/>
          <a:p>
            <a:pPr algn="ctr"/>
            <a:r>
              <a:rPr lang="en-US" sz="2800" u="sng" dirty="0">
                <a:solidFill>
                  <a:srgbClr val="000000"/>
                </a:solidFill>
              </a:rPr>
              <a:t>Treasurer</a:t>
            </a:r>
            <a:endParaRPr lang="en-US" dirty="0">
              <a:solidFill>
                <a:srgbClr val="000000"/>
              </a:solidFill>
            </a:endParaRPr>
          </a:p>
          <a:p>
            <a:pPr algn="ctr"/>
            <a:r>
              <a:rPr lang="en-US" sz="2000" dirty="0">
                <a:solidFill>
                  <a:srgbClr val="000000"/>
                </a:solidFill>
              </a:rPr>
              <a:t>Capital Budgeting</a:t>
            </a:r>
          </a:p>
          <a:p>
            <a:pPr algn="ctr"/>
            <a:r>
              <a:rPr lang="en-US" sz="2000" dirty="0">
                <a:solidFill>
                  <a:srgbClr val="000000"/>
                </a:solidFill>
              </a:rPr>
              <a:t>Cash Management</a:t>
            </a:r>
          </a:p>
          <a:p>
            <a:pPr algn="ctr"/>
            <a:r>
              <a:rPr lang="en-US" sz="2000" dirty="0">
                <a:solidFill>
                  <a:srgbClr val="000000"/>
                </a:solidFill>
              </a:rPr>
              <a:t>Credit Management</a:t>
            </a:r>
          </a:p>
          <a:p>
            <a:pPr algn="ctr"/>
            <a:r>
              <a:rPr lang="en-US" sz="2000" dirty="0">
                <a:solidFill>
                  <a:srgbClr val="000000"/>
                </a:solidFill>
              </a:rPr>
              <a:t>Dividend Disbursement</a:t>
            </a:r>
          </a:p>
          <a:p>
            <a:pPr algn="ctr"/>
            <a:r>
              <a:rPr lang="en-US" sz="2000" dirty="0">
                <a:solidFill>
                  <a:srgbClr val="000000"/>
                </a:solidFill>
              </a:rPr>
              <a:t>Fin Analysis/Planning</a:t>
            </a:r>
          </a:p>
          <a:p>
            <a:pPr algn="ctr"/>
            <a:r>
              <a:rPr lang="en-US" sz="2000" dirty="0">
                <a:solidFill>
                  <a:srgbClr val="000000"/>
                </a:solidFill>
              </a:rPr>
              <a:t>Pension Management</a:t>
            </a:r>
          </a:p>
          <a:p>
            <a:pPr algn="ctr"/>
            <a:r>
              <a:rPr lang="en-US" sz="2000" dirty="0">
                <a:solidFill>
                  <a:srgbClr val="000000"/>
                </a:solidFill>
              </a:rPr>
              <a:t>Insurance/Risk </a:t>
            </a:r>
            <a:r>
              <a:rPr lang="en-US" sz="2000" dirty="0" smtClean="0">
                <a:solidFill>
                  <a:srgbClr val="000000"/>
                </a:solidFill>
              </a:rPr>
              <a:t>Management</a:t>
            </a:r>
            <a:endParaRPr lang="en-US" sz="2000" dirty="0">
              <a:solidFill>
                <a:srgbClr val="000000"/>
              </a:solidFill>
            </a:endParaRPr>
          </a:p>
          <a:p>
            <a:pPr algn="ctr"/>
            <a:r>
              <a:rPr lang="en-US" sz="2000" dirty="0">
                <a:solidFill>
                  <a:srgbClr val="000000"/>
                </a:solidFill>
              </a:rPr>
              <a:t>Tax </a:t>
            </a:r>
            <a:r>
              <a:rPr lang="en-US" sz="2000" dirty="0" smtClean="0">
                <a:solidFill>
                  <a:srgbClr val="000000"/>
                </a:solidFill>
              </a:rPr>
              <a:t>Analysis/Planning</a:t>
            </a:r>
          </a:p>
          <a:p>
            <a:pPr algn="ctr"/>
            <a:endParaRPr lang="en-US" sz="2000" dirty="0">
              <a:solidFill>
                <a:srgbClr val="000000"/>
              </a:solidFill>
            </a:endParaRPr>
          </a:p>
        </p:txBody>
      </p:sp>
      <p:sp>
        <p:nvSpPr>
          <p:cNvPr id="21510" name="Rectangle 6"/>
          <p:cNvSpPr>
            <a:spLocks noGrp="1" noChangeArrowheads="1"/>
          </p:cNvSpPr>
          <p:nvPr>
            <p:ph type="title"/>
          </p:nvPr>
        </p:nvSpPr>
        <p:spPr>
          <a:xfrm>
            <a:off x="304800" y="76200"/>
            <a:ext cx="8763000" cy="1219200"/>
          </a:xfrm>
          <a:noFill/>
          <a:ln/>
        </p:spPr>
        <p:txBody>
          <a:bodyPr>
            <a:normAutofit fontScale="90000"/>
          </a:bodyPr>
          <a:lstStyle/>
          <a:p>
            <a:r>
              <a:rPr lang="en-US" sz="4000" b="1" dirty="0"/>
              <a:t>Organization of the </a:t>
            </a:r>
            <a:r>
              <a:rPr lang="en-US" sz="4000" b="1" dirty="0" smtClean="0"/>
              <a:t/>
            </a:r>
            <a:br>
              <a:rPr lang="en-US" sz="4000" b="1" dirty="0" smtClean="0"/>
            </a:br>
            <a:r>
              <a:rPr lang="en-US" sz="4000" b="1" dirty="0" smtClean="0"/>
              <a:t>Financial </a:t>
            </a:r>
            <a:r>
              <a:rPr lang="en-US" sz="4000" b="1" dirty="0"/>
              <a:t>Management Function </a:t>
            </a:r>
          </a:p>
        </p:txBody>
      </p:sp>
      <p:sp>
        <p:nvSpPr>
          <p:cNvPr id="21514" name="Rectangle 10"/>
          <p:cNvSpPr>
            <a:spLocks noChangeArrowheads="1"/>
          </p:cNvSpPr>
          <p:nvPr/>
        </p:nvSpPr>
        <p:spPr bwMode="auto">
          <a:xfrm>
            <a:off x="2608262" y="1752600"/>
            <a:ext cx="3181962" cy="705321"/>
          </a:xfrm>
          <a:prstGeom prst="rect">
            <a:avLst/>
          </a:prstGeom>
          <a:solidFill>
            <a:schemeClr val="tx2">
              <a:lumMod val="20000"/>
              <a:lumOff val="80000"/>
            </a:schemeClr>
          </a:solidFill>
          <a:ln>
            <a:noFill/>
          </a:ln>
          <a:effectLst/>
        </p:spPr>
        <p:txBody>
          <a:bodyPr wrap="none" lIns="90488" tIns="44450" rIns="90488" bIns="44450">
            <a:spAutoFit/>
          </a:bodyPr>
          <a:lstStyle/>
          <a:p>
            <a:r>
              <a:rPr lang="en-US" sz="4000" b="1" dirty="0" smtClean="0">
                <a:solidFill>
                  <a:srgbClr val="000000"/>
                </a:solidFill>
              </a:rPr>
              <a:t> VP </a:t>
            </a:r>
            <a:r>
              <a:rPr lang="en-US" sz="4000" b="1" dirty="0">
                <a:solidFill>
                  <a:srgbClr val="000000"/>
                </a:solidFill>
              </a:rPr>
              <a:t>of Finance</a:t>
            </a:r>
          </a:p>
        </p:txBody>
      </p:sp>
      <p:sp>
        <p:nvSpPr>
          <p:cNvPr id="21515" name="Rectangle 11"/>
          <p:cNvSpPr>
            <a:spLocks noChangeArrowheads="1"/>
          </p:cNvSpPr>
          <p:nvPr/>
        </p:nvSpPr>
        <p:spPr bwMode="auto">
          <a:xfrm>
            <a:off x="4778375" y="3201988"/>
            <a:ext cx="3432175" cy="3259137"/>
          </a:xfrm>
          <a:prstGeom prst="rect">
            <a:avLst/>
          </a:prstGeom>
          <a:solidFill>
            <a:schemeClr val="tx2">
              <a:lumMod val="20000"/>
              <a:lumOff val="80000"/>
            </a:schemeClr>
          </a:solidFill>
          <a:ln>
            <a:noFill/>
          </a:ln>
          <a:effectLst/>
        </p:spPr>
        <p:txBody>
          <a:bodyPr lIns="90488" tIns="44450" rIns="90488" bIns="44450">
            <a:spAutoFit/>
          </a:bodyPr>
          <a:lstStyle/>
          <a:p>
            <a:pPr algn="ctr"/>
            <a:r>
              <a:rPr lang="en-US" sz="2800" u="sng" dirty="0">
                <a:solidFill>
                  <a:srgbClr val="000000"/>
                </a:solidFill>
              </a:rPr>
              <a:t>Controller</a:t>
            </a:r>
            <a:endParaRPr lang="en-US" dirty="0">
              <a:solidFill>
                <a:srgbClr val="000000"/>
              </a:solidFill>
            </a:endParaRPr>
          </a:p>
          <a:p>
            <a:pPr algn="ctr"/>
            <a:r>
              <a:rPr lang="en-US" sz="2000" dirty="0">
                <a:solidFill>
                  <a:srgbClr val="000000"/>
                </a:solidFill>
              </a:rPr>
              <a:t>Cost Accounting</a:t>
            </a:r>
          </a:p>
          <a:p>
            <a:pPr algn="ctr"/>
            <a:r>
              <a:rPr lang="en-US" sz="2000" dirty="0">
                <a:solidFill>
                  <a:srgbClr val="000000"/>
                </a:solidFill>
              </a:rPr>
              <a:t>Cost Management</a:t>
            </a:r>
          </a:p>
          <a:p>
            <a:pPr algn="ctr"/>
            <a:r>
              <a:rPr lang="en-US" sz="2000" dirty="0">
                <a:solidFill>
                  <a:srgbClr val="000000"/>
                </a:solidFill>
              </a:rPr>
              <a:t>Data Processing</a:t>
            </a:r>
          </a:p>
          <a:p>
            <a:pPr algn="ctr"/>
            <a:r>
              <a:rPr lang="en-US" sz="2000" dirty="0">
                <a:solidFill>
                  <a:srgbClr val="000000"/>
                </a:solidFill>
              </a:rPr>
              <a:t>General Ledger</a:t>
            </a:r>
          </a:p>
          <a:p>
            <a:pPr algn="ctr"/>
            <a:r>
              <a:rPr lang="en-US" sz="2000" dirty="0">
                <a:solidFill>
                  <a:srgbClr val="000000"/>
                </a:solidFill>
              </a:rPr>
              <a:t>Government Reporting</a:t>
            </a:r>
          </a:p>
          <a:p>
            <a:pPr algn="ctr"/>
            <a:r>
              <a:rPr lang="en-US" sz="2000" dirty="0">
                <a:solidFill>
                  <a:srgbClr val="000000"/>
                </a:solidFill>
              </a:rPr>
              <a:t>Internal Control</a:t>
            </a:r>
          </a:p>
          <a:p>
            <a:pPr algn="ctr"/>
            <a:r>
              <a:rPr lang="en-US" sz="2000" dirty="0">
                <a:solidFill>
                  <a:srgbClr val="000000"/>
                </a:solidFill>
              </a:rPr>
              <a:t>Preparing Fin </a:t>
            </a:r>
            <a:r>
              <a:rPr lang="en-US" sz="2000" dirty="0" smtClean="0">
                <a:solidFill>
                  <a:srgbClr val="000000"/>
                </a:solidFill>
              </a:rPr>
              <a:t>Statements</a:t>
            </a:r>
            <a:endParaRPr lang="en-US" sz="2000" dirty="0">
              <a:solidFill>
                <a:srgbClr val="000000"/>
              </a:solidFill>
            </a:endParaRPr>
          </a:p>
          <a:p>
            <a:pPr algn="ctr"/>
            <a:r>
              <a:rPr lang="en-US" sz="2000" dirty="0">
                <a:solidFill>
                  <a:srgbClr val="000000"/>
                </a:solidFill>
              </a:rPr>
              <a:t>Preparing Budgets</a:t>
            </a:r>
          </a:p>
          <a:p>
            <a:pPr algn="ctr"/>
            <a:r>
              <a:rPr lang="en-US" sz="2000" dirty="0">
                <a:solidFill>
                  <a:srgbClr val="000000"/>
                </a:solidFill>
              </a:rPr>
              <a:t>Preparing Forecasts</a:t>
            </a:r>
          </a:p>
        </p:txBody>
      </p:sp>
      <p:sp>
        <p:nvSpPr>
          <p:cNvPr id="21516" name="Line 12"/>
          <p:cNvSpPr>
            <a:spLocks noChangeShapeType="1"/>
          </p:cNvSpPr>
          <p:nvPr/>
        </p:nvSpPr>
        <p:spPr bwMode="auto">
          <a:xfrm flipH="1">
            <a:off x="2514600" y="2457921"/>
            <a:ext cx="1524000" cy="742479"/>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17" name="Line 13"/>
          <p:cNvSpPr>
            <a:spLocks noChangeShapeType="1"/>
          </p:cNvSpPr>
          <p:nvPr/>
        </p:nvSpPr>
        <p:spPr bwMode="auto">
          <a:xfrm>
            <a:off x="4572000" y="2457921"/>
            <a:ext cx="1922462" cy="742479"/>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64374950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pPr algn="l"/>
            <a:r>
              <a:rPr lang="en-US" sz="4000" b="1" dirty="0" smtClean="0"/>
              <a:t>Summary</a:t>
            </a:r>
            <a:endParaRPr lang="en-US" sz="4000" b="1" dirty="0"/>
          </a:p>
        </p:txBody>
      </p:sp>
      <p:sp>
        <p:nvSpPr>
          <p:cNvPr id="3" name="Content Placeholder 2"/>
          <p:cNvSpPr>
            <a:spLocks noGrp="1"/>
          </p:cNvSpPr>
          <p:nvPr>
            <p:ph idx="1"/>
          </p:nvPr>
        </p:nvSpPr>
        <p:spPr>
          <a:xfrm>
            <a:off x="457200" y="1219200"/>
            <a:ext cx="8229600" cy="5334000"/>
          </a:xfrm>
        </p:spPr>
        <p:txBody>
          <a:bodyPr>
            <a:noAutofit/>
          </a:bodyPr>
          <a:lstStyle/>
          <a:p>
            <a:pPr marL="514350" indent="-514350">
              <a:buFont typeface="Monotype Sorts" pitchFamily="2" charset="2"/>
              <a:buAutoNum type="arabicPeriod"/>
            </a:pPr>
            <a:r>
              <a:rPr lang="en-US" sz="2400" dirty="0"/>
              <a:t>R</a:t>
            </a:r>
            <a:r>
              <a:rPr lang="en-US" sz="2400" dirty="0" smtClean="0"/>
              <a:t>ole of the financial manager </a:t>
            </a:r>
          </a:p>
          <a:p>
            <a:pPr marL="514350" indent="-514350">
              <a:buFont typeface="Monotype Sorts" pitchFamily="2" charset="2"/>
              <a:buAutoNum type="arabicPeriod"/>
            </a:pPr>
            <a:r>
              <a:rPr lang="en-US" sz="2400" dirty="0"/>
              <a:t>F</a:t>
            </a:r>
            <a:r>
              <a:rPr lang="en-US" sz="2400" dirty="0" smtClean="0"/>
              <a:t>inancial management in terms of the three major decision areas that confront the financial managers. </a:t>
            </a:r>
          </a:p>
          <a:p>
            <a:pPr marL="514350" indent="-514350">
              <a:buFont typeface="Monotype Sorts" pitchFamily="2" charset="2"/>
              <a:buAutoNum type="arabicPeriod"/>
            </a:pPr>
            <a:r>
              <a:rPr lang="en-US" sz="2400" dirty="0" smtClean="0"/>
              <a:t>Identify the goal of the firm and understand why shareholders' wealth maximization is preferred over other goals. </a:t>
            </a:r>
          </a:p>
          <a:p>
            <a:pPr marL="514350" indent="-514350">
              <a:buFont typeface="Monotype Sorts" pitchFamily="2" charset="2"/>
              <a:buAutoNum type="arabicPeriod"/>
            </a:pPr>
            <a:r>
              <a:rPr lang="en-US" sz="2400" dirty="0"/>
              <a:t>P</a:t>
            </a:r>
            <a:r>
              <a:rPr lang="en-US" sz="2400" dirty="0" smtClean="0"/>
              <a:t>otential problems where management of the corporation and ownership are separated (i.e., agency problems). </a:t>
            </a:r>
          </a:p>
          <a:p>
            <a:pPr marL="514350" indent="-514350">
              <a:buFont typeface="Monotype Sorts" pitchFamily="2" charset="2"/>
              <a:buAutoNum type="arabicPeriod"/>
            </a:pPr>
            <a:r>
              <a:rPr lang="en-US" sz="2400" dirty="0"/>
              <a:t>C</a:t>
            </a:r>
            <a:r>
              <a:rPr lang="en-US" sz="2400" dirty="0" smtClean="0"/>
              <a:t>orporate governance.</a:t>
            </a:r>
          </a:p>
          <a:p>
            <a:pPr marL="514350" indent="-514350">
              <a:buFont typeface="Monotype Sorts" pitchFamily="2" charset="2"/>
              <a:buAutoNum type="arabicPeriod"/>
            </a:pPr>
            <a:r>
              <a:rPr lang="en-US" sz="2400" dirty="0"/>
              <a:t>S</a:t>
            </a:r>
            <a:r>
              <a:rPr lang="en-US" sz="2400" dirty="0" smtClean="0"/>
              <a:t>ocial responsibility of the firm. </a:t>
            </a:r>
          </a:p>
          <a:p>
            <a:pPr marL="514350" indent="-514350">
              <a:buFont typeface="Monotype Sorts" pitchFamily="2" charset="2"/>
              <a:buAutoNum type="arabicPeriod"/>
            </a:pPr>
            <a:r>
              <a:rPr lang="en-US" sz="2400" dirty="0" smtClean="0"/>
              <a:t>Understand the basic responsibilities of financial managers and the differences between a "treasurer" and a "controller."</a:t>
            </a:r>
          </a:p>
          <a:p>
            <a:pPr marL="0" indent="0">
              <a:buNone/>
            </a:pPr>
            <a:endParaRPr lang="en-US" sz="2400" dirty="0"/>
          </a:p>
        </p:txBody>
      </p:sp>
    </p:spTree>
    <p:extLst>
      <p:ext uri="{BB962C8B-B14F-4D97-AF65-F5344CB8AC3E}">
        <p14:creationId xmlns:p14="http://schemas.microsoft.com/office/powerpoint/2010/main" xmlns="" val="2163641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1390</Words>
  <Application>Microsoft Office PowerPoint</Application>
  <PresentationFormat>On-screen Show (4:3)</PresentationFormat>
  <Paragraphs>203</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Recommended Books and References</vt:lpstr>
      <vt:lpstr>Course Contents</vt:lpstr>
      <vt:lpstr>Course Contents</vt:lpstr>
      <vt:lpstr>Course Contents</vt:lpstr>
      <vt:lpstr>Chapter 1</vt:lpstr>
      <vt:lpstr>Learning Outcomes</vt:lpstr>
      <vt:lpstr>The Role of Financial Management</vt:lpstr>
      <vt:lpstr>What is Financial Management?</vt:lpstr>
      <vt:lpstr>Decision Functions of Financial Management</vt:lpstr>
      <vt:lpstr>Investment Decisions</vt:lpstr>
      <vt:lpstr>Financing Decisions</vt:lpstr>
      <vt:lpstr>Asset Management Decisions</vt:lpstr>
      <vt:lpstr>What is the Goal of the Firm?</vt:lpstr>
      <vt:lpstr>Shortcomings of Alternative Perspectives</vt:lpstr>
      <vt:lpstr>Shortcomings of Alternative Perspectives</vt:lpstr>
      <vt:lpstr>Strengths of Shareholder Wealth Maximization</vt:lpstr>
      <vt:lpstr>Corporate goals of Companies</vt:lpstr>
      <vt:lpstr>The Modern Corporation</vt:lpstr>
      <vt:lpstr>Role of Management</vt:lpstr>
      <vt:lpstr>Agency Theory</vt:lpstr>
      <vt:lpstr>Agency Theory</vt:lpstr>
      <vt:lpstr>Social Responsibility</vt:lpstr>
      <vt:lpstr>Corporate Governance</vt:lpstr>
      <vt:lpstr>The Role of the Board of Directors</vt:lpstr>
      <vt:lpstr>Sarbanes-Oxley Act of 2002</vt:lpstr>
      <vt:lpstr>Organization of the  Financial Management Function </vt:lpstr>
      <vt:lpstr>Organization of the  Financial Management Function </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Administrator</cp:lastModifiedBy>
  <cp:revision>24</cp:revision>
  <dcterms:created xsi:type="dcterms:W3CDTF">2012-12-11T13:29:35Z</dcterms:created>
  <dcterms:modified xsi:type="dcterms:W3CDTF">2012-12-12T06:04:22Z</dcterms:modified>
</cp:coreProperties>
</file>