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92" r:id="rId3"/>
    <p:sldId id="293" r:id="rId4"/>
    <p:sldId id="298" r:id="rId5"/>
    <p:sldId id="294" r:id="rId6"/>
    <p:sldId id="295" r:id="rId7"/>
    <p:sldId id="296" r:id="rId8"/>
    <p:sldId id="301" r:id="rId9"/>
    <p:sldId id="302" r:id="rId10"/>
    <p:sldId id="299" r:id="rId11"/>
    <p:sldId id="287" r:id="rId12"/>
    <p:sldId id="288" r:id="rId13"/>
    <p:sldId id="289" r:id="rId14"/>
    <p:sldId id="290" r:id="rId15"/>
    <p:sldId id="297" r:id="rId16"/>
    <p:sldId id="300" r:id="rId17"/>
    <p:sldId id="28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718263-E39D-4A0B-83D9-972117CD0D15}" type="datetimeFigureOut">
              <a:rPr lang="en-US" smtClean="0"/>
              <a:pPr/>
              <a:t>11/5/2012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43CA4C-3410-47FD-A15F-C5641544883B}" type="slidenum">
              <a:rPr lang="en-US" smtClean="0"/>
              <a:pPr/>
              <a:t>‹#›</a:t>
            </a:fld>
            <a:endParaRPr lang="en-US"/>
          </a:p>
        </p:txBody>
      </p:sp>
    </p:spTree>
    <p:extLst>
      <p:ext uri="{BB962C8B-B14F-4D97-AF65-F5344CB8AC3E}">
        <p14:creationId xmlns:p14="http://schemas.microsoft.com/office/powerpoint/2010/main" xmlns="" val="2041710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3771A5-5246-4445-8C3A-0ADA4B60849F}" type="datetimeFigureOut">
              <a:rPr lang="en-US" smtClean="0"/>
              <a:pPr/>
              <a:t>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61E68-8D65-4CD3-A1D3-BAAD40733806}" type="slidenum">
              <a:rPr lang="en-US" smtClean="0"/>
              <a:pPr/>
              <a:t>‹#›</a:t>
            </a:fld>
            <a:endParaRPr lang="en-US"/>
          </a:p>
        </p:txBody>
      </p:sp>
    </p:spTree>
    <p:extLst>
      <p:ext uri="{BB962C8B-B14F-4D97-AF65-F5344CB8AC3E}">
        <p14:creationId xmlns:p14="http://schemas.microsoft.com/office/powerpoint/2010/main" xmlns="" val="4189582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3771A5-5246-4445-8C3A-0ADA4B60849F}" type="datetimeFigureOut">
              <a:rPr lang="en-US" smtClean="0"/>
              <a:pPr/>
              <a:t>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61E68-8D65-4CD3-A1D3-BAAD40733806}" type="slidenum">
              <a:rPr lang="en-US" smtClean="0"/>
              <a:pPr/>
              <a:t>‹#›</a:t>
            </a:fld>
            <a:endParaRPr lang="en-US"/>
          </a:p>
        </p:txBody>
      </p:sp>
    </p:spTree>
    <p:extLst>
      <p:ext uri="{BB962C8B-B14F-4D97-AF65-F5344CB8AC3E}">
        <p14:creationId xmlns:p14="http://schemas.microsoft.com/office/powerpoint/2010/main" xmlns="" val="746591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3771A5-5246-4445-8C3A-0ADA4B60849F}" type="datetimeFigureOut">
              <a:rPr lang="en-US" smtClean="0"/>
              <a:pPr/>
              <a:t>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61E68-8D65-4CD3-A1D3-BAAD40733806}" type="slidenum">
              <a:rPr lang="en-US" smtClean="0"/>
              <a:pPr/>
              <a:t>‹#›</a:t>
            </a:fld>
            <a:endParaRPr lang="en-US"/>
          </a:p>
        </p:txBody>
      </p:sp>
    </p:spTree>
    <p:extLst>
      <p:ext uri="{BB962C8B-B14F-4D97-AF65-F5344CB8AC3E}">
        <p14:creationId xmlns:p14="http://schemas.microsoft.com/office/powerpoint/2010/main" xmlns="" val="1290345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43771A5-5246-4445-8C3A-0ADA4B60849F}" type="datetimeFigureOut">
              <a:rPr lang="en-US" smtClean="0"/>
              <a:pPr/>
              <a:t>11/5/2012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061E68-8D65-4CD3-A1D3-BAAD40733806}" type="slidenum">
              <a:rPr lang="en-US" smtClean="0"/>
              <a:pPr/>
              <a:t>‹#›</a:t>
            </a:fld>
            <a:endParaRPr lang="en-US"/>
          </a:p>
        </p:txBody>
      </p:sp>
    </p:spTree>
    <p:extLst>
      <p:ext uri="{BB962C8B-B14F-4D97-AF65-F5344CB8AC3E}">
        <p14:creationId xmlns:p14="http://schemas.microsoft.com/office/powerpoint/2010/main" xmlns="" val="1260568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3771A5-5246-4445-8C3A-0ADA4B60849F}" type="datetimeFigureOut">
              <a:rPr lang="en-US" smtClean="0"/>
              <a:pPr/>
              <a:t>11/5/2012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061E68-8D65-4CD3-A1D3-BAAD40733806}" type="slidenum">
              <a:rPr lang="en-US" smtClean="0"/>
              <a:pPr/>
              <a:t>‹#›</a:t>
            </a:fld>
            <a:endParaRPr lang="en-US"/>
          </a:p>
        </p:txBody>
      </p:sp>
    </p:spTree>
    <p:extLst>
      <p:ext uri="{BB962C8B-B14F-4D97-AF65-F5344CB8AC3E}">
        <p14:creationId xmlns:p14="http://schemas.microsoft.com/office/powerpoint/2010/main" xmlns="" val="2733249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3771A5-5246-4445-8C3A-0ADA4B60849F}" type="datetimeFigureOut">
              <a:rPr lang="en-US" smtClean="0"/>
              <a:pPr/>
              <a:t>11/5/2012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061E68-8D65-4CD3-A1D3-BAAD40733806}" type="slidenum">
              <a:rPr lang="en-US" smtClean="0"/>
              <a:pPr/>
              <a:t>‹#›</a:t>
            </a:fld>
            <a:endParaRPr lang="en-US"/>
          </a:p>
        </p:txBody>
      </p:sp>
    </p:spTree>
    <p:extLst>
      <p:ext uri="{BB962C8B-B14F-4D97-AF65-F5344CB8AC3E}">
        <p14:creationId xmlns:p14="http://schemas.microsoft.com/office/powerpoint/2010/main" xmlns="" val="654340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3771A5-5246-4445-8C3A-0ADA4B60849F}" type="datetimeFigureOut">
              <a:rPr lang="en-US" smtClean="0"/>
              <a:pPr/>
              <a:t>11/5/2012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061E68-8D65-4CD3-A1D3-BAAD40733806}" type="slidenum">
              <a:rPr lang="en-US" smtClean="0"/>
              <a:pPr/>
              <a:t>‹#›</a:t>
            </a:fld>
            <a:endParaRPr lang="en-US"/>
          </a:p>
        </p:txBody>
      </p:sp>
    </p:spTree>
    <p:extLst>
      <p:ext uri="{BB962C8B-B14F-4D97-AF65-F5344CB8AC3E}">
        <p14:creationId xmlns:p14="http://schemas.microsoft.com/office/powerpoint/2010/main" xmlns="" val="3109136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3771A5-5246-4445-8C3A-0ADA4B60849F}" type="datetimeFigureOut">
              <a:rPr lang="en-US" smtClean="0"/>
              <a:pPr/>
              <a:t>11/5/2012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061E68-8D65-4CD3-A1D3-BAAD40733806}" type="slidenum">
              <a:rPr lang="en-US" smtClean="0"/>
              <a:pPr/>
              <a:t>‹#›</a:t>
            </a:fld>
            <a:endParaRPr lang="en-US"/>
          </a:p>
        </p:txBody>
      </p:sp>
    </p:spTree>
    <p:extLst>
      <p:ext uri="{BB962C8B-B14F-4D97-AF65-F5344CB8AC3E}">
        <p14:creationId xmlns:p14="http://schemas.microsoft.com/office/powerpoint/2010/main" xmlns="" val="2921076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3771A5-5246-4445-8C3A-0ADA4B60849F}" type="datetimeFigureOut">
              <a:rPr lang="en-US" smtClean="0"/>
              <a:pPr/>
              <a:t>11/5/2012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061E68-8D65-4CD3-A1D3-BAAD40733806}" type="slidenum">
              <a:rPr lang="en-US" smtClean="0"/>
              <a:pPr/>
              <a:t>‹#›</a:t>
            </a:fld>
            <a:endParaRPr lang="en-US"/>
          </a:p>
        </p:txBody>
      </p:sp>
    </p:spTree>
    <p:extLst>
      <p:ext uri="{BB962C8B-B14F-4D97-AF65-F5344CB8AC3E}">
        <p14:creationId xmlns:p14="http://schemas.microsoft.com/office/powerpoint/2010/main" xmlns="" val="3778127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3771A5-5246-4445-8C3A-0ADA4B60849F}" type="datetimeFigureOut">
              <a:rPr lang="en-US" smtClean="0"/>
              <a:pPr/>
              <a:t>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61E68-8D65-4CD3-A1D3-BAAD40733806}" type="slidenum">
              <a:rPr lang="en-US" smtClean="0"/>
              <a:pPr/>
              <a:t>‹#›</a:t>
            </a:fld>
            <a:endParaRPr lang="en-US"/>
          </a:p>
        </p:txBody>
      </p:sp>
    </p:spTree>
    <p:extLst>
      <p:ext uri="{BB962C8B-B14F-4D97-AF65-F5344CB8AC3E}">
        <p14:creationId xmlns:p14="http://schemas.microsoft.com/office/powerpoint/2010/main" xmlns="" val="3290252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3771A5-5246-4445-8C3A-0ADA4B60849F}" type="datetimeFigureOut">
              <a:rPr lang="en-US" smtClean="0"/>
              <a:pPr/>
              <a:t>11/5/2012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61E68-8D65-4CD3-A1D3-BAAD40733806}" type="slidenum">
              <a:rPr lang="en-US" smtClean="0"/>
              <a:pPr/>
              <a:t>‹#›</a:t>
            </a:fld>
            <a:endParaRPr lang="en-US"/>
          </a:p>
        </p:txBody>
      </p:sp>
    </p:spTree>
    <p:extLst>
      <p:ext uri="{BB962C8B-B14F-4D97-AF65-F5344CB8AC3E}">
        <p14:creationId xmlns:p14="http://schemas.microsoft.com/office/powerpoint/2010/main" xmlns="" val="1036130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3771A5-5246-4445-8C3A-0ADA4B60849F}" type="datetimeFigureOut">
              <a:rPr lang="en-US" smtClean="0"/>
              <a:pPr/>
              <a:t>11/5/2012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61E68-8D65-4CD3-A1D3-BAAD40733806}" type="slidenum">
              <a:rPr lang="en-US" smtClean="0"/>
              <a:pPr/>
              <a:t>‹#›</a:t>
            </a:fld>
            <a:endParaRPr lang="en-US"/>
          </a:p>
        </p:txBody>
      </p:sp>
    </p:spTree>
    <p:extLst>
      <p:ext uri="{BB962C8B-B14F-4D97-AF65-F5344CB8AC3E}">
        <p14:creationId xmlns:p14="http://schemas.microsoft.com/office/powerpoint/2010/main" xmlns="" val="37812061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533400" y="2514600"/>
            <a:ext cx="8229600" cy="1143000"/>
          </a:xfrm>
        </p:spPr>
        <p:txBody>
          <a:bodyPr/>
          <a:lstStyle/>
          <a:p>
            <a:r>
              <a:rPr lang="en-US" sz="6600" b="1" dirty="0" smtClean="0"/>
              <a:t> Lecture 09</a:t>
            </a:r>
          </a:p>
        </p:txBody>
      </p:sp>
    </p:spTree>
    <p:extLst>
      <p:ext uri="{BB962C8B-B14F-4D97-AF65-F5344CB8AC3E}">
        <p14:creationId xmlns:p14="http://schemas.microsoft.com/office/powerpoint/2010/main" xmlns="" val="19039103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283" y="24581"/>
            <a:ext cx="8229600" cy="1143000"/>
          </a:xfrm>
        </p:spPr>
        <p:txBody>
          <a:bodyPr>
            <a:noAutofit/>
          </a:bodyPr>
          <a:lstStyle/>
          <a:p>
            <a:r>
              <a:rPr lang="en-US" sz="2800" dirty="0" smtClean="0"/>
              <a:t>The Following Selected information was extracted from the 2010 accounting records of lone Oak Products</a:t>
            </a:r>
            <a:endParaRPr lang="en-US" sz="2800" dirty="0"/>
          </a:p>
        </p:txBody>
      </p:sp>
      <p:graphicFrame>
        <p:nvGraphicFramePr>
          <p:cNvPr id="3" name="Table 2"/>
          <p:cNvGraphicFramePr>
            <a:graphicFrameLocks noGrp="1"/>
          </p:cNvGraphicFramePr>
          <p:nvPr>
            <p:extLst>
              <p:ext uri="{D42A27DB-BD31-4B8C-83A1-F6EECF244321}">
                <p14:modId xmlns:p14="http://schemas.microsoft.com/office/powerpoint/2010/main" xmlns="" val="2386411291"/>
              </p:ext>
            </p:extLst>
          </p:nvPr>
        </p:nvGraphicFramePr>
        <p:xfrm>
          <a:off x="381000" y="1066800"/>
          <a:ext cx="8229600" cy="2804160"/>
        </p:xfrm>
        <a:graphic>
          <a:graphicData uri="http://schemas.openxmlformats.org/drawingml/2006/table">
            <a:tbl>
              <a:tblPr firstRow="1" firstCol="1" bandRow="1">
                <a:tableStyleId>{616DA210-FB5B-4158-B5E0-FEB733F419BA}</a:tableStyleId>
              </a:tblPr>
              <a:tblGrid>
                <a:gridCol w="6553200"/>
                <a:gridCol w="1676400"/>
              </a:tblGrid>
              <a:tr h="0">
                <a:tc>
                  <a:txBody>
                    <a:bodyPr/>
                    <a:lstStyle/>
                    <a:p>
                      <a:pPr marL="0" marR="0">
                        <a:lnSpc>
                          <a:spcPct val="115000"/>
                        </a:lnSpc>
                        <a:spcBef>
                          <a:spcPts val="0"/>
                        </a:spcBef>
                        <a:spcAft>
                          <a:spcPts val="0"/>
                        </a:spcAft>
                      </a:pPr>
                      <a:r>
                        <a:rPr lang="en-US" sz="2000" dirty="0">
                          <a:effectLst/>
                        </a:rPr>
                        <a:t>Raw Material Purchased</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$175000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Direct Labor</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254000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Indirect Labor</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109000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dirty="0">
                          <a:effectLst/>
                        </a:rPr>
                        <a:t>Selling and Admin Expenses</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133000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Building Depreciation</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80000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Other Selling and Admin Expenses</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195000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Other Factory Expenses</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344000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dirty="0">
                          <a:effectLst/>
                        </a:rPr>
                        <a:t>Sales Revenue</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a:effectLst/>
                        </a:rPr>
                        <a:t>1495000</a:t>
                      </a:r>
                      <a:endParaRPr lang="en-US" sz="2000" dirty="0">
                        <a:effectLst/>
                        <a:latin typeface="Calibri"/>
                        <a:ea typeface="Calibri"/>
                        <a:cs typeface="Times New Roman"/>
                      </a:endParaRPr>
                    </a:p>
                  </a:txBody>
                  <a:tcPr marL="68580" marR="68580" marT="0" marB="0"/>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xmlns="" val="985631349"/>
              </p:ext>
            </p:extLst>
          </p:nvPr>
        </p:nvGraphicFramePr>
        <p:xfrm>
          <a:off x="457200" y="4776216"/>
          <a:ext cx="8229600" cy="1402080"/>
        </p:xfrm>
        <a:graphic>
          <a:graphicData uri="http://schemas.openxmlformats.org/drawingml/2006/table">
            <a:tbl>
              <a:tblPr firstRow="1" firstCol="1" bandRow="1">
                <a:tableStyleId>{616DA210-FB5B-4158-B5E0-FEB733F419BA}</a:tableStyleId>
              </a:tblPr>
              <a:tblGrid>
                <a:gridCol w="2743200"/>
                <a:gridCol w="2743200"/>
                <a:gridCol w="2743200"/>
              </a:tblGrid>
              <a:tr h="0">
                <a:tc>
                  <a:txBody>
                    <a:bodyPr/>
                    <a:lstStyle/>
                    <a:p>
                      <a:pPr marL="0" marR="0">
                        <a:lnSpc>
                          <a:spcPct val="115000"/>
                        </a:lnSpc>
                        <a:spcBef>
                          <a:spcPts val="0"/>
                        </a:spcBef>
                        <a:spcAft>
                          <a:spcPts val="0"/>
                        </a:spcAft>
                      </a:pPr>
                      <a:r>
                        <a:rPr lang="en-US" sz="2000" dirty="0">
                          <a:effectLst/>
                        </a:rPr>
                        <a:t> </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January 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December 31</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Raw Material</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a:effectLst/>
                        </a:rPr>
                        <a:t>$15800</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$18200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Work in Process</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35700</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a:effectLst/>
                        </a:rPr>
                        <a:t>62100</a:t>
                      </a:r>
                      <a:endParaRPr lang="en-US" sz="200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dirty="0">
                          <a:effectLst/>
                        </a:rPr>
                        <a:t>Finished Goods</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a:effectLst/>
                        </a:rPr>
                        <a:t> </a:t>
                      </a:r>
                      <a:r>
                        <a:rPr lang="en-US" sz="2000" dirty="0" smtClean="0">
                          <a:effectLst/>
                        </a:rPr>
                        <a:t>111100</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smtClean="0">
                          <a:effectLst/>
                        </a:rPr>
                        <a:t>97900</a:t>
                      </a:r>
                      <a:endParaRPr lang="en-US" sz="2000" dirty="0">
                        <a:effectLst/>
                        <a:latin typeface="Calibri"/>
                        <a:ea typeface="Calibri"/>
                        <a:cs typeface="Times New Roman"/>
                      </a:endParaRPr>
                    </a:p>
                  </a:txBody>
                  <a:tcPr marL="68580" marR="68580" marT="0" marB="0"/>
                </a:tc>
              </a:tr>
            </a:tbl>
          </a:graphicData>
        </a:graphic>
      </p:graphicFrame>
      <p:sp>
        <p:nvSpPr>
          <p:cNvPr id="5" name="TextBox 4"/>
          <p:cNvSpPr txBox="1"/>
          <p:nvPr/>
        </p:nvSpPr>
        <p:spPr>
          <a:xfrm>
            <a:off x="381000" y="6135469"/>
            <a:ext cx="8235844" cy="646331"/>
          </a:xfrm>
          <a:prstGeom prst="rect">
            <a:avLst/>
          </a:prstGeom>
          <a:noFill/>
        </p:spPr>
        <p:txBody>
          <a:bodyPr wrap="none" rtlCol="0">
            <a:spAutoFit/>
          </a:bodyPr>
          <a:lstStyle/>
          <a:p>
            <a:r>
              <a:rPr lang="en-US" dirty="0" smtClean="0"/>
              <a:t>The January 1 and December 31 finished goods inventory consisted of 1350 units and </a:t>
            </a:r>
          </a:p>
          <a:p>
            <a:r>
              <a:rPr lang="en-US" dirty="0" smtClean="0"/>
              <a:t>1190 units respectively</a:t>
            </a:r>
            <a:endParaRPr lang="en-US" dirty="0"/>
          </a:p>
        </p:txBody>
      </p:sp>
      <p:sp>
        <p:nvSpPr>
          <p:cNvPr id="6" name="TextBox 5"/>
          <p:cNvSpPr txBox="1"/>
          <p:nvPr/>
        </p:nvSpPr>
        <p:spPr>
          <a:xfrm>
            <a:off x="381000" y="4038600"/>
            <a:ext cx="8263160" cy="646331"/>
          </a:xfrm>
          <a:prstGeom prst="rect">
            <a:avLst/>
          </a:prstGeom>
          <a:noFill/>
        </p:spPr>
        <p:txBody>
          <a:bodyPr wrap="none" rtlCol="0">
            <a:spAutoFit/>
          </a:bodyPr>
          <a:lstStyle/>
          <a:p>
            <a:r>
              <a:rPr lang="en-US" dirty="0" smtClean="0"/>
              <a:t>75% of the building was devoted to production activities; the remaining 25%was used </a:t>
            </a:r>
          </a:p>
          <a:p>
            <a:r>
              <a:rPr lang="en-US" dirty="0" smtClean="0"/>
              <a:t>for selling and Admin functions</a:t>
            </a:r>
            <a:endParaRPr lang="en-US" dirty="0"/>
          </a:p>
        </p:txBody>
      </p:sp>
    </p:spTree>
    <p:extLst>
      <p:ext uri="{BB962C8B-B14F-4D97-AF65-F5344CB8AC3E}">
        <p14:creationId xmlns:p14="http://schemas.microsoft.com/office/powerpoint/2010/main" xmlns="" val="36508166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a:t>
            </a:r>
            <a:endParaRPr lang="en-US" dirty="0"/>
          </a:p>
        </p:txBody>
      </p:sp>
      <p:sp>
        <p:nvSpPr>
          <p:cNvPr id="3" name="Content Placeholder 2"/>
          <p:cNvSpPr>
            <a:spLocks noGrp="1"/>
          </p:cNvSpPr>
          <p:nvPr>
            <p:ph sz="half" idx="1"/>
          </p:nvPr>
        </p:nvSpPr>
        <p:spPr>
          <a:xfrm>
            <a:off x="457200" y="1600200"/>
            <a:ext cx="8077200" cy="4525963"/>
          </a:xfrm>
        </p:spPr>
        <p:txBody>
          <a:bodyPr/>
          <a:lstStyle/>
          <a:p>
            <a:pPr marL="514350" indent="-514350">
              <a:buFont typeface="+mj-lt"/>
              <a:buAutoNum type="arabicPeriod"/>
            </a:pPr>
            <a:r>
              <a:rPr lang="en-US" dirty="0" smtClean="0">
                <a:latin typeface="Times New Roman" pitchFamily="18" charset="0"/>
                <a:cs typeface="Times New Roman" pitchFamily="18" charset="0"/>
              </a:rPr>
              <a:t>Calculate Lone Oak’s manufacturing overhead for the year</a:t>
            </a:r>
          </a:p>
          <a:p>
            <a:pPr marL="514350" indent="-514350">
              <a:buFont typeface="+mj-lt"/>
              <a:buAutoNum type="arabicPeriod"/>
            </a:pPr>
            <a:r>
              <a:rPr lang="en-US" dirty="0" smtClean="0">
                <a:latin typeface="Times New Roman" pitchFamily="18" charset="0"/>
                <a:cs typeface="Times New Roman" pitchFamily="18" charset="0"/>
              </a:rPr>
              <a:t>Calculate Lone Oak’s cost of goods manufactured</a:t>
            </a:r>
          </a:p>
          <a:p>
            <a:pPr marL="514350" indent="-514350">
              <a:buFont typeface="+mj-lt"/>
              <a:buAutoNum type="arabicPeriod"/>
            </a:pPr>
            <a:r>
              <a:rPr lang="en-US" dirty="0" smtClean="0">
                <a:latin typeface="Times New Roman" pitchFamily="18" charset="0"/>
                <a:cs typeface="Times New Roman" pitchFamily="18" charset="0"/>
              </a:rPr>
              <a:t>Compute Cost of goods sold</a:t>
            </a:r>
          </a:p>
          <a:p>
            <a:pPr marL="514350" indent="-514350">
              <a:buFont typeface="+mj-lt"/>
              <a:buAutoNum type="arabicPeriod"/>
            </a:pPr>
            <a:r>
              <a:rPr lang="en-US" dirty="0" smtClean="0">
                <a:latin typeface="Times New Roman" pitchFamily="18" charset="0"/>
                <a:cs typeface="Times New Roman" pitchFamily="18" charset="0"/>
              </a:rPr>
              <a:t>Determine net income. Assuming 30% income tax</a:t>
            </a:r>
          </a:p>
          <a:p>
            <a:pPr marL="514350" indent="-514350">
              <a:buFont typeface="+mj-lt"/>
              <a:buAutoNum type="arabicPeriod"/>
            </a:pPr>
            <a:r>
              <a:rPr lang="en-US" dirty="0" smtClean="0">
                <a:latin typeface="Times New Roman" pitchFamily="18" charset="0"/>
                <a:cs typeface="Times New Roman" pitchFamily="18" charset="0"/>
              </a:rPr>
              <a:t>Determine number of completed units manufactured during the year.</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577230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283" y="24581"/>
            <a:ext cx="8229600" cy="1143000"/>
          </a:xfrm>
        </p:spPr>
        <p:txBody>
          <a:bodyPr>
            <a:noAutofit/>
          </a:bodyPr>
          <a:lstStyle/>
          <a:p>
            <a:r>
              <a:rPr lang="en-US" sz="2800" dirty="0" smtClean="0"/>
              <a:t>The Following Selected information was extracted from the 2010 accounting records of lone Oak Products</a:t>
            </a:r>
            <a:endParaRPr lang="en-US" sz="2800" dirty="0"/>
          </a:p>
        </p:txBody>
      </p:sp>
      <p:graphicFrame>
        <p:nvGraphicFramePr>
          <p:cNvPr id="3" name="Table 2"/>
          <p:cNvGraphicFramePr>
            <a:graphicFrameLocks noGrp="1"/>
          </p:cNvGraphicFramePr>
          <p:nvPr>
            <p:extLst>
              <p:ext uri="{D42A27DB-BD31-4B8C-83A1-F6EECF244321}">
                <p14:modId xmlns:p14="http://schemas.microsoft.com/office/powerpoint/2010/main" xmlns="" val="953652191"/>
              </p:ext>
            </p:extLst>
          </p:nvPr>
        </p:nvGraphicFramePr>
        <p:xfrm>
          <a:off x="381000" y="1066800"/>
          <a:ext cx="8229600" cy="2804160"/>
        </p:xfrm>
        <a:graphic>
          <a:graphicData uri="http://schemas.openxmlformats.org/drawingml/2006/table">
            <a:tbl>
              <a:tblPr firstRow="1" firstCol="1" bandRow="1">
                <a:tableStyleId>{616DA210-FB5B-4158-B5E0-FEB733F419BA}</a:tableStyleId>
              </a:tblPr>
              <a:tblGrid>
                <a:gridCol w="6553200"/>
                <a:gridCol w="1676400"/>
              </a:tblGrid>
              <a:tr h="0">
                <a:tc>
                  <a:txBody>
                    <a:bodyPr/>
                    <a:lstStyle/>
                    <a:p>
                      <a:pPr marL="0" marR="0">
                        <a:lnSpc>
                          <a:spcPct val="115000"/>
                        </a:lnSpc>
                        <a:spcBef>
                          <a:spcPts val="0"/>
                        </a:spcBef>
                        <a:spcAft>
                          <a:spcPts val="0"/>
                        </a:spcAft>
                      </a:pPr>
                      <a:r>
                        <a:rPr lang="en-US" sz="2000" dirty="0">
                          <a:effectLst/>
                        </a:rPr>
                        <a:t>Raw Material Purchased</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$175000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Direct Labor</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254000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Indirect Labor</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109000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dirty="0">
                          <a:effectLst/>
                        </a:rPr>
                        <a:t>Selling and Admin Expenses</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133000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Building Depreciation</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80000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Other Selling and Admin Expenses</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195000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Other Factory Expenses</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344000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dirty="0">
                          <a:effectLst/>
                        </a:rPr>
                        <a:t>Sales </a:t>
                      </a:r>
                      <a:r>
                        <a:rPr lang="en-US" sz="2000" dirty="0" smtClean="0">
                          <a:effectLst/>
                        </a:rPr>
                        <a:t>Revenue (sale</a:t>
                      </a:r>
                      <a:r>
                        <a:rPr lang="en-US" sz="2000" baseline="0" dirty="0" smtClean="0">
                          <a:effectLst/>
                        </a:rPr>
                        <a:t> price per unit </a:t>
                      </a:r>
                      <a:r>
                        <a:rPr lang="en-US" sz="2000" dirty="0" smtClean="0">
                          <a:effectLst/>
                        </a:rPr>
                        <a:t>130)</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a:effectLst/>
                        </a:rPr>
                        <a:t>1495000</a:t>
                      </a:r>
                      <a:endParaRPr lang="en-US" sz="2000" dirty="0">
                        <a:effectLst/>
                        <a:latin typeface="Calibri"/>
                        <a:ea typeface="Calibri"/>
                        <a:cs typeface="Times New Roman"/>
                      </a:endParaRPr>
                    </a:p>
                  </a:txBody>
                  <a:tcPr marL="68580" marR="68580" marT="0" marB="0"/>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xmlns="" val="636473705"/>
              </p:ext>
            </p:extLst>
          </p:nvPr>
        </p:nvGraphicFramePr>
        <p:xfrm>
          <a:off x="457200" y="4776216"/>
          <a:ext cx="8229600" cy="1402080"/>
        </p:xfrm>
        <a:graphic>
          <a:graphicData uri="http://schemas.openxmlformats.org/drawingml/2006/table">
            <a:tbl>
              <a:tblPr firstRow="1" firstCol="1" bandRow="1">
                <a:tableStyleId>{616DA210-FB5B-4158-B5E0-FEB733F419BA}</a:tableStyleId>
              </a:tblPr>
              <a:tblGrid>
                <a:gridCol w="2743200"/>
                <a:gridCol w="2743200"/>
                <a:gridCol w="2743200"/>
              </a:tblGrid>
              <a:tr h="0">
                <a:tc>
                  <a:txBody>
                    <a:bodyPr/>
                    <a:lstStyle/>
                    <a:p>
                      <a:pPr marL="0" marR="0">
                        <a:lnSpc>
                          <a:spcPct val="115000"/>
                        </a:lnSpc>
                        <a:spcBef>
                          <a:spcPts val="0"/>
                        </a:spcBef>
                        <a:spcAft>
                          <a:spcPts val="0"/>
                        </a:spcAft>
                      </a:pPr>
                      <a:r>
                        <a:rPr lang="en-US" sz="2000" dirty="0">
                          <a:effectLst/>
                        </a:rPr>
                        <a:t> </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January 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December 31</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Raw Material</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a:effectLst/>
                        </a:rPr>
                        <a:t>$15800</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$18200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Work in Process</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35700</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a:effectLst/>
                        </a:rPr>
                        <a:t>62100</a:t>
                      </a:r>
                      <a:endParaRPr lang="en-US" sz="200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dirty="0">
                          <a:effectLst/>
                        </a:rPr>
                        <a:t>Finished Goods</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a:effectLst/>
                        </a:rPr>
                        <a:t> </a:t>
                      </a:r>
                      <a:r>
                        <a:rPr lang="en-US" sz="2000" dirty="0" smtClean="0">
                          <a:effectLst/>
                        </a:rPr>
                        <a:t>111100</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smtClean="0">
                          <a:effectLst/>
                        </a:rPr>
                        <a:t>97900</a:t>
                      </a:r>
                      <a:endParaRPr lang="en-US" sz="2000" dirty="0">
                        <a:effectLst/>
                        <a:latin typeface="Calibri"/>
                        <a:ea typeface="Calibri"/>
                        <a:cs typeface="Times New Roman"/>
                      </a:endParaRPr>
                    </a:p>
                  </a:txBody>
                  <a:tcPr marL="68580" marR="68580" marT="0" marB="0"/>
                </a:tc>
              </a:tr>
            </a:tbl>
          </a:graphicData>
        </a:graphic>
      </p:graphicFrame>
      <p:sp>
        <p:nvSpPr>
          <p:cNvPr id="5" name="TextBox 4"/>
          <p:cNvSpPr txBox="1"/>
          <p:nvPr/>
        </p:nvSpPr>
        <p:spPr>
          <a:xfrm>
            <a:off x="381000" y="6135469"/>
            <a:ext cx="8235844" cy="646331"/>
          </a:xfrm>
          <a:prstGeom prst="rect">
            <a:avLst/>
          </a:prstGeom>
          <a:noFill/>
        </p:spPr>
        <p:txBody>
          <a:bodyPr wrap="none" rtlCol="0">
            <a:spAutoFit/>
          </a:bodyPr>
          <a:lstStyle/>
          <a:p>
            <a:r>
              <a:rPr lang="en-US" dirty="0" smtClean="0"/>
              <a:t>The January 1 and December 31 finished goods inventory consisted of 1350 units and </a:t>
            </a:r>
          </a:p>
          <a:p>
            <a:r>
              <a:rPr lang="en-US" dirty="0" smtClean="0"/>
              <a:t>1190 units respectively</a:t>
            </a:r>
            <a:endParaRPr lang="en-US" dirty="0"/>
          </a:p>
        </p:txBody>
      </p:sp>
      <p:sp>
        <p:nvSpPr>
          <p:cNvPr id="6" name="TextBox 5"/>
          <p:cNvSpPr txBox="1"/>
          <p:nvPr/>
        </p:nvSpPr>
        <p:spPr>
          <a:xfrm>
            <a:off x="381000" y="4038600"/>
            <a:ext cx="8263160" cy="646331"/>
          </a:xfrm>
          <a:prstGeom prst="rect">
            <a:avLst/>
          </a:prstGeom>
          <a:noFill/>
        </p:spPr>
        <p:txBody>
          <a:bodyPr wrap="none" rtlCol="0">
            <a:spAutoFit/>
          </a:bodyPr>
          <a:lstStyle/>
          <a:p>
            <a:r>
              <a:rPr lang="en-US" dirty="0" smtClean="0"/>
              <a:t>75% of the building was devoted to production activities; the remaining 25%was used </a:t>
            </a:r>
          </a:p>
          <a:p>
            <a:r>
              <a:rPr lang="en-US" dirty="0" smtClean="0"/>
              <a:t>for selling and Admin functions</a:t>
            </a:r>
            <a:endParaRPr lang="en-US" dirty="0"/>
          </a:p>
        </p:txBody>
      </p:sp>
    </p:spTree>
    <p:extLst>
      <p:ext uri="{BB962C8B-B14F-4D97-AF65-F5344CB8AC3E}">
        <p14:creationId xmlns:p14="http://schemas.microsoft.com/office/powerpoint/2010/main" xmlns="" val="830276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49580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413371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909807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283" y="24581"/>
            <a:ext cx="8229600" cy="1143000"/>
          </a:xfrm>
        </p:spPr>
        <p:txBody>
          <a:bodyPr>
            <a:noAutofit/>
          </a:bodyPr>
          <a:lstStyle/>
          <a:p>
            <a:r>
              <a:rPr lang="en-US" sz="2800" dirty="0" smtClean="0"/>
              <a:t>The Following Selected information was extracted from the 2010 accounting records of lone Oak Products</a:t>
            </a:r>
            <a:endParaRPr lang="en-US" sz="2800" dirty="0"/>
          </a:p>
        </p:txBody>
      </p:sp>
      <p:graphicFrame>
        <p:nvGraphicFramePr>
          <p:cNvPr id="3" name="Table 2"/>
          <p:cNvGraphicFramePr>
            <a:graphicFrameLocks noGrp="1"/>
          </p:cNvGraphicFramePr>
          <p:nvPr>
            <p:extLst>
              <p:ext uri="{D42A27DB-BD31-4B8C-83A1-F6EECF244321}">
                <p14:modId xmlns:p14="http://schemas.microsoft.com/office/powerpoint/2010/main" xmlns="" val="2386411291"/>
              </p:ext>
            </p:extLst>
          </p:nvPr>
        </p:nvGraphicFramePr>
        <p:xfrm>
          <a:off x="381000" y="1066800"/>
          <a:ext cx="8229600" cy="2804160"/>
        </p:xfrm>
        <a:graphic>
          <a:graphicData uri="http://schemas.openxmlformats.org/drawingml/2006/table">
            <a:tbl>
              <a:tblPr firstRow="1" firstCol="1" bandRow="1">
                <a:tableStyleId>{616DA210-FB5B-4158-B5E0-FEB733F419BA}</a:tableStyleId>
              </a:tblPr>
              <a:tblGrid>
                <a:gridCol w="6553200"/>
                <a:gridCol w="1676400"/>
              </a:tblGrid>
              <a:tr h="0">
                <a:tc>
                  <a:txBody>
                    <a:bodyPr/>
                    <a:lstStyle/>
                    <a:p>
                      <a:pPr marL="0" marR="0">
                        <a:lnSpc>
                          <a:spcPct val="115000"/>
                        </a:lnSpc>
                        <a:spcBef>
                          <a:spcPts val="0"/>
                        </a:spcBef>
                        <a:spcAft>
                          <a:spcPts val="0"/>
                        </a:spcAft>
                      </a:pPr>
                      <a:r>
                        <a:rPr lang="en-US" sz="2000" dirty="0">
                          <a:effectLst/>
                        </a:rPr>
                        <a:t>Raw Material Purchased</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$175000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Direct Labor</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254000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Indirect Labor</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109000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dirty="0">
                          <a:effectLst/>
                        </a:rPr>
                        <a:t>Selling and Admin Expenses</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133000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Building Depreciation</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80000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Other Selling and Admin Expenses</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195000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Other Factory Expenses</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344000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dirty="0">
                          <a:effectLst/>
                        </a:rPr>
                        <a:t>Sales Revenue</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a:effectLst/>
                        </a:rPr>
                        <a:t>1495000</a:t>
                      </a:r>
                      <a:endParaRPr lang="en-US" sz="2000" dirty="0">
                        <a:effectLst/>
                        <a:latin typeface="Calibri"/>
                        <a:ea typeface="Calibri"/>
                        <a:cs typeface="Times New Roman"/>
                      </a:endParaRPr>
                    </a:p>
                  </a:txBody>
                  <a:tcPr marL="68580" marR="68580" marT="0" marB="0"/>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xmlns="" val="985631349"/>
              </p:ext>
            </p:extLst>
          </p:nvPr>
        </p:nvGraphicFramePr>
        <p:xfrm>
          <a:off x="457200" y="4776216"/>
          <a:ext cx="8229600" cy="1402080"/>
        </p:xfrm>
        <a:graphic>
          <a:graphicData uri="http://schemas.openxmlformats.org/drawingml/2006/table">
            <a:tbl>
              <a:tblPr firstRow="1" firstCol="1" bandRow="1">
                <a:tableStyleId>{616DA210-FB5B-4158-B5E0-FEB733F419BA}</a:tableStyleId>
              </a:tblPr>
              <a:tblGrid>
                <a:gridCol w="2743200"/>
                <a:gridCol w="2743200"/>
                <a:gridCol w="2743200"/>
              </a:tblGrid>
              <a:tr h="0">
                <a:tc>
                  <a:txBody>
                    <a:bodyPr/>
                    <a:lstStyle/>
                    <a:p>
                      <a:pPr marL="0" marR="0">
                        <a:lnSpc>
                          <a:spcPct val="115000"/>
                        </a:lnSpc>
                        <a:spcBef>
                          <a:spcPts val="0"/>
                        </a:spcBef>
                        <a:spcAft>
                          <a:spcPts val="0"/>
                        </a:spcAft>
                      </a:pPr>
                      <a:r>
                        <a:rPr lang="en-US" sz="2000" dirty="0">
                          <a:effectLst/>
                        </a:rPr>
                        <a:t> </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January 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December 31</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Raw Material</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a:effectLst/>
                        </a:rPr>
                        <a:t>$15800</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$18200</a:t>
                      </a:r>
                      <a:endParaRPr lang="en-US" sz="20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a:effectLst/>
                        </a:rPr>
                        <a:t>Work in Process</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a:effectLst/>
                        </a:rPr>
                        <a:t>35700</a:t>
                      </a:r>
                      <a:endParaRPr lang="en-US" sz="20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a:effectLst/>
                        </a:rPr>
                        <a:t>62100</a:t>
                      </a:r>
                      <a:endParaRPr lang="en-US" sz="200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2000" dirty="0">
                          <a:effectLst/>
                        </a:rPr>
                        <a:t>Finished Goods</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a:effectLst/>
                        </a:rPr>
                        <a:t> </a:t>
                      </a:r>
                      <a:r>
                        <a:rPr lang="en-US" sz="2000" dirty="0" smtClean="0">
                          <a:effectLst/>
                        </a:rPr>
                        <a:t>111100</a:t>
                      </a:r>
                      <a:endParaRPr lang="en-US" sz="20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2000" dirty="0" smtClean="0">
                          <a:effectLst/>
                        </a:rPr>
                        <a:t>97900</a:t>
                      </a:r>
                      <a:endParaRPr lang="en-US" sz="2000" dirty="0">
                        <a:effectLst/>
                        <a:latin typeface="Calibri"/>
                        <a:ea typeface="Calibri"/>
                        <a:cs typeface="Times New Roman"/>
                      </a:endParaRPr>
                    </a:p>
                  </a:txBody>
                  <a:tcPr marL="68580" marR="68580" marT="0" marB="0"/>
                </a:tc>
              </a:tr>
            </a:tbl>
          </a:graphicData>
        </a:graphic>
      </p:graphicFrame>
      <p:sp>
        <p:nvSpPr>
          <p:cNvPr id="5" name="TextBox 4"/>
          <p:cNvSpPr txBox="1"/>
          <p:nvPr/>
        </p:nvSpPr>
        <p:spPr>
          <a:xfrm>
            <a:off x="381000" y="6135469"/>
            <a:ext cx="8235844" cy="646331"/>
          </a:xfrm>
          <a:prstGeom prst="rect">
            <a:avLst/>
          </a:prstGeom>
          <a:noFill/>
        </p:spPr>
        <p:txBody>
          <a:bodyPr wrap="none" rtlCol="0">
            <a:spAutoFit/>
          </a:bodyPr>
          <a:lstStyle/>
          <a:p>
            <a:r>
              <a:rPr lang="en-US" dirty="0" smtClean="0"/>
              <a:t>The January 1 and December 31 finished goods inventory consisted of 1350 units and </a:t>
            </a:r>
          </a:p>
          <a:p>
            <a:r>
              <a:rPr lang="en-US" dirty="0" smtClean="0"/>
              <a:t>1190 units respectively</a:t>
            </a:r>
            <a:endParaRPr lang="en-US" dirty="0"/>
          </a:p>
        </p:txBody>
      </p:sp>
      <p:sp>
        <p:nvSpPr>
          <p:cNvPr id="6" name="TextBox 5"/>
          <p:cNvSpPr txBox="1"/>
          <p:nvPr/>
        </p:nvSpPr>
        <p:spPr>
          <a:xfrm>
            <a:off x="381000" y="4038600"/>
            <a:ext cx="8263160" cy="646331"/>
          </a:xfrm>
          <a:prstGeom prst="rect">
            <a:avLst/>
          </a:prstGeom>
          <a:noFill/>
        </p:spPr>
        <p:txBody>
          <a:bodyPr wrap="none" rtlCol="0">
            <a:spAutoFit/>
          </a:bodyPr>
          <a:lstStyle/>
          <a:p>
            <a:r>
              <a:rPr lang="en-US" dirty="0" smtClean="0"/>
              <a:t>75% of the building was devoted to production activities; the remaining 25%was used </a:t>
            </a:r>
          </a:p>
          <a:p>
            <a:r>
              <a:rPr lang="en-US" dirty="0" smtClean="0"/>
              <a:t>for selling and Admin functions</a:t>
            </a:r>
            <a:endParaRPr lang="en-US" dirty="0"/>
          </a:p>
        </p:txBody>
      </p:sp>
    </p:spTree>
    <p:extLst>
      <p:ext uri="{BB962C8B-B14F-4D97-AF65-F5344CB8AC3E}">
        <p14:creationId xmlns:p14="http://schemas.microsoft.com/office/powerpoint/2010/main" xmlns="" val="36508166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a:t>
            </a:r>
            <a:endParaRPr lang="en-US" dirty="0"/>
          </a:p>
        </p:txBody>
      </p:sp>
      <p:sp>
        <p:nvSpPr>
          <p:cNvPr id="3" name="Content Placeholder 2"/>
          <p:cNvSpPr>
            <a:spLocks noGrp="1"/>
          </p:cNvSpPr>
          <p:nvPr>
            <p:ph sz="half" idx="1"/>
          </p:nvPr>
        </p:nvSpPr>
        <p:spPr>
          <a:xfrm>
            <a:off x="457200" y="1600200"/>
            <a:ext cx="8077200" cy="4525963"/>
          </a:xfrm>
        </p:spPr>
        <p:txBody>
          <a:bodyPr/>
          <a:lstStyle/>
          <a:p>
            <a:pPr marL="514350" indent="-514350">
              <a:buFont typeface="+mj-lt"/>
              <a:buAutoNum type="arabicPeriod"/>
            </a:pPr>
            <a:r>
              <a:rPr lang="en-US" dirty="0" smtClean="0">
                <a:latin typeface="Times New Roman" pitchFamily="18" charset="0"/>
                <a:cs typeface="Times New Roman" pitchFamily="18" charset="0"/>
              </a:rPr>
              <a:t>Calculate Lone Oak’s manufacturing overhead for the year</a:t>
            </a:r>
          </a:p>
          <a:p>
            <a:pPr marL="514350" indent="-514350">
              <a:buFont typeface="+mj-lt"/>
              <a:buAutoNum type="arabicPeriod"/>
            </a:pPr>
            <a:r>
              <a:rPr lang="en-US" dirty="0" smtClean="0">
                <a:latin typeface="Times New Roman" pitchFamily="18" charset="0"/>
                <a:cs typeface="Times New Roman" pitchFamily="18" charset="0"/>
              </a:rPr>
              <a:t>Calculate Lone Oak’s cost of goods manufactured</a:t>
            </a:r>
          </a:p>
          <a:p>
            <a:pPr marL="514350" indent="-514350">
              <a:buFont typeface="+mj-lt"/>
              <a:buAutoNum type="arabicPeriod"/>
            </a:pPr>
            <a:r>
              <a:rPr lang="en-US" dirty="0" smtClean="0">
                <a:latin typeface="Times New Roman" pitchFamily="18" charset="0"/>
                <a:cs typeface="Times New Roman" pitchFamily="18" charset="0"/>
              </a:rPr>
              <a:t>Compute Cost of goods sold</a:t>
            </a:r>
          </a:p>
          <a:p>
            <a:pPr marL="514350" indent="-514350">
              <a:buFont typeface="+mj-lt"/>
              <a:buAutoNum type="arabicPeriod"/>
            </a:pPr>
            <a:r>
              <a:rPr lang="en-US" dirty="0" smtClean="0">
                <a:latin typeface="Times New Roman" pitchFamily="18" charset="0"/>
                <a:cs typeface="Times New Roman" pitchFamily="18" charset="0"/>
              </a:rPr>
              <a:t>Determine net income. Assuming 30% income tax</a:t>
            </a:r>
          </a:p>
          <a:p>
            <a:pPr marL="514350" indent="-514350">
              <a:buFont typeface="+mj-lt"/>
              <a:buAutoNum type="arabicPeriod"/>
            </a:pPr>
            <a:r>
              <a:rPr lang="en-US" dirty="0" smtClean="0">
                <a:latin typeface="Times New Roman" pitchFamily="18" charset="0"/>
                <a:cs typeface="Times New Roman" pitchFamily="18" charset="0"/>
              </a:rPr>
              <a:t>Determine number of completed units manufactured during the year.</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5772301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1"/>
            <a:ext cx="8229600" cy="6019799"/>
          </a:xfrm>
        </p:spPr>
        <p:txBody>
          <a:bodyPr>
            <a:normAutofit/>
          </a:bodyPr>
          <a:lstStyle/>
          <a:p>
            <a:r>
              <a:rPr lang="en-US" sz="2800" dirty="0" smtClean="0">
                <a:latin typeface="Times New Roman" pitchFamily="18" charset="0"/>
                <a:cs typeface="Times New Roman" pitchFamily="18" charset="0"/>
              </a:rPr>
              <a:t>On April 12, after the close of business, Unilever had a devastating fire that destroyed the </a:t>
            </a:r>
            <a:r>
              <a:rPr lang="en-US" sz="2800" u="sng" dirty="0" smtClean="0">
                <a:latin typeface="Times New Roman" pitchFamily="18" charset="0"/>
                <a:cs typeface="Times New Roman" pitchFamily="18" charset="0"/>
              </a:rPr>
              <a:t>company’s work in process</a:t>
            </a:r>
            <a:r>
              <a:rPr lang="en-US" sz="2800" dirty="0" smtClean="0">
                <a:latin typeface="Times New Roman" pitchFamily="18" charset="0"/>
                <a:cs typeface="Times New Roman" pitchFamily="18" charset="0"/>
              </a:rPr>
              <a:t> and </a:t>
            </a:r>
            <a:r>
              <a:rPr lang="en-US" sz="2800" u="sng" dirty="0" smtClean="0">
                <a:latin typeface="Times New Roman" pitchFamily="18" charset="0"/>
                <a:cs typeface="Times New Roman" pitchFamily="18" charset="0"/>
              </a:rPr>
              <a:t>finished goods inventories</a:t>
            </a:r>
            <a:r>
              <a:rPr lang="en-US" sz="2800" dirty="0" smtClean="0">
                <a:latin typeface="Times New Roman" pitchFamily="18" charset="0"/>
                <a:cs typeface="Times New Roman" pitchFamily="18" charset="0"/>
              </a:rPr>
              <a:t>. </a:t>
            </a:r>
          </a:p>
          <a:p>
            <a:r>
              <a:rPr lang="en-US" sz="2800" dirty="0" smtClean="0">
                <a:latin typeface="Times New Roman" pitchFamily="18" charset="0"/>
                <a:cs typeface="Times New Roman" pitchFamily="18" charset="0"/>
              </a:rPr>
              <a:t>Fortunately, all raw materials escaped damage because material owned by the firm was stored in another warehouse. </a:t>
            </a:r>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The Firms accountant determined that the cost of direct materials used normally averages 25 percent of prime costs. In addition, manufacturing overhead is 50 percent of the firm’s total production costs. </a:t>
            </a:r>
          </a:p>
          <a:p>
            <a:pPr marL="0" indent="0">
              <a:buNone/>
            </a:pPr>
            <a:endParaRPr lang="en-US" dirty="0"/>
          </a:p>
        </p:txBody>
      </p:sp>
    </p:spTree>
    <p:extLst>
      <p:ext uri="{BB962C8B-B14F-4D97-AF65-F5344CB8AC3E}">
        <p14:creationId xmlns:p14="http://schemas.microsoft.com/office/powerpoint/2010/main" xmlns="" val="29704906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4138331563"/>
              </p:ext>
            </p:extLst>
          </p:nvPr>
        </p:nvGraphicFramePr>
        <p:xfrm>
          <a:off x="381000" y="304800"/>
          <a:ext cx="8077200" cy="3200400"/>
        </p:xfrm>
        <a:graphic>
          <a:graphicData uri="http://schemas.openxmlformats.org/drawingml/2006/table">
            <a:tbl>
              <a:tblPr firstRow="1" firstCol="1" bandRow="1">
                <a:tableStyleId>{616DA210-FB5B-4158-B5E0-FEB733F419BA}</a:tableStyleId>
              </a:tblPr>
              <a:tblGrid>
                <a:gridCol w="5992856"/>
                <a:gridCol w="2084344"/>
              </a:tblGrid>
              <a:tr h="457200">
                <a:tc>
                  <a:txBody>
                    <a:bodyPr/>
                    <a:lstStyle/>
                    <a:p>
                      <a:pPr marL="0" marR="0">
                        <a:lnSpc>
                          <a:spcPct val="115000"/>
                        </a:lnSpc>
                        <a:spcBef>
                          <a:spcPts val="0"/>
                        </a:spcBef>
                        <a:spcAft>
                          <a:spcPts val="0"/>
                        </a:spcAft>
                      </a:pPr>
                      <a:r>
                        <a:rPr lang="en-US" sz="2000" b="1" dirty="0">
                          <a:effectLst/>
                          <a:latin typeface="Times New Roman" pitchFamily="18" charset="0"/>
                          <a:cs typeface="Times New Roman" pitchFamily="18" charset="0"/>
                        </a:rPr>
                        <a:t>Sales revenue through April 12</a:t>
                      </a:r>
                      <a:endParaRPr lang="en-US" sz="2000" b="1" dirty="0">
                        <a:effectLst/>
                        <a:latin typeface="Times New Roman" pitchFamily="18" charset="0"/>
                        <a:ea typeface="Calibri"/>
                        <a:cs typeface="Times New Roman" pitchFamily="18" charset="0"/>
                      </a:endParaRPr>
                    </a:p>
                  </a:txBody>
                  <a:tcPr marL="68580" marR="68580" marT="0" marB="0"/>
                </a:tc>
                <a:tc>
                  <a:txBody>
                    <a:bodyPr/>
                    <a:lstStyle/>
                    <a:p>
                      <a:pPr marL="0" marR="0" algn="r">
                        <a:lnSpc>
                          <a:spcPct val="115000"/>
                        </a:lnSpc>
                        <a:spcBef>
                          <a:spcPts val="0"/>
                        </a:spcBef>
                        <a:spcAft>
                          <a:spcPts val="0"/>
                        </a:spcAft>
                      </a:pPr>
                      <a:r>
                        <a:rPr lang="en-US" sz="2000" b="1">
                          <a:effectLst/>
                          <a:latin typeface="Times New Roman" pitchFamily="18" charset="0"/>
                          <a:cs typeface="Times New Roman" pitchFamily="18" charset="0"/>
                        </a:rPr>
                        <a:t>$330000</a:t>
                      </a:r>
                      <a:endParaRPr lang="en-US" sz="2000" b="1">
                        <a:effectLst/>
                        <a:latin typeface="Times New Roman" pitchFamily="18" charset="0"/>
                        <a:ea typeface="Calibri"/>
                        <a:cs typeface="Times New Roman" pitchFamily="18" charset="0"/>
                      </a:endParaRPr>
                    </a:p>
                  </a:txBody>
                  <a:tcPr marL="68580" marR="68580" marT="0" marB="0"/>
                </a:tc>
              </a:tr>
              <a:tr h="457200">
                <a:tc>
                  <a:txBody>
                    <a:bodyPr/>
                    <a:lstStyle/>
                    <a:p>
                      <a:pPr marL="0" marR="0">
                        <a:lnSpc>
                          <a:spcPct val="115000"/>
                        </a:lnSpc>
                        <a:spcBef>
                          <a:spcPts val="0"/>
                        </a:spcBef>
                        <a:spcAft>
                          <a:spcPts val="0"/>
                        </a:spcAft>
                      </a:pPr>
                      <a:r>
                        <a:rPr lang="en-US" sz="2000" b="1">
                          <a:effectLst/>
                          <a:latin typeface="Times New Roman" pitchFamily="18" charset="0"/>
                          <a:cs typeface="Times New Roman" pitchFamily="18" charset="0"/>
                        </a:rPr>
                        <a:t>Income before taxes through April</a:t>
                      </a:r>
                      <a:endParaRPr lang="en-US" sz="2000" b="1">
                        <a:effectLst/>
                        <a:latin typeface="Times New Roman" pitchFamily="18" charset="0"/>
                        <a:ea typeface="Calibri"/>
                        <a:cs typeface="Times New Roman" pitchFamily="18" charset="0"/>
                      </a:endParaRPr>
                    </a:p>
                  </a:txBody>
                  <a:tcPr marL="68580" marR="68580" marT="0" marB="0"/>
                </a:tc>
                <a:tc>
                  <a:txBody>
                    <a:bodyPr/>
                    <a:lstStyle/>
                    <a:p>
                      <a:pPr marL="0" marR="0" algn="r">
                        <a:lnSpc>
                          <a:spcPct val="115000"/>
                        </a:lnSpc>
                        <a:spcBef>
                          <a:spcPts val="0"/>
                        </a:spcBef>
                        <a:spcAft>
                          <a:spcPts val="0"/>
                        </a:spcAft>
                      </a:pPr>
                      <a:r>
                        <a:rPr lang="en-US" sz="2000" b="1">
                          <a:effectLst/>
                          <a:latin typeface="Times New Roman" pitchFamily="18" charset="0"/>
                          <a:cs typeface="Times New Roman" pitchFamily="18" charset="0"/>
                        </a:rPr>
                        <a:t>68000</a:t>
                      </a:r>
                      <a:endParaRPr lang="en-US" sz="2000" b="1">
                        <a:effectLst/>
                        <a:latin typeface="Times New Roman" pitchFamily="18" charset="0"/>
                        <a:ea typeface="Calibri"/>
                        <a:cs typeface="Times New Roman" pitchFamily="18" charset="0"/>
                      </a:endParaRPr>
                    </a:p>
                  </a:txBody>
                  <a:tcPr marL="68580" marR="68580" marT="0" marB="0"/>
                </a:tc>
              </a:tr>
              <a:tr h="457200">
                <a:tc>
                  <a:txBody>
                    <a:bodyPr/>
                    <a:lstStyle/>
                    <a:p>
                      <a:pPr marL="0" marR="0">
                        <a:lnSpc>
                          <a:spcPct val="115000"/>
                        </a:lnSpc>
                        <a:spcBef>
                          <a:spcPts val="0"/>
                        </a:spcBef>
                        <a:spcAft>
                          <a:spcPts val="0"/>
                        </a:spcAft>
                      </a:pPr>
                      <a:r>
                        <a:rPr lang="en-US" sz="2000" b="1">
                          <a:effectLst/>
                          <a:latin typeface="Times New Roman" pitchFamily="18" charset="0"/>
                          <a:cs typeface="Times New Roman" pitchFamily="18" charset="0"/>
                        </a:rPr>
                        <a:t>Direct Labor Through April 12</a:t>
                      </a:r>
                      <a:endParaRPr lang="en-US" sz="2000" b="1">
                        <a:effectLst/>
                        <a:latin typeface="Times New Roman" pitchFamily="18" charset="0"/>
                        <a:ea typeface="Calibri"/>
                        <a:cs typeface="Times New Roman" pitchFamily="18" charset="0"/>
                      </a:endParaRPr>
                    </a:p>
                  </a:txBody>
                  <a:tcPr marL="68580" marR="68580" marT="0" marB="0"/>
                </a:tc>
                <a:tc>
                  <a:txBody>
                    <a:bodyPr/>
                    <a:lstStyle/>
                    <a:p>
                      <a:pPr marL="0" marR="0" algn="r">
                        <a:lnSpc>
                          <a:spcPct val="115000"/>
                        </a:lnSpc>
                        <a:spcBef>
                          <a:spcPts val="0"/>
                        </a:spcBef>
                        <a:spcAft>
                          <a:spcPts val="0"/>
                        </a:spcAft>
                      </a:pPr>
                      <a:r>
                        <a:rPr lang="en-US" sz="2000" b="1">
                          <a:effectLst/>
                          <a:latin typeface="Times New Roman" pitchFamily="18" charset="0"/>
                          <a:cs typeface="Times New Roman" pitchFamily="18" charset="0"/>
                        </a:rPr>
                        <a:t>120000</a:t>
                      </a:r>
                      <a:endParaRPr lang="en-US" sz="2000" b="1">
                        <a:effectLst/>
                        <a:latin typeface="Times New Roman" pitchFamily="18" charset="0"/>
                        <a:ea typeface="Calibri"/>
                        <a:cs typeface="Times New Roman" pitchFamily="18" charset="0"/>
                      </a:endParaRPr>
                    </a:p>
                  </a:txBody>
                  <a:tcPr marL="68580" marR="68580" marT="0" marB="0"/>
                </a:tc>
              </a:tr>
              <a:tr h="457200">
                <a:tc>
                  <a:txBody>
                    <a:bodyPr/>
                    <a:lstStyle/>
                    <a:p>
                      <a:pPr marL="0" marR="0">
                        <a:lnSpc>
                          <a:spcPct val="115000"/>
                        </a:lnSpc>
                        <a:spcBef>
                          <a:spcPts val="0"/>
                        </a:spcBef>
                        <a:spcAft>
                          <a:spcPts val="0"/>
                        </a:spcAft>
                      </a:pPr>
                      <a:r>
                        <a:rPr lang="en-US" sz="2000" b="1" dirty="0">
                          <a:effectLst/>
                          <a:latin typeface="Times New Roman" pitchFamily="18" charset="0"/>
                          <a:cs typeface="Times New Roman" pitchFamily="18" charset="0"/>
                        </a:rPr>
                        <a:t>Cost of Goods Available for Sale, April 12</a:t>
                      </a:r>
                      <a:endParaRPr lang="en-US" sz="2000" b="1" dirty="0">
                        <a:effectLst/>
                        <a:latin typeface="Times New Roman" pitchFamily="18" charset="0"/>
                        <a:ea typeface="Calibri"/>
                        <a:cs typeface="Times New Roman" pitchFamily="18" charset="0"/>
                      </a:endParaRPr>
                    </a:p>
                  </a:txBody>
                  <a:tcPr marL="68580" marR="68580" marT="0" marB="0"/>
                </a:tc>
                <a:tc>
                  <a:txBody>
                    <a:bodyPr/>
                    <a:lstStyle/>
                    <a:p>
                      <a:pPr marL="0" marR="0" algn="r">
                        <a:lnSpc>
                          <a:spcPct val="115000"/>
                        </a:lnSpc>
                        <a:spcBef>
                          <a:spcPts val="0"/>
                        </a:spcBef>
                        <a:spcAft>
                          <a:spcPts val="0"/>
                        </a:spcAft>
                      </a:pPr>
                      <a:r>
                        <a:rPr lang="en-US" sz="2000" b="1">
                          <a:effectLst/>
                          <a:latin typeface="Times New Roman" pitchFamily="18" charset="0"/>
                          <a:cs typeface="Times New Roman" pitchFamily="18" charset="0"/>
                        </a:rPr>
                        <a:t>275000</a:t>
                      </a:r>
                      <a:endParaRPr lang="en-US" sz="2000" b="1">
                        <a:effectLst/>
                        <a:latin typeface="Times New Roman" pitchFamily="18" charset="0"/>
                        <a:ea typeface="Calibri"/>
                        <a:cs typeface="Times New Roman" pitchFamily="18" charset="0"/>
                      </a:endParaRPr>
                    </a:p>
                  </a:txBody>
                  <a:tcPr marL="68580" marR="68580" marT="0" marB="0"/>
                </a:tc>
              </a:tr>
              <a:tr h="457200">
                <a:tc>
                  <a:txBody>
                    <a:bodyPr/>
                    <a:lstStyle/>
                    <a:p>
                      <a:pPr marL="0" marR="0">
                        <a:lnSpc>
                          <a:spcPct val="115000"/>
                        </a:lnSpc>
                        <a:spcBef>
                          <a:spcPts val="0"/>
                        </a:spcBef>
                        <a:spcAft>
                          <a:spcPts val="0"/>
                        </a:spcAft>
                      </a:pPr>
                      <a:r>
                        <a:rPr lang="en-US" sz="2000" b="1">
                          <a:effectLst/>
                          <a:latin typeface="Times New Roman" pitchFamily="18" charset="0"/>
                          <a:cs typeface="Times New Roman" pitchFamily="18" charset="0"/>
                        </a:rPr>
                        <a:t>Work in process inventory, January 1</a:t>
                      </a:r>
                      <a:endParaRPr lang="en-US" sz="2000" b="1">
                        <a:effectLst/>
                        <a:latin typeface="Times New Roman" pitchFamily="18" charset="0"/>
                        <a:ea typeface="Calibri"/>
                        <a:cs typeface="Times New Roman" pitchFamily="18" charset="0"/>
                      </a:endParaRPr>
                    </a:p>
                  </a:txBody>
                  <a:tcPr marL="68580" marR="68580" marT="0" marB="0"/>
                </a:tc>
                <a:tc>
                  <a:txBody>
                    <a:bodyPr/>
                    <a:lstStyle/>
                    <a:p>
                      <a:pPr marL="0" marR="0" algn="r">
                        <a:lnSpc>
                          <a:spcPct val="115000"/>
                        </a:lnSpc>
                        <a:spcBef>
                          <a:spcPts val="0"/>
                        </a:spcBef>
                        <a:spcAft>
                          <a:spcPts val="0"/>
                        </a:spcAft>
                      </a:pPr>
                      <a:r>
                        <a:rPr lang="en-US" sz="2000" b="1">
                          <a:effectLst/>
                          <a:latin typeface="Times New Roman" pitchFamily="18" charset="0"/>
                          <a:cs typeface="Times New Roman" pitchFamily="18" charset="0"/>
                        </a:rPr>
                        <a:t>21000</a:t>
                      </a:r>
                      <a:endParaRPr lang="en-US" sz="2000" b="1">
                        <a:effectLst/>
                        <a:latin typeface="Times New Roman" pitchFamily="18" charset="0"/>
                        <a:ea typeface="Calibri"/>
                        <a:cs typeface="Times New Roman" pitchFamily="18" charset="0"/>
                      </a:endParaRPr>
                    </a:p>
                  </a:txBody>
                  <a:tcPr marL="68580" marR="68580" marT="0" marB="0"/>
                </a:tc>
              </a:tr>
              <a:tr h="457200">
                <a:tc>
                  <a:txBody>
                    <a:bodyPr/>
                    <a:lstStyle/>
                    <a:p>
                      <a:pPr marL="0" marR="0">
                        <a:lnSpc>
                          <a:spcPct val="115000"/>
                        </a:lnSpc>
                        <a:spcBef>
                          <a:spcPts val="0"/>
                        </a:spcBef>
                        <a:spcAft>
                          <a:spcPts val="0"/>
                        </a:spcAft>
                      </a:pPr>
                      <a:r>
                        <a:rPr lang="en-US" sz="2000" b="1">
                          <a:effectLst/>
                          <a:latin typeface="Times New Roman" pitchFamily="18" charset="0"/>
                          <a:cs typeface="Times New Roman" pitchFamily="18" charset="0"/>
                        </a:rPr>
                        <a:t>Finished goods inventory, January 1</a:t>
                      </a:r>
                      <a:endParaRPr lang="en-US" sz="2000" b="1">
                        <a:effectLst/>
                        <a:latin typeface="Times New Roman" pitchFamily="18" charset="0"/>
                        <a:ea typeface="Calibri"/>
                        <a:cs typeface="Times New Roman" pitchFamily="18" charset="0"/>
                      </a:endParaRPr>
                    </a:p>
                  </a:txBody>
                  <a:tcPr marL="68580" marR="68580" marT="0" marB="0"/>
                </a:tc>
                <a:tc>
                  <a:txBody>
                    <a:bodyPr/>
                    <a:lstStyle/>
                    <a:p>
                      <a:pPr marL="0" marR="0" algn="r">
                        <a:lnSpc>
                          <a:spcPct val="115000"/>
                        </a:lnSpc>
                        <a:spcBef>
                          <a:spcPts val="0"/>
                        </a:spcBef>
                        <a:spcAft>
                          <a:spcPts val="0"/>
                        </a:spcAft>
                      </a:pPr>
                      <a:r>
                        <a:rPr lang="en-US" sz="2000" b="1">
                          <a:effectLst/>
                          <a:latin typeface="Times New Roman" pitchFamily="18" charset="0"/>
                          <a:cs typeface="Times New Roman" pitchFamily="18" charset="0"/>
                        </a:rPr>
                        <a:t>37000</a:t>
                      </a:r>
                      <a:endParaRPr lang="en-US" sz="2000" b="1">
                        <a:effectLst/>
                        <a:latin typeface="Times New Roman" pitchFamily="18" charset="0"/>
                        <a:ea typeface="Calibri"/>
                        <a:cs typeface="Times New Roman" pitchFamily="18" charset="0"/>
                      </a:endParaRPr>
                    </a:p>
                  </a:txBody>
                  <a:tcPr marL="68580" marR="68580" marT="0" marB="0"/>
                </a:tc>
              </a:tr>
              <a:tr h="457200">
                <a:tc>
                  <a:txBody>
                    <a:bodyPr/>
                    <a:lstStyle/>
                    <a:p>
                      <a:pPr marL="0" marR="0">
                        <a:lnSpc>
                          <a:spcPct val="115000"/>
                        </a:lnSpc>
                        <a:spcBef>
                          <a:spcPts val="0"/>
                        </a:spcBef>
                        <a:spcAft>
                          <a:spcPts val="0"/>
                        </a:spcAft>
                      </a:pPr>
                      <a:r>
                        <a:rPr lang="en-US" sz="2000" b="1">
                          <a:effectLst/>
                          <a:latin typeface="Times New Roman" pitchFamily="18" charset="0"/>
                          <a:cs typeface="Times New Roman" pitchFamily="18" charset="0"/>
                        </a:rPr>
                        <a:t>Gross Margin</a:t>
                      </a:r>
                      <a:endParaRPr lang="en-US" sz="2000" b="1">
                        <a:effectLst/>
                        <a:latin typeface="Times New Roman" pitchFamily="18" charset="0"/>
                        <a:ea typeface="Calibri"/>
                        <a:cs typeface="Times New Roman" pitchFamily="18" charset="0"/>
                      </a:endParaRPr>
                    </a:p>
                  </a:txBody>
                  <a:tcPr marL="68580" marR="68580" marT="0" marB="0"/>
                </a:tc>
                <a:tc>
                  <a:txBody>
                    <a:bodyPr/>
                    <a:lstStyle/>
                    <a:p>
                      <a:pPr marL="0" marR="0" algn="r">
                        <a:lnSpc>
                          <a:spcPct val="115000"/>
                        </a:lnSpc>
                        <a:spcBef>
                          <a:spcPts val="0"/>
                        </a:spcBef>
                        <a:spcAft>
                          <a:spcPts val="0"/>
                        </a:spcAft>
                      </a:pPr>
                      <a:r>
                        <a:rPr lang="en-US" sz="2000" b="1" dirty="0">
                          <a:effectLst/>
                          <a:latin typeface="Times New Roman" pitchFamily="18" charset="0"/>
                          <a:cs typeface="Times New Roman" pitchFamily="18" charset="0"/>
                        </a:rPr>
                        <a:t>30% of Sales</a:t>
                      </a:r>
                      <a:endParaRPr lang="en-US" sz="2000" b="1" dirty="0">
                        <a:effectLst/>
                        <a:latin typeface="Times New Roman" pitchFamily="18" charset="0"/>
                        <a:ea typeface="Calibri"/>
                        <a:cs typeface="Times New Roman" pitchFamily="18" charset="0"/>
                      </a:endParaRPr>
                    </a:p>
                  </a:txBody>
                  <a:tcPr marL="68580" marR="68580" marT="0" marB="0"/>
                </a:tc>
              </a:tr>
            </a:tbl>
          </a:graphicData>
        </a:graphic>
      </p:graphicFrame>
      <p:sp>
        <p:nvSpPr>
          <p:cNvPr id="6" name="Rectangle 5"/>
          <p:cNvSpPr/>
          <p:nvPr/>
        </p:nvSpPr>
        <p:spPr>
          <a:xfrm>
            <a:off x="304800" y="3886200"/>
            <a:ext cx="8153400" cy="2308324"/>
          </a:xfrm>
          <a:prstGeom prst="rect">
            <a:avLst/>
          </a:prstGeom>
        </p:spPr>
        <p:txBody>
          <a:bodyPr wrap="square">
            <a:spAutoFit/>
          </a:bodyPr>
          <a:lstStyle/>
          <a:p>
            <a:r>
              <a:rPr lang="en-US" sz="3200" b="1" dirty="0">
                <a:latin typeface="Times New Roman" pitchFamily="18" charset="0"/>
                <a:cs typeface="Times New Roman" pitchFamily="18" charset="0"/>
              </a:rPr>
              <a:t>Requirement:	</a:t>
            </a:r>
            <a:r>
              <a:rPr lang="en-US" sz="2800" b="1" dirty="0">
                <a:latin typeface="Times New Roman" pitchFamily="18" charset="0"/>
                <a:cs typeface="Times New Roman" pitchFamily="18" charset="0"/>
              </a:rPr>
              <a:t>Unilever is in the process of negotiating a settlement with its insurance company. Prepare an estimate of the cost of work in process and finished goods inventories that were destroyed by the fire. </a:t>
            </a:r>
          </a:p>
        </p:txBody>
      </p:sp>
    </p:spTree>
    <p:extLst>
      <p:ext uri="{BB962C8B-B14F-4D97-AF65-F5344CB8AC3E}">
        <p14:creationId xmlns:p14="http://schemas.microsoft.com/office/powerpoint/2010/main" xmlns="" val="16966937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197013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17547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15091465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a:xfrm>
            <a:off x="457200" y="2819400"/>
            <a:ext cx="8229600" cy="1143000"/>
          </a:xfrm>
        </p:spPr>
        <p:txBody>
          <a:bodyPr>
            <a:normAutofit/>
          </a:bodyPr>
          <a:lstStyle/>
          <a:p>
            <a:r>
              <a:rPr lang="en-US" sz="5400" b="1" dirty="0" smtClean="0">
                <a:latin typeface="Times New Roman" pitchFamily="18" charset="0"/>
                <a:cs typeface="Times New Roman" pitchFamily="18" charset="0"/>
              </a:rPr>
              <a:t>End of Lecture 09</a:t>
            </a:r>
          </a:p>
        </p:txBody>
      </p:sp>
    </p:spTree>
    <p:extLst>
      <p:ext uri="{BB962C8B-B14F-4D97-AF65-F5344CB8AC3E}">
        <p14:creationId xmlns:p14="http://schemas.microsoft.com/office/powerpoint/2010/main" xmlns="" val="7516534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TotalTime>
  <Words>532</Words>
  <Application>Microsoft Office PowerPoint</Application>
  <PresentationFormat>On-screen Show (4:3)</PresentationFormat>
  <Paragraphs>131</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 Lecture 09</vt:lpstr>
      <vt:lpstr>The Following Selected information was extracted from the 2010 accounting records of lone Oak Products</vt:lpstr>
      <vt:lpstr>Requirements</vt:lpstr>
      <vt:lpstr>The Following Selected information was extracted from the 2010 accounting records of lone Oak Products</vt:lpstr>
      <vt:lpstr>Slide 5</vt:lpstr>
      <vt:lpstr>Slide 6</vt:lpstr>
      <vt:lpstr>Slide 7</vt:lpstr>
      <vt:lpstr>The Following Selected information was extracted from the 2010 accounting records of lone Oak Products</vt:lpstr>
      <vt:lpstr>Requirements</vt:lpstr>
      <vt:lpstr>Slide 10</vt:lpstr>
      <vt:lpstr>Slide 11</vt:lpstr>
      <vt:lpstr>Slide 12</vt:lpstr>
      <vt:lpstr>Slide 13</vt:lpstr>
      <vt:lpstr>Slide 14</vt:lpstr>
      <vt:lpstr>Slide 15</vt:lpstr>
      <vt:lpstr>Slide 16</vt:lpstr>
      <vt:lpstr>End of Lecture 09</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Lecture 03</dc:title>
  <dc:creator>MyUserName</dc:creator>
  <cp:lastModifiedBy>NTS</cp:lastModifiedBy>
  <cp:revision>31</cp:revision>
  <dcterms:created xsi:type="dcterms:W3CDTF">2012-10-21T11:32:53Z</dcterms:created>
  <dcterms:modified xsi:type="dcterms:W3CDTF">2012-11-05T08:13:35Z</dcterms:modified>
</cp:coreProperties>
</file>