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99" r:id="rId3"/>
    <p:sldId id="283" r:id="rId4"/>
    <p:sldId id="284" r:id="rId5"/>
    <p:sldId id="298" r:id="rId6"/>
    <p:sldId id="286" r:id="rId7"/>
    <p:sldId id="285" r:id="rId8"/>
    <p:sldId id="292" r:id="rId9"/>
    <p:sldId id="293" r:id="rId10"/>
    <p:sldId id="294" r:id="rId11"/>
    <p:sldId id="295" r:id="rId12"/>
    <p:sldId id="296" r:id="rId13"/>
    <p:sldId id="28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7T11:26:00.417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43-1 24,'-14'0'4,"-15"3"-2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18263-E39D-4A0B-83D9-972117CD0D15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3CA4C-3410-47FD-A15F-C564154488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171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9582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659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034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0568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3249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340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913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107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812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25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613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771A5-5246-4445-8C3A-0ADA4B60849F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61E68-8D65-4CD3-A1D3-BAAD40733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120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sz="6600" b="1" dirty="0" smtClean="0"/>
              <a:t> Lecture 08</a:t>
            </a:r>
          </a:p>
        </p:txBody>
      </p:sp>
    </p:spTree>
    <p:extLst>
      <p:ext uri="{BB962C8B-B14F-4D97-AF65-F5344CB8AC3E}">
        <p14:creationId xmlns:p14="http://schemas.microsoft.com/office/powerpoint/2010/main" xmlns="" val="190391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Overview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Variable Cost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Fixed Cost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 Classifications for Predicting Cost Behavior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Direct Costs and Indirect Costs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 Concepts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Cost, Product Cost, Period Cost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Components of Manufacturing Products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 of Good Manufactured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 of Goods Sold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Income Statements</a:t>
            </a:r>
          </a:p>
          <a:p>
            <a:pPr eaLnBrk="1" hangingPunct="1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p14="http://schemas.microsoft.com/office/powerpoint/2010/main" Requires="p14">
          <p:contentPart p14:bwMode="auto" r:id="rId2">
            <p14:nvContentPartPr>
              <p14:cNvPr id="1638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09775" y="3308350"/>
              <a:ext cx="15875" cy="1588"/>
            </p14:xfrm>
          </p:contentPart>
        </mc:Choice>
        <mc:Fallback>
          <p:pic>
            <p:nvPicPr>
              <p:cNvPr id="1638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006889" y="3305174"/>
                <a:ext cx="21648" cy="79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="" xmlns:p14="http://schemas.microsoft.com/office/powerpoint/2010/main" val="3612739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Following data refer to Company XYZ for the year </a:t>
            </a:r>
            <a:r>
              <a:rPr lang="en-US" sz="2800" b="1" dirty="0" smtClean="0"/>
              <a:t>2008. </a:t>
            </a:r>
            <a:r>
              <a:rPr lang="en-US" sz="2800" b="1" dirty="0"/>
              <a:t>Prepare income statement for the year 2008 	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7161610"/>
              </p:ext>
            </p:extLst>
          </p:nvPr>
        </p:nvGraphicFramePr>
        <p:xfrm>
          <a:off x="304800" y="1222641"/>
          <a:ext cx="8763000" cy="5608320"/>
        </p:xfrm>
        <a:graphic>
          <a:graphicData uri="http://schemas.openxmlformats.org/drawingml/2006/table">
            <a:tbl>
              <a:tblPr firstRow="1" firstCol="1" bandRow="1"/>
              <a:tblGrid>
                <a:gridCol w="7189383"/>
                <a:gridCol w="1573617"/>
              </a:tblGrid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Sales revenue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950000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Work-in-process inventory, December 31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Work-in-process inventory, December 01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Selling and administrative expenses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Income tax expense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40%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Purchase of raw material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Raw-material inventory, December 31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Raw-material inventory, December 01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Direct labor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Utilities, plant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Depreciation: plant and equipment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Finished goods inventory, December 31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Finished goods inventory, December 01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Indirect material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Indirect labor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manufacturing overhead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80000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782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3268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Following data refer to Company XYZ for the year </a:t>
            </a:r>
            <a:r>
              <a:rPr lang="en-US" sz="2800" b="1" dirty="0" smtClean="0"/>
              <a:t>2008. </a:t>
            </a:r>
            <a:r>
              <a:rPr lang="en-US" sz="2800" b="1" dirty="0"/>
              <a:t>Prepare income statement for the year 2008 	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7161610"/>
              </p:ext>
            </p:extLst>
          </p:nvPr>
        </p:nvGraphicFramePr>
        <p:xfrm>
          <a:off x="304800" y="1222641"/>
          <a:ext cx="8763000" cy="5608320"/>
        </p:xfrm>
        <a:graphic>
          <a:graphicData uri="http://schemas.openxmlformats.org/drawingml/2006/table">
            <a:tbl>
              <a:tblPr firstRow="1" firstCol="1" bandRow="1"/>
              <a:tblGrid>
                <a:gridCol w="7189383"/>
                <a:gridCol w="1573617"/>
              </a:tblGrid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Sales revenue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950000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Work-in-process inventory, December 31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Work-in-process inventory, December 01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Selling and administrative expenses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Income tax expense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40%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Purchase of raw material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Raw-material inventory, December 31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Raw-material inventory, December 01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Direct labor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Utilities, plant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Depreciation: plant and equipment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Finished goods inventory, December 31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Finished goods inventory, December 01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Indirect material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Indirect labor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15000</a:t>
                      </a:r>
                      <a:endParaRPr lang="en-US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manufacturing overhead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80000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782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06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5208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Practice Question with Missing Data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29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196362"/>
              </p:ext>
            </p:extLst>
          </p:nvPr>
        </p:nvGraphicFramePr>
        <p:xfrm>
          <a:off x="152401" y="152408"/>
          <a:ext cx="8839198" cy="6624828"/>
        </p:xfrm>
        <a:graphic>
          <a:graphicData uri="http://schemas.openxmlformats.org/drawingml/2006/table">
            <a:tbl>
              <a:tblPr firstRow="1" firstCol="1" bandRow="1"/>
              <a:tblGrid>
                <a:gridCol w="4501444"/>
                <a:gridCol w="1555044"/>
                <a:gridCol w="1555044"/>
                <a:gridCol w="1227666"/>
              </a:tblGrid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Case A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Case B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Case 3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Beginning Inventory, raw Material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Rs. 20000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Rs. 15000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Ending Inventory, raw Material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Rs. 90000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Purchase of Raw Material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Direct Material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Direct Labor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Manufacturing Overhead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Total Manufacturing Cost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395000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Beginning Inventory, work in process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35000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Ending Inventory, work in process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 of Good Manufactured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Beginning Inventory, finished goods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 of Goods available for Sale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Ending Inventory, finished goods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 of Goods Sold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Sales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Gross margin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Selling and admin expenses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Income before taxes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Income tax expense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Net income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55000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0806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787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2040940"/>
              </p:ext>
            </p:extLst>
          </p:nvPr>
        </p:nvGraphicFramePr>
        <p:xfrm>
          <a:off x="152401" y="152408"/>
          <a:ext cx="8839198" cy="6624828"/>
        </p:xfrm>
        <a:graphic>
          <a:graphicData uri="http://schemas.openxmlformats.org/drawingml/2006/table">
            <a:tbl>
              <a:tblPr firstRow="1" firstCol="1" bandRow="1"/>
              <a:tblGrid>
                <a:gridCol w="4501444"/>
                <a:gridCol w="1555044"/>
                <a:gridCol w="1555044"/>
                <a:gridCol w="1227666"/>
              </a:tblGrid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Case A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Case B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Case 3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Beginning Inventory, raw Material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Rs. 20000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Rs. 15000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Ending Inventory, raw Material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Rs. 90000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Purchase of Raw Material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Direct Material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Direct Labor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Manufacturing Overhead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Total Manufacturing Cost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395000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Beginning Inventory, work in process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35000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Ending Inventory, work in process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 of Good Manufactured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Beginning Inventory, finished goods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 of Goods available for Sale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Ending Inventory, finished goods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 of Goods Sold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Sales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Gross margin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Selling and admin expenses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Income before taxes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Income tax expense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45000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Net income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?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55000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4271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9705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End of Lecture 08</a:t>
            </a:r>
          </a:p>
        </p:txBody>
      </p:sp>
    </p:spTree>
    <p:extLst>
      <p:ext uri="{BB962C8B-B14F-4D97-AF65-F5344CB8AC3E}">
        <p14:creationId xmlns:p14="http://schemas.microsoft.com/office/powerpoint/2010/main" xmlns="" val="75165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538</Words>
  <Application>Microsoft Office PowerPoint</Application>
  <PresentationFormat>On-screen Show (4:3)</PresentationFormat>
  <Paragraphs>248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 Lecture 08</vt:lpstr>
      <vt:lpstr>Lecture Overview</vt:lpstr>
      <vt:lpstr>Following data refer to Company XYZ for the year 2008. Prepare income statement for the year 2008  </vt:lpstr>
      <vt:lpstr>Slide 4</vt:lpstr>
      <vt:lpstr>Following data refer to Company XYZ for the year 2008. Prepare income statement for the year 2008  </vt:lpstr>
      <vt:lpstr>Slide 6</vt:lpstr>
      <vt:lpstr>Slide 7</vt:lpstr>
      <vt:lpstr>Practice Question with Missing Data</vt:lpstr>
      <vt:lpstr>Slide 9</vt:lpstr>
      <vt:lpstr>Slide 10</vt:lpstr>
      <vt:lpstr>Slide 11</vt:lpstr>
      <vt:lpstr>Slide 12</vt:lpstr>
      <vt:lpstr>End of Lecture 08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Lecture 03</dc:title>
  <dc:creator>MyUserName</dc:creator>
  <cp:lastModifiedBy>NTS</cp:lastModifiedBy>
  <cp:revision>24</cp:revision>
  <dcterms:created xsi:type="dcterms:W3CDTF">2012-10-21T11:32:53Z</dcterms:created>
  <dcterms:modified xsi:type="dcterms:W3CDTF">2012-11-05T06:09:56Z</dcterms:modified>
</cp:coreProperties>
</file>