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ink/ink2.xml" ContentType="application/inkml+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ink/ink3.xml" ContentType="application/inkml+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ink/ink1.xml" ContentType="application/inkml+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74" r:id="rId3"/>
    <p:sldId id="289" r:id="rId4"/>
    <p:sldId id="290" r:id="rId5"/>
    <p:sldId id="291" r:id="rId6"/>
    <p:sldId id="292" r:id="rId7"/>
    <p:sldId id="293"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58" r:id="rId23"/>
    <p:sldId id="259" r:id="rId24"/>
    <p:sldId id="260" r:id="rId25"/>
    <p:sldId id="261" r:id="rId26"/>
    <p:sldId id="262" r:id="rId27"/>
    <p:sldId id="264" r:id="rId28"/>
    <p:sldId id="265" r:id="rId29"/>
    <p:sldId id="266" r:id="rId30"/>
    <p:sldId id="267" r:id="rId31"/>
    <p:sldId id="268" r:id="rId32"/>
    <p:sldId id="269" r:id="rId33"/>
    <p:sldId id="270" r:id="rId34"/>
    <p:sldId id="271" r:id="rId35"/>
    <p:sldId id="272" r:id="rId36"/>
    <p:sldId id="27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ink/ink1.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in"/>
        </inkml:traceFormat>
        <inkml:channelProperties>
          <inkml:channelProperty channel="X" name="resolution" value="999.99994" units="1/in"/>
          <inkml:channelProperty channel="Y" name="resolution" value="999.99994" units="1/in"/>
          <inkml:channelProperty channel="F" name="resolution" value="1000" units="1/in"/>
        </inkml:channelProperties>
      </inkml:inkSource>
      <inkml:timestamp xml:id="ts0" timeString="2012-09-17T10:25:25.850"/>
    </inkml:context>
    <inkml:brush xml:id="br0">
      <inkml:brushProperty name="width" value="0.05292" units="cm"/>
      <inkml:brushProperty name="height" value="0.05292" units="cm"/>
      <inkml:brushProperty name="fitToCurve" value="1"/>
    </inkml:brush>
  </inkml:definitions>
  <inkml:trace contextRef="#ctx0" brushRef="#br0">3 0 15,'-3'3'2</inkml:trace>
</inkml:ink>
</file>

<file path=ppt/ink/ink2.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in"/>
        </inkml:traceFormat>
        <inkml:channelProperties>
          <inkml:channelProperty channel="X" name="resolution" value="999.99994" units="1/in"/>
          <inkml:channelProperty channel="Y" name="resolution" value="999.99994" units="1/in"/>
          <inkml:channelProperty channel="F" name="resolution" value="1000" units="1/in"/>
        </inkml:channelProperties>
      </inkml:inkSource>
      <inkml:timestamp xml:id="ts0" timeString="2012-09-17T10:57:45.980"/>
    </inkml:context>
    <inkml:brush xml:id="br0">
      <inkml:brushProperty name="width" value="0.05292" units="cm"/>
      <inkml:brushProperty name="height" value="0.05292" units="cm"/>
      <inkml:brushProperty name="fitToCurve" value="1"/>
    </inkml:brush>
  </inkml:definitions>
  <inkml:trace contextRef="#ctx0" brushRef="#br0">0 3 30,'0'0'4,"0"-1"-1,3 0-1,1 0-1</inkml:trace>
</inkml:ink>
</file>

<file path=ppt/ink/ink3.xml><?xml version="1.0" encoding="utf-8"?>
<inkml:ink xmlns:inkml="http://www.w3.org/2003/InkML">
  <inkml:definitions>
    <inkml:context xml:id="ctx0">
      <inkml:inkSource xml:id="inkSrc0">
        <inkml:traceFormat>
          <inkml:channel name="X" type="integer" max="16383" units="in"/>
          <inkml:channel name="Y" type="integer" max="16383" units="in"/>
          <inkml:channel name="F" type="integer" max="1023" units="in"/>
        </inkml:traceFormat>
        <inkml:channelProperties>
          <inkml:channelProperty channel="X" name="resolution" value="999.99994" units="1/in"/>
          <inkml:channelProperty channel="Y" name="resolution" value="999.99994" units="1/in"/>
          <inkml:channelProperty channel="F" name="resolution" value="1000" units="1/in"/>
        </inkml:channelProperties>
      </inkml:inkSource>
      <inkml:timestamp xml:id="ts0" timeString="2012-09-17T11:26:00.417"/>
    </inkml:context>
    <inkml:brush xml:id="br0">
      <inkml:brushProperty name="width" value="0.05292" units="cm"/>
      <inkml:brushProperty name="height" value="0.05292" units="cm"/>
      <inkml:brushProperty name="fitToCurve" value="1"/>
    </inkml:brush>
  </inkml:definitions>
  <inkml:trace contextRef="#ctx0" brushRef="#br0">43-1 24,'-14'0'4,"-15"3"-2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1072C9-79C2-4174-B87F-746288A71AB5}" type="datetimeFigureOut">
              <a:rPr lang="en-US" smtClean="0"/>
              <a:t>11/3/2012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609A81-D7BF-4FED-ACB1-A62E8562152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3</a:t>
            </a:fld>
            <a:endParaRPr lang="en-US"/>
          </a:p>
        </p:txBody>
      </p:sp>
    </p:spTree>
    <p:extLst>
      <p:ext uri="{BB962C8B-B14F-4D97-AF65-F5344CB8AC3E}">
        <p14:creationId xmlns:p14="http://schemas.microsoft.com/office/powerpoint/2010/main" xmlns="" val="2466479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4</a:t>
            </a:fld>
            <a:endParaRPr lang="en-US"/>
          </a:p>
        </p:txBody>
      </p:sp>
    </p:spTree>
    <p:extLst>
      <p:ext uri="{BB962C8B-B14F-4D97-AF65-F5344CB8AC3E}">
        <p14:creationId xmlns:p14="http://schemas.microsoft.com/office/powerpoint/2010/main" xmlns="" val="2128537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5</a:t>
            </a:fld>
            <a:endParaRPr lang="en-US"/>
          </a:p>
        </p:txBody>
      </p:sp>
    </p:spTree>
    <p:extLst>
      <p:ext uri="{BB962C8B-B14F-4D97-AF65-F5344CB8AC3E}">
        <p14:creationId xmlns:p14="http://schemas.microsoft.com/office/powerpoint/2010/main" xmlns="" val="2178045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586D145B-BCD5-484C-91CB-A30A85DCE3F9}" type="slidenum">
              <a:rPr lang="en-US" sz="1200" smtClean="0"/>
              <a:pPr/>
              <a:t>6</a:t>
            </a:fld>
            <a:endParaRPr lang="en-US" sz="1200" smtClean="0"/>
          </a:p>
        </p:txBody>
      </p:sp>
      <p:sp>
        <p:nvSpPr>
          <p:cNvPr id="229379" name="Rectangle 2"/>
          <p:cNvSpPr>
            <a:spLocks noGrp="1" noRot="1" noChangeAspect="1" noChangeArrowheads="1" noTextEdit="1"/>
          </p:cNvSpPr>
          <p:nvPr>
            <p:ph type="sldImg"/>
          </p:nvPr>
        </p:nvSpPr>
        <p:spPr>
          <a:solidFill>
            <a:srgbClr val="FFFFFF"/>
          </a:solidFill>
          <a:ln/>
        </p:spPr>
      </p:sp>
      <p:sp>
        <p:nvSpPr>
          <p:cNvPr id="22938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887D453A-7A2D-499F-8555-66B53E113F7C}" type="slidenum">
              <a:rPr lang="en-US" sz="1200" smtClean="0"/>
              <a:pPr/>
              <a:t>7</a:t>
            </a:fld>
            <a:endParaRPr lang="en-US" sz="1200" smtClean="0"/>
          </a:p>
        </p:txBody>
      </p:sp>
      <p:sp>
        <p:nvSpPr>
          <p:cNvPr id="230403" name="Rectangle 2"/>
          <p:cNvSpPr>
            <a:spLocks noGrp="1" noRot="1" noChangeAspect="1" noChangeArrowheads="1" noTextEdit="1"/>
          </p:cNvSpPr>
          <p:nvPr>
            <p:ph type="sldImg"/>
          </p:nvPr>
        </p:nvSpPr>
        <p:spPr>
          <a:solidFill>
            <a:srgbClr val="FFFFFF"/>
          </a:solidFill>
          <a:ln/>
        </p:spPr>
      </p:sp>
      <p:sp>
        <p:nvSpPr>
          <p:cNvPr id="230404"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8</a:t>
            </a:fld>
            <a:endParaRPr lang="en-US"/>
          </a:p>
        </p:txBody>
      </p:sp>
    </p:spTree>
    <p:extLst>
      <p:ext uri="{BB962C8B-B14F-4D97-AF65-F5344CB8AC3E}">
        <p14:creationId xmlns:p14="http://schemas.microsoft.com/office/powerpoint/2010/main" xmlns="" val="667348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A0D95BE8-0053-4D0F-90AB-31D0D9831220}" type="slidenum">
              <a:rPr lang="en-US" sz="1200" smtClean="0"/>
              <a:pPr/>
              <a:t>9</a:t>
            </a:fld>
            <a:endParaRPr lang="en-US" sz="1200" smtClean="0"/>
          </a:p>
        </p:txBody>
      </p:sp>
      <p:sp>
        <p:nvSpPr>
          <p:cNvPr id="231427" name="Rectangle 2"/>
          <p:cNvSpPr>
            <a:spLocks noGrp="1" noRot="1" noChangeAspect="1" noChangeArrowheads="1" noTextEdit="1"/>
          </p:cNvSpPr>
          <p:nvPr>
            <p:ph type="sldImg"/>
          </p:nvPr>
        </p:nvSpPr>
        <p:spPr>
          <a:solidFill>
            <a:srgbClr val="FFFFFF"/>
          </a:solidFill>
          <a:ln/>
        </p:spPr>
      </p:sp>
      <p:sp>
        <p:nvSpPr>
          <p:cNvPr id="23142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8364B54E-F803-4BBE-8D8C-5DE70EEDB83F}" type="slidenum">
              <a:rPr lang="en-US" sz="1200" smtClean="0"/>
              <a:pPr/>
              <a:t>10</a:t>
            </a:fld>
            <a:endParaRPr lang="en-US" sz="1200" smtClean="0"/>
          </a:p>
        </p:txBody>
      </p:sp>
      <p:sp>
        <p:nvSpPr>
          <p:cNvPr id="232451" name="Rectangle 2"/>
          <p:cNvSpPr>
            <a:spLocks noGrp="1" noRot="1" noChangeAspect="1" noChangeArrowheads="1" noTextEdit="1"/>
          </p:cNvSpPr>
          <p:nvPr>
            <p:ph type="sldImg"/>
          </p:nvPr>
        </p:nvSpPr>
        <p:spPr>
          <a:solidFill>
            <a:srgbClr val="FFFFFF"/>
          </a:solidFill>
          <a:ln/>
        </p:spPr>
      </p:sp>
      <p:sp>
        <p:nvSpPr>
          <p:cNvPr id="23245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11</a:t>
            </a:fld>
            <a:endParaRPr lang="en-US"/>
          </a:p>
        </p:txBody>
      </p:sp>
    </p:spTree>
    <p:extLst>
      <p:ext uri="{BB962C8B-B14F-4D97-AF65-F5344CB8AC3E}">
        <p14:creationId xmlns:p14="http://schemas.microsoft.com/office/powerpoint/2010/main" xmlns="" val="1503138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12</a:t>
            </a:fld>
            <a:endParaRPr lang="en-US"/>
          </a:p>
        </p:txBody>
      </p:sp>
    </p:spTree>
    <p:extLst>
      <p:ext uri="{BB962C8B-B14F-4D97-AF65-F5344CB8AC3E}">
        <p14:creationId xmlns:p14="http://schemas.microsoft.com/office/powerpoint/2010/main" xmlns="" val="2332640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13</a:t>
            </a:fld>
            <a:endParaRPr lang="en-US"/>
          </a:p>
        </p:txBody>
      </p:sp>
    </p:spTree>
    <p:extLst>
      <p:ext uri="{BB962C8B-B14F-4D97-AF65-F5344CB8AC3E}">
        <p14:creationId xmlns:p14="http://schemas.microsoft.com/office/powerpoint/2010/main" xmlns="" val="1234673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14</a:t>
            </a:fld>
            <a:endParaRPr lang="en-US"/>
          </a:p>
        </p:txBody>
      </p:sp>
    </p:spTree>
    <p:extLst>
      <p:ext uri="{BB962C8B-B14F-4D97-AF65-F5344CB8AC3E}">
        <p14:creationId xmlns:p14="http://schemas.microsoft.com/office/powerpoint/2010/main" xmlns="" val="3628572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15</a:t>
            </a:fld>
            <a:endParaRPr lang="en-US"/>
          </a:p>
        </p:txBody>
      </p:sp>
    </p:spTree>
    <p:extLst>
      <p:ext uri="{BB962C8B-B14F-4D97-AF65-F5344CB8AC3E}">
        <p14:creationId xmlns:p14="http://schemas.microsoft.com/office/powerpoint/2010/main" xmlns="" val="559487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16</a:t>
            </a:fld>
            <a:endParaRPr lang="en-US"/>
          </a:p>
        </p:txBody>
      </p:sp>
    </p:spTree>
    <p:extLst>
      <p:ext uri="{BB962C8B-B14F-4D97-AF65-F5344CB8AC3E}">
        <p14:creationId xmlns:p14="http://schemas.microsoft.com/office/powerpoint/2010/main" xmlns="" val="1911511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17</a:t>
            </a:fld>
            <a:endParaRPr lang="en-US"/>
          </a:p>
        </p:txBody>
      </p:sp>
    </p:spTree>
    <p:extLst>
      <p:ext uri="{BB962C8B-B14F-4D97-AF65-F5344CB8AC3E}">
        <p14:creationId xmlns:p14="http://schemas.microsoft.com/office/powerpoint/2010/main" xmlns="" val="2456337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57C65B37-4DF3-46A2-A5D5-AE6FA3FAF7B1}" type="slidenum">
              <a:rPr lang="en-US" sz="1200" smtClean="0"/>
              <a:pPr/>
              <a:t>18</a:t>
            </a:fld>
            <a:endParaRPr lang="en-US" sz="1200" smtClean="0"/>
          </a:p>
        </p:txBody>
      </p:sp>
      <p:sp>
        <p:nvSpPr>
          <p:cNvPr id="233475" name="Rectangle 2"/>
          <p:cNvSpPr>
            <a:spLocks noGrp="1" noRot="1" noChangeAspect="1" noChangeArrowheads="1" noTextEdit="1"/>
          </p:cNvSpPr>
          <p:nvPr>
            <p:ph type="sldImg"/>
          </p:nvPr>
        </p:nvSpPr>
        <p:spPr>
          <a:solidFill>
            <a:srgbClr val="FFFFFF"/>
          </a:solidFill>
          <a:ln/>
        </p:spPr>
      </p:sp>
      <p:sp>
        <p:nvSpPr>
          <p:cNvPr id="233476"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19</a:t>
            </a:fld>
            <a:endParaRPr lang="en-US"/>
          </a:p>
        </p:txBody>
      </p:sp>
    </p:spTree>
    <p:extLst>
      <p:ext uri="{BB962C8B-B14F-4D97-AF65-F5344CB8AC3E}">
        <p14:creationId xmlns:p14="http://schemas.microsoft.com/office/powerpoint/2010/main" xmlns="" val="1304300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20</a:t>
            </a:fld>
            <a:endParaRPr lang="en-US"/>
          </a:p>
        </p:txBody>
      </p:sp>
    </p:spTree>
    <p:extLst>
      <p:ext uri="{BB962C8B-B14F-4D97-AF65-F5344CB8AC3E}">
        <p14:creationId xmlns:p14="http://schemas.microsoft.com/office/powerpoint/2010/main" xmlns="" val="2649945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E5C48E-755D-415A-8D80-B994FE03DD33}" type="slidenum">
              <a:rPr lang="en-US" smtClean="0"/>
              <a:pPr/>
              <a:t>21</a:t>
            </a:fld>
            <a:endParaRPr lang="en-US"/>
          </a:p>
        </p:txBody>
      </p:sp>
    </p:spTree>
    <p:extLst>
      <p:ext uri="{BB962C8B-B14F-4D97-AF65-F5344CB8AC3E}">
        <p14:creationId xmlns:p14="http://schemas.microsoft.com/office/powerpoint/2010/main" xmlns="" val="517207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D94CEA-1733-4E46-91F0-228536B50989}"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2309537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D94CEA-1733-4E46-91F0-228536B50989}"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3558853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D94CEA-1733-4E46-91F0-228536B50989}"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2989002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D94CEA-1733-4E46-91F0-228536B50989}" type="datetimeFigureOut">
              <a:rPr lang="en-US" smtClean="0"/>
              <a:pPr/>
              <a:t>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3107880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D94CEA-1733-4E46-91F0-228536B50989}" type="datetimeFigureOut">
              <a:rPr lang="en-US" smtClean="0"/>
              <a:pPr/>
              <a:t>11/3/2012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70245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D94CEA-1733-4E46-91F0-228536B50989}" type="datetimeFigureOut">
              <a:rPr lang="en-US" smtClean="0"/>
              <a:pPr/>
              <a:t>11/3/2012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181607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D94CEA-1733-4E46-91F0-228536B50989}" type="datetimeFigureOut">
              <a:rPr lang="en-US" smtClean="0"/>
              <a:pPr/>
              <a:t>11/3/2012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1369229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D94CEA-1733-4E46-91F0-228536B50989}" type="datetimeFigureOut">
              <a:rPr lang="en-US" smtClean="0"/>
              <a:pPr/>
              <a:t>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3672239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D94CEA-1733-4E46-91F0-228536B50989}" type="datetimeFigureOut">
              <a:rPr lang="en-US" smtClean="0"/>
              <a:pPr/>
              <a:t>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3550153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D94CEA-1733-4E46-91F0-228536B50989}"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871373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D94CEA-1733-4E46-91F0-228536B50989}" type="datetimeFigureOut">
              <a:rPr lang="en-US" smtClean="0"/>
              <a:pPr/>
              <a:t>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1321802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38700" y="1600200"/>
            <a:ext cx="3924300" cy="4800600"/>
          </a:xfrm>
        </p:spPr>
        <p:txBody>
          <a:bodyPr rtlCol="0">
            <a:normAutofit/>
          </a:bodyPr>
          <a:lstStyle/>
          <a:p>
            <a:pPr lvl="0"/>
            <a:endParaRPr lang="en-US" noProof="0" smtClean="0"/>
          </a:p>
        </p:txBody>
      </p:sp>
    </p:spTree>
    <p:extLst>
      <p:ext uri="{BB962C8B-B14F-4D97-AF65-F5344CB8AC3E}">
        <p14:creationId xmlns:p14="http://schemas.microsoft.com/office/powerpoint/2010/main" xmlns="" val="4220029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0010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62000" y="1600200"/>
            <a:ext cx="3924300" cy="4800600"/>
          </a:xfrm>
        </p:spPr>
        <p:txBody>
          <a:bodyPr rtlCol="0">
            <a:normAutofit/>
          </a:bodyPr>
          <a:lstStyle/>
          <a:p>
            <a:pPr lvl="0"/>
            <a:endParaRPr lang="en-US" noProof="0" smtClean="0"/>
          </a:p>
        </p:txBody>
      </p:sp>
      <p:sp>
        <p:nvSpPr>
          <p:cNvPr id="4" name="Text Placeholder 3"/>
          <p:cNvSpPr>
            <a:spLocks noGrp="1"/>
          </p:cNvSpPr>
          <p:nvPr>
            <p:ph type="body" sz="half" idx="2"/>
          </p:nvPr>
        </p:nvSpPr>
        <p:spPr>
          <a:xfrm>
            <a:off x="4838700" y="1600200"/>
            <a:ext cx="39243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28762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D94CEA-1733-4E46-91F0-228536B50989}" type="datetimeFigureOut">
              <a:rPr lang="en-US" smtClean="0"/>
              <a:pPr/>
              <a:t>11/3/2012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582E1-3D55-4701-A665-2B86A6BB03A5}" type="slidenum">
              <a:rPr lang="en-US" smtClean="0"/>
              <a:pPr/>
              <a:t>‹#›</a:t>
            </a:fld>
            <a:endParaRPr lang="en-US"/>
          </a:p>
        </p:txBody>
      </p:sp>
    </p:spTree>
    <p:extLst>
      <p:ext uri="{BB962C8B-B14F-4D97-AF65-F5344CB8AC3E}">
        <p14:creationId xmlns:p14="http://schemas.microsoft.com/office/powerpoint/2010/main" xmlns="" val="2972911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Microsoft_Office_Excel_97-2003_Worksheet1.xls"/></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Title 1"/>
          <p:cNvSpPr>
            <a:spLocks noGrp="1"/>
          </p:cNvSpPr>
          <p:nvPr>
            <p:ph type="title"/>
          </p:nvPr>
        </p:nvSpPr>
        <p:spPr>
          <a:xfrm>
            <a:off x="457200" y="2819400"/>
            <a:ext cx="8229600" cy="1143000"/>
          </a:xfrm>
        </p:spPr>
        <p:txBody>
          <a:bodyPr/>
          <a:lstStyle/>
          <a:p>
            <a:r>
              <a:rPr lang="en-US" sz="6600" b="1" dirty="0" smtClean="0"/>
              <a:t>Lecture 07</a:t>
            </a:r>
          </a:p>
        </p:txBody>
      </p:sp>
    </p:spTree>
    <p:extLst>
      <p:ext uri="{BB962C8B-B14F-4D97-AF65-F5344CB8AC3E}">
        <p14:creationId xmlns:p14="http://schemas.microsoft.com/office/powerpoint/2010/main" xmlns="" val="408452406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Lecture 06</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Inventory Flows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Product </a:t>
            </a:r>
            <a:r>
              <a:rPr lang="en-US" dirty="0" smtClean="0">
                <a:latin typeface="Times New Roman" pitchFamily="18" charset="0"/>
                <a:cs typeface="Times New Roman" pitchFamily="18" charset="0"/>
              </a:rPr>
              <a:t>Costs</a:t>
            </a:r>
          </a:p>
          <a:p>
            <a:r>
              <a:rPr lang="en-US" dirty="0">
                <a:latin typeface="Times New Roman" pitchFamily="18" charset="0"/>
                <a:cs typeface="Times New Roman" pitchFamily="18" charset="0"/>
              </a:rPr>
              <a:t>Cost Classifications for Predicting Cost </a:t>
            </a:r>
            <a:r>
              <a:rPr lang="en-US" dirty="0" smtClean="0">
                <a:latin typeface="Times New Roman" pitchFamily="18" charset="0"/>
                <a:cs typeface="Times New Roman" pitchFamily="18" charset="0"/>
              </a:rPr>
              <a:t>Behavior</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429457309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rtlCol="0">
            <a:normAutofit fontScale="90000"/>
          </a:bodyPr>
          <a:lstStyle/>
          <a:p>
            <a:pPr eaLnBrk="1" fontAlgn="auto" hangingPunct="1">
              <a:spcAft>
                <a:spcPts val="0"/>
              </a:spcAft>
              <a:defRPr/>
            </a:pPr>
            <a:r>
              <a:rPr lang="en-US" dirty="0" smtClean="0"/>
              <a:t>Cost Classifications for Predicting Cost Behavior</a:t>
            </a:r>
          </a:p>
        </p:txBody>
      </p:sp>
      <p:sp>
        <p:nvSpPr>
          <p:cNvPr id="109571" name="Rectangle 3"/>
          <p:cNvSpPr>
            <a:spLocks noGrp="1" noChangeArrowheads="1"/>
          </p:cNvSpPr>
          <p:nvPr>
            <p:ph type="body" sz="half" idx="2"/>
          </p:nvPr>
        </p:nvSpPr>
        <p:spPr>
          <a:xfrm>
            <a:off x="762000" y="1905000"/>
            <a:ext cx="4191000" cy="4114800"/>
          </a:xfrm>
          <a:solidFill>
            <a:srgbClr val="EDECD2"/>
          </a:solidFill>
          <a:ln w="12700">
            <a:solidFill>
              <a:schemeClr val="accent2"/>
            </a:solidFill>
            <a:miter lim="800000"/>
            <a:headEnd/>
            <a:tailEnd/>
          </a:ln>
          <a:effectLst>
            <a:outerShdw dist="107763" dir="2700000" algn="ctr" rotWithShape="0">
              <a:schemeClr val="tx1"/>
            </a:outerShdw>
          </a:effectLst>
        </p:spPr>
        <p:txBody>
          <a:bodyPr lIns="90488" tIns="44450" rIns="90488" bIns="44450"/>
          <a:lstStyle/>
          <a:p>
            <a:pPr algn="ctr" eaLnBrk="1" hangingPunct="1">
              <a:lnSpc>
                <a:spcPct val="90000"/>
              </a:lnSpc>
              <a:spcBef>
                <a:spcPct val="35000"/>
              </a:spcBef>
              <a:buFont typeface="Wingdings" pitchFamily="2" charset="2"/>
              <a:buNone/>
            </a:pPr>
            <a:r>
              <a:rPr lang="en-US" sz="2800" smtClean="0"/>
              <a:t>   How a cost will react to changes in the level of business activity.</a:t>
            </a:r>
          </a:p>
          <a:p>
            <a:pPr lvl="1" eaLnBrk="1" hangingPunct="1">
              <a:lnSpc>
                <a:spcPct val="95000"/>
              </a:lnSpc>
              <a:spcBef>
                <a:spcPct val="45000"/>
              </a:spcBef>
            </a:pPr>
            <a:r>
              <a:rPr lang="en-US" sz="2400" smtClean="0"/>
              <a:t>Total </a:t>
            </a:r>
            <a:r>
              <a:rPr lang="en-US" sz="2400" b="1" smtClean="0">
                <a:solidFill>
                  <a:schemeClr val="accent2"/>
                </a:solidFill>
              </a:rPr>
              <a:t>variable costs</a:t>
            </a:r>
            <a:r>
              <a:rPr lang="en-US" sz="2400" smtClean="0">
                <a:solidFill>
                  <a:schemeClr val="accent2"/>
                </a:solidFill>
              </a:rPr>
              <a:t> </a:t>
            </a:r>
            <a:r>
              <a:rPr lang="en-US" sz="2400" smtClean="0"/>
              <a:t>change when activity changes.</a:t>
            </a:r>
          </a:p>
          <a:p>
            <a:pPr lvl="1" eaLnBrk="1" hangingPunct="1">
              <a:lnSpc>
                <a:spcPct val="95000"/>
              </a:lnSpc>
              <a:spcBef>
                <a:spcPct val="45000"/>
              </a:spcBef>
            </a:pPr>
            <a:r>
              <a:rPr lang="en-US" sz="2400" smtClean="0"/>
              <a:t>Total </a:t>
            </a:r>
            <a:r>
              <a:rPr lang="en-US" sz="2400" b="1" smtClean="0">
                <a:solidFill>
                  <a:schemeClr val="accent2"/>
                </a:solidFill>
              </a:rPr>
              <a:t>fixed costs</a:t>
            </a:r>
            <a:r>
              <a:rPr lang="en-US" sz="2400" smtClean="0">
                <a:solidFill>
                  <a:schemeClr val="accent2"/>
                </a:solidFill>
              </a:rPr>
              <a:t> </a:t>
            </a:r>
            <a:r>
              <a:rPr lang="en-US" sz="2400" smtClean="0"/>
              <a:t>remain unchanged when activity changes.</a:t>
            </a:r>
          </a:p>
        </p:txBody>
      </p:sp>
    </p:spTree>
    <p:extLst>
      <p:ext uri="{BB962C8B-B14F-4D97-AF65-F5344CB8AC3E}">
        <p14:creationId xmlns:p14="http://schemas.microsoft.com/office/powerpoint/2010/main" xmlns="" val="11614105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additive="base">
                                        <p:cTn id="7" dur="500" fill="hold"/>
                                        <p:tgtEl>
                                          <p:spTgt spid="1095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9571">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9571">
                                            <p:txEl>
                                              <p:pRg st="1" end="1"/>
                                            </p:txEl>
                                          </p:spTgt>
                                        </p:tgtEl>
                                        <p:attrNameLst>
                                          <p:attrName>style.visibility</p:attrName>
                                        </p:attrNameLst>
                                      </p:cBhvr>
                                      <p:to>
                                        <p:strVal val="visible"/>
                                      </p:to>
                                    </p:set>
                                    <p:anim calcmode="lin" valueType="num">
                                      <p:cBhvr additive="base">
                                        <p:cTn id="12" dur="500" fill="hold"/>
                                        <p:tgtEl>
                                          <p:spTgt spid="109571">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09571">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09571">
                                            <p:txEl>
                                              <p:pRg st="2" end="2"/>
                                            </p:txEl>
                                          </p:spTgt>
                                        </p:tgtEl>
                                        <p:attrNameLst>
                                          <p:attrName>style.visibility</p:attrName>
                                        </p:attrNameLst>
                                      </p:cBhvr>
                                      <p:to>
                                        <p:strVal val="visible"/>
                                      </p:to>
                                    </p:set>
                                    <p:anim calcmode="lin" valueType="num">
                                      <p:cBhvr additive="base">
                                        <p:cTn id="17" dur="500" fill="hold"/>
                                        <p:tgtEl>
                                          <p:spTgt spid="109571">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0957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bldLvl="2"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3"/>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Total Variable Cost</a:t>
            </a:r>
          </a:p>
        </p:txBody>
      </p:sp>
      <p:sp>
        <p:nvSpPr>
          <p:cNvPr id="133123" name="Rectangle 4"/>
          <p:cNvSpPr>
            <a:spLocks noGrp="1" noChangeArrowheads="1"/>
          </p:cNvSpPr>
          <p:nvPr>
            <p:ph idx="1"/>
          </p:nvPr>
        </p:nvSpPr>
        <p:spPr>
          <a:xfrm>
            <a:off x="762000" y="1600200"/>
            <a:ext cx="8001000" cy="1333500"/>
          </a:xfrm>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dirty="0" smtClean="0"/>
              <a:t>  Your </a:t>
            </a:r>
            <a:r>
              <a:rPr lang="en-US" dirty="0" smtClean="0"/>
              <a:t>telephone </a:t>
            </a:r>
            <a:r>
              <a:rPr lang="en-US" dirty="0" smtClean="0"/>
              <a:t>bill is based on how many minutes you talk.</a:t>
            </a:r>
          </a:p>
        </p:txBody>
      </p:sp>
      <p:sp>
        <p:nvSpPr>
          <p:cNvPr id="110594" name="Line 2"/>
          <p:cNvSpPr>
            <a:spLocks noChangeShapeType="1"/>
          </p:cNvSpPr>
          <p:nvPr/>
        </p:nvSpPr>
        <p:spPr bwMode="auto">
          <a:xfrm flipV="1">
            <a:off x="1965325" y="3644900"/>
            <a:ext cx="2108200" cy="2159000"/>
          </a:xfrm>
          <a:prstGeom prst="line">
            <a:avLst/>
          </a:prstGeom>
          <a:noFill/>
          <a:ln w="25399">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 name="Group 52"/>
          <p:cNvGrpSpPr>
            <a:grpSpLocks/>
          </p:cNvGrpSpPr>
          <p:nvPr/>
        </p:nvGrpSpPr>
        <p:grpSpPr bwMode="auto">
          <a:xfrm>
            <a:off x="1176338" y="2857500"/>
            <a:ext cx="3459163" cy="3511550"/>
            <a:chOff x="741" y="1800"/>
            <a:chExt cx="2179" cy="2212"/>
          </a:xfrm>
        </p:grpSpPr>
        <p:sp>
          <p:nvSpPr>
            <p:cNvPr id="133126" name="Line 47"/>
            <p:cNvSpPr>
              <a:spLocks noChangeShapeType="1"/>
            </p:cNvSpPr>
            <p:nvPr/>
          </p:nvSpPr>
          <p:spPr bwMode="auto">
            <a:xfrm>
              <a:off x="1248" y="1928"/>
              <a:ext cx="0" cy="1712"/>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27" name="Line 48"/>
            <p:cNvSpPr>
              <a:spLocks noChangeShapeType="1"/>
            </p:cNvSpPr>
            <p:nvPr/>
          </p:nvSpPr>
          <p:spPr bwMode="auto">
            <a:xfrm>
              <a:off x="1256" y="3648"/>
              <a:ext cx="1664" cy="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28" name="Rectangle 49"/>
            <p:cNvSpPr>
              <a:spLocks noChangeArrowheads="1"/>
            </p:cNvSpPr>
            <p:nvPr/>
          </p:nvSpPr>
          <p:spPr bwMode="auto">
            <a:xfrm>
              <a:off x="1441" y="3745"/>
              <a:ext cx="1342"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200">
                  <a:solidFill>
                    <a:srgbClr val="0000CC"/>
                  </a:solidFill>
                  <a:latin typeface="Arial" pitchFamily="34" charset="0"/>
                </a:rPr>
                <a:t>Minutes Talked</a:t>
              </a:r>
            </a:p>
          </p:txBody>
        </p:sp>
        <p:sp>
          <p:nvSpPr>
            <p:cNvPr id="133129" name="Rectangle 50"/>
            <p:cNvSpPr>
              <a:spLocks noChangeArrowheads="1"/>
            </p:cNvSpPr>
            <p:nvPr/>
          </p:nvSpPr>
          <p:spPr bwMode="auto">
            <a:xfrm rot="16200000">
              <a:off x="48" y="2493"/>
              <a:ext cx="1870" cy="48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dirty="0">
                  <a:solidFill>
                    <a:srgbClr val="0000CC"/>
                  </a:solidFill>
                  <a:latin typeface="Arial" pitchFamily="34" charset="0"/>
                </a:rPr>
                <a:t/>
              </a:r>
              <a:br>
                <a:rPr lang="en-US" sz="2200" dirty="0">
                  <a:solidFill>
                    <a:srgbClr val="0000CC"/>
                  </a:solidFill>
                  <a:latin typeface="Arial" pitchFamily="34" charset="0"/>
                </a:rPr>
              </a:br>
              <a:r>
                <a:rPr lang="en-US" sz="2200" dirty="0">
                  <a:solidFill>
                    <a:srgbClr val="0000CC"/>
                  </a:solidFill>
                  <a:latin typeface="Arial" pitchFamily="34" charset="0"/>
                </a:rPr>
                <a:t>Telephone Bill</a:t>
              </a:r>
            </a:p>
          </p:txBody>
        </p:sp>
      </p:grpSp>
    </p:spTree>
    <p:extLst>
      <p:ext uri="{BB962C8B-B14F-4D97-AF65-F5344CB8AC3E}">
        <p14:creationId xmlns:p14="http://schemas.microsoft.com/office/powerpoint/2010/main" xmlns="" val="41188539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0594"/>
                                        </p:tgtEl>
                                        <p:attrNameLst>
                                          <p:attrName>style.visibility</p:attrName>
                                        </p:attrNameLst>
                                      </p:cBhvr>
                                      <p:to>
                                        <p:strVal val="visible"/>
                                      </p:to>
                                    </p:set>
                                    <p:animEffect transition="in" filter="dissolve">
                                      <p:cBhvr>
                                        <p:cTn id="12" dur="500"/>
                                        <p:tgtEl>
                                          <p:spTgt spid="11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Variable Cost Per Unit</a:t>
            </a:r>
          </a:p>
        </p:txBody>
      </p:sp>
      <p:sp>
        <p:nvSpPr>
          <p:cNvPr id="134147" name="Rectangle 9"/>
          <p:cNvSpPr>
            <a:spLocks noGrp="1" noChangeArrowheads="1"/>
          </p:cNvSpPr>
          <p:nvPr>
            <p:ph idx="1"/>
          </p:nvPr>
        </p:nvSpPr>
        <p:spPr>
          <a:xfrm>
            <a:off x="152400" y="1600200"/>
            <a:ext cx="8763000" cy="4114800"/>
          </a:xfrm>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dirty="0" smtClean="0"/>
              <a:t>  The </a:t>
            </a:r>
            <a:r>
              <a:rPr lang="en-US" b="1" dirty="0" smtClean="0">
                <a:solidFill>
                  <a:schemeClr val="accent2"/>
                </a:solidFill>
              </a:rPr>
              <a:t>cost per </a:t>
            </a:r>
            <a:r>
              <a:rPr lang="en-US" b="1" dirty="0" smtClean="0">
                <a:solidFill>
                  <a:schemeClr val="accent2"/>
                </a:solidFill>
              </a:rPr>
              <a:t>call </a:t>
            </a:r>
            <a:r>
              <a:rPr lang="en-US" dirty="0" smtClean="0"/>
              <a:t>is </a:t>
            </a:r>
            <a:r>
              <a:rPr lang="en-US" dirty="0" smtClean="0"/>
              <a:t>constant.  For example, 1 Rupee per minute.</a:t>
            </a:r>
          </a:p>
        </p:txBody>
      </p:sp>
      <p:sp>
        <p:nvSpPr>
          <p:cNvPr id="134148" name="Line 5"/>
          <p:cNvSpPr>
            <a:spLocks noChangeShapeType="1"/>
          </p:cNvSpPr>
          <p:nvPr/>
        </p:nvSpPr>
        <p:spPr bwMode="auto">
          <a:xfrm>
            <a:off x="5803900" y="5867400"/>
            <a:ext cx="2641600" cy="0"/>
          </a:xfrm>
          <a:prstGeom prst="line">
            <a:avLst/>
          </a:prstGeom>
          <a:noFill/>
          <a:ln w="25399">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 name="Group 52"/>
          <p:cNvGrpSpPr>
            <a:grpSpLocks/>
          </p:cNvGrpSpPr>
          <p:nvPr/>
        </p:nvGrpSpPr>
        <p:grpSpPr bwMode="auto">
          <a:xfrm>
            <a:off x="4991100" y="2781300"/>
            <a:ext cx="3454400" cy="3587750"/>
            <a:chOff x="3144" y="1752"/>
            <a:chExt cx="2176" cy="2260"/>
          </a:xfrm>
        </p:grpSpPr>
        <p:sp>
          <p:nvSpPr>
            <p:cNvPr id="134151" name="Rectangle 3"/>
            <p:cNvSpPr>
              <a:spLocks noChangeArrowheads="1"/>
            </p:cNvSpPr>
            <p:nvPr/>
          </p:nvSpPr>
          <p:spPr bwMode="auto">
            <a:xfrm>
              <a:off x="3793" y="3745"/>
              <a:ext cx="1438"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6600"/>
                  </a:solidFill>
                  <a:latin typeface="Arial" pitchFamily="34" charset="0"/>
                </a:rPr>
                <a:t>Minutes Talked</a:t>
              </a:r>
            </a:p>
          </p:txBody>
        </p:sp>
        <p:sp>
          <p:nvSpPr>
            <p:cNvPr id="134152" name="Line 4"/>
            <p:cNvSpPr>
              <a:spLocks noChangeShapeType="1"/>
            </p:cNvSpPr>
            <p:nvPr/>
          </p:nvSpPr>
          <p:spPr bwMode="auto">
            <a:xfrm>
              <a:off x="3648" y="1928"/>
              <a:ext cx="0" cy="176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4153" name="Line 6"/>
            <p:cNvSpPr>
              <a:spLocks noChangeShapeType="1"/>
            </p:cNvSpPr>
            <p:nvPr/>
          </p:nvSpPr>
          <p:spPr bwMode="auto">
            <a:xfrm>
              <a:off x="3656" y="3696"/>
              <a:ext cx="1664" cy="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4154" name="Rectangle 7"/>
            <p:cNvSpPr>
              <a:spLocks noChangeArrowheads="1"/>
            </p:cNvSpPr>
            <p:nvPr/>
          </p:nvSpPr>
          <p:spPr bwMode="auto">
            <a:xfrm rot="-5400000">
              <a:off x="2352" y="2544"/>
              <a:ext cx="2062"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6600"/>
                  </a:solidFill>
                  <a:latin typeface="Arial" pitchFamily="34" charset="0"/>
                </a:rPr>
                <a:t>Per Minute</a:t>
              </a:r>
              <a:br>
                <a:rPr lang="en-US" sz="2200">
                  <a:solidFill>
                    <a:srgbClr val="006600"/>
                  </a:solidFill>
                  <a:latin typeface="Arial" pitchFamily="34" charset="0"/>
                </a:rPr>
              </a:br>
              <a:r>
                <a:rPr lang="en-US" sz="2200">
                  <a:solidFill>
                    <a:srgbClr val="006600"/>
                  </a:solidFill>
                  <a:latin typeface="Arial" pitchFamily="34" charset="0"/>
                </a:rPr>
                <a:t>Telephone Charge</a:t>
              </a:r>
            </a:p>
          </p:txBody>
        </p:sp>
      </p:grpSp>
      <p:sp>
        <p:nvSpPr>
          <p:cNvPr id="111624" name="Line 8"/>
          <p:cNvSpPr>
            <a:spLocks noChangeShapeType="1"/>
          </p:cNvSpPr>
          <p:nvPr/>
        </p:nvSpPr>
        <p:spPr bwMode="auto">
          <a:xfrm>
            <a:off x="5803900" y="4343400"/>
            <a:ext cx="2260600" cy="0"/>
          </a:xfrm>
          <a:prstGeom prst="line">
            <a:avLst/>
          </a:prstGeom>
          <a:noFill/>
          <a:ln w="25399">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0155035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1624"/>
                                        </p:tgtEl>
                                        <p:attrNameLst>
                                          <p:attrName>style.visibility</p:attrName>
                                        </p:attrNameLst>
                                      </p:cBhvr>
                                      <p:to>
                                        <p:strVal val="visible"/>
                                      </p:to>
                                    </p:set>
                                    <p:animEffect transition="in" filter="dissolve">
                                      <p:cBhvr>
                                        <p:cTn id="12" dur="500"/>
                                        <p:tgtEl>
                                          <p:spTgt spid="111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Total Fixed Cost</a:t>
            </a:r>
          </a:p>
        </p:txBody>
      </p:sp>
      <p:sp>
        <p:nvSpPr>
          <p:cNvPr id="135171" name="Rectangle 3"/>
          <p:cNvSpPr>
            <a:spLocks noGrp="1" noChangeArrowheads="1"/>
          </p:cNvSpPr>
          <p:nvPr>
            <p:ph idx="1"/>
          </p:nvPr>
        </p:nvSpPr>
        <p:spPr>
          <a:xfrm>
            <a:off x="381000" y="1447800"/>
            <a:ext cx="8534400" cy="1524000"/>
          </a:xfrm>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eaLnBrk="1" hangingPunct="1">
              <a:lnSpc>
                <a:spcPct val="90000"/>
              </a:lnSpc>
              <a:buFont typeface="Wingdings" pitchFamily="2" charset="2"/>
              <a:buNone/>
            </a:pPr>
            <a:r>
              <a:rPr lang="en-US" smtClean="0"/>
              <a:t>   Your monthly </a:t>
            </a:r>
            <a:r>
              <a:rPr lang="en-US" b="1" smtClean="0">
                <a:solidFill>
                  <a:schemeClr val="accent2"/>
                </a:solidFill>
              </a:rPr>
              <a:t>basic telephone bill</a:t>
            </a:r>
            <a:r>
              <a:rPr lang="en-US" smtClean="0"/>
              <a:t> probably does not change when you make more local calls.  </a:t>
            </a:r>
          </a:p>
        </p:txBody>
      </p:sp>
      <p:sp>
        <p:nvSpPr>
          <p:cNvPr id="196612" name="Line 4"/>
          <p:cNvSpPr>
            <a:spLocks noChangeShapeType="1"/>
          </p:cNvSpPr>
          <p:nvPr/>
        </p:nvSpPr>
        <p:spPr bwMode="auto">
          <a:xfrm>
            <a:off x="1536700" y="4267200"/>
            <a:ext cx="2794000" cy="0"/>
          </a:xfrm>
          <a:prstGeom prst="line">
            <a:avLst/>
          </a:prstGeom>
          <a:noFill/>
          <a:ln w="25399">
            <a:solidFill>
              <a:srgbClr val="FF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 name="Group 5"/>
          <p:cNvGrpSpPr>
            <a:grpSpLocks/>
          </p:cNvGrpSpPr>
          <p:nvPr/>
        </p:nvGrpSpPr>
        <p:grpSpPr bwMode="auto">
          <a:xfrm>
            <a:off x="725488" y="2832100"/>
            <a:ext cx="4149725" cy="3536950"/>
            <a:chOff x="457" y="1784"/>
            <a:chExt cx="2614" cy="2228"/>
          </a:xfrm>
        </p:grpSpPr>
        <p:sp>
          <p:nvSpPr>
            <p:cNvPr id="135174" name="Line 6"/>
            <p:cNvSpPr>
              <a:spLocks noChangeShapeType="1"/>
            </p:cNvSpPr>
            <p:nvPr/>
          </p:nvSpPr>
          <p:spPr bwMode="auto">
            <a:xfrm>
              <a:off x="960" y="1784"/>
              <a:ext cx="0" cy="1904"/>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75" name="Line 7"/>
            <p:cNvSpPr>
              <a:spLocks noChangeShapeType="1"/>
            </p:cNvSpPr>
            <p:nvPr/>
          </p:nvSpPr>
          <p:spPr bwMode="auto">
            <a:xfrm>
              <a:off x="968" y="3696"/>
              <a:ext cx="1904" cy="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5176" name="Rectangle 8"/>
            <p:cNvSpPr>
              <a:spLocks noChangeArrowheads="1"/>
            </p:cNvSpPr>
            <p:nvPr/>
          </p:nvSpPr>
          <p:spPr bwMode="auto">
            <a:xfrm>
              <a:off x="961" y="3745"/>
              <a:ext cx="2110"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200">
                  <a:solidFill>
                    <a:schemeClr val="accent2"/>
                  </a:solidFill>
                  <a:latin typeface="Arial" pitchFamily="34" charset="0"/>
                </a:rPr>
                <a:t>Number of Local Calls</a:t>
              </a:r>
            </a:p>
          </p:txBody>
        </p:sp>
        <p:sp>
          <p:nvSpPr>
            <p:cNvPr id="135177" name="Rectangle 9"/>
            <p:cNvSpPr>
              <a:spLocks noChangeArrowheads="1"/>
            </p:cNvSpPr>
            <p:nvPr/>
          </p:nvSpPr>
          <p:spPr bwMode="auto">
            <a:xfrm rot="-5400000">
              <a:off x="-239" y="2542"/>
              <a:ext cx="1870"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chemeClr val="accent2"/>
                  </a:solidFill>
                  <a:latin typeface="Arial" pitchFamily="34" charset="0"/>
                </a:rPr>
                <a:t>Monthly Basic Telephone Bill</a:t>
              </a:r>
            </a:p>
          </p:txBody>
        </p:sp>
      </p:grpSp>
    </p:spTree>
    <p:extLst>
      <p:ext uri="{BB962C8B-B14F-4D97-AF65-F5344CB8AC3E}">
        <p14:creationId xmlns:p14="http://schemas.microsoft.com/office/powerpoint/2010/main" xmlns="" val="25173759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6612"/>
                                        </p:tgtEl>
                                        <p:attrNameLst>
                                          <p:attrName>style.visibility</p:attrName>
                                        </p:attrNameLst>
                                      </p:cBhvr>
                                      <p:to>
                                        <p:strVal val="visible"/>
                                      </p:to>
                                    </p:set>
                                    <p:animEffect transition="in" filter="dissolve">
                                      <p:cBhvr>
                                        <p:cTn id="12" dur="500"/>
                                        <p:tgtEl>
                                          <p:spTgt spid="196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smtClean="0"/>
              <a:t>Fixed Cost Per Unit</a:t>
            </a:r>
          </a:p>
        </p:txBody>
      </p:sp>
      <p:sp>
        <p:nvSpPr>
          <p:cNvPr id="136195" name="Rectangle 10"/>
          <p:cNvSpPr>
            <a:spLocks noGrp="1" noChangeArrowheads="1"/>
          </p:cNvSpPr>
          <p:nvPr>
            <p:ph idx="1"/>
          </p:nvPr>
        </p:nvSpPr>
        <p:spPr>
          <a:xfrm>
            <a:off x="381000" y="1447800"/>
            <a:ext cx="8534400" cy="1066800"/>
          </a:xfrm>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smtClean="0"/>
              <a:t>The average cost </a:t>
            </a:r>
            <a:r>
              <a:rPr lang="en-US" b="1" smtClean="0">
                <a:solidFill>
                  <a:schemeClr val="accent2"/>
                </a:solidFill>
              </a:rPr>
              <a:t>per local call</a:t>
            </a:r>
            <a:r>
              <a:rPr lang="en-US" smtClean="0"/>
              <a:t> decreases as more local calls are made.</a:t>
            </a:r>
          </a:p>
        </p:txBody>
      </p:sp>
      <p:sp>
        <p:nvSpPr>
          <p:cNvPr id="136196" name="Line 3"/>
          <p:cNvSpPr>
            <a:spLocks noChangeShapeType="1"/>
          </p:cNvSpPr>
          <p:nvPr/>
        </p:nvSpPr>
        <p:spPr bwMode="auto">
          <a:xfrm>
            <a:off x="5880100" y="5867400"/>
            <a:ext cx="3022600" cy="0"/>
          </a:xfrm>
          <a:prstGeom prst="line">
            <a:avLst/>
          </a:prstGeom>
          <a:noFill/>
          <a:ln w="25399">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 name="Group 4"/>
          <p:cNvGrpSpPr>
            <a:grpSpLocks/>
          </p:cNvGrpSpPr>
          <p:nvPr/>
        </p:nvGrpSpPr>
        <p:grpSpPr bwMode="auto">
          <a:xfrm>
            <a:off x="5068888" y="2509838"/>
            <a:ext cx="3844925" cy="3859212"/>
            <a:chOff x="3193" y="1581"/>
            <a:chExt cx="2422" cy="2431"/>
          </a:xfrm>
        </p:grpSpPr>
        <p:sp>
          <p:nvSpPr>
            <p:cNvPr id="136199" name="Rectangle 5"/>
            <p:cNvSpPr>
              <a:spLocks noChangeArrowheads="1"/>
            </p:cNvSpPr>
            <p:nvPr/>
          </p:nvSpPr>
          <p:spPr bwMode="auto">
            <a:xfrm>
              <a:off x="3697" y="3745"/>
              <a:ext cx="1918"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200">
                  <a:solidFill>
                    <a:srgbClr val="006600"/>
                  </a:solidFill>
                  <a:latin typeface="Arial" pitchFamily="34" charset="0"/>
                </a:rPr>
                <a:t>Number of Local Calls </a:t>
              </a:r>
            </a:p>
          </p:txBody>
        </p:sp>
        <p:sp>
          <p:nvSpPr>
            <p:cNvPr id="136200" name="Line 6"/>
            <p:cNvSpPr>
              <a:spLocks noChangeShapeType="1"/>
            </p:cNvSpPr>
            <p:nvPr/>
          </p:nvSpPr>
          <p:spPr bwMode="auto">
            <a:xfrm>
              <a:off x="3696" y="1784"/>
              <a:ext cx="0" cy="1904"/>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6201" name="Line 7"/>
            <p:cNvSpPr>
              <a:spLocks noChangeShapeType="1"/>
            </p:cNvSpPr>
            <p:nvPr/>
          </p:nvSpPr>
          <p:spPr bwMode="auto">
            <a:xfrm>
              <a:off x="3696" y="3696"/>
              <a:ext cx="1672" cy="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6202" name="Rectangle 8"/>
            <p:cNvSpPr>
              <a:spLocks noChangeArrowheads="1"/>
            </p:cNvSpPr>
            <p:nvPr/>
          </p:nvSpPr>
          <p:spPr bwMode="auto">
            <a:xfrm rot="-5400000">
              <a:off x="2291" y="2483"/>
              <a:ext cx="2281"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200">
                  <a:solidFill>
                    <a:srgbClr val="006600"/>
                  </a:solidFill>
                  <a:latin typeface="Arial" pitchFamily="34" charset="0"/>
                </a:rPr>
                <a:t>Monthly Basic Telephone Bill per Local Call</a:t>
              </a:r>
            </a:p>
          </p:txBody>
        </p:sp>
      </p:grpSp>
      <p:sp>
        <p:nvSpPr>
          <p:cNvPr id="198665" name="Arc 9"/>
          <p:cNvSpPr>
            <a:spLocks/>
          </p:cNvSpPr>
          <p:nvPr/>
        </p:nvSpPr>
        <p:spPr bwMode="auto">
          <a:xfrm rot="10800000">
            <a:off x="5991225" y="3352800"/>
            <a:ext cx="2425700" cy="23495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399" cap="rnd">
            <a:solidFill>
              <a:srgbClr val="FF00FF"/>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32156567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986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rtlCol="0">
            <a:normAutofit fontScale="90000"/>
          </a:bodyPr>
          <a:lstStyle/>
          <a:p>
            <a:pPr eaLnBrk="1" fontAlgn="auto" hangingPunct="1">
              <a:spcAft>
                <a:spcPts val="0"/>
              </a:spcAft>
              <a:defRPr/>
            </a:pPr>
            <a:r>
              <a:rPr lang="en-US" dirty="0" smtClean="0"/>
              <a:t>Cost Classifications for Predicting Cost Behavior</a:t>
            </a:r>
          </a:p>
        </p:txBody>
      </p:sp>
      <p:graphicFrame>
        <p:nvGraphicFramePr>
          <p:cNvPr id="137219" name="Object 3"/>
          <p:cNvGraphicFramePr>
            <a:graphicFrameLocks/>
          </p:cNvGraphicFramePr>
          <p:nvPr/>
        </p:nvGraphicFramePr>
        <p:xfrm>
          <a:off x="533400" y="2133600"/>
          <a:ext cx="8486775" cy="3095625"/>
        </p:xfrm>
        <a:graphic>
          <a:graphicData uri="http://schemas.openxmlformats.org/presentationml/2006/ole">
            <p:oleObj spid="_x0000_s1026" name="Worksheet" r:id="rId4" imgW="4813920" imgH="1760400" progId="Excel.Sheet.8">
              <p:embed/>
            </p:oleObj>
          </a:graphicData>
        </a:graphic>
      </p:graphicFrame>
    </p:spTree>
    <p:extLst>
      <p:ext uri="{BB962C8B-B14F-4D97-AF65-F5344CB8AC3E}">
        <p14:creationId xmlns:p14="http://schemas.microsoft.com/office/powerpoint/2010/main" xmlns="" val="221689800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Direct Costs and Indirect Costs</a:t>
            </a:r>
          </a:p>
        </p:txBody>
      </p:sp>
      <p:sp>
        <p:nvSpPr>
          <p:cNvPr id="200707" name="Rectangle 3"/>
          <p:cNvSpPr>
            <a:spLocks noGrp="1" noChangeArrowheads="1"/>
          </p:cNvSpPr>
          <p:nvPr>
            <p:ph sz="half" idx="1"/>
          </p:nvPr>
        </p:nvSpPr>
        <p:spPr>
          <a:xfrm>
            <a:off x="558800" y="1612900"/>
            <a:ext cx="4089400" cy="4775200"/>
          </a:xfrm>
          <a:ln w="25399" cap="flat">
            <a:solidFill>
              <a:schemeClr val="accent2"/>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lnSpc>
                <a:spcPct val="90000"/>
              </a:lnSpc>
              <a:spcBef>
                <a:spcPct val="40000"/>
              </a:spcBef>
              <a:buFont typeface="Wingdings" pitchFamily="2" charset="2"/>
              <a:buNone/>
            </a:pPr>
            <a:r>
              <a:rPr lang="en-US" smtClean="0">
                <a:solidFill>
                  <a:schemeClr val="accent2"/>
                </a:solidFill>
              </a:rPr>
              <a:t>Direct costs</a:t>
            </a:r>
            <a:endParaRPr lang="en-US" smtClean="0"/>
          </a:p>
          <a:p>
            <a:pPr eaLnBrk="1" hangingPunct="1">
              <a:lnSpc>
                <a:spcPct val="90000"/>
              </a:lnSpc>
              <a:spcBef>
                <a:spcPct val="40000"/>
              </a:spcBef>
            </a:pPr>
            <a:r>
              <a:rPr lang="en-US" sz="2600" smtClean="0"/>
              <a:t>Costs that can be</a:t>
            </a:r>
            <a:br>
              <a:rPr lang="en-US" sz="2600" smtClean="0"/>
            </a:br>
            <a:r>
              <a:rPr lang="en-US" sz="2600" smtClean="0"/>
              <a:t>easily and conveniently traced to a unit of product or other cost objective.</a:t>
            </a:r>
          </a:p>
          <a:p>
            <a:pPr eaLnBrk="1" hangingPunct="1">
              <a:lnSpc>
                <a:spcPct val="90000"/>
              </a:lnSpc>
              <a:spcBef>
                <a:spcPct val="40000"/>
              </a:spcBef>
            </a:pPr>
            <a:r>
              <a:rPr lang="en-US" sz="2600" smtClean="0"/>
              <a:t>Examples:  direct material and direct labor</a:t>
            </a:r>
          </a:p>
        </p:txBody>
      </p:sp>
      <p:sp>
        <p:nvSpPr>
          <p:cNvPr id="200708" name="Rectangle 4"/>
          <p:cNvSpPr>
            <a:spLocks noGrp="1" noChangeArrowheads="1"/>
          </p:cNvSpPr>
          <p:nvPr>
            <p:ph sz="half" idx="2"/>
          </p:nvPr>
        </p:nvSpPr>
        <p:spPr>
          <a:xfrm>
            <a:off x="4813300" y="1612900"/>
            <a:ext cx="4089400" cy="4775200"/>
          </a:xfrm>
          <a:ln w="25399" cap="flat">
            <a:solidFill>
              <a:schemeClr val="accent2"/>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lnSpc>
                <a:spcPct val="90000"/>
              </a:lnSpc>
              <a:spcBef>
                <a:spcPct val="40000"/>
              </a:spcBef>
              <a:buFont typeface="Wingdings" pitchFamily="2" charset="2"/>
              <a:buNone/>
            </a:pPr>
            <a:r>
              <a:rPr lang="en-US" smtClean="0">
                <a:solidFill>
                  <a:schemeClr val="accent2"/>
                </a:solidFill>
              </a:rPr>
              <a:t>Indirect costs</a:t>
            </a:r>
          </a:p>
          <a:p>
            <a:pPr eaLnBrk="1" hangingPunct="1">
              <a:lnSpc>
                <a:spcPct val="90000"/>
              </a:lnSpc>
              <a:spcBef>
                <a:spcPct val="40000"/>
              </a:spcBef>
            </a:pPr>
            <a:r>
              <a:rPr lang="en-US" sz="2600" smtClean="0"/>
              <a:t>Costs cannot be easily and conveniently traced to a unit of product or other cost object. </a:t>
            </a:r>
          </a:p>
          <a:p>
            <a:pPr eaLnBrk="1" hangingPunct="1">
              <a:lnSpc>
                <a:spcPct val="90000"/>
              </a:lnSpc>
              <a:spcBef>
                <a:spcPct val="40000"/>
              </a:spcBef>
            </a:pPr>
            <a:r>
              <a:rPr lang="en-US" sz="2600" smtClean="0"/>
              <a:t>Example:  manufacturing overhead</a:t>
            </a:r>
          </a:p>
        </p:txBody>
      </p:sp>
      <p:grpSp>
        <p:nvGrpSpPr>
          <p:cNvPr id="2" name="Group 5"/>
          <p:cNvGrpSpPr>
            <a:grpSpLocks/>
          </p:cNvGrpSpPr>
          <p:nvPr/>
        </p:nvGrpSpPr>
        <p:grpSpPr bwMode="auto">
          <a:xfrm>
            <a:off x="3033713" y="4959350"/>
            <a:ext cx="1185862" cy="1189038"/>
            <a:chOff x="1911" y="3124"/>
            <a:chExt cx="747" cy="749"/>
          </a:xfrm>
        </p:grpSpPr>
        <p:grpSp>
          <p:nvGrpSpPr>
            <p:cNvPr id="3" name="Group 6"/>
            <p:cNvGrpSpPr>
              <a:grpSpLocks/>
            </p:cNvGrpSpPr>
            <p:nvPr/>
          </p:nvGrpSpPr>
          <p:grpSpPr bwMode="auto">
            <a:xfrm>
              <a:off x="2158" y="3526"/>
              <a:ext cx="252" cy="347"/>
              <a:chOff x="2158" y="3526"/>
              <a:chExt cx="252" cy="347"/>
            </a:xfrm>
          </p:grpSpPr>
          <p:sp>
            <p:nvSpPr>
              <p:cNvPr id="142369" name="Freeform 7"/>
              <p:cNvSpPr>
                <a:spLocks/>
              </p:cNvSpPr>
              <p:nvPr/>
            </p:nvSpPr>
            <p:spPr bwMode="auto">
              <a:xfrm>
                <a:off x="2158" y="3526"/>
                <a:ext cx="251" cy="336"/>
              </a:xfrm>
              <a:custGeom>
                <a:avLst/>
                <a:gdLst>
                  <a:gd name="T0" fmla="*/ 0 w 1257"/>
                  <a:gd name="T1" fmla="*/ 0 h 1678"/>
                  <a:gd name="T2" fmla="*/ 0 w 1257"/>
                  <a:gd name="T3" fmla="*/ 0 h 1678"/>
                  <a:gd name="T4" fmla="*/ 0 w 1257"/>
                  <a:gd name="T5" fmla="*/ 0 h 1678"/>
                  <a:gd name="T6" fmla="*/ 0 w 1257"/>
                  <a:gd name="T7" fmla="*/ 0 h 1678"/>
                  <a:gd name="T8" fmla="*/ 0 w 1257"/>
                  <a:gd name="T9" fmla="*/ 0 h 1678"/>
                  <a:gd name="T10" fmla="*/ 0 w 1257"/>
                  <a:gd name="T11" fmla="*/ 0 h 1678"/>
                  <a:gd name="T12" fmla="*/ 0 w 1257"/>
                  <a:gd name="T13" fmla="*/ 0 h 1678"/>
                  <a:gd name="T14" fmla="*/ 0 w 1257"/>
                  <a:gd name="T15" fmla="*/ 0 h 16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57" h="1678">
                    <a:moveTo>
                      <a:pt x="978" y="1678"/>
                    </a:moveTo>
                    <a:lnTo>
                      <a:pt x="275" y="1678"/>
                    </a:lnTo>
                    <a:lnTo>
                      <a:pt x="275" y="630"/>
                    </a:lnTo>
                    <a:lnTo>
                      <a:pt x="0" y="630"/>
                    </a:lnTo>
                    <a:lnTo>
                      <a:pt x="629" y="0"/>
                    </a:lnTo>
                    <a:lnTo>
                      <a:pt x="1257" y="630"/>
                    </a:lnTo>
                    <a:lnTo>
                      <a:pt x="978" y="630"/>
                    </a:lnTo>
                    <a:lnTo>
                      <a:pt x="978" y="1678"/>
                    </a:lnTo>
                    <a:close/>
                  </a:path>
                </a:pathLst>
              </a:custGeom>
              <a:solidFill>
                <a:srgbClr val="FF00FF"/>
              </a:solidFill>
              <a:ln w="3175">
                <a:solidFill>
                  <a:srgbClr val="000000"/>
                </a:solidFill>
                <a:prstDash val="solid"/>
                <a:round/>
                <a:headEnd/>
                <a:tailEnd/>
              </a:ln>
            </p:spPr>
            <p:txBody>
              <a:bodyPr/>
              <a:lstStyle/>
              <a:p>
                <a:endParaRPr lang="en-US"/>
              </a:p>
            </p:txBody>
          </p:sp>
          <p:sp>
            <p:nvSpPr>
              <p:cNvPr id="142370" name="Rectangle 8"/>
              <p:cNvSpPr>
                <a:spLocks noChangeArrowheads="1"/>
              </p:cNvSpPr>
              <p:nvPr/>
            </p:nvSpPr>
            <p:spPr bwMode="auto">
              <a:xfrm>
                <a:off x="2214" y="3862"/>
                <a:ext cx="139" cy="11"/>
              </a:xfrm>
              <a:prstGeom prst="rect">
                <a:avLst/>
              </a:prstGeom>
              <a:solidFill>
                <a:srgbClr val="C000C0"/>
              </a:solidFill>
              <a:ln w="3175">
                <a:solidFill>
                  <a:srgbClr val="000000"/>
                </a:solidFill>
                <a:miter lim="800000"/>
                <a:headEnd/>
                <a:tailEnd/>
              </a:ln>
            </p:spPr>
            <p:txBody>
              <a:bodyPr/>
              <a:lstStyle/>
              <a:p>
                <a:endParaRPr lang="en-US"/>
              </a:p>
            </p:txBody>
          </p:sp>
          <p:sp>
            <p:nvSpPr>
              <p:cNvPr id="142371" name="Freeform 9"/>
              <p:cNvSpPr>
                <a:spLocks/>
              </p:cNvSpPr>
              <p:nvPr/>
            </p:nvSpPr>
            <p:spPr bwMode="auto">
              <a:xfrm>
                <a:off x="2158" y="3652"/>
                <a:ext cx="55" cy="19"/>
              </a:xfrm>
              <a:custGeom>
                <a:avLst/>
                <a:gdLst>
                  <a:gd name="T0" fmla="*/ 0 w 276"/>
                  <a:gd name="T1" fmla="*/ 0 h 95"/>
                  <a:gd name="T2" fmla="*/ 0 w 276"/>
                  <a:gd name="T3" fmla="*/ 0 h 95"/>
                  <a:gd name="T4" fmla="*/ 0 w 276"/>
                  <a:gd name="T5" fmla="*/ 0 h 95"/>
                  <a:gd name="T6" fmla="*/ 0 w 276"/>
                  <a:gd name="T7" fmla="*/ 0 h 95"/>
                  <a:gd name="T8" fmla="*/ 0 w 276"/>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95">
                    <a:moveTo>
                      <a:pt x="276" y="95"/>
                    </a:moveTo>
                    <a:lnTo>
                      <a:pt x="276" y="0"/>
                    </a:lnTo>
                    <a:lnTo>
                      <a:pt x="0" y="0"/>
                    </a:lnTo>
                    <a:lnTo>
                      <a:pt x="1" y="95"/>
                    </a:lnTo>
                    <a:lnTo>
                      <a:pt x="276" y="95"/>
                    </a:lnTo>
                    <a:close/>
                  </a:path>
                </a:pathLst>
              </a:custGeom>
              <a:solidFill>
                <a:srgbClr val="C000C0"/>
              </a:solidFill>
              <a:ln w="3175">
                <a:solidFill>
                  <a:srgbClr val="000000"/>
                </a:solidFill>
                <a:prstDash val="solid"/>
                <a:round/>
                <a:headEnd/>
                <a:tailEnd/>
              </a:ln>
            </p:spPr>
            <p:txBody>
              <a:bodyPr/>
              <a:lstStyle/>
              <a:p>
                <a:endParaRPr lang="en-US"/>
              </a:p>
            </p:txBody>
          </p:sp>
          <p:sp>
            <p:nvSpPr>
              <p:cNvPr id="142372" name="Freeform 10"/>
              <p:cNvSpPr>
                <a:spLocks/>
              </p:cNvSpPr>
              <p:nvPr/>
            </p:nvSpPr>
            <p:spPr bwMode="auto">
              <a:xfrm>
                <a:off x="2354" y="3652"/>
                <a:ext cx="56" cy="19"/>
              </a:xfrm>
              <a:custGeom>
                <a:avLst/>
                <a:gdLst>
                  <a:gd name="T0" fmla="*/ 0 w 282"/>
                  <a:gd name="T1" fmla="*/ 0 h 95"/>
                  <a:gd name="T2" fmla="*/ 0 w 282"/>
                  <a:gd name="T3" fmla="*/ 0 h 95"/>
                  <a:gd name="T4" fmla="*/ 0 w 282"/>
                  <a:gd name="T5" fmla="*/ 0 h 95"/>
                  <a:gd name="T6" fmla="*/ 0 w 282"/>
                  <a:gd name="T7" fmla="*/ 0 h 95"/>
                  <a:gd name="T8" fmla="*/ 0 w 282"/>
                  <a:gd name="T9" fmla="*/ 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2" h="95">
                    <a:moveTo>
                      <a:pt x="282" y="95"/>
                    </a:moveTo>
                    <a:lnTo>
                      <a:pt x="281" y="0"/>
                    </a:lnTo>
                    <a:lnTo>
                      <a:pt x="0" y="0"/>
                    </a:lnTo>
                    <a:lnTo>
                      <a:pt x="0" y="95"/>
                    </a:lnTo>
                    <a:lnTo>
                      <a:pt x="282" y="95"/>
                    </a:lnTo>
                    <a:close/>
                  </a:path>
                </a:pathLst>
              </a:custGeom>
              <a:solidFill>
                <a:srgbClr val="C000C0"/>
              </a:solidFill>
              <a:ln w="3175">
                <a:solidFill>
                  <a:srgbClr val="000000"/>
                </a:solidFill>
                <a:prstDash val="solid"/>
                <a:round/>
                <a:headEnd/>
                <a:tailEnd/>
              </a:ln>
            </p:spPr>
            <p:txBody>
              <a:bodyPr/>
              <a:lstStyle/>
              <a:p>
                <a:endParaRPr lang="en-US"/>
              </a:p>
            </p:txBody>
          </p:sp>
        </p:grpSp>
        <p:grpSp>
          <p:nvGrpSpPr>
            <p:cNvPr id="4" name="Group 11"/>
            <p:cNvGrpSpPr>
              <a:grpSpLocks/>
            </p:cNvGrpSpPr>
            <p:nvPr/>
          </p:nvGrpSpPr>
          <p:grpSpPr bwMode="auto">
            <a:xfrm>
              <a:off x="1911" y="3371"/>
              <a:ext cx="350" cy="266"/>
              <a:chOff x="1911" y="3371"/>
              <a:chExt cx="350" cy="266"/>
            </a:xfrm>
          </p:grpSpPr>
          <p:sp>
            <p:nvSpPr>
              <p:cNvPr id="142364" name="Freeform 12"/>
              <p:cNvSpPr>
                <a:spLocks/>
              </p:cNvSpPr>
              <p:nvPr/>
            </p:nvSpPr>
            <p:spPr bwMode="auto">
              <a:xfrm>
                <a:off x="1927" y="3371"/>
                <a:ext cx="334" cy="251"/>
              </a:xfrm>
              <a:custGeom>
                <a:avLst/>
                <a:gdLst>
                  <a:gd name="T0" fmla="*/ 0 w 1671"/>
                  <a:gd name="T1" fmla="*/ 0 h 1258"/>
                  <a:gd name="T2" fmla="*/ 0 w 1671"/>
                  <a:gd name="T3" fmla="*/ 0 h 1258"/>
                  <a:gd name="T4" fmla="*/ 0 w 1671"/>
                  <a:gd name="T5" fmla="*/ 0 h 1258"/>
                  <a:gd name="T6" fmla="*/ 0 w 1671"/>
                  <a:gd name="T7" fmla="*/ 0 h 1258"/>
                  <a:gd name="T8" fmla="*/ 0 w 1671"/>
                  <a:gd name="T9" fmla="*/ 0 h 1258"/>
                  <a:gd name="T10" fmla="*/ 0 w 1671"/>
                  <a:gd name="T11" fmla="*/ 0 h 1258"/>
                  <a:gd name="T12" fmla="*/ 0 w 1671"/>
                  <a:gd name="T13" fmla="*/ 0 h 1258"/>
                  <a:gd name="T14" fmla="*/ 0 w 1671"/>
                  <a:gd name="T15" fmla="*/ 0 h 12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71" h="1258">
                    <a:moveTo>
                      <a:pt x="0" y="279"/>
                    </a:moveTo>
                    <a:lnTo>
                      <a:pt x="0" y="986"/>
                    </a:lnTo>
                    <a:lnTo>
                      <a:pt x="1041" y="986"/>
                    </a:lnTo>
                    <a:lnTo>
                      <a:pt x="1041" y="1258"/>
                    </a:lnTo>
                    <a:lnTo>
                      <a:pt x="1671" y="630"/>
                    </a:lnTo>
                    <a:lnTo>
                      <a:pt x="1041" y="0"/>
                    </a:lnTo>
                    <a:lnTo>
                      <a:pt x="1041" y="279"/>
                    </a:lnTo>
                    <a:lnTo>
                      <a:pt x="0" y="279"/>
                    </a:lnTo>
                    <a:close/>
                  </a:path>
                </a:pathLst>
              </a:custGeom>
              <a:solidFill>
                <a:srgbClr val="FF8000"/>
              </a:solidFill>
              <a:ln w="3175">
                <a:solidFill>
                  <a:srgbClr val="000000"/>
                </a:solidFill>
                <a:prstDash val="solid"/>
                <a:round/>
                <a:headEnd/>
                <a:tailEnd/>
              </a:ln>
            </p:spPr>
            <p:txBody>
              <a:bodyPr/>
              <a:lstStyle/>
              <a:p>
                <a:endParaRPr lang="en-US"/>
              </a:p>
            </p:txBody>
          </p:sp>
          <p:sp>
            <p:nvSpPr>
              <p:cNvPr id="142365" name="Freeform 13"/>
              <p:cNvSpPr>
                <a:spLocks/>
              </p:cNvSpPr>
              <p:nvPr/>
            </p:nvSpPr>
            <p:spPr bwMode="auto">
              <a:xfrm>
                <a:off x="1911" y="3568"/>
                <a:ext cx="224" cy="15"/>
              </a:xfrm>
              <a:custGeom>
                <a:avLst/>
                <a:gdLst>
                  <a:gd name="T0" fmla="*/ 0 w 1119"/>
                  <a:gd name="T1" fmla="*/ 0 h 77"/>
                  <a:gd name="T2" fmla="*/ 0 w 1119"/>
                  <a:gd name="T3" fmla="*/ 0 h 77"/>
                  <a:gd name="T4" fmla="*/ 0 w 1119"/>
                  <a:gd name="T5" fmla="*/ 0 h 77"/>
                  <a:gd name="T6" fmla="*/ 0 w 1119"/>
                  <a:gd name="T7" fmla="*/ 0 h 77"/>
                  <a:gd name="T8" fmla="*/ 0 w 1119"/>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9" h="77">
                    <a:moveTo>
                      <a:pt x="1043" y="76"/>
                    </a:moveTo>
                    <a:lnTo>
                      <a:pt x="1119" y="0"/>
                    </a:lnTo>
                    <a:lnTo>
                      <a:pt x="74" y="0"/>
                    </a:lnTo>
                    <a:lnTo>
                      <a:pt x="0" y="77"/>
                    </a:lnTo>
                    <a:lnTo>
                      <a:pt x="1043" y="76"/>
                    </a:lnTo>
                    <a:close/>
                  </a:path>
                </a:pathLst>
              </a:custGeom>
              <a:solidFill>
                <a:srgbClr val="804000"/>
              </a:solidFill>
              <a:ln w="3175">
                <a:solidFill>
                  <a:srgbClr val="000000"/>
                </a:solidFill>
                <a:prstDash val="solid"/>
                <a:round/>
                <a:headEnd/>
                <a:tailEnd/>
              </a:ln>
            </p:spPr>
            <p:txBody>
              <a:bodyPr/>
              <a:lstStyle/>
              <a:p>
                <a:endParaRPr lang="en-US"/>
              </a:p>
            </p:txBody>
          </p:sp>
          <p:sp>
            <p:nvSpPr>
              <p:cNvPr id="142366" name="Freeform 14"/>
              <p:cNvSpPr>
                <a:spLocks/>
              </p:cNvSpPr>
              <p:nvPr/>
            </p:nvSpPr>
            <p:spPr bwMode="auto">
              <a:xfrm>
                <a:off x="2120" y="3568"/>
                <a:ext cx="15" cy="69"/>
              </a:xfrm>
              <a:custGeom>
                <a:avLst/>
                <a:gdLst>
                  <a:gd name="T0" fmla="*/ 0 w 75"/>
                  <a:gd name="T1" fmla="*/ 0 h 349"/>
                  <a:gd name="T2" fmla="*/ 0 w 75"/>
                  <a:gd name="T3" fmla="*/ 0 h 349"/>
                  <a:gd name="T4" fmla="*/ 0 w 75"/>
                  <a:gd name="T5" fmla="*/ 0 h 349"/>
                  <a:gd name="T6" fmla="*/ 0 w 75"/>
                  <a:gd name="T7" fmla="*/ 0 h 349"/>
                  <a:gd name="T8" fmla="*/ 0 w 75"/>
                  <a:gd name="T9" fmla="*/ 0 h 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349">
                    <a:moveTo>
                      <a:pt x="0" y="78"/>
                    </a:moveTo>
                    <a:lnTo>
                      <a:pt x="75" y="0"/>
                    </a:lnTo>
                    <a:lnTo>
                      <a:pt x="75" y="274"/>
                    </a:lnTo>
                    <a:lnTo>
                      <a:pt x="0" y="349"/>
                    </a:lnTo>
                    <a:lnTo>
                      <a:pt x="0" y="78"/>
                    </a:lnTo>
                    <a:close/>
                  </a:path>
                </a:pathLst>
              </a:custGeom>
              <a:solidFill>
                <a:srgbClr val="C06000"/>
              </a:solidFill>
              <a:ln w="3175">
                <a:solidFill>
                  <a:srgbClr val="000000"/>
                </a:solidFill>
                <a:prstDash val="solid"/>
                <a:round/>
                <a:headEnd/>
                <a:tailEnd/>
              </a:ln>
            </p:spPr>
            <p:txBody>
              <a:bodyPr/>
              <a:lstStyle/>
              <a:p>
                <a:endParaRPr lang="en-US"/>
              </a:p>
            </p:txBody>
          </p:sp>
          <p:sp>
            <p:nvSpPr>
              <p:cNvPr id="142367" name="Freeform 15"/>
              <p:cNvSpPr>
                <a:spLocks/>
              </p:cNvSpPr>
              <p:nvPr/>
            </p:nvSpPr>
            <p:spPr bwMode="auto">
              <a:xfrm>
                <a:off x="1911" y="3427"/>
                <a:ext cx="16" cy="156"/>
              </a:xfrm>
              <a:custGeom>
                <a:avLst/>
                <a:gdLst>
                  <a:gd name="T0" fmla="*/ 0 w 78"/>
                  <a:gd name="T1" fmla="*/ 0 h 783"/>
                  <a:gd name="T2" fmla="*/ 0 w 78"/>
                  <a:gd name="T3" fmla="*/ 0 h 783"/>
                  <a:gd name="T4" fmla="*/ 0 w 78"/>
                  <a:gd name="T5" fmla="*/ 0 h 783"/>
                  <a:gd name="T6" fmla="*/ 0 w 78"/>
                  <a:gd name="T7" fmla="*/ 0 h 783"/>
                  <a:gd name="T8" fmla="*/ 0 w 78"/>
                  <a:gd name="T9" fmla="*/ 0 h 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783">
                    <a:moveTo>
                      <a:pt x="0" y="82"/>
                    </a:moveTo>
                    <a:lnTo>
                      <a:pt x="78" y="0"/>
                    </a:lnTo>
                    <a:lnTo>
                      <a:pt x="78" y="705"/>
                    </a:lnTo>
                    <a:lnTo>
                      <a:pt x="0" y="783"/>
                    </a:lnTo>
                    <a:lnTo>
                      <a:pt x="0" y="82"/>
                    </a:lnTo>
                    <a:close/>
                  </a:path>
                </a:pathLst>
              </a:custGeom>
              <a:solidFill>
                <a:srgbClr val="C06000"/>
              </a:solidFill>
              <a:ln w="3175">
                <a:solidFill>
                  <a:srgbClr val="000000"/>
                </a:solidFill>
                <a:prstDash val="solid"/>
                <a:round/>
                <a:headEnd/>
                <a:tailEnd/>
              </a:ln>
            </p:spPr>
            <p:txBody>
              <a:bodyPr/>
              <a:lstStyle/>
              <a:p>
                <a:endParaRPr lang="en-US"/>
              </a:p>
            </p:txBody>
          </p:sp>
          <p:sp>
            <p:nvSpPr>
              <p:cNvPr id="142368" name="Freeform 16"/>
              <p:cNvSpPr>
                <a:spLocks/>
              </p:cNvSpPr>
              <p:nvPr/>
            </p:nvSpPr>
            <p:spPr bwMode="auto">
              <a:xfrm>
                <a:off x="2120" y="3371"/>
                <a:ext cx="15" cy="56"/>
              </a:xfrm>
              <a:custGeom>
                <a:avLst/>
                <a:gdLst>
                  <a:gd name="T0" fmla="*/ 0 w 75"/>
                  <a:gd name="T1" fmla="*/ 0 h 279"/>
                  <a:gd name="T2" fmla="*/ 0 w 75"/>
                  <a:gd name="T3" fmla="*/ 0 h 279"/>
                  <a:gd name="T4" fmla="*/ 0 w 75"/>
                  <a:gd name="T5" fmla="*/ 0 h 279"/>
                  <a:gd name="T6" fmla="*/ 0 w 75"/>
                  <a:gd name="T7" fmla="*/ 0 h 279"/>
                  <a:gd name="T8" fmla="*/ 0 w 75"/>
                  <a:gd name="T9" fmla="*/ 0 h 2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279">
                    <a:moveTo>
                      <a:pt x="0" y="279"/>
                    </a:moveTo>
                    <a:lnTo>
                      <a:pt x="75" y="279"/>
                    </a:lnTo>
                    <a:lnTo>
                      <a:pt x="75" y="0"/>
                    </a:lnTo>
                    <a:lnTo>
                      <a:pt x="0" y="75"/>
                    </a:lnTo>
                    <a:lnTo>
                      <a:pt x="0" y="279"/>
                    </a:lnTo>
                    <a:close/>
                  </a:path>
                </a:pathLst>
              </a:custGeom>
              <a:solidFill>
                <a:srgbClr val="C06000"/>
              </a:solidFill>
              <a:ln w="3175">
                <a:solidFill>
                  <a:srgbClr val="000000"/>
                </a:solidFill>
                <a:prstDash val="solid"/>
                <a:round/>
                <a:headEnd/>
                <a:tailEnd/>
              </a:ln>
            </p:spPr>
            <p:txBody>
              <a:bodyPr/>
              <a:lstStyle/>
              <a:p>
                <a:endParaRPr lang="en-US"/>
              </a:p>
            </p:txBody>
          </p:sp>
        </p:grpSp>
        <p:grpSp>
          <p:nvGrpSpPr>
            <p:cNvPr id="5" name="Group 17"/>
            <p:cNvGrpSpPr>
              <a:grpSpLocks/>
            </p:cNvGrpSpPr>
            <p:nvPr/>
          </p:nvGrpSpPr>
          <p:grpSpPr bwMode="auto">
            <a:xfrm>
              <a:off x="2309" y="3371"/>
              <a:ext cx="349" cy="266"/>
              <a:chOff x="2309" y="3371"/>
              <a:chExt cx="349" cy="266"/>
            </a:xfrm>
          </p:grpSpPr>
          <p:sp>
            <p:nvSpPr>
              <p:cNvPr id="142359" name="Freeform 18"/>
              <p:cNvSpPr>
                <a:spLocks/>
              </p:cNvSpPr>
              <p:nvPr/>
            </p:nvSpPr>
            <p:spPr bwMode="auto">
              <a:xfrm>
                <a:off x="2309" y="3371"/>
                <a:ext cx="334" cy="251"/>
              </a:xfrm>
              <a:custGeom>
                <a:avLst/>
                <a:gdLst>
                  <a:gd name="T0" fmla="*/ 0 w 1671"/>
                  <a:gd name="T1" fmla="*/ 0 h 1258"/>
                  <a:gd name="T2" fmla="*/ 0 w 1671"/>
                  <a:gd name="T3" fmla="*/ 0 h 1258"/>
                  <a:gd name="T4" fmla="*/ 0 w 1671"/>
                  <a:gd name="T5" fmla="*/ 0 h 1258"/>
                  <a:gd name="T6" fmla="*/ 0 w 1671"/>
                  <a:gd name="T7" fmla="*/ 0 h 1258"/>
                  <a:gd name="T8" fmla="*/ 0 w 1671"/>
                  <a:gd name="T9" fmla="*/ 0 h 1258"/>
                  <a:gd name="T10" fmla="*/ 0 w 1671"/>
                  <a:gd name="T11" fmla="*/ 0 h 1258"/>
                  <a:gd name="T12" fmla="*/ 0 w 1671"/>
                  <a:gd name="T13" fmla="*/ 0 h 1258"/>
                  <a:gd name="T14" fmla="*/ 0 w 1671"/>
                  <a:gd name="T15" fmla="*/ 0 h 125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71" h="1258">
                    <a:moveTo>
                      <a:pt x="1671" y="279"/>
                    </a:moveTo>
                    <a:lnTo>
                      <a:pt x="1671" y="986"/>
                    </a:lnTo>
                    <a:lnTo>
                      <a:pt x="630" y="986"/>
                    </a:lnTo>
                    <a:lnTo>
                      <a:pt x="630" y="1258"/>
                    </a:lnTo>
                    <a:lnTo>
                      <a:pt x="0" y="630"/>
                    </a:lnTo>
                    <a:lnTo>
                      <a:pt x="630" y="0"/>
                    </a:lnTo>
                    <a:lnTo>
                      <a:pt x="630" y="279"/>
                    </a:lnTo>
                    <a:lnTo>
                      <a:pt x="1671" y="279"/>
                    </a:lnTo>
                    <a:close/>
                  </a:path>
                </a:pathLst>
              </a:custGeom>
              <a:solidFill>
                <a:srgbClr val="00FF00"/>
              </a:solidFill>
              <a:ln w="3175">
                <a:solidFill>
                  <a:srgbClr val="000000"/>
                </a:solidFill>
                <a:prstDash val="solid"/>
                <a:round/>
                <a:headEnd/>
                <a:tailEnd/>
              </a:ln>
            </p:spPr>
            <p:txBody>
              <a:bodyPr/>
              <a:lstStyle/>
              <a:p>
                <a:endParaRPr lang="en-US"/>
              </a:p>
            </p:txBody>
          </p:sp>
          <p:sp>
            <p:nvSpPr>
              <p:cNvPr id="142360" name="Freeform 19"/>
              <p:cNvSpPr>
                <a:spLocks/>
              </p:cNvSpPr>
              <p:nvPr/>
            </p:nvSpPr>
            <p:spPr bwMode="auto">
              <a:xfrm>
                <a:off x="2434" y="3568"/>
                <a:ext cx="224" cy="15"/>
              </a:xfrm>
              <a:custGeom>
                <a:avLst/>
                <a:gdLst>
                  <a:gd name="T0" fmla="*/ 0 w 1119"/>
                  <a:gd name="T1" fmla="*/ 0 h 77"/>
                  <a:gd name="T2" fmla="*/ 0 w 1119"/>
                  <a:gd name="T3" fmla="*/ 0 h 77"/>
                  <a:gd name="T4" fmla="*/ 0 w 1119"/>
                  <a:gd name="T5" fmla="*/ 0 h 77"/>
                  <a:gd name="T6" fmla="*/ 0 w 1119"/>
                  <a:gd name="T7" fmla="*/ 0 h 77"/>
                  <a:gd name="T8" fmla="*/ 0 w 1119"/>
                  <a:gd name="T9" fmla="*/ 0 h 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9" h="77">
                    <a:moveTo>
                      <a:pt x="76" y="76"/>
                    </a:moveTo>
                    <a:lnTo>
                      <a:pt x="0" y="0"/>
                    </a:lnTo>
                    <a:lnTo>
                      <a:pt x="1045" y="0"/>
                    </a:lnTo>
                    <a:lnTo>
                      <a:pt x="1119" y="77"/>
                    </a:lnTo>
                    <a:lnTo>
                      <a:pt x="76" y="76"/>
                    </a:lnTo>
                    <a:close/>
                  </a:path>
                </a:pathLst>
              </a:custGeom>
              <a:solidFill>
                <a:srgbClr val="004000"/>
              </a:solidFill>
              <a:ln w="3175">
                <a:solidFill>
                  <a:srgbClr val="000000"/>
                </a:solidFill>
                <a:prstDash val="solid"/>
                <a:round/>
                <a:headEnd/>
                <a:tailEnd/>
              </a:ln>
            </p:spPr>
            <p:txBody>
              <a:bodyPr/>
              <a:lstStyle/>
              <a:p>
                <a:endParaRPr lang="en-US"/>
              </a:p>
            </p:txBody>
          </p:sp>
          <p:sp>
            <p:nvSpPr>
              <p:cNvPr id="142361" name="Freeform 20"/>
              <p:cNvSpPr>
                <a:spLocks/>
              </p:cNvSpPr>
              <p:nvPr/>
            </p:nvSpPr>
            <p:spPr bwMode="auto">
              <a:xfrm>
                <a:off x="2435" y="3568"/>
                <a:ext cx="15" cy="69"/>
              </a:xfrm>
              <a:custGeom>
                <a:avLst/>
                <a:gdLst>
                  <a:gd name="T0" fmla="*/ 0 w 75"/>
                  <a:gd name="T1" fmla="*/ 0 h 349"/>
                  <a:gd name="T2" fmla="*/ 0 w 75"/>
                  <a:gd name="T3" fmla="*/ 0 h 349"/>
                  <a:gd name="T4" fmla="*/ 0 w 75"/>
                  <a:gd name="T5" fmla="*/ 0 h 349"/>
                  <a:gd name="T6" fmla="*/ 0 w 75"/>
                  <a:gd name="T7" fmla="*/ 0 h 349"/>
                  <a:gd name="T8" fmla="*/ 0 w 75"/>
                  <a:gd name="T9" fmla="*/ 0 h 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349">
                    <a:moveTo>
                      <a:pt x="75" y="78"/>
                    </a:moveTo>
                    <a:lnTo>
                      <a:pt x="0" y="0"/>
                    </a:lnTo>
                    <a:lnTo>
                      <a:pt x="0" y="274"/>
                    </a:lnTo>
                    <a:lnTo>
                      <a:pt x="75" y="349"/>
                    </a:lnTo>
                    <a:lnTo>
                      <a:pt x="75" y="78"/>
                    </a:lnTo>
                    <a:close/>
                  </a:path>
                </a:pathLst>
              </a:custGeom>
              <a:solidFill>
                <a:srgbClr val="008000"/>
              </a:solidFill>
              <a:ln w="3175">
                <a:solidFill>
                  <a:srgbClr val="000000"/>
                </a:solidFill>
                <a:prstDash val="solid"/>
                <a:round/>
                <a:headEnd/>
                <a:tailEnd/>
              </a:ln>
            </p:spPr>
            <p:txBody>
              <a:bodyPr/>
              <a:lstStyle/>
              <a:p>
                <a:endParaRPr lang="en-US"/>
              </a:p>
            </p:txBody>
          </p:sp>
          <p:sp>
            <p:nvSpPr>
              <p:cNvPr id="142362" name="Freeform 21"/>
              <p:cNvSpPr>
                <a:spLocks/>
              </p:cNvSpPr>
              <p:nvPr/>
            </p:nvSpPr>
            <p:spPr bwMode="auto">
              <a:xfrm>
                <a:off x="2643" y="3427"/>
                <a:ext cx="15" cy="156"/>
              </a:xfrm>
              <a:custGeom>
                <a:avLst/>
                <a:gdLst>
                  <a:gd name="T0" fmla="*/ 0 w 78"/>
                  <a:gd name="T1" fmla="*/ 0 h 783"/>
                  <a:gd name="T2" fmla="*/ 0 w 78"/>
                  <a:gd name="T3" fmla="*/ 0 h 783"/>
                  <a:gd name="T4" fmla="*/ 0 w 78"/>
                  <a:gd name="T5" fmla="*/ 0 h 783"/>
                  <a:gd name="T6" fmla="*/ 0 w 78"/>
                  <a:gd name="T7" fmla="*/ 0 h 783"/>
                  <a:gd name="T8" fmla="*/ 0 w 78"/>
                  <a:gd name="T9" fmla="*/ 0 h 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8" h="783">
                    <a:moveTo>
                      <a:pt x="78" y="82"/>
                    </a:moveTo>
                    <a:lnTo>
                      <a:pt x="0" y="0"/>
                    </a:lnTo>
                    <a:lnTo>
                      <a:pt x="0" y="705"/>
                    </a:lnTo>
                    <a:lnTo>
                      <a:pt x="78" y="783"/>
                    </a:lnTo>
                    <a:lnTo>
                      <a:pt x="78" y="82"/>
                    </a:lnTo>
                    <a:close/>
                  </a:path>
                </a:pathLst>
              </a:custGeom>
              <a:solidFill>
                <a:srgbClr val="008000"/>
              </a:solidFill>
              <a:ln w="3175">
                <a:solidFill>
                  <a:srgbClr val="000000"/>
                </a:solidFill>
                <a:prstDash val="solid"/>
                <a:round/>
                <a:headEnd/>
                <a:tailEnd/>
              </a:ln>
            </p:spPr>
            <p:txBody>
              <a:bodyPr/>
              <a:lstStyle/>
              <a:p>
                <a:endParaRPr lang="en-US"/>
              </a:p>
            </p:txBody>
          </p:sp>
          <p:sp>
            <p:nvSpPr>
              <p:cNvPr id="142363" name="Freeform 22"/>
              <p:cNvSpPr>
                <a:spLocks/>
              </p:cNvSpPr>
              <p:nvPr/>
            </p:nvSpPr>
            <p:spPr bwMode="auto">
              <a:xfrm>
                <a:off x="2435" y="3371"/>
                <a:ext cx="15" cy="56"/>
              </a:xfrm>
              <a:custGeom>
                <a:avLst/>
                <a:gdLst>
                  <a:gd name="T0" fmla="*/ 0 w 75"/>
                  <a:gd name="T1" fmla="*/ 0 h 279"/>
                  <a:gd name="T2" fmla="*/ 0 w 75"/>
                  <a:gd name="T3" fmla="*/ 0 h 279"/>
                  <a:gd name="T4" fmla="*/ 0 w 75"/>
                  <a:gd name="T5" fmla="*/ 0 h 279"/>
                  <a:gd name="T6" fmla="*/ 0 w 75"/>
                  <a:gd name="T7" fmla="*/ 0 h 279"/>
                  <a:gd name="T8" fmla="*/ 0 w 75"/>
                  <a:gd name="T9" fmla="*/ 0 h 2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 h="279">
                    <a:moveTo>
                      <a:pt x="75" y="279"/>
                    </a:moveTo>
                    <a:lnTo>
                      <a:pt x="0" y="279"/>
                    </a:lnTo>
                    <a:lnTo>
                      <a:pt x="0" y="0"/>
                    </a:lnTo>
                    <a:lnTo>
                      <a:pt x="75" y="75"/>
                    </a:lnTo>
                    <a:lnTo>
                      <a:pt x="75" y="279"/>
                    </a:lnTo>
                    <a:close/>
                  </a:path>
                </a:pathLst>
              </a:custGeom>
              <a:solidFill>
                <a:srgbClr val="008000"/>
              </a:solidFill>
              <a:ln w="3175">
                <a:solidFill>
                  <a:srgbClr val="000000"/>
                </a:solidFill>
                <a:prstDash val="solid"/>
                <a:round/>
                <a:headEnd/>
                <a:tailEnd/>
              </a:ln>
            </p:spPr>
            <p:txBody>
              <a:bodyPr/>
              <a:lstStyle/>
              <a:p>
                <a:endParaRPr lang="en-US"/>
              </a:p>
            </p:txBody>
          </p:sp>
        </p:grpSp>
        <p:grpSp>
          <p:nvGrpSpPr>
            <p:cNvPr id="6" name="Group 23"/>
            <p:cNvGrpSpPr>
              <a:grpSpLocks/>
            </p:cNvGrpSpPr>
            <p:nvPr/>
          </p:nvGrpSpPr>
          <p:grpSpPr bwMode="auto">
            <a:xfrm>
              <a:off x="2158" y="3124"/>
              <a:ext cx="252" cy="347"/>
              <a:chOff x="2158" y="3124"/>
              <a:chExt cx="252" cy="347"/>
            </a:xfrm>
          </p:grpSpPr>
          <p:sp>
            <p:nvSpPr>
              <p:cNvPr id="142355" name="Freeform 24"/>
              <p:cNvSpPr>
                <a:spLocks/>
              </p:cNvSpPr>
              <p:nvPr/>
            </p:nvSpPr>
            <p:spPr bwMode="auto">
              <a:xfrm>
                <a:off x="2158" y="3135"/>
                <a:ext cx="251" cy="336"/>
              </a:xfrm>
              <a:custGeom>
                <a:avLst/>
                <a:gdLst>
                  <a:gd name="T0" fmla="*/ 0 w 1257"/>
                  <a:gd name="T1" fmla="*/ 0 h 1678"/>
                  <a:gd name="T2" fmla="*/ 0 w 1257"/>
                  <a:gd name="T3" fmla="*/ 0 h 1678"/>
                  <a:gd name="T4" fmla="*/ 0 w 1257"/>
                  <a:gd name="T5" fmla="*/ 0 h 1678"/>
                  <a:gd name="T6" fmla="*/ 0 w 1257"/>
                  <a:gd name="T7" fmla="*/ 0 h 1678"/>
                  <a:gd name="T8" fmla="*/ 0 w 1257"/>
                  <a:gd name="T9" fmla="*/ 0 h 1678"/>
                  <a:gd name="T10" fmla="*/ 0 w 1257"/>
                  <a:gd name="T11" fmla="*/ 0 h 1678"/>
                  <a:gd name="T12" fmla="*/ 0 w 1257"/>
                  <a:gd name="T13" fmla="*/ 0 h 1678"/>
                  <a:gd name="T14" fmla="*/ 0 w 1257"/>
                  <a:gd name="T15" fmla="*/ 0 h 167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57" h="1678">
                    <a:moveTo>
                      <a:pt x="978" y="0"/>
                    </a:moveTo>
                    <a:lnTo>
                      <a:pt x="275" y="0"/>
                    </a:lnTo>
                    <a:lnTo>
                      <a:pt x="275" y="1049"/>
                    </a:lnTo>
                    <a:lnTo>
                      <a:pt x="0" y="1049"/>
                    </a:lnTo>
                    <a:lnTo>
                      <a:pt x="629" y="1678"/>
                    </a:lnTo>
                    <a:lnTo>
                      <a:pt x="1257" y="1049"/>
                    </a:lnTo>
                    <a:lnTo>
                      <a:pt x="978" y="1049"/>
                    </a:lnTo>
                    <a:lnTo>
                      <a:pt x="978" y="0"/>
                    </a:lnTo>
                    <a:close/>
                  </a:path>
                </a:pathLst>
              </a:custGeom>
              <a:solidFill>
                <a:srgbClr val="FF0000"/>
              </a:solidFill>
              <a:ln w="3175">
                <a:solidFill>
                  <a:srgbClr val="000000"/>
                </a:solidFill>
                <a:prstDash val="solid"/>
                <a:round/>
                <a:headEnd/>
                <a:tailEnd/>
              </a:ln>
            </p:spPr>
            <p:txBody>
              <a:bodyPr/>
              <a:lstStyle/>
              <a:p>
                <a:endParaRPr lang="en-US"/>
              </a:p>
            </p:txBody>
          </p:sp>
          <p:sp>
            <p:nvSpPr>
              <p:cNvPr id="142356" name="Rectangle 25"/>
              <p:cNvSpPr>
                <a:spLocks noChangeArrowheads="1"/>
              </p:cNvSpPr>
              <p:nvPr/>
            </p:nvSpPr>
            <p:spPr bwMode="auto">
              <a:xfrm>
                <a:off x="2214" y="3124"/>
                <a:ext cx="139" cy="11"/>
              </a:xfrm>
              <a:prstGeom prst="rect">
                <a:avLst/>
              </a:prstGeom>
              <a:solidFill>
                <a:srgbClr val="C00000"/>
              </a:solidFill>
              <a:ln w="3175">
                <a:solidFill>
                  <a:srgbClr val="000000"/>
                </a:solidFill>
                <a:miter lim="800000"/>
                <a:headEnd/>
                <a:tailEnd/>
              </a:ln>
            </p:spPr>
            <p:txBody>
              <a:bodyPr/>
              <a:lstStyle/>
              <a:p>
                <a:endParaRPr lang="en-US"/>
              </a:p>
            </p:txBody>
          </p:sp>
          <p:sp>
            <p:nvSpPr>
              <p:cNvPr id="142357" name="Freeform 26"/>
              <p:cNvSpPr>
                <a:spLocks/>
              </p:cNvSpPr>
              <p:nvPr/>
            </p:nvSpPr>
            <p:spPr bwMode="auto">
              <a:xfrm>
                <a:off x="2158" y="3326"/>
                <a:ext cx="55" cy="19"/>
              </a:xfrm>
              <a:custGeom>
                <a:avLst/>
                <a:gdLst>
                  <a:gd name="T0" fmla="*/ 0 w 276"/>
                  <a:gd name="T1" fmla="*/ 0 h 96"/>
                  <a:gd name="T2" fmla="*/ 0 w 276"/>
                  <a:gd name="T3" fmla="*/ 0 h 96"/>
                  <a:gd name="T4" fmla="*/ 0 w 276"/>
                  <a:gd name="T5" fmla="*/ 0 h 96"/>
                  <a:gd name="T6" fmla="*/ 0 w 276"/>
                  <a:gd name="T7" fmla="*/ 0 h 96"/>
                  <a:gd name="T8" fmla="*/ 0 w 276"/>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96">
                    <a:moveTo>
                      <a:pt x="276" y="0"/>
                    </a:moveTo>
                    <a:lnTo>
                      <a:pt x="276" y="96"/>
                    </a:lnTo>
                    <a:lnTo>
                      <a:pt x="0" y="96"/>
                    </a:lnTo>
                    <a:lnTo>
                      <a:pt x="1" y="0"/>
                    </a:lnTo>
                    <a:lnTo>
                      <a:pt x="276" y="0"/>
                    </a:lnTo>
                    <a:close/>
                  </a:path>
                </a:pathLst>
              </a:custGeom>
              <a:solidFill>
                <a:srgbClr val="C00000"/>
              </a:solidFill>
              <a:ln w="3175">
                <a:solidFill>
                  <a:srgbClr val="000000"/>
                </a:solidFill>
                <a:prstDash val="solid"/>
                <a:round/>
                <a:headEnd/>
                <a:tailEnd/>
              </a:ln>
            </p:spPr>
            <p:txBody>
              <a:bodyPr/>
              <a:lstStyle/>
              <a:p>
                <a:endParaRPr lang="en-US"/>
              </a:p>
            </p:txBody>
          </p:sp>
          <p:sp>
            <p:nvSpPr>
              <p:cNvPr id="142358" name="Freeform 27"/>
              <p:cNvSpPr>
                <a:spLocks/>
              </p:cNvSpPr>
              <p:nvPr/>
            </p:nvSpPr>
            <p:spPr bwMode="auto">
              <a:xfrm>
                <a:off x="2354" y="3326"/>
                <a:ext cx="56" cy="19"/>
              </a:xfrm>
              <a:custGeom>
                <a:avLst/>
                <a:gdLst>
                  <a:gd name="T0" fmla="*/ 0 w 282"/>
                  <a:gd name="T1" fmla="*/ 0 h 96"/>
                  <a:gd name="T2" fmla="*/ 0 w 282"/>
                  <a:gd name="T3" fmla="*/ 0 h 96"/>
                  <a:gd name="T4" fmla="*/ 0 w 282"/>
                  <a:gd name="T5" fmla="*/ 0 h 96"/>
                  <a:gd name="T6" fmla="*/ 0 w 282"/>
                  <a:gd name="T7" fmla="*/ 0 h 96"/>
                  <a:gd name="T8" fmla="*/ 0 w 282"/>
                  <a:gd name="T9" fmla="*/ 0 h 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2" h="96">
                    <a:moveTo>
                      <a:pt x="282" y="0"/>
                    </a:moveTo>
                    <a:lnTo>
                      <a:pt x="281" y="96"/>
                    </a:lnTo>
                    <a:lnTo>
                      <a:pt x="0" y="96"/>
                    </a:lnTo>
                    <a:lnTo>
                      <a:pt x="0" y="0"/>
                    </a:lnTo>
                    <a:lnTo>
                      <a:pt x="282" y="0"/>
                    </a:lnTo>
                    <a:close/>
                  </a:path>
                </a:pathLst>
              </a:custGeom>
              <a:solidFill>
                <a:srgbClr val="C00000"/>
              </a:solidFill>
              <a:ln w="3175">
                <a:solidFill>
                  <a:srgbClr val="000000"/>
                </a:solidFill>
                <a:prstDash val="solid"/>
                <a:round/>
                <a:headEnd/>
                <a:tailEnd/>
              </a:ln>
            </p:spPr>
            <p:txBody>
              <a:bodyPr/>
              <a:lstStyle/>
              <a:p>
                <a:endParaRPr lang="en-US"/>
              </a:p>
            </p:txBody>
          </p:sp>
        </p:grpSp>
      </p:grpSp>
      <p:grpSp>
        <p:nvGrpSpPr>
          <p:cNvPr id="7" name="Group 28"/>
          <p:cNvGrpSpPr>
            <a:grpSpLocks/>
          </p:cNvGrpSpPr>
          <p:nvPr/>
        </p:nvGrpSpPr>
        <p:grpSpPr bwMode="auto">
          <a:xfrm>
            <a:off x="7245350" y="4930775"/>
            <a:ext cx="1450975" cy="1219200"/>
            <a:chOff x="4564" y="3106"/>
            <a:chExt cx="914" cy="768"/>
          </a:xfrm>
        </p:grpSpPr>
        <p:sp>
          <p:nvSpPr>
            <p:cNvPr id="142343" name="Freeform 29"/>
            <p:cNvSpPr>
              <a:spLocks/>
            </p:cNvSpPr>
            <p:nvPr/>
          </p:nvSpPr>
          <p:spPr bwMode="auto">
            <a:xfrm>
              <a:off x="4814" y="3332"/>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618" y="669"/>
                  </a:moveTo>
                  <a:lnTo>
                    <a:pt x="375" y="1006"/>
                  </a:lnTo>
                  <a:lnTo>
                    <a:pt x="103" y="669"/>
                  </a:lnTo>
                  <a:lnTo>
                    <a:pt x="242" y="669"/>
                  </a:lnTo>
                  <a:lnTo>
                    <a:pt x="241" y="359"/>
                  </a:lnTo>
                  <a:lnTo>
                    <a:pt x="225" y="307"/>
                  </a:lnTo>
                  <a:lnTo>
                    <a:pt x="191" y="270"/>
                  </a:lnTo>
                  <a:lnTo>
                    <a:pt x="145" y="248"/>
                  </a:lnTo>
                  <a:lnTo>
                    <a:pt x="76" y="240"/>
                  </a:lnTo>
                  <a:lnTo>
                    <a:pt x="0" y="240"/>
                  </a:lnTo>
                  <a:lnTo>
                    <a:pt x="0" y="0"/>
                  </a:lnTo>
                  <a:lnTo>
                    <a:pt x="116" y="1"/>
                  </a:lnTo>
                  <a:lnTo>
                    <a:pt x="168" y="10"/>
                  </a:lnTo>
                  <a:lnTo>
                    <a:pt x="225" y="19"/>
                  </a:lnTo>
                  <a:lnTo>
                    <a:pt x="265" y="33"/>
                  </a:lnTo>
                  <a:lnTo>
                    <a:pt x="307" y="54"/>
                  </a:lnTo>
                  <a:lnTo>
                    <a:pt x="341" y="76"/>
                  </a:lnTo>
                  <a:lnTo>
                    <a:pt x="382" y="113"/>
                  </a:lnTo>
                  <a:lnTo>
                    <a:pt x="417" y="154"/>
                  </a:lnTo>
                  <a:lnTo>
                    <a:pt x="440" y="196"/>
                  </a:lnTo>
                  <a:lnTo>
                    <a:pt x="465" y="244"/>
                  </a:lnTo>
                  <a:lnTo>
                    <a:pt x="478" y="303"/>
                  </a:lnTo>
                  <a:lnTo>
                    <a:pt x="481" y="359"/>
                  </a:lnTo>
                  <a:lnTo>
                    <a:pt x="483" y="669"/>
                  </a:lnTo>
                  <a:lnTo>
                    <a:pt x="618" y="669"/>
                  </a:lnTo>
                  <a:close/>
                </a:path>
              </a:pathLst>
            </a:custGeom>
            <a:solidFill>
              <a:srgbClr val="800080"/>
            </a:solidFill>
            <a:ln w="4763">
              <a:solidFill>
                <a:srgbClr val="000000"/>
              </a:solidFill>
              <a:prstDash val="solid"/>
              <a:round/>
              <a:headEnd/>
              <a:tailEnd/>
            </a:ln>
          </p:spPr>
          <p:txBody>
            <a:bodyPr/>
            <a:lstStyle/>
            <a:p>
              <a:endParaRPr lang="en-US"/>
            </a:p>
          </p:txBody>
        </p:sp>
        <p:sp>
          <p:nvSpPr>
            <p:cNvPr id="142344" name="Freeform 30"/>
            <p:cNvSpPr>
              <a:spLocks/>
            </p:cNvSpPr>
            <p:nvPr/>
          </p:nvSpPr>
          <p:spPr bwMode="auto">
            <a:xfrm>
              <a:off x="5030" y="3332"/>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0" y="669"/>
                  </a:moveTo>
                  <a:lnTo>
                    <a:pt x="245" y="1006"/>
                  </a:lnTo>
                  <a:lnTo>
                    <a:pt x="515" y="669"/>
                  </a:lnTo>
                  <a:lnTo>
                    <a:pt x="375" y="669"/>
                  </a:lnTo>
                  <a:lnTo>
                    <a:pt x="377" y="359"/>
                  </a:lnTo>
                  <a:lnTo>
                    <a:pt x="394" y="307"/>
                  </a:lnTo>
                  <a:lnTo>
                    <a:pt x="427" y="270"/>
                  </a:lnTo>
                  <a:lnTo>
                    <a:pt x="474" y="248"/>
                  </a:lnTo>
                  <a:lnTo>
                    <a:pt x="543" y="240"/>
                  </a:lnTo>
                  <a:lnTo>
                    <a:pt x="618" y="240"/>
                  </a:lnTo>
                  <a:lnTo>
                    <a:pt x="618" y="0"/>
                  </a:lnTo>
                  <a:lnTo>
                    <a:pt x="503" y="1"/>
                  </a:lnTo>
                  <a:lnTo>
                    <a:pt x="451" y="10"/>
                  </a:lnTo>
                  <a:lnTo>
                    <a:pt x="394" y="19"/>
                  </a:lnTo>
                  <a:lnTo>
                    <a:pt x="354" y="33"/>
                  </a:lnTo>
                  <a:lnTo>
                    <a:pt x="312" y="54"/>
                  </a:lnTo>
                  <a:lnTo>
                    <a:pt x="277" y="76"/>
                  </a:lnTo>
                  <a:lnTo>
                    <a:pt x="236" y="113"/>
                  </a:lnTo>
                  <a:lnTo>
                    <a:pt x="202" y="154"/>
                  </a:lnTo>
                  <a:lnTo>
                    <a:pt x="178" y="196"/>
                  </a:lnTo>
                  <a:lnTo>
                    <a:pt x="154" y="244"/>
                  </a:lnTo>
                  <a:lnTo>
                    <a:pt x="139" y="303"/>
                  </a:lnTo>
                  <a:lnTo>
                    <a:pt x="137" y="359"/>
                  </a:lnTo>
                  <a:lnTo>
                    <a:pt x="136" y="669"/>
                  </a:lnTo>
                  <a:lnTo>
                    <a:pt x="0" y="669"/>
                  </a:lnTo>
                  <a:close/>
                </a:path>
              </a:pathLst>
            </a:custGeom>
            <a:solidFill>
              <a:srgbClr val="800080"/>
            </a:solidFill>
            <a:ln w="4763">
              <a:solidFill>
                <a:srgbClr val="000000"/>
              </a:solidFill>
              <a:prstDash val="solid"/>
              <a:round/>
              <a:headEnd/>
              <a:tailEnd/>
            </a:ln>
          </p:spPr>
          <p:txBody>
            <a:bodyPr/>
            <a:lstStyle/>
            <a:p>
              <a:endParaRPr lang="en-US"/>
            </a:p>
          </p:txBody>
        </p:sp>
        <p:sp>
          <p:nvSpPr>
            <p:cNvPr id="142345" name="Freeform 31"/>
            <p:cNvSpPr>
              <a:spLocks/>
            </p:cNvSpPr>
            <p:nvPr/>
          </p:nvSpPr>
          <p:spPr bwMode="auto">
            <a:xfrm>
              <a:off x="4645" y="3107"/>
              <a:ext cx="335" cy="206"/>
            </a:xfrm>
            <a:custGeom>
              <a:avLst/>
              <a:gdLst>
                <a:gd name="T0" fmla="*/ 0 w 1006"/>
                <a:gd name="T1" fmla="*/ 0 h 616"/>
                <a:gd name="T2" fmla="*/ 0 w 1006"/>
                <a:gd name="T3" fmla="*/ 0 h 616"/>
                <a:gd name="T4" fmla="*/ 0 w 1006"/>
                <a:gd name="T5" fmla="*/ 0 h 616"/>
                <a:gd name="T6" fmla="*/ 0 w 1006"/>
                <a:gd name="T7" fmla="*/ 0 h 616"/>
                <a:gd name="T8" fmla="*/ 0 w 1006"/>
                <a:gd name="T9" fmla="*/ 0 h 616"/>
                <a:gd name="T10" fmla="*/ 0 w 1006"/>
                <a:gd name="T11" fmla="*/ 0 h 616"/>
                <a:gd name="T12" fmla="*/ 0 w 1006"/>
                <a:gd name="T13" fmla="*/ 0 h 616"/>
                <a:gd name="T14" fmla="*/ 0 w 1006"/>
                <a:gd name="T15" fmla="*/ 0 h 616"/>
                <a:gd name="T16" fmla="*/ 0 w 1006"/>
                <a:gd name="T17" fmla="*/ 0 h 616"/>
                <a:gd name="T18" fmla="*/ 0 w 1006"/>
                <a:gd name="T19" fmla="*/ 0 h 616"/>
                <a:gd name="T20" fmla="*/ 0 w 1006"/>
                <a:gd name="T21" fmla="*/ 0 h 616"/>
                <a:gd name="T22" fmla="*/ 0 w 1006"/>
                <a:gd name="T23" fmla="*/ 0 h 616"/>
                <a:gd name="T24" fmla="*/ 0 w 1006"/>
                <a:gd name="T25" fmla="*/ 0 h 616"/>
                <a:gd name="T26" fmla="*/ 0 w 1006"/>
                <a:gd name="T27" fmla="*/ 0 h 616"/>
                <a:gd name="T28" fmla="*/ 0 w 1006"/>
                <a:gd name="T29" fmla="*/ 0 h 616"/>
                <a:gd name="T30" fmla="*/ 0 w 1006"/>
                <a:gd name="T31" fmla="*/ 0 h 616"/>
                <a:gd name="T32" fmla="*/ 0 w 1006"/>
                <a:gd name="T33" fmla="*/ 0 h 616"/>
                <a:gd name="T34" fmla="*/ 0 w 1006"/>
                <a:gd name="T35" fmla="*/ 0 h 616"/>
                <a:gd name="T36" fmla="*/ 0 w 1006"/>
                <a:gd name="T37" fmla="*/ 0 h 616"/>
                <a:gd name="T38" fmla="*/ 0 w 1006"/>
                <a:gd name="T39" fmla="*/ 0 h 616"/>
                <a:gd name="T40" fmla="*/ 0 w 1006"/>
                <a:gd name="T41" fmla="*/ 0 h 616"/>
                <a:gd name="T42" fmla="*/ 0 w 1006"/>
                <a:gd name="T43" fmla="*/ 0 h 616"/>
                <a:gd name="T44" fmla="*/ 0 w 1006"/>
                <a:gd name="T45" fmla="*/ 0 h 616"/>
                <a:gd name="T46" fmla="*/ 0 w 1006"/>
                <a:gd name="T47" fmla="*/ 0 h 616"/>
                <a:gd name="T48" fmla="*/ 0 w 1006"/>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6" h="616">
                  <a:moveTo>
                    <a:pt x="338" y="616"/>
                  </a:moveTo>
                  <a:lnTo>
                    <a:pt x="0" y="372"/>
                  </a:lnTo>
                  <a:lnTo>
                    <a:pt x="338" y="102"/>
                  </a:lnTo>
                  <a:lnTo>
                    <a:pt x="338" y="241"/>
                  </a:lnTo>
                  <a:lnTo>
                    <a:pt x="647" y="239"/>
                  </a:lnTo>
                  <a:lnTo>
                    <a:pt x="699" y="222"/>
                  </a:lnTo>
                  <a:lnTo>
                    <a:pt x="737" y="189"/>
                  </a:lnTo>
                  <a:lnTo>
                    <a:pt x="759" y="143"/>
                  </a:lnTo>
                  <a:lnTo>
                    <a:pt x="767" y="74"/>
                  </a:lnTo>
                  <a:lnTo>
                    <a:pt x="767" y="0"/>
                  </a:lnTo>
                  <a:lnTo>
                    <a:pt x="1006" y="0"/>
                  </a:lnTo>
                  <a:lnTo>
                    <a:pt x="1005" y="116"/>
                  </a:lnTo>
                  <a:lnTo>
                    <a:pt x="997" y="168"/>
                  </a:lnTo>
                  <a:lnTo>
                    <a:pt x="987" y="222"/>
                  </a:lnTo>
                  <a:lnTo>
                    <a:pt x="973" y="262"/>
                  </a:lnTo>
                  <a:lnTo>
                    <a:pt x="952" y="305"/>
                  </a:lnTo>
                  <a:lnTo>
                    <a:pt x="930" y="339"/>
                  </a:lnTo>
                  <a:lnTo>
                    <a:pt x="894" y="380"/>
                  </a:lnTo>
                  <a:lnTo>
                    <a:pt x="853" y="416"/>
                  </a:lnTo>
                  <a:lnTo>
                    <a:pt x="811" y="439"/>
                  </a:lnTo>
                  <a:lnTo>
                    <a:pt x="763" y="464"/>
                  </a:lnTo>
                  <a:lnTo>
                    <a:pt x="702" y="478"/>
                  </a:lnTo>
                  <a:lnTo>
                    <a:pt x="647" y="480"/>
                  </a:lnTo>
                  <a:lnTo>
                    <a:pt x="338" y="481"/>
                  </a:lnTo>
                  <a:lnTo>
                    <a:pt x="338" y="616"/>
                  </a:lnTo>
                  <a:close/>
                </a:path>
              </a:pathLst>
            </a:custGeom>
            <a:solidFill>
              <a:srgbClr val="800080"/>
            </a:solidFill>
            <a:ln w="4763">
              <a:solidFill>
                <a:srgbClr val="000000"/>
              </a:solidFill>
              <a:prstDash val="solid"/>
              <a:round/>
              <a:headEnd/>
              <a:tailEnd/>
            </a:ln>
          </p:spPr>
          <p:txBody>
            <a:bodyPr/>
            <a:lstStyle/>
            <a:p>
              <a:endParaRPr lang="en-US"/>
            </a:p>
          </p:txBody>
        </p:sp>
        <p:sp>
          <p:nvSpPr>
            <p:cNvPr id="142346" name="Freeform 32"/>
            <p:cNvSpPr>
              <a:spLocks/>
            </p:cNvSpPr>
            <p:nvPr/>
          </p:nvSpPr>
          <p:spPr bwMode="auto">
            <a:xfrm>
              <a:off x="5081" y="3106"/>
              <a:ext cx="335" cy="205"/>
            </a:xfrm>
            <a:custGeom>
              <a:avLst/>
              <a:gdLst>
                <a:gd name="T0" fmla="*/ 0 w 1007"/>
                <a:gd name="T1" fmla="*/ 0 h 616"/>
                <a:gd name="T2" fmla="*/ 0 w 1007"/>
                <a:gd name="T3" fmla="*/ 0 h 616"/>
                <a:gd name="T4" fmla="*/ 0 w 1007"/>
                <a:gd name="T5" fmla="*/ 0 h 616"/>
                <a:gd name="T6" fmla="*/ 0 w 1007"/>
                <a:gd name="T7" fmla="*/ 0 h 616"/>
                <a:gd name="T8" fmla="*/ 0 w 1007"/>
                <a:gd name="T9" fmla="*/ 0 h 616"/>
                <a:gd name="T10" fmla="*/ 0 w 1007"/>
                <a:gd name="T11" fmla="*/ 0 h 616"/>
                <a:gd name="T12" fmla="*/ 0 w 1007"/>
                <a:gd name="T13" fmla="*/ 0 h 616"/>
                <a:gd name="T14" fmla="*/ 0 w 1007"/>
                <a:gd name="T15" fmla="*/ 0 h 616"/>
                <a:gd name="T16" fmla="*/ 0 w 1007"/>
                <a:gd name="T17" fmla="*/ 0 h 616"/>
                <a:gd name="T18" fmla="*/ 0 w 1007"/>
                <a:gd name="T19" fmla="*/ 0 h 616"/>
                <a:gd name="T20" fmla="*/ 0 w 1007"/>
                <a:gd name="T21" fmla="*/ 0 h 616"/>
                <a:gd name="T22" fmla="*/ 0 w 1007"/>
                <a:gd name="T23" fmla="*/ 0 h 616"/>
                <a:gd name="T24" fmla="*/ 0 w 1007"/>
                <a:gd name="T25" fmla="*/ 0 h 616"/>
                <a:gd name="T26" fmla="*/ 0 w 1007"/>
                <a:gd name="T27" fmla="*/ 0 h 616"/>
                <a:gd name="T28" fmla="*/ 0 w 1007"/>
                <a:gd name="T29" fmla="*/ 0 h 616"/>
                <a:gd name="T30" fmla="*/ 0 w 1007"/>
                <a:gd name="T31" fmla="*/ 0 h 616"/>
                <a:gd name="T32" fmla="*/ 0 w 1007"/>
                <a:gd name="T33" fmla="*/ 0 h 616"/>
                <a:gd name="T34" fmla="*/ 0 w 1007"/>
                <a:gd name="T35" fmla="*/ 0 h 616"/>
                <a:gd name="T36" fmla="*/ 0 w 1007"/>
                <a:gd name="T37" fmla="*/ 0 h 616"/>
                <a:gd name="T38" fmla="*/ 0 w 1007"/>
                <a:gd name="T39" fmla="*/ 0 h 616"/>
                <a:gd name="T40" fmla="*/ 0 w 1007"/>
                <a:gd name="T41" fmla="*/ 0 h 616"/>
                <a:gd name="T42" fmla="*/ 0 w 1007"/>
                <a:gd name="T43" fmla="*/ 0 h 616"/>
                <a:gd name="T44" fmla="*/ 0 w 1007"/>
                <a:gd name="T45" fmla="*/ 0 h 616"/>
                <a:gd name="T46" fmla="*/ 0 w 1007"/>
                <a:gd name="T47" fmla="*/ 0 h 616"/>
                <a:gd name="T48" fmla="*/ 0 w 1007"/>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7" h="616">
                  <a:moveTo>
                    <a:pt x="669" y="616"/>
                  </a:moveTo>
                  <a:lnTo>
                    <a:pt x="1007" y="372"/>
                  </a:lnTo>
                  <a:lnTo>
                    <a:pt x="669" y="103"/>
                  </a:lnTo>
                  <a:lnTo>
                    <a:pt x="669" y="241"/>
                  </a:lnTo>
                  <a:lnTo>
                    <a:pt x="360" y="240"/>
                  </a:lnTo>
                  <a:lnTo>
                    <a:pt x="307" y="222"/>
                  </a:lnTo>
                  <a:lnTo>
                    <a:pt x="270" y="189"/>
                  </a:lnTo>
                  <a:lnTo>
                    <a:pt x="247" y="144"/>
                  </a:lnTo>
                  <a:lnTo>
                    <a:pt x="241" y="74"/>
                  </a:lnTo>
                  <a:lnTo>
                    <a:pt x="241" y="0"/>
                  </a:lnTo>
                  <a:lnTo>
                    <a:pt x="0" y="0"/>
                  </a:lnTo>
                  <a:lnTo>
                    <a:pt x="2" y="115"/>
                  </a:lnTo>
                  <a:lnTo>
                    <a:pt x="9" y="167"/>
                  </a:lnTo>
                  <a:lnTo>
                    <a:pt x="19" y="222"/>
                  </a:lnTo>
                  <a:lnTo>
                    <a:pt x="34" y="262"/>
                  </a:lnTo>
                  <a:lnTo>
                    <a:pt x="54" y="304"/>
                  </a:lnTo>
                  <a:lnTo>
                    <a:pt x="76" y="340"/>
                  </a:lnTo>
                  <a:lnTo>
                    <a:pt x="113" y="380"/>
                  </a:lnTo>
                  <a:lnTo>
                    <a:pt x="154" y="415"/>
                  </a:lnTo>
                  <a:lnTo>
                    <a:pt x="196" y="440"/>
                  </a:lnTo>
                  <a:lnTo>
                    <a:pt x="244" y="463"/>
                  </a:lnTo>
                  <a:lnTo>
                    <a:pt x="305" y="478"/>
                  </a:lnTo>
                  <a:lnTo>
                    <a:pt x="360" y="480"/>
                  </a:lnTo>
                  <a:lnTo>
                    <a:pt x="669" y="482"/>
                  </a:lnTo>
                  <a:lnTo>
                    <a:pt x="669" y="616"/>
                  </a:lnTo>
                  <a:close/>
                </a:path>
              </a:pathLst>
            </a:custGeom>
            <a:solidFill>
              <a:srgbClr val="800080"/>
            </a:solidFill>
            <a:ln w="4763">
              <a:solidFill>
                <a:srgbClr val="000000"/>
              </a:solidFill>
              <a:prstDash val="solid"/>
              <a:round/>
              <a:headEnd/>
              <a:tailEnd/>
            </a:ln>
          </p:spPr>
          <p:txBody>
            <a:bodyPr/>
            <a:lstStyle/>
            <a:p>
              <a:endParaRPr lang="en-US"/>
            </a:p>
          </p:txBody>
        </p:sp>
        <p:sp>
          <p:nvSpPr>
            <p:cNvPr id="142347" name="Freeform 33"/>
            <p:cNvSpPr>
              <a:spLocks/>
            </p:cNvSpPr>
            <p:nvPr/>
          </p:nvSpPr>
          <p:spPr bwMode="auto">
            <a:xfrm>
              <a:off x="5272" y="3320"/>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618" y="337"/>
                  </a:moveTo>
                  <a:lnTo>
                    <a:pt x="375" y="0"/>
                  </a:lnTo>
                  <a:lnTo>
                    <a:pt x="104" y="337"/>
                  </a:lnTo>
                  <a:lnTo>
                    <a:pt x="244" y="337"/>
                  </a:lnTo>
                  <a:lnTo>
                    <a:pt x="242" y="647"/>
                  </a:lnTo>
                  <a:lnTo>
                    <a:pt x="225" y="700"/>
                  </a:lnTo>
                  <a:lnTo>
                    <a:pt x="192" y="736"/>
                  </a:lnTo>
                  <a:lnTo>
                    <a:pt x="145" y="759"/>
                  </a:lnTo>
                  <a:lnTo>
                    <a:pt x="76" y="765"/>
                  </a:lnTo>
                  <a:lnTo>
                    <a:pt x="0" y="765"/>
                  </a:lnTo>
                  <a:lnTo>
                    <a:pt x="0" y="1006"/>
                  </a:lnTo>
                  <a:lnTo>
                    <a:pt x="116" y="1005"/>
                  </a:lnTo>
                  <a:lnTo>
                    <a:pt x="168" y="996"/>
                  </a:lnTo>
                  <a:lnTo>
                    <a:pt x="225" y="986"/>
                  </a:lnTo>
                  <a:lnTo>
                    <a:pt x="265" y="973"/>
                  </a:lnTo>
                  <a:lnTo>
                    <a:pt x="307" y="952"/>
                  </a:lnTo>
                  <a:lnTo>
                    <a:pt x="343" y="929"/>
                  </a:lnTo>
                  <a:lnTo>
                    <a:pt x="383" y="892"/>
                  </a:lnTo>
                  <a:lnTo>
                    <a:pt x="417" y="852"/>
                  </a:lnTo>
                  <a:lnTo>
                    <a:pt x="441" y="810"/>
                  </a:lnTo>
                  <a:lnTo>
                    <a:pt x="465" y="762"/>
                  </a:lnTo>
                  <a:lnTo>
                    <a:pt x="478" y="702"/>
                  </a:lnTo>
                  <a:lnTo>
                    <a:pt x="482" y="647"/>
                  </a:lnTo>
                  <a:lnTo>
                    <a:pt x="483" y="337"/>
                  </a:lnTo>
                  <a:lnTo>
                    <a:pt x="618" y="337"/>
                  </a:lnTo>
                  <a:close/>
                </a:path>
              </a:pathLst>
            </a:custGeom>
            <a:solidFill>
              <a:srgbClr val="800080"/>
            </a:solidFill>
            <a:ln w="4763">
              <a:solidFill>
                <a:srgbClr val="000000"/>
              </a:solidFill>
              <a:prstDash val="solid"/>
              <a:round/>
              <a:headEnd/>
              <a:tailEnd/>
            </a:ln>
          </p:spPr>
          <p:txBody>
            <a:bodyPr/>
            <a:lstStyle/>
            <a:p>
              <a:endParaRPr lang="en-US"/>
            </a:p>
          </p:txBody>
        </p:sp>
        <p:sp>
          <p:nvSpPr>
            <p:cNvPr id="142348" name="Freeform 34"/>
            <p:cNvSpPr>
              <a:spLocks/>
            </p:cNvSpPr>
            <p:nvPr/>
          </p:nvSpPr>
          <p:spPr bwMode="auto">
            <a:xfrm>
              <a:off x="4564" y="3309"/>
              <a:ext cx="206" cy="335"/>
            </a:xfrm>
            <a:custGeom>
              <a:avLst/>
              <a:gdLst>
                <a:gd name="T0" fmla="*/ 0 w 618"/>
                <a:gd name="T1" fmla="*/ 0 h 1006"/>
                <a:gd name="T2" fmla="*/ 0 w 618"/>
                <a:gd name="T3" fmla="*/ 0 h 1006"/>
                <a:gd name="T4" fmla="*/ 0 w 618"/>
                <a:gd name="T5" fmla="*/ 0 h 1006"/>
                <a:gd name="T6" fmla="*/ 0 w 618"/>
                <a:gd name="T7" fmla="*/ 0 h 1006"/>
                <a:gd name="T8" fmla="*/ 0 w 618"/>
                <a:gd name="T9" fmla="*/ 0 h 1006"/>
                <a:gd name="T10" fmla="*/ 0 w 618"/>
                <a:gd name="T11" fmla="*/ 0 h 1006"/>
                <a:gd name="T12" fmla="*/ 0 w 618"/>
                <a:gd name="T13" fmla="*/ 0 h 1006"/>
                <a:gd name="T14" fmla="*/ 0 w 618"/>
                <a:gd name="T15" fmla="*/ 0 h 1006"/>
                <a:gd name="T16" fmla="*/ 0 w 618"/>
                <a:gd name="T17" fmla="*/ 0 h 1006"/>
                <a:gd name="T18" fmla="*/ 0 w 618"/>
                <a:gd name="T19" fmla="*/ 0 h 1006"/>
                <a:gd name="T20" fmla="*/ 0 w 618"/>
                <a:gd name="T21" fmla="*/ 0 h 1006"/>
                <a:gd name="T22" fmla="*/ 0 w 618"/>
                <a:gd name="T23" fmla="*/ 0 h 1006"/>
                <a:gd name="T24" fmla="*/ 0 w 618"/>
                <a:gd name="T25" fmla="*/ 0 h 1006"/>
                <a:gd name="T26" fmla="*/ 0 w 618"/>
                <a:gd name="T27" fmla="*/ 0 h 1006"/>
                <a:gd name="T28" fmla="*/ 0 w 618"/>
                <a:gd name="T29" fmla="*/ 0 h 1006"/>
                <a:gd name="T30" fmla="*/ 0 w 618"/>
                <a:gd name="T31" fmla="*/ 0 h 1006"/>
                <a:gd name="T32" fmla="*/ 0 w 618"/>
                <a:gd name="T33" fmla="*/ 0 h 1006"/>
                <a:gd name="T34" fmla="*/ 0 w 618"/>
                <a:gd name="T35" fmla="*/ 0 h 1006"/>
                <a:gd name="T36" fmla="*/ 0 w 618"/>
                <a:gd name="T37" fmla="*/ 0 h 1006"/>
                <a:gd name="T38" fmla="*/ 0 w 618"/>
                <a:gd name="T39" fmla="*/ 0 h 1006"/>
                <a:gd name="T40" fmla="*/ 0 w 618"/>
                <a:gd name="T41" fmla="*/ 0 h 1006"/>
                <a:gd name="T42" fmla="*/ 0 w 618"/>
                <a:gd name="T43" fmla="*/ 0 h 1006"/>
                <a:gd name="T44" fmla="*/ 0 w 618"/>
                <a:gd name="T45" fmla="*/ 0 h 1006"/>
                <a:gd name="T46" fmla="*/ 0 w 618"/>
                <a:gd name="T47" fmla="*/ 0 h 1006"/>
                <a:gd name="T48" fmla="*/ 0 w 618"/>
                <a:gd name="T49" fmla="*/ 0 h 10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18" h="1006">
                  <a:moveTo>
                    <a:pt x="0" y="338"/>
                  </a:moveTo>
                  <a:lnTo>
                    <a:pt x="244" y="0"/>
                  </a:lnTo>
                  <a:lnTo>
                    <a:pt x="514" y="338"/>
                  </a:lnTo>
                  <a:lnTo>
                    <a:pt x="374" y="338"/>
                  </a:lnTo>
                  <a:lnTo>
                    <a:pt x="376" y="647"/>
                  </a:lnTo>
                  <a:lnTo>
                    <a:pt x="393" y="698"/>
                  </a:lnTo>
                  <a:lnTo>
                    <a:pt x="426" y="737"/>
                  </a:lnTo>
                  <a:lnTo>
                    <a:pt x="473" y="758"/>
                  </a:lnTo>
                  <a:lnTo>
                    <a:pt x="542" y="765"/>
                  </a:lnTo>
                  <a:lnTo>
                    <a:pt x="618" y="765"/>
                  </a:lnTo>
                  <a:lnTo>
                    <a:pt x="618" y="1006"/>
                  </a:lnTo>
                  <a:lnTo>
                    <a:pt x="502" y="1004"/>
                  </a:lnTo>
                  <a:lnTo>
                    <a:pt x="450" y="996"/>
                  </a:lnTo>
                  <a:lnTo>
                    <a:pt x="393" y="986"/>
                  </a:lnTo>
                  <a:lnTo>
                    <a:pt x="353" y="972"/>
                  </a:lnTo>
                  <a:lnTo>
                    <a:pt x="311" y="951"/>
                  </a:lnTo>
                  <a:lnTo>
                    <a:pt x="276" y="928"/>
                  </a:lnTo>
                  <a:lnTo>
                    <a:pt x="235" y="892"/>
                  </a:lnTo>
                  <a:lnTo>
                    <a:pt x="201" y="851"/>
                  </a:lnTo>
                  <a:lnTo>
                    <a:pt x="177" y="808"/>
                  </a:lnTo>
                  <a:lnTo>
                    <a:pt x="153" y="760"/>
                  </a:lnTo>
                  <a:lnTo>
                    <a:pt x="138" y="701"/>
                  </a:lnTo>
                  <a:lnTo>
                    <a:pt x="136" y="647"/>
                  </a:lnTo>
                  <a:lnTo>
                    <a:pt x="135" y="338"/>
                  </a:lnTo>
                  <a:lnTo>
                    <a:pt x="0" y="338"/>
                  </a:lnTo>
                  <a:close/>
                </a:path>
              </a:pathLst>
            </a:custGeom>
            <a:solidFill>
              <a:srgbClr val="800080"/>
            </a:solidFill>
            <a:ln w="4763">
              <a:solidFill>
                <a:srgbClr val="000000"/>
              </a:solidFill>
              <a:prstDash val="solid"/>
              <a:round/>
              <a:headEnd/>
              <a:tailEnd/>
            </a:ln>
          </p:spPr>
          <p:txBody>
            <a:bodyPr/>
            <a:lstStyle/>
            <a:p>
              <a:endParaRPr lang="en-US"/>
            </a:p>
          </p:txBody>
        </p:sp>
        <p:sp>
          <p:nvSpPr>
            <p:cNvPr id="142349" name="Freeform 35"/>
            <p:cNvSpPr>
              <a:spLocks/>
            </p:cNvSpPr>
            <p:nvPr/>
          </p:nvSpPr>
          <p:spPr bwMode="auto">
            <a:xfrm>
              <a:off x="4642" y="3668"/>
              <a:ext cx="336" cy="206"/>
            </a:xfrm>
            <a:custGeom>
              <a:avLst/>
              <a:gdLst>
                <a:gd name="T0" fmla="*/ 0 w 1007"/>
                <a:gd name="T1" fmla="*/ 0 h 616"/>
                <a:gd name="T2" fmla="*/ 0 w 1007"/>
                <a:gd name="T3" fmla="*/ 0 h 616"/>
                <a:gd name="T4" fmla="*/ 0 w 1007"/>
                <a:gd name="T5" fmla="*/ 0 h 616"/>
                <a:gd name="T6" fmla="*/ 0 w 1007"/>
                <a:gd name="T7" fmla="*/ 0 h 616"/>
                <a:gd name="T8" fmla="*/ 0 w 1007"/>
                <a:gd name="T9" fmla="*/ 0 h 616"/>
                <a:gd name="T10" fmla="*/ 0 w 1007"/>
                <a:gd name="T11" fmla="*/ 0 h 616"/>
                <a:gd name="T12" fmla="*/ 0 w 1007"/>
                <a:gd name="T13" fmla="*/ 0 h 616"/>
                <a:gd name="T14" fmla="*/ 0 w 1007"/>
                <a:gd name="T15" fmla="*/ 0 h 616"/>
                <a:gd name="T16" fmla="*/ 0 w 1007"/>
                <a:gd name="T17" fmla="*/ 0 h 616"/>
                <a:gd name="T18" fmla="*/ 0 w 1007"/>
                <a:gd name="T19" fmla="*/ 0 h 616"/>
                <a:gd name="T20" fmla="*/ 0 w 1007"/>
                <a:gd name="T21" fmla="*/ 0 h 616"/>
                <a:gd name="T22" fmla="*/ 0 w 1007"/>
                <a:gd name="T23" fmla="*/ 0 h 616"/>
                <a:gd name="T24" fmla="*/ 0 w 1007"/>
                <a:gd name="T25" fmla="*/ 0 h 616"/>
                <a:gd name="T26" fmla="*/ 0 w 1007"/>
                <a:gd name="T27" fmla="*/ 0 h 616"/>
                <a:gd name="T28" fmla="*/ 0 w 1007"/>
                <a:gd name="T29" fmla="*/ 0 h 616"/>
                <a:gd name="T30" fmla="*/ 0 w 1007"/>
                <a:gd name="T31" fmla="*/ 0 h 616"/>
                <a:gd name="T32" fmla="*/ 0 w 1007"/>
                <a:gd name="T33" fmla="*/ 0 h 616"/>
                <a:gd name="T34" fmla="*/ 0 w 1007"/>
                <a:gd name="T35" fmla="*/ 0 h 616"/>
                <a:gd name="T36" fmla="*/ 0 w 1007"/>
                <a:gd name="T37" fmla="*/ 0 h 616"/>
                <a:gd name="T38" fmla="*/ 0 w 1007"/>
                <a:gd name="T39" fmla="*/ 0 h 616"/>
                <a:gd name="T40" fmla="*/ 0 w 1007"/>
                <a:gd name="T41" fmla="*/ 0 h 616"/>
                <a:gd name="T42" fmla="*/ 0 w 1007"/>
                <a:gd name="T43" fmla="*/ 0 h 616"/>
                <a:gd name="T44" fmla="*/ 0 w 1007"/>
                <a:gd name="T45" fmla="*/ 0 h 616"/>
                <a:gd name="T46" fmla="*/ 0 w 1007"/>
                <a:gd name="T47" fmla="*/ 0 h 616"/>
                <a:gd name="T48" fmla="*/ 0 w 1007"/>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7" h="616">
                  <a:moveTo>
                    <a:pt x="338" y="0"/>
                  </a:moveTo>
                  <a:lnTo>
                    <a:pt x="0" y="245"/>
                  </a:lnTo>
                  <a:lnTo>
                    <a:pt x="338" y="514"/>
                  </a:lnTo>
                  <a:lnTo>
                    <a:pt x="338" y="376"/>
                  </a:lnTo>
                  <a:lnTo>
                    <a:pt x="647" y="377"/>
                  </a:lnTo>
                  <a:lnTo>
                    <a:pt x="700" y="394"/>
                  </a:lnTo>
                  <a:lnTo>
                    <a:pt x="737" y="427"/>
                  </a:lnTo>
                  <a:lnTo>
                    <a:pt x="761" y="473"/>
                  </a:lnTo>
                  <a:lnTo>
                    <a:pt x="767" y="542"/>
                  </a:lnTo>
                  <a:lnTo>
                    <a:pt x="767" y="616"/>
                  </a:lnTo>
                  <a:lnTo>
                    <a:pt x="1007" y="616"/>
                  </a:lnTo>
                  <a:lnTo>
                    <a:pt x="1006" y="502"/>
                  </a:lnTo>
                  <a:lnTo>
                    <a:pt x="997" y="450"/>
                  </a:lnTo>
                  <a:lnTo>
                    <a:pt x="988" y="394"/>
                  </a:lnTo>
                  <a:lnTo>
                    <a:pt x="973" y="355"/>
                  </a:lnTo>
                  <a:lnTo>
                    <a:pt x="952" y="313"/>
                  </a:lnTo>
                  <a:lnTo>
                    <a:pt x="930" y="277"/>
                  </a:lnTo>
                  <a:lnTo>
                    <a:pt x="894" y="236"/>
                  </a:lnTo>
                  <a:lnTo>
                    <a:pt x="854" y="202"/>
                  </a:lnTo>
                  <a:lnTo>
                    <a:pt x="812" y="177"/>
                  </a:lnTo>
                  <a:lnTo>
                    <a:pt x="763" y="154"/>
                  </a:lnTo>
                  <a:lnTo>
                    <a:pt x="703" y="139"/>
                  </a:lnTo>
                  <a:lnTo>
                    <a:pt x="647" y="136"/>
                  </a:lnTo>
                  <a:lnTo>
                    <a:pt x="338" y="135"/>
                  </a:lnTo>
                  <a:lnTo>
                    <a:pt x="338" y="0"/>
                  </a:lnTo>
                  <a:close/>
                </a:path>
              </a:pathLst>
            </a:custGeom>
            <a:solidFill>
              <a:srgbClr val="800080"/>
            </a:solidFill>
            <a:ln w="4763">
              <a:solidFill>
                <a:srgbClr val="000000"/>
              </a:solidFill>
              <a:prstDash val="solid"/>
              <a:round/>
              <a:headEnd/>
              <a:tailEnd/>
            </a:ln>
          </p:spPr>
          <p:txBody>
            <a:bodyPr/>
            <a:lstStyle/>
            <a:p>
              <a:endParaRPr lang="en-US"/>
            </a:p>
          </p:txBody>
        </p:sp>
        <p:sp>
          <p:nvSpPr>
            <p:cNvPr id="142350" name="Freeform 36"/>
            <p:cNvSpPr>
              <a:spLocks/>
            </p:cNvSpPr>
            <p:nvPr/>
          </p:nvSpPr>
          <p:spPr bwMode="auto">
            <a:xfrm>
              <a:off x="5078" y="3667"/>
              <a:ext cx="335" cy="206"/>
            </a:xfrm>
            <a:custGeom>
              <a:avLst/>
              <a:gdLst>
                <a:gd name="T0" fmla="*/ 0 w 1006"/>
                <a:gd name="T1" fmla="*/ 0 h 616"/>
                <a:gd name="T2" fmla="*/ 0 w 1006"/>
                <a:gd name="T3" fmla="*/ 0 h 616"/>
                <a:gd name="T4" fmla="*/ 0 w 1006"/>
                <a:gd name="T5" fmla="*/ 0 h 616"/>
                <a:gd name="T6" fmla="*/ 0 w 1006"/>
                <a:gd name="T7" fmla="*/ 0 h 616"/>
                <a:gd name="T8" fmla="*/ 0 w 1006"/>
                <a:gd name="T9" fmla="*/ 0 h 616"/>
                <a:gd name="T10" fmla="*/ 0 w 1006"/>
                <a:gd name="T11" fmla="*/ 0 h 616"/>
                <a:gd name="T12" fmla="*/ 0 w 1006"/>
                <a:gd name="T13" fmla="*/ 0 h 616"/>
                <a:gd name="T14" fmla="*/ 0 w 1006"/>
                <a:gd name="T15" fmla="*/ 0 h 616"/>
                <a:gd name="T16" fmla="*/ 0 w 1006"/>
                <a:gd name="T17" fmla="*/ 0 h 616"/>
                <a:gd name="T18" fmla="*/ 0 w 1006"/>
                <a:gd name="T19" fmla="*/ 0 h 616"/>
                <a:gd name="T20" fmla="*/ 0 w 1006"/>
                <a:gd name="T21" fmla="*/ 0 h 616"/>
                <a:gd name="T22" fmla="*/ 0 w 1006"/>
                <a:gd name="T23" fmla="*/ 0 h 616"/>
                <a:gd name="T24" fmla="*/ 0 w 1006"/>
                <a:gd name="T25" fmla="*/ 0 h 616"/>
                <a:gd name="T26" fmla="*/ 0 w 1006"/>
                <a:gd name="T27" fmla="*/ 0 h 616"/>
                <a:gd name="T28" fmla="*/ 0 w 1006"/>
                <a:gd name="T29" fmla="*/ 0 h 616"/>
                <a:gd name="T30" fmla="*/ 0 w 1006"/>
                <a:gd name="T31" fmla="*/ 0 h 616"/>
                <a:gd name="T32" fmla="*/ 0 w 1006"/>
                <a:gd name="T33" fmla="*/ 0 h 616"/>
                <a:gd name="T34" fmla="*/ 0 w 1006"/>
                <a:gd name="T35" fmla="*/ 0 h 616"/>
                <a:gd name="T36" fmla="*/ 0 w 1006"/>
                <a:gd name="T37" fmla="*/ 0 h 616"/>
                <a:gd name="T38" fmla="*/ 0 w 1006"/>
                <a:gd name="T39" fmla="*/ 0 h 616"/>
                <a:gd name="T40" fmla="*/ 0 w 1006"/>
                <a:gd name="T41" fmla="*/ 0 h 616"/>
                <a:gd name="T42" fmla="*/ 0 w 1006"/>
                <a:gd name="T43" fmla="*/ 0 h 616"/>
                <a:gd name="T44" fmla="*/ 0 w 1006"/>
                <a:gd name="T45" fmla="*/ 0 h 616"/>
                <a:gd name="T46" fmla="*/ 0 w 1006"/>
                <a:gd name="T47" fmla="*/ 0 h 616"/>
                <a:gd name="T48" fmla="*/ 0 w 1006"/>
                <a:gd name="T49" fmla="*/ 0 h 6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06" h="616">
                  <a:moveTo>
                    <a:pt x="669" y="0"/>
                  </a:moveTo>
                  <a:lnTo>
                    <a:pt x="1006" y="244"/>
                  </a:lnTo>
                  <a:lnTo>
                    <a:pt x="669" y="513"/>
                  </a:lnTo>
                  <a:lnTo>
                    <a:pt x="669" y="375"/>
                  </a:lnTo>
                  <a:lnTo>
                    <a:pt x="360" y="376"/>
                  </a:lnTo>
                  <a:lnTo>
                    <a:pt x="308" y="393"/>
                  </a:lnTo>
                  <a:lnTo>
                    <a:pt x="270" y="427"/>
                  </a:lnTo>
                  <a:lnTo>
                    <a:pt x="246" y="472"/>
                  </a:lnTo>
                  <a:lnTo>
                    <a:pt x="240" y="542"/>
                  </a:lnTo>
                  <a:lnTo>
                    <a:pt x="240" y="616"/>
                  </a:lnTo>
                  <a:lnTo>
                    <a:pt x="0" y="616"/>
                  </a:lnTo>
                  <a:lnTo>
                    <a:pt x="1" y="500"/>
                  </a:lnTo>
                  <a:lnTo>
                    <a:pt x="10" y="448"/>
                  </a:lnTo>
                  <a:lnTo>
                    <a:pt x="20" y="393"/>
                  </a:lnTo>
                  <a:lnTo>
                    <a:pt x="34" y="354"/>
                  </a:lnTo>
                  <a:lnTo>
                    <a:pt x="55" y="311"/>
                  </a:lnTo>
                  <a:lnTo>
                    <a:pt x="76" y="276"/>
                  </a:lnTo>
                  <a:lnTo>
                    <a:pt x="113" y="235"/>
                  </a:lnTo>
                  <a:lnTo>
                    <a:pt x="153" y="200"/>
                  </a:lnTo>
                  <a:lnTo>
                    <a:pt x="195" y="176"/>
                  </a:lnTo>
                  <a:lnTo>
                    <a:pt x="244" y="152"/>
                  </a:lnTo>
                  <a:lnTo>
                    <a:pt x="304" y="138"/>
                  </a:lnTo>
                  <a:lnTo>
                    <a:pt x="360" y="136"/>
                  </a:lnTo>
                  <a:lnTo>
                    <a:pt x="669" y="134"/>
                  </a:lnTo>
                  <a:lnTo>
                    <a:pt x="669" y="0"/>
                  </a:lnTo>
                  <a:close/>
                </a:path>
              </a:pathLst>
            </a:custGeom>
            <a:solidFill>
              <a:srgbClr val="800080"/>
            </a:solidFill>
            <a:ln w="4763">
              <a:solidFill>
                <a:srgbClr val="000000"/>
              </a:solidFill>
              <a:prstDash val="solid"/>
              <a:round/>
              <a:headEnd/>
              <a:tailEnd/>
            </a:ln>
          </p:spPr>
          <p:txBody>
            <a:bodyPr/>
            <a:lstStyle/>
            <a:p>
              <a:endParaRPr lang="en-US"/>
            </a:p>
          </p:txBody>
        </p:sp>
      </p:grpSp>
    </p:spTree>
    <p:extLst>
      <p:ext uri="{BB962C8B-B14F-4D97-AF65-F5344CB8AC3E}">
        <p14:creationId xmlns:p14="http://schemas.microsoft.com/office/powerpoint/2010/main" xmlns="" val="14578110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Effect transition="in" filter="wipe(up)">
                                      <p:cBhvr>
                                        <p:cTn id="7" dur="500"/>
                                        <p:tgtEl>
                                          <p:spTgt spid="200707">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0707">
                                            <p:txEl>
                                              <p:pRg st="1" end="1"/>
                                            </p:txEl>
                                          </p:spTgt>
                                        </p:tgtEl>
                                        <p:attrNameLst>
                                          <p:attrName>style.visibility</p:attrName>
                                        </p:attrNameLst>
                                      </p:cBhvr>
                                      <p:to>
                                        <p:strVal val="visible"/>
                                      </p:to>
                                    </p:set>
                                    <p:animEffect transition="in" filter="wipe(up)">
                                      <p:cBhvr>
                                        <p:cTn id="11" dur="500"/>
                                        <p:tgtEl>
                                          <p:spTgt spid="200707">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0707">
                                            <p:txEl>
                                              <p:pRg st="2" end="2"/>
                                            </p:txEl>
                                          </p:spTgt>
                                        </p:tgtEl>
                                        <p:attrNameLst>
                                          <p:attrName>style.visibility</p:attrName>
                                        </p:attrNameLst>
                                      </p:cBhvr>
                                      <p:to>
                                        <p:strVal val="visible"/>
                                      </p:to>
                                    </p:set>
                                    <p:animEffect transition="in" filter="wipe(up)">
                                      <p:cBhvr>
                                        <p:cTn id="15" dur="500"/>
                                        <p:tgtEl>
                                          <p:spTgt spid="200707">
                                            <p:txEl>
                                              <p:pRg st="2" end="2"/>
                                            </p:txEl>
                                          </p:spTgt>
                                        </p:tgtEl>
                                      </p:cBhvr>
                                    </p:animEffect>
                                  </p:childTnLst>
                                </p:cTn>
                              </p:par>
                            </p:childTnLst>
                          </p:cTn>
                        </p:par>
                        <p:par>
                          <p:cTn id="16" fill="hold" nodeType="afterGroup">
                            <p:stCondLst>
                              <p:cond delay="150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200708">
                                            <p:txEl>
                                              <p:pRg st="0" end="0"/>
                                            </p:txEl>
                                          </p:spTgt>
                                        </p:tgtEl>
                                        <p:attrNameLst>
                                          <p:attrName>style.visibility</p:attrName>
                                        </p:attrNameLst>
                                      </p:cBhvr>
                                      <p:to>
                                        <p:strVal val="visible"/>
                                      </p:to>
                                    </p:set>
                                    <p:animEffect transition="in" filter="wipe(up)">
                                      <p:cBhvr>
                                        <p:cTn id="25" dur="500"/>
                                        <p:tgtEl>
                                          <p:spTgt spid="200708">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00708">
                                            <p:txEl>
                                              <p:pRg st="1" end="1"/>
                                            </p:txEl>
                                          </p:spTgt>
                                        </p:tgtEl>
                                        <p:attrNameLst>
                                          <p:attrName>style.visibility</p:attrName>
                                        </p:attrNameLst>
                                      </p:cBhvr>
                                      <p:to>
                                        <p:strVal val="visible"/>
                                      </p:to>
                                    </p:set>
                                    <p:animEffect transition="in" filter="wipe(up)">
                                      <p:cBhvr>
                                        <p:cTn id="30" dur="500"/>
                                        <p:tgtEl>
                                          <p:spTgt spid="200708">
                                            <p:txEl>
                                              <p:pRg st="1" end="1"/>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00708">
                                            <p:txEl>
                                              <p:pRg st="2" end="2"/>
                                            </p:txEl>
                                          </p:spTgt>
                                        </p:tgtEl>
                                        <p:attrNameLst>
                                          <p:attrName>style.visibility</p:attrName>
                                        </p:attrNameLst>
                                      </p:cBhvr>
                                      <p:to>
                                        <p:strVal val="visible"/>
                                      </p:to>
                                    </p:set>
                                    <p:animEffect transition="in" filter="wipe(up)">
                                      <p:cBhvr>
                                        <p:cTn id="35" dur="500"/>
                                        <p:tgtEl>
                                          <p:spTgt spid="200708">
                                            <p:txEl>
                                              <p:pRg st="2" end="2"/>
                                            </p:txEl>
                                          </p:spTgt>
                                        </p:tgtEl>
                                      </p:cBhvr>
                                    </p:animEffect>
                                  </p:childTnLst>
                                </p:cTn>
                              </p:par>
                            </p:childTnLst>
                          </p:cTn>
                        </p:par>
                        <p:par>
                          <p:cTn id="36" fill="hold" nodeType="afterGroup">
                            <p:stCondLst>
                              <p:cond delay="500"/>
                            </p:stCondLst>
                            <p:childTnLst>
                              <p:par>
                                <p:cTn id="37" presetID="9"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dissolve">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autoUpdateAnimBg="0" advAuto="0"/>
      <p:bldP spid="200708"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Differential Costs and Revenues</a:t>
            </a:r>
          </a:p>
        </p:txBody>
      </p:sp>
      <p:sp>
        <p:nvSpPr>
          <p:cNvPr id="143363" name="Rectangle 3"/>
          <p:cNvSpPr>
            <a:spLocks noGrp="1" noChangeArrowheads="1"/>
          </p:cNvSpPr>
          <p:nvPr>
            <p:ph idx="1"/>
          </p:nvPr>
        </p:nvSpPr>
        <p:spPr>
          <a:xfrm>
            <a:off x="762000" y="1600200"/>
            <a:ext cx="8001000" cy="1244600"/>
          </a:xfrm>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eaLnBrk="1" hangingPunct="1">
              <a:buFont typeface="Wingdings" pitchFamily="2" charset="2"/>
              <a:buNone/>
            </a:pPr>
            <a:r>
              <a:rPr lang="en-US" smtClean="0">
                <a:solidFill>
                  <a:schemeClr val="accent2"/>
                </a:solidFill>
              </a:rPr>
              <a:t>Costs and revenues that differ among alternatives. </a:t>
            </a:r>
          </a:p>
        </p:txBody>
      </p:sp>
      <p:sp>
        <p:nvSpPr>
          <p:cNvPr id="202756" name="Rectangle 4"/>
          <p:cNvSpPr>
            <a:spLocks noChangeArrowheads="1"/>
          </p:cNvSpPr>
          <p:nvPr/>
        </p:nvSpPr>
        <p:spPr bwMode="auto">
          <a:xfrm>
            <a:off x="1143000" y="2667000"/>
            <a:ext cx="7467600" cy="145415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defRPr/>
            </a:pPr>
            <a:r>
              <a:rPr lang="en-US" sz="2200" b="1" dirty="0">
                <a:ln w="18000">
                  <a:solidFill>
                    <a:schemeClr val="accent2">
                      <a:satMod val="140000"/>
                    </a:schemeClr>
                  </a:solidFill>
                  <a:prstDash val="solid"/>
                  <a:miter lim="800000"/>
                </a:ln>
                <a:solidFill>
                  <a:schemeClr val="tx1"/>
                </a:solidFill>
                <a:latin typeface="Arial" pitchFamily="34" charset="0"/>
              </a:rPr>
              <a:t>Example:  You have a job paying $1,500 per month in your hometown.  You have a job offer in a neighboring city that pays $2,000 per month.  The </a:t>
            </a:r>
            <a:r>
              <a:rPr lang="en-US" sz="2200" b="1" dirty="0" err="1" smtClean="0">
                <a:ln w="18000">
                  <a:solidFill>
                    <a:schemeClr val="accent2">
                      <a:satMod val="140000"/>
                    </a:schemeClr>
                  </a:solidFill>
                  <a:prstDash val="solid"/>
                  <a:miter lim="800000"/>
                </a:ln>
                <a:solidFill>
                  <a:schemeClr val="tx1"/>
                </a:solidFill>
                <a:latin typeface="Arial" pitchFamily="34" charset="0"/>
              </a:rPr>
              <a:t>Transportion</a:t>
            </a:r>
            <a:r>
              <a:rPr lang="en-US" sz="2200" b="1" dirty="0" smtClean="0">
                <a:ln w="18000">
                  <a:solidFill>
                    <a:schemeClr val="accent2">
                      <a:satMod val="140000"/>
                    </a:schemeClr>
                  </a:solidFill>
                  <a:prstDash val="solid"/>
                  <a:miter lim="800000"/>
                </a:ln>
                <a:solidFill>
                  <a:schemeClr val="tx1"/>
                </a:solidFill>
                <a:latin typeface="Arial" pitchFamily="34" charset="0"/>
              </a:rPr>
              <a:t> </a:t>
            </a:r>
            <a:r>
              <a:rPr lang="en-US" sz="2200" b="1" dirty="0">
                <a:ln w="18000">
                  <a:solidFill>
                    <a:schemeClr val="accent2">
                      <a:satMod val="140000"/>
                    </a:schemeClr>
                  </a:solidFill>
                  <a:prstDash val="solid"/>
                  <a:miter lim="800000"/>
                </a:ln>
                <a:solidFill>
                  <a:schemeClr val="tx1"/>
                </a:solidFill>
                <a:latin typeface="Arial" pitchFamily="34" charset="0"/>
              </a:rPr>
              <a:t>cost to the city is $300 per month. </a:t>
            </a:r>
          </a:p>
        </p:txBody>
      </p:sp>
      <p:sp>
        <p:nvSpPr>
          <p:cNvPr id="202757" name="Rectangle 5"/>
          <p:cNvSpPr>
            <a:spLocks noChangeArrowheads="1"/>
          </p:cNvSpPr>
          <p:nvPr/>
        </p:nvSpPr>
        <p:spPr bwMode="auto">
          <a:xfrm>
            <a:off x="2819400" y="4343400"/>
            <a:ext cx="3576638" cy="844550"/>
          </a:xfrm>
          <a:prstGeom prst="rect">
            <a:avLst/>
          </a:prstGeom>
          <a:solidFill>
            <a:srgbClr val="CCECFF"/>
          </a:solidFill>
          <a:ln w="25399">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latin typeface="Arial" pitchFamily="34" charset="0"/>
              </a:rPr>
              <a:t>Differential revenue is:</a:t>
            </a:r>
            <a:r>
              <a:rPr lang="en-US" sz="2400" b="1">
                <a:solidFill>
                  <a:schemeClr val="bg2"/>
                </a:solidFill>
                <a:latin typeface="Arial" pitchFamily="34" charset="0"/>
              </a:rPr>
              <a:t> </a:t>
            </a:r>
          </a:p>
          <a:p>
            <a:pPr algn="ctr"/>
            <a:r>
              <a:rPr lang="en-US" sz="2400" b="1">
                <a:latin typeface="Arial" pitchFamily="34" charset="0"/>
              </a:rPr>
              <a:t>$2,000 – $1,500 = $500</a:t>
            </a:r>
          </a:p>
        </p:txBody>
      </p:sp>
      <p:sp>
        <p:nvSpPr>
          <p:cNvPr id="202758" name="Rectangle 6"/>
          <p:cNvSpPr>
            <a:spLocks noChangeArrowheads="1"/>
          </p:cNvSpPr>
          <p:nvPr/>
        </p:nvSpPr>
        <p:spPr bwMode="auto">
          <a:xfrm>
            <a:off x="3090863" y="5410200"/>
            <a:ext cx="3033712" cy="844550"/>
          </a:xfrm>
          <a:prstGeom prst="rect">
            <a:avLst/>
          </a:prstGeom>
          <a:solidFill>
            <a:srgbClr val="CCECFF"/>
          </a:solidFill>
          <a:ln w="25399">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b="1">
                <a:solidFill>
                  <a:srgbClr val="0000CC"/>
                </a:solidFill>
                <a:latin typeface="Arial" pitchFamily="34" charset="0"/>
              </a:rPr>
              <a:t>Differential cost is:</a:t>
            </a:r>
            <a:r>
              <a:rPr lang="en-US" sz="2400" b="1">
                <a:solidFill>
                  <a:schemeClr val="bg2"/>
                </a:solidFill>
                <a:latin typeface="Arial" pitchFamily="34" charset="0"/>
              </a:rPr>
              <a:t> </a:t>
            </a:r>
          </a:p>
          <a:p>
            <a:pPr algn="ctr"/>
            <a:r>
              <a:rPr lang="en-US" sz="2400" b="1">
                <a:latin typeface="Arial" pitchFamily="34" charset="0"/>
              </a:rPr>
              <a:t>$300</a:t>
            </a:r>
          </a:p>
        </p:txBody>
      </p:sp>
    </p:spTree>
    <p:extLst>
      <p:ext uri="{BB962C8B-B14F-4D97-AF65-F5344CB8AC3E}">
        <p14:creationId xmlns:p14="http://schemas.microsoft.com/office/powerpoint/2010/main" xmlns="" val="38314756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2756"/>
                                        </p:tgtEl>
                                        <p:attrNameLst>
                                          <p:attrName>style.visibility</p:attrName>
                                        </p:attrNameLst>
                                      </p:cBhvr>
                                      <p:to>
                                        <p:strVal val="visible"/>
                                      </p:to>
                                    </p:set>
                                    <p:animEffect transition="in" filter="dissolve">
                                      <p:cBhvr>
                                        <p:cTn id="7" dur="500"/>
                                        <p:tgtEl>
                                          <p:spTgt spid="2027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2757"/>
                                        </p:tgtEl>
                                        <p:attrNameLst>
                                          <p:attrName>style.visibility</p:attrName>
                                        </p:attrNameLst>
                                      </p:cBhvr>
                                      <p:to>
                                        <p:strVal val="visible"/>
                                      </p:to>
                                    </p:set>
                                    <p:animEffect transition="in" filter="dissolve">
                                      <p:cBhvr>
                                        <p:cTn id="12" dur="500"/>
                                        <p:tgtEl>
                                          <p:spTgt spid="2027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2758"/>
                                        </p:tgtEl>
                                        <p:attrNameLst>
                                          <p:attrName>style.visibility</p:attrName>
                                        </p:attrNameLst>
                                      </p:cBhvr>
                                      <p:to>
                                        <p:strVal val="visible"/>
                                      </p:to>
                                    </p:set>
                                    <p:animEffect transition="in" filter="dissolve">
                                      <p:cBhvr>
                                        <p:cTn id="17" dur="500"/>
                                        <p:tgtEl>
                                          <p:spTgt spid="202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7" grpId="0" animBg="1" autoUpdateAnimBg="0"/>
      <p:bldP spid="202758"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44387"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Suppose you are trying to decide whether to drive or take the train to Lahore to attend a Marriage Ceremony. You have ample cash to do either, but you don’t want to waste money needlessly. Is the cost of the pizza you ate last night relevant in this decision? In other words, should the cost of the pizza affect the decision of whether you drive or take the train to Lahore?</a:t>
            </a:r>
          </a:p>
          <a:p>
            <a:pPr lvl="1" eaLnBrk="1" hangingPunct="1">
              <a:buFont typeface="Wingdings" pitchFamily="2" charset="2"/>
              <a:buNone/>
            </a:pPr>
            <a:r>
              <a:rPr lang="en-US" dirty="0" smtClean="0"/>
              <a:t>A. Yes, the cost of the pizza is relevant.</a:t>
            </a:r>
          </a:p>
          <a:p>
            <a:pPr lvl="1" eaLnBrk="1" hangingPunct="1">
              <a:buFont typeface="Wingdings" pitchFamily="2" charset="2"/>
              <a:buNone/>
            </a:pPr>
            <a:r>
              <a:rPr lang="en-US" dirty="0" smtClean="0"/>
              <a:t>B. No, the cost of the pizza is not relevant.</a:t>
            </a:r>
          </a:p>
        </p:txBody>
      </p:sp>
    </p:spTree>
    <p:extLst>
      <p:ext uri="{BB962C8B-B14F-4D97-AF65-F5344CB8AC3E}">
        <p14:creationId xmlns:p14="http://schemas.microsoft.com/office/powerpoint/2010/main" xmlns="" val="355634334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Answer</a:t>
            </a:r>
            <a:endParaRPr lang="en-US" sz="3600" dirty="0" smtClean="0">
              <a:sym typeface="Wingdings" pitchFamily="2" charset="2"/>
            </a:endParaRPr>
          </a:p>
        </p:txBody>
      </p:sp>
      <p:sp>
        <p:nvSpPr>
          <p:cNvPr id="14541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you are trying to decide whether to drive or take the train to Portland to attend a concert. You have ample cash to do either, but you don’t want to waste money needlessly. Is the cost of the pizza you ate last night relevant in this decision? In other words, should the cost of the pizza affect the decision of whether you drive or take the train to Portland?</a:t>
            </a:r>
          </a:p>
          <a:p>
            <a:pPr lvl="1" eaLnBrk="1" hangingPunct="1">
              <a:buFont typeface="Wingdings" pitchFamily="2" charset="2"/>
              <a:buNone/>
            </a:pPr>
            <a:r>
              <a:rPr lang="en-US" smtClean="0"/>
              <a:t>A. Yes, the cost of the pizza is relevant.</a:t>
            </a:r>
          </a:p>
          <a:p>
            <a:pPr lvl="1" eaLnBrk="1" hangingPunct="1">
              <a:buFont typeface="Wingdings" pitchFamily="2" charset="2"/>
              <a:buNone/>
            </a:pPr>
            <a:r>
              <a:rPr lang="en-US" smtClean="0"/>
              <a:t>B. No, the cost of the pizza is not relevant.</a:t>
            </a:r>
          </a:p>
        </p:txBody>
      </p:sp>
      <p:sp>
        <p:nvSpPr>
          <p:cNvPr id="145412" name="Oval 4"/>
          <p:cNvSpPr>
            <a:spLocks noChangeArrowheads="1"/>
          </p:cNvSpPr>
          <p:nvPr/>
        </p:nvSpPr>
        <p:spPr bwMode="auto">
          <a:xfrm>
            <a:off x="990600" y="55626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58871193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Note</a:t>
            </a:r>
            <a:br>
              <a:rPr lang="en-US" smtClean="0"/>
            </a:br>
            <a:endParaRPr lang="en-US" smtClean="0"/>
          </a:p>
        </p:txBody>
      </p:sp>
      <p:sp useBgFill="1">
        <p:nvSpPr>
          <p:cNvPr id="146435" name="Rectangle 3"/>
          <p:cNvSpPr>
            <a:spLocks noGrp="1" noChangeArrowheads="1"/>
          </p:cNvSpPr>
          <p:nvPr>
            <p:ph idx="1"/>
          </p:nvPr>
        </p:nvSpPr>
        <p:spPr/>
        <p:txBody>
          <a:bodyPr/>
          <a:lstStyle/>
          <a:p>
            <a:pPr eaLnBrk="1" hangingPunct="1"/>
            <a:r>
              <a:rPr lang="en-US" smtClean="0"/>
              <a:t>Every decision involves a choice from among at least two alternatives.</a:t>
            </a:r>
          </a:p>
          <a:p>
            <a:pPr eaLnBrk="1" hangingPunct="1"/>
            <a:r>
              <a:rPr lang="en-US" smtClean="0"/>
              <a:t>Only those costs and benefits that differ between alternatives (i.E., Differential costs and benefits) are relevant in a decision. All other costs and benefits can and should be ignored.</a:t>
            </a:r>
          </a:p>
        </p:txBody>
      </p:sp>
    </p:spTree>
    <p:extLst>
      <p:ext uri="{BB962C8B-B14F-4D97-AF65-F5344CB8AC3E}">
        <p14:creationId xmlns:p14="http://schemas.microsoft.com/office/powerpoint/2010/main" xmlns="" val="39429806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animEffect transition="in" filter="dissolve">
                                      <p:cBhvr>
                                        <p:cTn id="7" dur="500"/>
                                        <p:tgtEl>
                                          <p:spTgt spid="146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6435">
                                            <p:txEl>
                                              <p:pRg st="1" end="1"/>
                                            </p:txEl>
                                          </p:spTgt>
                                        </p:tgtEl>
                                        <p:attrNameLst>
                                          <p:attrName>style.visibility</p:attrName>
                                        </p:attrNameLst>
                                      </p:cBhvr>
                                      <p:to>
                                        <p:strVal val="visible"/>
                                      </p:to>
                                    </p:set>
                                    <p:animEffect transition="in" filter="dissolve">
                                      <p:cBhvr>
                                        <p:cTn id="12" dur="500"/>
                                        <p:tgtEl>
                                          <p:spTgt spid="146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a:t>
            </a:r>
            <a:endParaRPr lang="en-US" sz="3600" dirty="0" smtClean="0">
              <a:sym typeface="Wingdings" pitchFamily="2" charset="2"/>
            </a:endParaRPr>
          </a:p>
        </p:txBody>
      </p:sp>
      <p:sp>
        <p:nvSpPr>
          <p:cNvPr id="149507"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Suppose you are trying to decide whether to drive or take the train to Lahore to attend a marriage ceremony. You have ample cash to do either, but you don’t want to waste money needlessly. Is the annual cost of licensing your car relevant in this decision?</a:t>
            </a:r>
          </a:p>
          <a:p>
            <a:pPr lvl="1" eaLnBrk="1" hangingPunct="1">
              <a:buFont typeface="Wingdings" pitchFamily="2" charset="2"/>
              <a:buNone/>
            </a:pPr>
            <a:r>
              <a:rPr lang="en-US" dirty="0" smtClean="0"/>
              <a:t>A. Yes, the licensing cost is relevant.</a:t>
            </a:r>
          </a:p>
          <a:p>
            <a:pPr lvl="1" eaLnBrk="1" hangingPunct="1">
              <a:buFont typeface="Wingdings" pitchFamily="2" charset="2"/>
              <a:buNone/>
            </a:pPr>
            <a:r>
              <a:rPr lang="en-US" dirty="0" smtClean="0"/>
              <a:t>B. No, the licensing cost is not relevant.</a:t>
            </a:r>
          </a:p>
        </p:txBody>
      </p:sp>
    </p:spTree>
    <p:extLst>
      <p:ext uri="{BB962C8B-B14F-4D97-AF65-F5344CB8AC3E}">
        <p14:creationId xmlns:p14="http://schemas.microsoft.com/office/powerpoint/2010/main" xmlns="" val="53323547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Answer</a:t>
            </a:r>
            <a:endParaRPr lang="en-US" sz="3600" dirty="0" smtClean="0">
              <a:sym typeface="Wingdings" pitchFamily="2" charset="2"/>
            </a:endParaRPr>
          </a:p>
        </p:txBody>
      </p:sp>
      <p:sp>
        <p:nvSpPr>
          <p:cNvPr id="15053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dirty="0" smtClean="0"/>
              <a:t> 	Suppose you are trying to decide whether to drive or take the train to Lahore to attend a concert. You have ample cash to do either, but you don’t want to waste money needlessly. Is the annual cost of licensing your car relevant in this decision?</a:t>
            </a:r>
          </a:p>
          <a:p>
            <a:pPr lvl="1" eaLnBrk="1" hangingPunct="1">
              <a:buFont typeface="Wingdings" pitchFamily="2" charset="2"/>
              <a:buNone/>
            </a:pPr>
            <a:r>
              <a:rPr lang="en-US" dirty="0" smtClean="0"/>
              <a:t>A. Yes, the licensing cost is relevant.</a:t>
            </a:r>
          </a:p>
          <a:p>
            <a:pPr lvl="1" eaLnBrk="1" hangingPunct="1">
              <a:buFont typeface="Wingdings" pitchFamily="2" charset="2"/>
              <a:buNone/>
            </a:pPr>
            <a:r>
              <a:rPr lang="en-US" dirty="0" smtClean="0"/>
              <a:t>B. No, the licensing cost is not relevant.</a:t>
            </a:r>
          </a:p>
        </p:txBody>
      </p:sp>
      <p:sp>
        <p:nvSpPr>
          <p:cNvPr id="150532" name="Oval 4"/>
          <p:cNvSpPr>
            <a:spLocks noChangeArrowheads="1"/>
          </p:cNvSpPr>
          <p:nvPr/>
        </p:nvSpPr>
        <p:spPr bwMode="auto">
          <a:xfrm>
            <a:off x="990600" y="42672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99065544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a:t>
            </a:r>
            <a:endParaRPr lang="en-US" sz="3600" dirty="0" smtClean="0">
              <a:sym typeface="Wingdings" pitchFamily="2" charset="2"/>
            </a:endParaRPr>
          </a:p>
        </p:txBody>
      </p:sp>
      <p:sp>
        <p:nvSpPr>
          <p:cNvPr id="151555"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you are trying to decide whether to drive or take the train to Portland to attend a concert. You have ample cash to do either, but you don’t want to waste money needlessly. Is the depreciation on your car relevant in this decision?</a:t>
            </a:r>
          </a:p>
          <a:p>
            <a:pPr lvl="1" eaLnBrk="1" hangingPunct="1">
              <a:buFont typeface="Wingdings" pitchFamily="2" charset="2"/>
              <a:buNone/>
            </a:pPr>
            <a:r>
              <a:rPr lang="en-US" smtClean="0"/>
              <a:t>A. Yes, the depreciation is relevant.</a:t>
            </a:r>
          </a:p>
          <a:p>
            <a:pPr lvl="1" eaLnBrk="1" hangingPunct="1">
              <a:buFont typeface="Wingdings" pitchFamily="2" charset="2"/>
              <a:buNone/>
            </a:pPr>
            <a:r>
              <a:rPr lang="en-US" smtClean="0"/>
              <a:t>B. No, the depreciation is not relevant.</a:t>
            </a:r>
          </a:p>
        </p:txBody>
      </p:sp>
    </p:spTree>
    <p:extLst>
      <p:ext uri="{BB962C8B-B14F-4D97-AF65-F5344CB8AC3E}">
        <p14:creationId xmlns:p14="http://schemas.microsoft.com/office/powerpoint/2010/main" xmlns="" val="392853227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Answer</a:t>
            </a:r>
            <a:endParaRPr lang="en-US" sz="3600" dirty="0" smtClean="0">
              <a:sym typeface="Wingdings" pitchFamily="2" charset="2"/>
            </a:endParaRPr>
          </a:p>
        </p:txBody>
      </p:sp>
      <p:sp>
        <p:nvSpPr>
          <p:cNvPr id="152579"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you are trying to decide whether to drive or take the train to Portland to attend a concert. You have ample cash to do either, but you don’t want to waste money needlessly. Is the depreciation on your car relevant in this decision?</a:t>
            </a:r>
          </a:p>
          <a:p>
            <a:pPr lvl="1" eaLnBrk="1" hangingPunct="1">
              <a:buFont typeface="Wingdings" pitchFamily="2" charset="2"/>
              <a:buNone/>
            </a:pPr>
            <a:r>
              <a:rPr lang="en-US" smtClean="0"/>
              <a:t>A. Yes, the depreciation is relevant.</a:t>
            </a:r>
          </a:p>
          <a:p>
            <a:pPr lvl="1" eaLnBrk="1" hangingPunct="1">
              <a:buFont typeface="Wingdings" pitchFamily="2" charset="2"/>
              <a:buNone/>
            </a:pPr>
            <a:r>
              <a:rPr lang="en-US" smtClean="0"/>
              <a:t>B. No, the depreciation is not relevant.</a:t>
            </a:r>
          </a:p>
        </p:txBody>
      </p:sp>
      <p:sp>
        <p:nvSpPr>
          <p:cNvPr id="156676" name="Oval 4"/>
          <p:cNvSpPr>
            <a:spLocks noChangeArrowheads="1"/>
          </p:cNvSpPr>
          <p:nvPr/>
        </p:nvSpPr>
        <p:spPr bwMode="auto">
          <a:xfrm>
            <a:off x="990600" y="4272116"/>
            <a:ext cx="635000" cy="635000"/>
          </a:xfrm>
          <a:prstGeom prst="ellipse">
            <a:avLst/>
          </a:prstGeom>
          <a:noFill/>
          <a:ln w="50800" cap="rnd">
            <a:solidFill>
              <a:srgbClr val="FF0000"/>
            </a:solidFill>
            <a:prstDash val="sysDot"/>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6677" name="Oval 5"/>
          <p:cNvSpPr>
            <a:spLocks noChangeArrowheads="1"/>
          </p:cNvSpPr>
          <p:nvPr/>
        </p:nvSpPr>
        <p:spPr bwMode="auto">
          <a:xfrm>
            <a:off x="990600" y="4191000"/>
            <a:ext cx="635000" cy="635000"/>
          </a:xfrm>
          <a:prstGeom prst="ellipse">
            <a:avLst/>
          </a:prstGeom>
          <a:noFill/>
          <a:ln w="50800" cap="rnd">
            <a:solidFill>
              <a:srgbClr val="FF0000"/>
            </a:solidFill>
            <a:prstDash val="sysDot"/>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6679" name="AutoShape 7"/>
          <p:cNvSpPr>
            <a:spLocks noChangeArrowheads="1"/>
          </p:cNvSpPr>
          <p:nvPr/>
        </p:nvSpPr>
        <p:spPr bwMode="auto">
          <a:xfrm>
            <a:off x="3657600" y="2209800"/>
            <a:ext cx="4495800" cy="1600200"/>
          </a:xfrm>
          <a:prstGeom prst="wedgeRectCallout">
            <a:avLst>
              <a:gd name="adj1" fmla="val -94810"/>
              <a:gd name="adj2" fmla="val 81347"/>
            </a:avLst>
          </a:prstGeom>
          <a:solidFill>
            <a:srgbClr val="00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t>Depreciation that</a:t>
            </a:r>
          </a:p>
          <a:p>
            <a:pPr algn="ctr"/>
            <a:r>
              <a:rPr lang="en-US"/>
              <a:t>is a function of miles driven</a:t>
            </a:r>
          </a:p>
          <a:p>
            <a:pPr algn="ctr"/>
            <a:r>
              <a:rPr lang="en-US"/>
              <a:t> would be relevant.</a:t>
            </a:r>
          </a:p>
          <a:p>
            <a:pPr algn="ctr"/>
            <a:endParaRPr lang="en-US"/>
          </a:p>
        </p:txBody>
      </p:sp>
      <p:sp>
        <p:nvSpPr>
          <p:cNvPr id="156680" name="AutoShape 8"/>
          <p:cNvSpPr>
            <a:spLocks noChangeArrowheads="1"/>
          </p:cNvSpPr>
          <p:nvPr/>
        </p:nvSpPr>
        <p:spPr bwMode="auto">
          <a:xfrm>
            <a:off x="3733800" y="4267200"/>
            <a:ext cx="4495800" cy="1600200"/>
          </a:xfrm>
          <a:prstGeom prst="wedgeRectCallout">
            <a:avLst>
              <a:gd name="adj1" fmla="val -96505"/>
              <a:gd name="adj2" fmla="val -4366"/>
            </a:avLst>
          </a:prstGeom>
          <a:solidFill>
            <a:srgbClr val="00FF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t>Depreciation that is a </a:t>
            </a:r>
          </a:p>
          <a:p>
            <a:pPr algn="ctr"/>
            <a:r>
              <a:rPr lang="en-US"/>
              <a:t>function of the passage of</a:t>
            </a:r>
          </a:p>
          <a:p>
            <a:pPr algn="ctr"/>
            <a:r>
              <a:rPr lang="en-US"/>
              <a:t> time would not be relevant.</a:t>
            </a:r>
          </a:p>
          <a:p>
            <a:pPr algn="ctr"/>
            <a:endParaRPr lang="en-US"/>
          </a:p>
        </p:txBody>
      </p:sp>
    </p:spTree>
    <p:extLst>
      <p:ext uri="{BB962C8B-B14F-4D97-AF65-F5344CB8AC3E}">
        <p14:creationId xmlns:p14="http://schemas.microsoft.com/office/powerpoint/2010/main" xmlns="" val="31275378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6677"/>
                                        </p:tgtEl>
                                        <p:attrNameLst>
                                          <p:attrName>style.visibility</p:attrName>
                                        </p:attrNameLst>
                                      </p:cBhvr>
                                      <p:to>
                                        <p:strVal val="visible"/>
                                      </p:to>
                                    </p:set>
                                    <p:anim calcmode="lin" valueType="num">
                                      <p:cBhvr additive="base">
                                        <p:cTn id="7" dur="500" fill="hold"/>
                                        <p:tgtEl>
                                          <p:spTgt spid="156677"/>
                                        </p:tgtEl>
                                        <p:attrNameLst>
                                          <p:attrName>ppt_x</p:attrName>
                                        </p:attrNameLst>
                                      </p:cBhvr>
                                      <p:tavLst>
                                        <p:tav tm="0">
                                          <p:val>
                                            <p:strVal val="0-#ppt_w/2"/>
                                          </p:val>
                                        </p:tav>
                                        <p:tav tm="100000">
                                          <p:val>
                                            <p:strVal val="#ppt_x"/>
                                          </p:val>
                                        </p:tav>
                                      </p:tavLst>
                                    </p:anim>
                                    <p:anim calcmode="lin" valueType="num">
                                      <p:cBhvr additive="base">
                                        <p:cTn id="8" dur="500" fill="hold"/>
                                        <p:tgtEl>
                                          <p:spTgt spid="15667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2000"/>
                                  </p:stCondLst>
                                  <p:childTnLst>
                                    <p:set>
                                      <p:cBhvr>
                                        <p:cTn id="11" dur="1" fill="hold">
                                          <p:stCondLst>
                                            <p:cond delay="0"/>
                                          </p:stCondLst>
                                        </p:cTn>
                                        <p:tgtEl>
                                          <p:spTgt spid="156679"/>
                                        </p:tgtEl>
                                        <p:attrNameLst>
                                          <p:attrName>style.visibility</p:attrName>
                                        </p:attrNameLst>
                                      </p:cBhvr>
                                      <p:to>
                                        <p:strVal val="visible"/>
                                      </p:to>
                                    </p:set>
                                    <p:anim calcmode="lin" valueType="num">
                                      <p:cBhvr additive="base">
                                        <p:cTn id="12" dur="500" fill="hold"/>
                                        <p:tgtEl>
                                          <p:spTgt spid="156679"/>
                                        </p:tgtEl>
                                        <p:attrNameLst>
                                          <p:attrName>ppt_x</p:attrName>
                                        </p:attrNameLst>
                                      </p:cBhvr>
                                      <p:tavLst>
                                        <p:tav tm="0">
                                          <p:val>
                                            <p:strVal val="1+#ppt_w/2"/>
                                          </p:val>
                                        </p:tav>
                                        <p:tav tm="100000">
                                          <p:val>
                                            <p:strVal val="#ppt_x"/>
                                          </p:val>
                                        </p:tav>
                                      </p:tavLst>
                                    </p:anim>
                                    <p:anim calcmode="lin" valueType="num">
                                      <p:cBhvr additive="base">
                                        <p:cTn id="13" dur="500" fill="hold"/>
                                        <p:tgtEl>
                                          <p:spTgt spid="156679"/>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56676"/>
                                        </p:tgtEl>
                                        <p:attrNameLst>
                                          <p:attrName>style.visibility</p:attrName>
                                        </p:attrNameLst>
                                      </p:cBhvr>
                                      <p:to>
                                        <p:strVal val="visible"/>
                                      </p:to>
                                    </p:set>
                                    <p:anim calcmode="lin" valueType="num">
                                      <p:cBhvr additive="base">
                                        <p:cTn id="18" dur="500" fill="hold"/>
                                        <p:tgtEl>
                                          <p:spTgt spid="156676"/>
                                        </p:tgtEl>
                                        <p:attrNameLst>
                                          <p:attrName>ppt_x</p:attrName>
                                        </p:attrNameLst>
                                      </p:cBhvr>
                                      <p:tavLst>
                                        <p:tav tm="0">
                                          <p:val>
                                            <p:strVal val="0-#ppt_w/2"/>
                                          </p:val>
                                        </p:tav>
                                        <p:tav tm="100000">
                                          <p:val>
                                            <p:strVal val="#ppt_x"/>
                                          </p:val>
                                        </p:tav>
                                      </p:tavLst>
                                    </p:anim>
                                    <p:anim calcmode="lin" valueType="num">
                                      <p:cBhvr additive="base">
                                        <p:cTn id="19" dur="500" fill="hold"/>
                                        <p:tgtEl>
                                          <p:spTgt spid="156676"/>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6" fill="hold" grpId="0" nodeType="afterEffect">
                                  <p:stCondLst>
                                    <p:cond delay="2000"/>
                                  </p:stCondLst>
                                  <p:childTnLst>
                                    <p:set>
                                      <p:cBhvr>
                                        <p:cTn id="22" dur="1" fill="hold">
                                          <p:stCondLst>
                                            <p:cond delay="0"/>
                                          </p:stCondLst>
                                        </p:cTn>
                                        <p:tgtEl>
                                          <p:spTgt spid="156680"/>
                                        </p:tgtEl>
                                        <p:attrNameLst>
                                          <p:attrName>style.visibility</p:attrName>
                                        </p:attrNameLst>
                                      </p:cBhvr>
                                      <p:to>
                                        <p:strVal val="visible"/>
                                      </p:to>
                                    </p:set>
                                    <p:anim calcmode="lin" valueType="num">
                                      <p:cBhvr additive="base">
                                        <p:cTn id="23" dur="500" fill="hold"/>
                                        <p:tgtEl>
                                          <p:spTgt spid="156680"/>
                                        </p:tgtEl>
                                        <p:attrNameLst>
                                          <p:attrName>ppt_x</p:attrName>
                                        </p:attrNameLst>
                                      </p:cBhvr>
                                      <p:tavLst>
                                        <p:tav tm="0">
                                          <p:val>
                                            <p:strVal val="1+#ppt_w/2"/>
                                          </p:val>
                                        </p:tav>
                                        <p:tav tm="100000">
                                          <p:val>
                                            <p:strVal val="#ppt_x"/>
                                          </p:val>
                                        </p:tav>
                                      </p:tavLst>
                                    </p:anim>
                                    <p:anim calcmode="lin" valueType="num">
                                      <p:cBhvr additive="base">
                                        <p:cTn id="24" dur="500" fill="hold"/>
                                        <p:tgtEl>
                                          <p:spTgt spid="1566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6" grpId="0" animBg="1"/>
      <p:bldP spid="156677" grpId="0" animBg="1"/>
      <p:bldP spid="156679" grpId="0" animBg="1" autoUpdateAnimBg="0"/>
      <p:bldP spid="15668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smtClean="0"/>
              <a:t>Opportunity Costs</a:t>
            </a:r>
          </a:p>
        </p:txBody>
      </p:sp>
      <p:sp>
        <p:nvSpPr>
          <p:cNvPr id="153603" name="Rectangle 3"/>
          <p:cNvSpPr>
            <a:spLocks noGrp="1" noChangeArrowheads="1"/>
          </p:cNvSpPr>
          <p:nvPr>
            <p:ph type="body" sz="half" idx="1"/>
          </p:nvPr>
        </p:nvSpPr>
        <p:spPr>
          <a:xfrm>
            <a:off x="304800" y="1447800"/>
            <a:ext cx="7543800" cy="1828800"/>
          </a:xfrm>
          <a:noFill/>
          <a:extLst>
            <a:ext uri="{91240B29-F687-4F45-9708-019B960494DF}">
              <a14:hiddenLine xmlns:a14="http://schemas.microsoft.com/office/drawing/2010/main" xmlns="" w="12699">
                <a:solidFill>
                  <a:schemeClr val="accent2"/>
                </a:solidFill>
                <a:miter lim="800000"/>
                <a:headEnd/>
                <a:tailEnd/>
              </a14:hiddenLine>
            </a:ext>
            <a:ext uri="{AF507438-7753-43E0-B8FC-AC1667EBCBE1}">
              <a14:hiddenEffects xmlns:a14="http://schemas.microsoft.com/office/drawing/2010/main" xmlns="">
                <a:effectLst>
                  <a:outerShdw dist="35921" dir="2700000" algn="ctr" rotWithShape="0">
                    <a:schemeClr val="tx1"/>
                  </a:outerShdw>
                </a:effectLst>
              </a14:hiddenEffects>
            </a:ext>
          </a:extLst>
        </p:spPr>
        <p:txBody>
          <a:bodyPr lIns="90488" tIns="44450" rIns="90488" bIns="44450"/>
          <a:lstStyle/>
          <a:p>
            <a:pPr eaLnBrk="1" hangingPunct="1">
              <a:buFont typeface="Wingdings" pitchFamily="2" charset="2"/>
              <a:buNone/>
            </a:pPr>
            <a:r>
              <a:rPr lang="en-US" sz="2400" smtClean="0"/>
              <a:t>   The potential benefit that is given up when one alternative is selected over another.</a:t>
            </a:r>
            <a:br>
              <a:rPr lang="en-US" sz="2400" smtClean="0"/>
            </a:br>
            <a:endParaRPr lang="en-US" sz="2400" smtClean="0"/>
          </a:p>
        </p:txBody>
      </p:sp>
      <p:sp>
        <p:nvSpPr>
          <p:cNvPr id="204877" name="Text Box 77"/>
          <p:cNvSpPr txBox="1">
            <a:spLocks noChangeArrowheads="1"/>
          </p:cNvSpPr>
          <p:nvPr/>
        </p:nvSpPr>
        <p:spPr bwMode="auto">
          <a:xfrm>
            <a:off x="685800" y="3351213"/>
            <a:ext cx="7772400" cy="181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a:solidFill>
                  <a:srgbClr val="FF0000"/>
                </a:solidFill>
                <a:latin typeface="Arial" pitchFamily="34" charset="0"/>
              </a:rPr>
              <a:t>Example:</a:t>
            </a:r>
            <a:r>
              <a:rPr lang="en-US">
                <a:latin typeface="Arial" pitchFamily="34" charset="0"/>
              </a:rPr>
              <a:t>  If you were not attending college,</a:t>
            </a:r>
            <a:br>
              <a:rPr lang="en-US">
                <a:latin typeface="Arial" pitchFamily="34" charset="0"/>
              </a:rPr>
            </a:br>
            <a:r>
              <a:rPr lang="en-US">
                <a:latin typeface="Arial" pitchFamily="34" charset="0"/>
              </a:rPr>
              <a:t>you could be earning $15,000 per year.  </a:t>
            </a:r>
            <a:br>
              <a:rPr lang="en-US">
                <a:latin typeface="Arial" pitchFamily="34" charset="0"/>
              </a:rPr>
            </a:br>
            <a:r>
              <a:rPr lang="en-US">
                <a:latin typeface="Arial" pitchFamily="34" charset="0"/>
              </a:rPr>
              <a:t>Your opportunity cost of attending college for one year is $15,000.</a:t>
            </a:r>
            <a:endParaRPr lang="en-US"/>
          </a:p>
        </p:txBody>
      </p:sp>
    </p:spTree>
    <p:extLst>
      <p:ext uri="{BB962C8B-B14F-4D97-AF65-F5344CB8AC3E}">
        <p14:creationId xmlns:p14="http://schemas.microsoft.com/office/powerpoint/2010/main" xmlns="" val="42239492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77"/>
                                        </p:tgtEl>
                                        <p:attrNameLst>
                                          <p:attrName>style.visibility</p:attrName>
                                        </p:attrNameLst>
                                      </p:cBhvr>
                                      <p:to>
                                        <p:strVal val="visible"/>
                                      </p:to>
                                    </p:set>
                                    <p:anim calcmode="lin" valueType="num">
                                      <p:cBhvr additive="base">
                                        <p:cTn id="7" dur="500" fill="hold"/>
                                        <p:tgtEl>
                                          <p:spTgt spid="204877"/>
                                        </p:tgtEl>
                                        <p:attrNameLst>
                                          <p:attrName>ppt_x</p:attrName>
                                        </p:attrNameLst>
                                      </p:cBhvr>
                                      <p:tavLst>
                                        <p:tav tm="0">
                                          <p:val>
                                            <p:strVal val="0-#ppt_w/2"/>
                                          </p:val>
                                        </p:tav>
                                        <p:tav tm="100000">
                                          <p:val>
                                            <p:strVal val="#ppt_x"/>
                                          </p:val>
                                        </p:tav>
                                      </p:tavLst>
                                    </p:anim>
                                    <p:anim calcmode="lin" valueType="num">
                                      <p:cBhvr additive="base">
                                        <p:cTn id="8" dur="500" fill="hold"/>
                                        <p:tgtEl>
                                          <p:spTgt spid="2048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7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smtClean="0"/>
              <a:t>Sunk Costs</a:t>
            </a:r>
          </a:p>
        </p:txBody>
      </p:sp>
      <p:sp>
        <p:nvSpPr>
          <p:cNvPr id="115715" name="Rectangle 3"/>
          <p:cNvSpPr>
            <a:spLocks noGrp="1" noChangeArrowheads="1"/>
          </p:cNvSpPr>
          <p:nvPr>
            <p:ph idx="1"/>
          </p:nvPr>
        </p:nvSpPr>
        <p:spPr>
          <a:xfrm>
            <a:off x="533400" y="1219200"/>
            <a:ext cx="8305800" cy="1524000"/>
          </a:xfrm>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rtlCol="0">
            <a:normAutofit fontScale="55000" lnSpcReduction="20000"/>
          </a:bodyPr>
          <a:lstStyle/>
          <a:p>
            <a:pPr algn="just" eaLnBrk="1" fontAlgn="auto" hangingPunct="1">
              <a:spcAft>
                <a:spcPts val="0"/>
              </a:spcAft>
              <a:buFont typeface="Wingdings" pitchFamily="2" charset="2"/>
              <a:buNone/>
              <a:defRPr/>
            </a:pPr>
            <a:r>
              <a:rPr lang="en-US" dirty="0" smtClean="0"/>
              <a:t> </a:t>
            </a:r>
            <a:r>
              <a:rPr lang="en-US" sz="5800" dirty="0" smtClean="0">
                <a:solidFill>
                  <a:schemeClr val="accent2"/>
                </a:solidFill>
              </a:rPr>
              <a:t>Sunk costs cannot be changed by any decision. They are not differential costs and should be ignored when making decisions.</a:t>
            </a:r>
            <a:endParaRPr lang="en-US" sz="5800" dirty="0" smtClean="0"/>
          </a:p>
          <a:p>
            <a:pPr lvl="1" eaLnBrk="1" fontAlgn="auto" hangingPunct="1">
              <a:spcAft>
                <a:spcPts val="0"/>
              </a:spcAft>
              <a:buFont typeface="Wingdings" pitchFamily="2" charset="2"/>
              <a:buNone/>
              <a:defRPr/>
            </a:pPr>
            <a:r>
              <a:rPr lang="en-US" dirty="0" smtClean="0">
                <a:solidFill>
                  <a:srgbClr val="FF0000"/>
                </a:solidFill>
              </a:rPr>
              <a:t>   </a:t>
            </a:r>
            <a:endParaRPr lang="en-US" dirty="0" smtClean="0"/>
          </a:p>
        </p:txBody>
      </p:sp>
      <p:sp>
        <p:nvSpPr>
          <p:cNvPr id="123941" name="Rectangle 37"/>
          <p:cNvSpPr>
            <a:spLocks noChangeArrowheads="1"/>
          </p:cNvSpPr>
          <p:nvPr/>
        </p:nvSpPr>
        <p:spPr bwMode="auto">
          <a:xfrm>
            <a:off x="457200" y="2743200"/>
            <a:ext cx="83058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marL="342900" indent="-342900">
              <a:spcBef>
                <a:spcPct val="20000"/>
              </a:spcBef>
              <a:buClr>
                <a:schemeClr val="accent1"/>
              </a:buClr>
              <a:buSzPct val="90000"/>
              <a:buFont typeface="Wingdings" pitchFamily="2" charset="2"/>
              <a:buNone/>
            </a:pPr>
            <a:r>
              <a:rPr kumimoji="1" lang="en-US" sz="2800" dirty="0">
                <a:solidFill>
                  <a:srgbClr val="FF0000"/>
                </a:solidFill>
                <a:latin typeface="Arial" pitchFamily="34" charset="0"/>
              </a:rPr>
              <a:t>	Example:</a:t>
            </a:r>
            <a:r>
              <a:rPr kumimoji="1" lang="en-US" sz="2800" dirty="0">
                <a:solidFill>
                  <a:schemeClr val="accent2"/>
                </a:solidFill>
                <a:latin typeface="Arial" pitchFamily="34" charset="0"/>
              </a:rPr>
              <a:t>  </a:t>
            </a:r>
            <a:r>
              <a:rPr kumimoji="1" lang="en-US" sz="2800" dirty="0">
                <a:latin typeface="Arial" pitchFamily="34" charset="0"/>
              </a:rPr>
              <a:t>You bought an automobile that cost $10,000 two years ago.  The $10,000 cost is sunk because whether you drive it, park it, trade it, or sell it, you cannot change the $10,000 cost.</a:t>
            </a:r>
          </a:p>
        </p:txBody>
      </p:sp>
    </p:spTree>
    <p:extLst>
      <p:ext uri="{BB962C8B-B14F-4D97-AF65-F5344CB8AC3E}">
        <p14:creationId xmlns:p14="http://schemas.microsoft.com/office/powerpoint/2010/main" xmlns="" val="314085415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3941"/>
                                        </p:tgtEl>
                                        <p:attrNameLst>
                                          <p:attrName>style.visibility</p:attrName>
                                        </p:attrNameLst>
                                      </p:cBhvr>
                                      <p:to>
                                        <p:strVal val="visible"/>
                                      </p:to>
                                    </p:set>
                                    <p:anim calcmode="lin" valueType="num">
                                      <p:cBhvr additive="base">
                                        <p:cTn id="7" dur="500" fill="hold"/>
                                        <p:tgtEl>
                                          <p:spTgt spid="123941"/>
                                        </p:tgtEl>
                                        <p:attrNameLst>
                                          <p:attrName>ppt_x</p:attrName>
                                        </p:attrNameLst>
                                      </p:cBhvr>
                                      <p:tavLst>
                                        <p:tav tm="0">
                                          <p:val>
                                            <p:strVal val="0-#ppt_w/2"/>
                                          </p:val>
                                        </p:tav>
                                        <p:tav tm="100000">
                                          <p:val>
                                            <p:strVal val="#ppt_x"/>
                                          </p:val>
                                        </p:tav>
                                      </p:tavLst>
                                    </p:anim>
                                    <p:anim calcmode="lin" valueType="num">
                                      <p:cBhvr additive="base">
                                        <p:cTn id="8" dur="500" fill="hold"/>
                                        <p:tgtEl>
                                          <p:spTgt spid="1239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4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pPr eaLnBrk="1" hangingPunct="1"/>
            <a:r>
              <a:rPr lang="en-US" dirty="0" smtClean="0"/>
              <a:t>MCQs Test</a:t>
            </a:r>
            <a:endParaRPr lang="en-US" sz="3600" dirty="0" smtClean="0">
              <a:sym typeface="Wingdings" pitchFamily="2" charset="2"/>
            </a:endParaRPr>
          </a:p>
        </p:txBody>
      </p:sp>
      <p:sp>
        <p:nvSpPr>
          <p:cNvPr id="155651"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that your car could be sold now for $5,000. Is this a sunk cost?</a:t>
            </a:r>
          </a:p>
          <a:p>
            <a:pPr lvl="1" eaLnBrk="1" hangingPunct="1">
              <a:buFont typeface="Wingdings" pitchFamily="2" charset="2"/>
              <a:buNone/>
            </a:pPr>
            <a:r>
              <a:rPr lang="en-US" smtClean="0"/>
              <a:t>A. Yes, it is a sunk cost.</a:t>
            </a:r>
          </a:p>
          <a:p>
            <a:pPr lvl="1" eaLnBrk="1" hangingPunct="1">
              <a:buFont typeface="Wingdings" pitchFamily="2" charset="2"/>
              <a:buNone/>
            </a:pPr>
            <a:r>
              <a:rPr lang="en-US" smtClean="0"/>
              <a:t>B. No, it is not a sunk cost.</a:t>
            </a:r>
          </a:p>
        </p:txBody>
      </p:sp>
    </p:spTree>
    <p:extLst>
      <p:ext uri="{BB962C8B-B14F-4D97-AF65-F5344CB8AC3E}">
        <p14:creationId xmlns:p14="http://schemas.microsoft.com/office/powerpoint/2010/main" xmlns="" val="297061033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Answer</a:t>
            </a:r>
            <a:endParaRPr lang="en-US" sz="3600" dirty="0" smtClean="0">
              <a:sym typeface="Wingdings" pitchFamily="2" charset="2"/>
            </a:endParaRPr>
          </a:p>
        </p:txBody>
      </p:sp>
      <p:sp>
        <p:nvSpPr>
          <p:cNvPr id="156675" name="Rectangle 3"/>
          <p:cNvSpPr>
            <a:spLocks noGrp="1" noChangeArrowheads="1"/>
          </p:cNvSpPr>
          <p:nvPr>
            <p:ph idx="1"/>
          </p:nvPr>
        </p:nvSpPr>
        <p:spPr>
          <a:xfrm>
            <a:off x="685800" y="1600200"/>
            <a:ext cx="8153400" cy="46863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eaLnBrk="1" hangingPunct="1">
              <a:buFont typeface="Wingdings" pitchFamily="2" charset="2"/>
              <a:buNone/>
            </a:pPr>
            <a:r>
              <a:rPr lang="en-US" sz="2800" smtClean="0"/>
              <a:t> 	Suppose that your car could be sold now for $5,000. Is this a sunk cost?</a:t>
            </a:r>
          </a:p>
          <a:p>
            <a:pPr lvl="1" eaLnBrk="1" hangingPunct="1">
              <a:buFont typeface="Wingdings" pitchFamily="2" charset="2"/>
              <a:buNone/>
            </a:pPr>
            <a:r>
              <a:rPr lang="en-US" smtClean="0"/>
              <a:t>A. Yes, it is a sunk cost.</a:t>
            </a:r>
          </a:p>
          <a:p>
            <a:pPr lvl="1" eaLnBrk="1" hangingPunct="1">
              <a:buFont typeface="Wingdings" pitchFamily="2" charset="2"/>
              <a:buNone/>
            </a:pPr>
            <a:r>
              <a:rPr lang="en-US" smtClean="0"/>
              <a:t>B. No, it is not a sunk cost.</a:t>
            </a:r>
          </a:p>
        </p:txBody>
      </p:sp>
      <p:sp>
        <p:nvSpPr>
          <p:cNvPr id="156676" name="Oval 4"/>
          <p:cNvSpPr>
            <a:spLocks noChangeArrowheads="1"/>
          </p:cNvSpPr>
          <p:nvPr/>
        </p:nvSpPr>
        <p:spPr bwMode="auto">
          <a:xfrm>
            <a:off x="990600" y="29718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29388163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Content Placeholder 2"/>
          <p:cNvSpPr>
            <a:spLocks noGrp="1"/>
          </p:cNvSpPr>
          <p:nvPr>
            <p:ph idx="1"/>
          </p:nvPr>
        </p:nvSpPr>
        <p:spPr>
          <a:xfrm>
            <a:off x="457200" y="609600"/>
            <a:ext cx="8229600" cy="5181600"/>
          </a:xfrm>
          <a:ln>
            <a:solidFill>
              <a:schemeClr val="accent1"/>
            </a:solidFill>
            <a:miter lim="800000"/>
            <a:headEnd/>
            <a:tailEnd/>
          </a:ln>
        </p:spPr>
        <p:txBody>
          <a:bodyPr/>
          <a:lstStyle/>
          <a:p>
            <a:pPr eaLnBrk="1" hangingPunct="1"/>
            <a:r>
              <a:rPr lang="en-US" b="1" smtClean="0">
                <a:latin typeface="Times New Roman" pitchFamily="18" charset="0"/>
                <a:cs typeface="Times New Roman" pitchFamily="18" charset="0"/>
              </a:rPr>
              <a:t>Cost</a:t>
            </a:r>
          </a:p>
          <a:p>
            <a:pPr lvl="1" eaLnBrk="1" hangingPunct="1"/>
            <a:r>
              <a:rPr lang="en-US" sz="2000" smtClean="0">
                <a:latin typeface="Times New Roman" pitchFamily="18" charset="0"/>
                <a:cs typeface="Times New Roman" pitchFamily="18" charset="0"/>
              </a:rPr>
              <a:t>Sacrifice  made to achieve a particular purpose measured by the resources given up. </a:t>
            </a:r>
          </a:p>
          <a:p>
            <a:pPr eaLnBrk="1" hangingPunct="1"/>
            <a:r>
              <a:rPr lang="en-US" smtClean="0">
                <a:latin typeface="Times New Roman" pitchFamily="18" charset="0"/>
                <a:cs typeface="Times New Roman" pitchFamily="18" charset="0"/>
              </a:rPr>
              <a:t>Product cost</a:t>
            </a:r>
          </a:p>
          <a:p>
            <a:pPr lvl="1" eaLnBrk="1" hangingPunct="1"/>
            <a:r>
              <a:rPr lang="en-US" sz="2000" smtClean="0">
                <a:latin typeface="Times New Roman" pitchFamily="18" charset="0"/>
                <a:cs typeface="Times New Roman" pitchFamily="18" charset="0"/>
              </a:rPr>
              <a:t> A cost assigned to goods that were either purchased or manufactured for resale purpose</a:t>
            </a:r>
          </a:p>
          <a:p>
            <a:pPr lvl="2" eaLnBrk="1" hangingPunct="1"/>
            <a:r>
              <a:rPr lang="en-US" smtClean="0">
                <a:latin typeface="Times New Roman" pitchFamily="18" charset="0"/>
                <a:cs typeface="Times New Roman" pitchFamily="18" charset="0"/>
              </a:rPr>
              <a:t>Cost of goods sold</a:t>
            </a:r>
          </a:p>
          <a:p>
            <a:pPr lvl="3" eaLnBrk="1" hangingPunct="1"/>
            <a:r>
              <a:rPr lang="en-US" smtClean="0">
                <a:latin typeface="Times New Roman" pitchFamily="18" charset="0"/>
                <a:cs typeface="Times New Roman" pitchFamily="18" charset="0"/>
              </a:rPr>
              <a:t>In the period of sale, the product costs are recognized as an expense called cost of goods sold</a:t>
            </a:r>
          </a:p>
          <a:p>
            <a:pPr eaLnBrk="1" hangingPunct="1"/>
            <a:r>
              <a:rPr lang="en-US" smtClean="0">
                <a:latin typeface="Times New Roman" pitchFamily="18" charset="0"/>
                <a:cs typeface="Times New Roman" pitchFamily="18" charset="0"/>
              </a:rPr>
              <a:t>Period cost</a:t>
            </a:r>
          </a:p>
          <a:p>
            <a:pPr lvl="1" eaLnBrk="1" hangingPunct="1"/>
            <a:r>
              <a:rPr lang="en-US" sz="2000" smtClean="0">
                <a:latin typeface="Times New Roman" pitchFamily="18" charset="0"/>
                <a:cs typeface="Times New Roman" pitchFamily="18" charset="0"/>
              </a:rPr>
              <a:t>Costs are identified with the period of time in which they are incurred. </a:t>
            </a:r>
          </a:p>
        </p:txBody>
      </p:sp>
    </p:spTree>
    <p:extLst>
      <p:ext uri="{BB962C8B-B14F-4D97-AF65-F5344CB8AC3E}">
        <p14:creationId xmlns:p14="http://schemas.microsoft.com/office/powerpoint/2010/main" xmlns="" val="24330013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itle 1"/>
          <p:cNvSpPr>
            <a:spLocks noGrp="1"/>
          </p:cNvSpPr>
          <p:nvPr>
            <p:ph type="title"/>
          </p:nvPr>
        </p:nvSpPr>
        <p:spPr>
          <a:xfrm>
            <a:off x="457200" y="228600"/>
            <a:ext cx="8229600" cy="762000"/>
          </a:xfrm>
        </p:spPr>
        <p:txBody>
          <a:bodyPr/>
          <a:lstStyle/>
          <a:p>
            <a:pPr eaLnBrk="1" hangingPunct="1"/>
            <a:r>
              <a:rPr lang="en-US" dirty="0" smtClean="0">
                <a:latin typeface="Times New Roman" pitchFamily="18" charset="0"/>
                <a:cs typeface="Times New Roman" pitchFamily="18" charset="0"/>
              </a:rPr>
              <a:t>Manufacturing Costs</a:t>
            </a:r>
          </a:p>
        </p:txBody>
      </p:sp>
      <p:sp>
        <p:nvSpPr>
          <p:cNvPr id="49155" name="Content Placeholder 2"/>
          <p:cNvSpPr>
            <a:spLocks noGrp="1"/>
          </p:cNvSpPr>
          <p:nvPr>
            <p:ph idx="1"/>
          </p:nvPr>
        </p:nvSpPr>
        <p:spPr>
          <a:xfrm>
            <a:off x="457200" y="1066800"/>
            <a:ext cx="8229600" cy="5486400"/>
          </a:xfrm>
          <a:ln>
            <a:solidFill>
              <a:schemeClr val="accent1"/>
            </a:solidFill>
            <a:miter lim="800000"/>
            <a:headEnd/>
            <a:tailEnd/>
          </a:ln>
        </p:spPr>
        <p:txBody>
          <a:bodyPr>
            <a:normAutofit lnSpcReduction="10000"/>
          </a:bodyPr>
          <a:lstStyle/>
          <a:p>
            <a:pPr lvl="1" eaLnBrk="1" hangingPunct="1">
              <a:defRPr/>
            </a:pPr>
            <a:r>
              <a:rPr lang="en-US" dirty="0" smtClean="0">
                <a:latin typeface="Times New Roman" pitchFamily="18" charset="0"/>
                <a:cs typeface="Times New Roman" pitchFamily="18" charset="0"/>
              </a:rPr>
              <a:t>Direct Material</a:t>
            </a:r>
          </a:p>
          <a:p>
            <a:pPr lvl="2" eaLnBrk="1" hangingPunct="1">
              <a:defRPr/>
            </a:pPr>
            <a:r>
              <a:rPr lang="en-US" dirty="0" smtClean="0">
                <a:latin typeface="Times New Roman" pitchFamily="18" charset="0"/>
                <a:cs typeface="Times New Roman" pitchFamily="18" charset="0"/>
              </a:rPr>
              <a:t>Raw Material, can be traced out in finished products</a:t>
            </a:r>
          </a:p>
          <a:p>
            <a:pPr lvl="1" eaLnBrk="1" hangingPunct="1">
              <a:defRPr/>
            </a:pPr>
            <a:r>
              <a:rPr lang="en-US" dirty="0" smtClean="0">
                <a:latin typeface="Times New Roman" pitchFamily="18" charset="0"/>
                <a:cs typeface="Times New Roman" pitchFamily="18" charset="0"/>
              </a:rPr>
              <a:t>Direct Labor</a:t>
            </a:r>
          </a:p>
          <a:p>
            <a:pPr lvl="2" eaLnBrk="1" hangingPunct="1">
              <a:defRPr/>
            </a:pPr>
            <a:r>
              <a:rPr lang="en-US" dirty="0" smtClean="0">
                <a:latin typeface="Times New Roman" pitchFamily="18" charset="0"/>
                <a:cs typeface="Times New Roman" pitchFamily="18" charset="0"/>
              </a:rPr>
              <a:t>Salaries, wages, fringe benefits for people directly working on production</a:t>
            </a:r>
          </a:p>
          <a:p>
            <a:pPr lvl="1" eaLnBrk="1" hangingPunct="1">
              <a:defRPr/>
            </a:pPr>
            <a:r>
              <a:rPr lang="en-US" dirty="0" smtClean="0">
                <a:latin typeface="Times New Roman" pitchFamily="18" charset="0"/>
                <a:cs typeface="Times New Roman" pitchFamily="18" charset="0"/>
              </a:rPr>
              <a:t>Manufacturing Overheads</a:t>
            </a:r>
          </a:p>
          <a:p>
            <a:pPr lvl="2" eaLnBrk="1" hangingPunct="1">
              <a:defRPr/>
            </a:pPr>
            <a:r>
              <a:rPr lang="en-US" dirty="0" smtClean="0">
                <a:latin typeface="Times New Roman" pitchFamily="18" charset="0"/>
                <a:cs typeface="Times New Roman" pitchFamily="18" charset="0"/>
              </a:rPr>
              <a:t>Indirect material</a:t>
            </a:r>
          </a:p>
          <a:p>
            <a:pPr lvl="3" eaLnBrk="1" hangingPunct="1">
              <a:defRPr/>
            </a:pPr>
            <a:r>
              <a:rPr lang="en-US" dirty="0" smtClean="0">
                <a:latin typeface="Times New Roman" pitchFamily="18" charset="0"/>
                <a:cs typeface="Times New Roman" pitchFamily="18" charset="0"/>
              </a:rPr>
              <a:t>Insignificant to trace i.e. Cost of drill bits, glue, nails, </a:t>
            </a:r>
          </a:p>
          <a:p>
            <a:pPr lvl="2" eaLnBrk="1" hangingPunct="1">
              <a:defRPr/>
            </a:pPr>
            <a:r>
              <a:rPr lang="en-US" dirty="0" smtClean="0">
                <a:latin typeface="Times New Roman" pitchFamily="18" charset="0"/>
                <a:cs typeface="Times New Roman" pitchFamily="18" charset="0"/>
              </a:rPr>
              <a:t>indirect labor </a:t>
            </a:r>
          </a:p>
          <a:p>
            <a:pPr lvl="3" eaLnBrk="1" hangingPunct="1">
              <a:defRPr/>
            </a:pPr>
            <a:r>
              <a:rPr lang="en-US" dirty="0" err="1" smtClean="0">
                <a:latin typeface="Times New Roman" pitchFamily="18" charset="0"/>
                <a:cs typeface="Times New Roman" pitchFamily="18" charset="0"/>
              </a:rPr>
              <a:t>Deptt</a:t>
            </a:r>
            <a:r>
              <a:rPr lang="en-US" dirty="0" smtClean="0">
                <a:latin typeface="Times New Roman" pitchFamily="18" charset="0"/>
                <a:cs typeface="Times New Roman" pitchFamily="18" charset="0"/>
              </a:rPr>
              <a:t> supervisors, security guards </a:t>
            </a:r>
            <a:r>
              <a:rPr lang="en-US" dirty="0" err="1" smtClean="0">
                <a:latin typeface="Times New Roman" pitchFamily="18" charset="0"/>
                <a:cs typeface="Times New Roman" pitchFamily="18" charset="0"/>
              </a:rPr>
              <a:t>etc</a:t>
            </a:r>
            <a:endParaRPr lang="en-US" dirty="0" smtClean="0">
              <a:latin typeface="Times New Roman" pitchFamily="18" charset="0"/>
              <a:cs typeface="Times New Roman" pitchFamily="18" charset="0"/>
            </a:endParaRPr>
          </a:p>
          <a:p>
            <a:pPr lvl="2" eaLnBrk="1" hangingPunct="1">
              <a:defRPr/>
            </a:pPr>
            <a:r>
              <a:rPr lang="en-US" dirty="0" smtClean="0">
                <a:latin typeface="Times New Roman" pitchFamily="18" charset="0"/>
                <a:cs typeface="Times New Roman" pitchFamily="18" charset="0"/>
              </a:rPr>
              <a:t>and other manufacturing overheads. </a:t>
            </a:r>
          </a:p>
          <a:p>
            <a:pPr lvl="3" eaLnBrk="1" hangingPunct="1">
              <a:defRPr/>
            </a:pPr>
            <a:r>
              <a:rPr lang="en-US" dirty="0" smtClean="0">
                <a:latin typeface="Times New Roman" pitchFamily="18" charset="0"/>
                <a:cs typeface="Times New Roman" pitchFamily="18" charset="0"/>
              </a:rPr>
              <a:t>Depreciation of plant and machinery, property taxes, insurance, electricity, gas etc. </a:t>
            </a:r>
          </a:p>
          <a:p>
            <a:pPr lvl="2" eaLnBrk="1" hangingPunct="1">
              <a:defRPr/>
            </a:pPr>
            <a:endParaRPr lang="en-US" dirty="0" smtClean="0">
              <a:latin typeface="Times New Roman" pitchFamily="18" charset="0"/>
              <a:cs typeface="Times New Roman" pitchFamily="18" charset="0"/>
            </a:endParaRPr>
          </a:p>
        </p:txBody>
      </p:sp>
      <mc:AlternateContent xmlns:mc="http://schemas.openxmlformats.org/markup-compatibility/2006">
        <mc:Choice xmlns:p14="http://schemas.microsoft.com/office/powerpoint/2010/main" xmlns="" Requires="p14">
          <p:contentPart p14:bwMode="auto" r:id="rId2">
            <p14:nvContentPartPr>
              <p14:cNvPr id="3074" name="Ink 2"/>
              <p14:cNvContentPartPr>
                <a14:cpLocks xmlns:a14="http://schemas.microsoft.com/office/drawing/2010/main" noRot="1" noChangeAspect="1" noEditPoints="1" noChangeArrowheads="1" noChangeShapeType="1"/>
              </p14:cNvContentPartPr>
              <p14:nvPr/>
            </p14:nvContentPartPr>
            <p14:xfrm>
              <a:off x="3798888" y="1916113"/>
              <a:ext cx="1587" cy="1587"/>
            </p14:xfrm>
          </p:contentPart>
        </mc:Choice>
        <mc:Fallback>
          <p:pic>
            <p:nvPicPr>
              <p:cNvPr id="3074" name="Ink 2"/>
              <p:cNvPicPr>
                <a:picLocks noRot="1" noChangeAspect="1" noEditPoints="1" noChangeArrowheads="1" noChangeShapeType="1"/>
              </p:cNvPicPr>
              <p:nvPr/>
            </p:nvPicPr>
            <p:blipFill>
              <a:blip r:embed="rId3" cstate="print"/>
              <a:stretch>
                <a:fillRect/>
              </a:stretch>
            </p:blipFill>
            <p:spPr>
              <a:xfrm>
                <a:off x="3796111" y="1913336"/>
                <a:ext cx="7142" cy="7142"/>
              </a:xfrm>
              <a:prstGeom prst="rect">
                <a:avLst/>
              </a:prstGeom>
            </p:spPr>
          </p:pic>
        </mc:Fallback>
      </mc:AlternateContent>
    </p:spTree>
    <p:extLst>
      <p:ext uri="{BB962C8B-B14F-4D97-AF65-F5344CB8AC3E}">
        <p14:creationId xmlns:p14="http://schemas.microsoft.com/office/powerpoint/2010/main" xmlns="" val="174175339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itle 1"/>
          <p:cNvSpPr>
            <a:spLocks noGrp="1"/>
          </p:cNvSpPr>
          <p:nvPr>
            <p:ph type="title"/>
          </p:nvPr>
        </p:nvSpPr>
        <p:spPr/>
        <p:txBody>
          <a:bodyPr/>
          <a:lstStyle/>
          <a:p>
            <a:pPr eaLnBrk="1" hangingPunct="1"/>
            <a:r>
              <a:rPr lang="en-US" smtClean="0"/>
              <a:t>Cost of Goods Manufactured</a:t>
            </a:r>
          </a:p>
        </p:txBody>
      </p:sp>
      <p:sp>
        <p:nvSpPr>
          <p:cNvPr id="199683" name="Content Placeholder 2"/>
          <p:cNvSpPr>
            <a:spLocks noGrp="1"/>
          </p:cNvSpPr>
          <p:nvPr>
            <p:ph idx="1"/>
          </p:nvPr>
        </p:nvSpPr>
        <p:spPr>
          <a:xfrm>
            <a:off x="457200" y="1600200"/>
            <a:ext cx="8229600" cy="5029200"/>
          </a:xfrm>
        </p:spPr>
        <p:txBody>
          <a:bodyPr/>
          <a:lstStyle/>
          <a:p>
            <a:pPr eaLnBrk="1" hangingPunct="1"/>
            <a:r>
              <a:rPr lang="en-US" sz="2000" b="1" smtClean="0">
                <a:latin typeface="Times New Roman" pitchFamily="18" charset="0"/>
                <a:cs typeface="Times New Roman" pitchFamily="18" charset="0"/>
              </a:rPr>
              <a:t>Direct Material</a:t>
            </a:r>
          </a:p>
          <a:p>
            <a:pPr lvl="1" eaLnBrk="1" hangingPunct="1"/>
            <a:r>
              <a:rPr lang="en-US" sz="2000" b="1" smtClean="0">
                <a:latin typeface="Times New Roman" pitchFamily="18" charset="0"/>
                <a:cs typeface="Times New Roman" pitchFamily="18" charset="0"/>
              </a:rPr>
              <a:t>Raw material inventory, 1</a:t>
            </a:r>
            <a:r>
              <a:rPr lang="en-US" sz="2000" b="1" baseline="30000" smtClean="0">
                <a:latin typeface="Times New Roman" pitchFamily="18" charset="0"/>
                <a:cs typeface="Times New Roman" pitchFamily="18" charset="0"/>
              </a:rPr>
              <a:t>st</a:t>
            </a:r>
            <a:r>
              <a:rPr lang="en-US" sz="2000" b="1" smtClean="0">
                <a:latin typeface="Times New Roman" pitchFamily="18" charset="0"/>
                <a:cs typeface="Times New Roman" pitchFamily="18" charset="0"/>
              </a:rPr>
              <a:t> January	                              500</a:t>
            </a:r>
          </a:p>
          <a:p>
            <a:pPr lvl="1" eaLnBrk="1" hangingPunct="1"/>
            <a:r>
              <a:rPr lang="en-US" sz="2000" b="1" smtClean="0">
                <a:latin typeface="Times New Roman" pitchFamily="18" charset="0"/>
                <a:cs typeface="Times New Roman" pitchFamily="18" charset="0"/>
              </a:rPr>
              <a:t>Add – Material Purchased			       		</a:t>
            </a:r>
            <a:r>
              <a:rPr lang="en-US" sz="2000" b="1" u="sng" smtClean="0">
                <a:latin typeface="Times New Roman" pitchFamily="18" charset="0"/>
                <a:cs typeface="Times New Roman" pitchFamily="18" charset="0"/>
              </a:rPr>
              <a:t>1000</a:t>
            </a:r>
          </a:p>
          <a:p>
            <a:pPr lvl="1" eaLnBrk="1" hangingPunct="1"/>
            <a:r>
              <a:rPr lang="en-US" sz="2000" b="1" smtClean="0">
                <a:latin typeface="Times New Roman" pitchFamily="18" charset="0"/>
                <a:cs typeface="Times New Roman" pitchFamily="18" charset="0"/>
              </a:rPr>
              <a:t>Raw Material available for use		                             1500</a:t>
            </a:r>
          </a:p>
          <a:p>
            <a:pPr lvl="1" eaLnBrk="1" hangingPunct="1"/>
            <a:r>
              <a:rPr lang="en-US" sz="2000" b="1" smtClean="0">
                <a:latin typeface="Times New Roman" pitchFamily="18" charset="0"/>
                <a:cs typeface="Times New Roman" pitchFamily="18" charset="0"/>
              </a:rPr>
              <a:t>Deduct- Raw-material inventory, dec 31                                     </a:t>
            </a:r>
            <a:r>
              <a:rPr lang="en-US" sz="2000" b="1" u="sng" smtClean="0">
                <a:latin typeface="Times New Roman" pitchFamily="18" charset="0"/>
                <a:cs typeface="Times New Roman" pitchFamily="18" charset="0"/>
              </a:rPr>
              <a:t>200</a:t>
            </a:r>
          </a:p>
          <a:p>
            <a:pPr lvl="1" eaLnBrk="1" hangingPunct="1"/>
            <a:r>
              <a:rPr lang="en-US" sz="2000" b="1" smtClean="0">
                <a:latin typeface="Times New Roman" pitchFamily="18" charset="0"/>
                <a:cs typeface="Times New Roman" pitchFamily="18" charset="0"/>
              </a:rPr>
              <a:t>Raw Material used				               1300</a:t>
            </a:r>
          </a:p>
          <a:p>
            <a:pPr eaLnBrk="1" hangingPunct="1"/>
            <a:r>
              <a:rPr lang="en-US" sz="2000" b="1" smtClean="0">
                <a:latin typeface="Times New Roman" pitchFamily="18" charset="0"/>
                <a:cs typeface="Times New Roman" pitchFamily="18" charset="0"/>
              </a:rPr>
              <a:t>Direct Labor					                             </a:t>
            </a:r>
            <a:r>
              <a:rPr lang="en-US" sz="2000" b="1" u="sng" smtClean="0">
                <a:latin typeface="Times New Roman" pitchFamily="18" charset="0"/>
                <a:cs typeface="Times New Roman" pitchFamily="18" charset="0"/>
              </a:rPr>
              <a:t>1000</a:t>
            </a:r>
          </a:p>
          <a:p>
            <a:pPr eaLnBrk="1" hangingPunct="1"/>
            <a:r>
              <a:rPr lang="en-US" sz="2400" b="1" smtClean="0">
                <a:latin typeface="Times New Roman" pitchFamily="18" charset="0"/>
                <a:cs typeface="Times New Roman" pitchFamily="18" charset="0"/>
              </a:rPr>
              <a:t>Prime Cost							2300</a:t>
            </a:r>
          </a:p>
        </p:txBody>
      </p:sp>
    </p:spTree>
    <p:extLst>
      <p:ext uri="{BB962C8B-B14F-4D97-AF65-F5344CB8AC3E}">
        <p14:creationId xmlns:p14="http://schemas.microsoft.com/office/powerpoint/2010/main" xmlns="" val="296093826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itle 1"/>
          <p:cNvSpPr>
            <a:spLocks noGrp="1"/>
          </p:cNvSpPr>
          <p:nvPr>
            <p:ph type="title"/>
          </p:nvPr>
        </p:nvSpPr>
        <p:spPr/>
        <p:txBody>
          <a:bodyPr/>
          <a:lstStyle/>
          <a:p>
            <a:pPr eaLnBrk="1" hangingPunct="1"/>
            <a:r>
              <a:rPr lang="en-US" smtClean="0"/>
              <a:t>Cost of Goods Manufactured</a:t>
            </a:r>
          </a:p>
        </p:txBody>
      </p:sp>
      <p:sp>
        <p:nvSpPr>
          <p:cNvPr id="50179" name="Content Placeholder 2"/>
          <p:cNvSpPr>
            <a:spLocks noGrp="1"/>
          </p:cNvSpPr>
          <p:nvPr>
            <p:ph idx="1"/>
          </p:nvPr>
        </p:nvSpPr>
        <p:spPr>
          <a:xfrm>
            <a:off x="457200" y="1600200"/>
            <a:ext cx="8229600" cy="5029200"/>
          </a:xfrm>
        </p:spPr>
        <p:txBody>
          <a:bodyPr>
            <a:normAutofit/>
          </a:bodyPr>
          <a:lstStyle/>
          <a:p>
            <a:pPr eaLnBrk="1" hangingPunct="1">
              <a:defRPr/>
            </a:pPr>
            <a:r>
              <a:rPr lang="en-US" sz="2400" b="1" dirty="0" smtClean="0">
                <a:latin typeface="Times New Roman" pitchFamily="18" charset="0"/>
                <a:cs typeface="Times New Roman" pitchFamily="18" charset="0"/>
              </a:rPr>
              <a:t>Prime Cost					           2300</a:t>
            </a:r>
          </a:p>
          <a:p>
            <a:pPr eaLnBrk="1" hangingPunct="1">
              <a:defRPr/>
            </a:pPr>
            <a:r>
              <a:rPr lang="en-US" sz="2000" b="1" dirty="0" smtClean="0">
                <a:latin typeface="Times New Roman" pitchFamily="18" charset="0"/>
                <a:cs typeface="Times New Roman" pitchFamily="18" charset="0"/>
              </a:rPr>
              <a:t>Manufacturing overheads</a:t>
            </a:r>
          </a:p>
          <a:p>
            <a:pPr lvl="1" eaLnBrk="1" hangingPunct="1">
              <a:defRPr/>
            </a:pPr>
            <a:r>
              <a:rPr lang="en-US" sz="2000" b="1" dirty="0" smtClean="0">
                <a:latin typeface="Times New Roman" pitchFamily="18" charset="0"/>
                <a:cs typeface="Times New Roman" pitchFamily="18" charset="0"/>
              </a:rPr>
              <a:t>Indirect Material				200</a:t>
            </a:r>
          </a:p>
          <a:p>
            <a:pPr lvl="1" eaLnBrk="1" hangingPunct="1">
              <a:defRPr/>
            </a:pPr>
            <a:r>
              <a:rPr lang="en-US" sz="2000" b="1" dirty="0" smtClean="0">
                <a:latin typeface="Times New Roman" pitchFamily="18" charset="0"/>
                <a:cs typeface="Times New Roman" pitchFamily="18" charset="0"/>
              </a:rPr>
              <a:t>Indirect Labor				200</a:t>
            </a:r>
          </a:p>
          <a:p>
            <a:pPr lvl="1" eaLnBrk="1" hangingPunct="1">
              <a:defRPr/>
            </a:pPr>
            <a:r>
              <a:rPr lang="en-US" sz="2000" b="1" dirty="0" smtClean="0">
                <a:latin typeface="Times New Roman" pitchFamily="18" charset="0"/>
                <a:cs typeface="Times New Roman" pitchFamily="18" charset="0"/>
              </a:rPr>
              <a:t>Depreciation on factory		                 50</a:t>
            </a:r>
          </a:p>
          <a:p>
            <a:pPr lvl="1" eaLnBrk="1" hangingPunct="1">
              <a:defRPr/>
            </a:pPr>
            <a:r>
              <a:rPr lang="en-US" sz="2000" b="1" dirty="0" smtClean="0">
                <a:latin typeface="Times New Roman" pitchFamily="18" charset="0"/>
                <a:cs typeface="Times New Roman" pitchFamily="18" charset="0"/>
              </a:rPr>
              <a:t>Depreciation on equipment		  10</a:t>
            </a:r>
          </a:p>
          <a:p>
            <a:pPr lvl="1" eaLnBrk="1" hangingPunct="1">
              <a:defRPr/>
            </a:pPr>
            <a:r>
              <a:rPr lang="en-US" sz="2000" b="1" dirty="0" smtClean="0">
                <a:latin typeface="Times New Roman" pitchFamily="18" charset="0"/>
                <a:cs typeface="Times New Roman" pitchFamily="18" charset="0"/>
              </a:rPr>
              <a:t>Utilities			                  	  20</a:t>
            </a:r>
          </a:p>
          <a:p>
            <a:pPr lvl="1" eaLnBrk="1" hangingPunct="1">
              <a:defRPr/>
            </a:pPr>
            <a:r>
              <a:rPr lang="en-US" sz="2000" b="1" dirty="0" smtClean="0">
                <a:latin typeface="Times New Roman" pitchFamily="18" charset="0"/>
                <a:cs typeface="Times New Roman" pitchFamily="18" charset="0"/>
              </a:rPr>
              <a:t>Insurance				 </a:t>
            </a:r>
            <a:r>
              <a:rPr lang="en-US" sz="2000" b="1" u="sng" dirty="0" smtClean="0">
                <a:latin typeface="Times New Roman" pitchFamily="18" charset="0"/>
                <a:cs typeface="Times New Roman" pitchFamily="18" charset="0"/>
              </a:rPr>
              <a:t> 20</a:t>
            </a:r>
          </a:p>
          <a:p>
            <a:pPr lvl="1" eaLnBrk="1" hangingPunct="1">
              <a:defRPr/>
            </a:pPr>
            <a:r>
              <a:rPr lang="en-US" sz="2000" b="1" dirty="0" smtClean="0">
                <a:latin typeface="Times New Roman" pitchFamily="18" charset="0"/>
                <a:cs typeface="Times New Roman" pitchFamily="18" charset="0"/>
              </a:rPr>
              <a:t>Total manufacturing overheads	</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        </a:t>
            </a:r>
            <a:r>
              <a:rPr lang="en-US" sz="2000" b="1" u="sng" dirty="0" smtClean="0">
                <a:latin typeface="Times New Roman" pitchFamily="18" charset="0"/>
                <a:cs typeface="Times New Roman" pitchFamily="18" charset="0"/>
              </a:rPr>
              <a:t>     500</a:t>
            </a:r>
          </a:p>
          <a:p>
            <a:pPr marL="457200" lvl="1" indent="0" eaLnBrk="1" hangingPunct="1">
              <a:buFont typeface="Arial" pitchFamily="34" charset="0"/>
              <a:buNone/>
              <a:defRPr/>
            </a:pPr>
            <a:r>
              <a:rPr lang="en-US" sz="2400" b="1" dirty="0" smtClean="0">
                <a:latin typeface="Times New Roman" pitchFamily="18" charset="0"/>
                <a:cs typeface="Times New Roman" pitchFamily="18" charset="0"/>
              </a:rPr>
              <a:t>Total manufacturing costs		        2800</a:t>
            </a:r>
          </a:p>
        </p:txBody>
      </p:sp>
    </p:spTree>
    <p:extLst>
      <p:ext uri="{BB962C8B-B14F-4D97-AF65-F5344CB8AC3E}">
        <p14:creationId xmlns:p14="http://schemas.microsoft.com/office/powerpoint/2010/main" xmlns="" val="135282913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p:cNvSpPr>
            <a:spLocks noGrp="1"/>
          </p:cNvSpPr>
          <p:nvPr>
            <p:ph type="title"/>
          </p:nvPr>
        </p:nvSpPr>
        <p:spPr/>
        <p:txBody>
          <a:bodyPr/>
          <a:lstStyle/>
          <a:p>
            <a:pPr eaLnBrk="1" hangingPunct="1"/>
            <a:r>
              <a:rPr lang="en-US" smtClean="0"/>
              <a:t>Cost of Goods Manufactured</a:t>
            </a:r>
          </a:p>
        </p:txBody>
      </p:sp>
      <p:sp>
        <p:nvSpPr>
          <p:cNvPr id="201731" name="Content Placeholder 2"/>
          <p:cNvSpPr>
            <a:spLocks noGrp="1"/>
          </p:cNvSpPr>
          <p:nvPr>
            <p:ph idx="1"/>
          </p:nvPr>
        </p:nvSpPr>
        <p:spPr>
          <a:xfrm>
            <a:off x="457200" y="1600200"/>
            <a:ext cx="8229600" cy="5029200"/>
          </a:xfrm>
        </p:spPr>
        <p:txBody>
          <a:bodyPr/>
          <a:lstStyle/>
          <a:p>
            <a:pPr eaLnBrk="1" hangingPunct="1"/>
            <a:r>
              <a:rPr lang="en-US" sz="1600" b="1" smtClean="0">
                <a:latin typeface="Times New Roman" pitchFamily="18" charset="0"/>
                <a:cs typeface="Times New Roman" pitchFamily="18" charset="0"/>
              </a:rPr>
              <a:t>Direct Material</a:t>
            </a:r>
          </a:p>
          <a:p>
            <a:pPr lvl="1" eaLnBrk="1" hangingPunct="1"/>
            <a:r>
              <a:rPr lang="en-US" sz="1600" b="1" smtClean="0">
                <a:latin typeface="Times New Roman" pitchFamily="18" charset="0"/>
                <a:cs typeface="Times New Roman" pitchFamily="18" charset="0"/>
              </a:rPr>
              <a:t>Raw material inventory, 1</a:t>
            </a:r>
            <a:r>
              <a:rPr lang="en-US" sz="1600" b="1" baseline="30000" smtClean="0">
                <a:latin typeface="Times New Roman" pitchFamily="18" charset="0"/>
                <a:cs typeface="Times New Roman" pitchFamily="18" charset="0"/>
              </a:rPr>
              <a:t>st</a:t>
            </a:r>
            <a:r>
              <a:rPr lang="en-US" sz="1600" b="1" smtClean="0">
                <a:latin typeface="Times New Roman" pitchFamily="18" charset="0"/>
                <a:cs typeface="Times New Roman" pitchFamily="18" charset="0"/>
              </a:rPr>
              <a:t> January		           500</a:t>
            </a:r>
          </a:p>
          <a:p>
            <a:pPr lvl="1" eaLnBrk="1" hangingPunct="1"/>
            <a:r>
              <a:rPr lang="en-US" sz="1600" b="1" smtClean="0">
                <a:latin typeface="Times New Roman" pitchFamily="18" charset="0"/>
                <a:cs typeface="Times New Roman" pitchFamily="18" charset="0"/>
              </a:rPr>
              <a:t>Add – Material Purchased			        </a:t>
            </a:r>
            <a:r>
              <a:rPr lang="en-US" sz="1600" b="1" u="sng" smtClean="0">
                <a:latin typeface="Times New Roman" pitchFamily="18" charset="0"/>
                <a:cs typeface="Times New Roman" pitchFamily="18" charset="0"/>
              </a:rPr>
              <a:t> 1000</a:t>
            </a:r>
          </a:p>
          <a:p>
            <a:pPr lvl="1" eaLnBrk="1" hangingPunct="1"/>
            <a:r>
              <a:rPr lang="en-US" sz="1600" b="1" smtClean="0">
                <a:latin typeface="Times New Roman" pitchFamily="18" charset="0"/>
                <a:cs typeface="Times New Roman" pitchFamily="18" charset="0"/>
              </a:rPr>
              <a:t>Raw Material available for use		                           1500</a:t>
            </a:r>
          </a:p>
          <a:p>
            <a:pPr lvl="1" eaLnBrk="1" hangingPunct="1"/>
            <a:r>
              <a:rPr lang="en-US" sz="1600" b="1" smtClean="0">
                <a:latin typeface="Times New Roman" pitchFamily="18" charset="0"/>
                <a:cs typeface="Times New Roman" pitchFamily="18" charset="0"/>
              </a:rPr>
              <a:t>Deduct- Raw-material inventory, dec 31                                    </a:t>
            </a:r>
            <a:r>
              <a:rPr lang="en-US" sz="1600" b="1" u="sng" smtClean="0">
                <a:latin typeface="Times New Roman" pitchFamily="18" charset="0"/>
                <a:cs typeface="Times New Roman" pitchFamily="18" charset="0"/>
              </a:rPr>
              <a:t>200</a:t>
            </a:r>
          </a:p>
          <a:p>
            <a:pPr lvl="1" eaLnBrk="1" hangingPunct="1"/>
            <a:r>
              <a:rPr lang="en-US" sz="1600" b="1" smtClean="0">
                <a:latin typeface="Times New Roman" pitchFamily="18" charset="0"/>
                <a:cs typeface="Times New Roman" pitchFamily="18" charset="0"/>
              </a:rPr>
              <a:t>Raw Material used				         1300</a:t>
            </a:r>
          </a:p>
          <a:p>
            <a:pPr eaLnBrk="1" hangingPunct="1"/>
            <a:r>
              <a:rPr lang="en-US" sz="1600" b="1" smtClean="0">
                <a:latin typeface="Times New Roman" pitchFamily="18" charset="0"/>
                <a:cs typeface="Times New Roman" pitchFamily="18" charset="0"/>
              </a:rPr>
              <a:t>Direct Labor					         1000</a:t>
            </a:r>
          </a:p>
          <a:p>
            <a:pPr eaLnBrk="1" hangingPunct="1"/>
            <a:r>
              <a:rPr lang="en-US" sz="1600" b="1" smtClean="0">
                <a:latin typeface="Times New Roman" pitchFamily="18" charset="0"/>
                <a:cs typeface="Times New Roman" pitchFamily="18" charset="0"/>
              </a:rPr>
              <a:t>Manufacturing overheads</a:t>
            </a:r>
          </a:p>
          <a:p>
            <a:pPr lvl="1" eaLnBrk="1" hangingPunct="1"/>
            <a:r>
              <a:rPr lang="en-US" sz="1600" b="1" smtClean="0">
                <a:latin typeface="Times New Roman" pitchFamily="18" charset="0"/>
                <a:cs typeface="Times New Roman" pitchFamily="18" charset="0"/>
              </a:rPr>
              <a:t>Indirect Material			200</a:t>
            </a:r>
          </a:p>
          <a:p>
            <a:pPr lvl="1" eaLnBrk="1" hangingPunct="1"/>
            <a:r>
              <a:rPr lang="en-US" sz="1600" b="1" smtClean="0">
                <a:latin typeface="Times New Roman" pitchFamily="18" charset="0"/>
                <a:cs typeface="Times New Roman" pitchFamily="18" charset="0"/>
              </a:rPr>
              <a:t>Indirect Labor			200</a:t>
            </a:r>
          </a:p>
          <a:p>
            <a:pPr lvl="1" eaLnBrk="1" hangingPunct="1"/>
            <a:r>
              <a:rPr lang="en-US" sz="1600" b="1" smtClean="0">
                <a:latin typeface="Times New Roman" pitchFamily="18" charset="0"/>
                <a:cs typeface="Times New Roman" pitchFamily="18" charset="0"/>
              </a:rPr>
              <a:t>Depreciation on factory		  50</a:t>
            </a:r>
          </a:p>
          <a:p>
            <a:pPr lvl="1" eaLnBrk="1" hangingPunct="1"/>
            <a:r>
              <a:rPr lang="en-US" sz="1600" b="1" smtClean="0">
                <a:latin typeface="Times New Roman" pitchFamily="18" charset="0"/>
                <a:cs typeface="Times New Roman" pitchFamily="18" charset="0"/>
              </a:rPr>
              <a:t>Depreciation on equipment		  10</a:t>
            </a:r>
          </a:p>
          <a:p>
            <a:pPr lvl="1" eaLnBrk="1" hangingPunct="1"/>
            <a:r>
              <a:rPr lang="en-US" sz="1600" b="1" smtClean="0">
                <a:latin typeface="Times New Roman" pitchFamily="18" charset="0"/>
                <a:cs typeface="Times New Roman" pitchFamily="18" charset="0"/>
              </a:rPr>
              <a:t>Utilities			                    20</a:t>
            </a:r>
          </a:p>
          <a:p>
            <a:pPr lvl="1" eaLnBrk="1" hangingPunct="1"/>
            <a:r>
              <a:rPr lang="en-US" sz="1600" b="1" smtClean="0">
                <a:latin typeface="Times New Roman" pitchFamily="18" charset="0"/>
                <a:cs typeface="Times New Roman" pitchFamily="18" charset="0"/>
              </a:rPr>
              <a:t>Insurance				 </a:t>
            </a:r>
            <a:r>
              <a:rPr lang="en-US" sz="1600" b="1" u="sng" smtClean="0">
                <a:latin typeface="Times New Roman" pitchFamily="18" charset="0"/>
                <a:cs typeface="Times New Roman" pitchFamily="18" charset="0"/>
              </a:rPr>
              <a:t> 20</a:t>
            </a:r>
          </a:p>
          <a:p>
            <a:pPr lvl="1" eaLnBrk="1" hangingPunct="1"/>
            <a:r>
              <a:rPr lang="en-US" sz="1600" b="1" smtClean="0">
                <a:latin typeface="Times New Roman" pitchFamily="18" charset="0"/>
                <a:cs typeface="Times New Roman" pitchFamily="18" charset="0"/>
              </a:rPr>
              <a:t>Total manufacturing overheads			        </a:t>
            </a:r>
            <a:r>
              <a:rPr lang="en-US" sz="1600" b="1" u="sng" smtClean="0">
                <a:latin typeface="Times New Roman" pitchFamily="18" charset="0"/>
                <a:cs typeface="Times New Roman" pitchFamily="18" charset="0"/>
              </a:rPr>
              <a:t>   500</a:t>
            </a:r>
          </a:p>
          <a:p>
            <a:pPr lvl="1" eaLnBrk="1" hangingPunct="1"/>
            <a:r>
              <a:rPr lang="en-US" sz="1600" b="1" smtClean="0">
                <a:latin typeface="Times New Roman" pitchFamily="18" charset="0"/>
                <a:cs typeface="Times New Roman" pitchFamily="18" charset="0"/>
              </a:rPr>
              <a:t>Total manufacturing costs			         2800</a:t>
            </a:r>
          </a:p>
        </p:txBody>
      </p:sp>
    </p:spTree>
    <p:extLst>
      <p:ext uri="{BB962C8B-B14F-4D97-AF65-F5344CB8AC3E}">
        <p14:creationId xmlns:p14="http://schemas.microsoft.com/office/powerpoint/2010/main" xmlns="" val="25300328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Title 1"/>
          <p:cNvSpPr>
            <a:spLocks noGrp="1"/>
          </p:cNvSpPr>
          <p:nvPr>
            <p:ph type="title"/>
          </p:nvPr>
        </p:nvSpPr>
        <p:spPr/>
        <p:txBody>
          <a:bodyPr/>
          <a:lstStyle/>
          <a:p>
            <a:pPr eaLnBrk="1" hangingPunct="1"/>
            <a:r>
              <a:rPr lang="en-US" sz="3600" smtClean="0">
                <a:latin typeface="Times New Roman" pitchFamily="18" charset="0"/>
                <a:cs typeface="Times New Roman" pitchFamily="18" charset="0"/>
              </a:rPr>
              <a:t>Cost of Goods Manufactured (con`t)</a:t>
            </a:r>
          </a:p>
        </p:txBody>
      </p:sp>
      <p:sp>
        <p:nvSpPr>
          <p:cNvPr id="203779" name="Content Placeholder 2"/>
          <p:cNvSpPr>
            <a:spLocks noGrp="1"/>
          </p:cNvSpPr>
          <p:nvPr>
            <p:ph idx="1"/>
          </p:nvPr>
        </p:nvSpPr>
        <p:spPr/>
        <p:txBody>
          <a:bodyPr/>
          <a:lstStyle/>
          <a:p>
            <a:pPr marL="342900" lvl="1" indent="-342900" eaLnBrk="1" hangingPunct="1">
              <a:buFont typeface="Arial" pitchFamily="34" charset="0"/>
              <a:buChar char="•"/>
            </a:pPr>
            <a:r>
              <a:rPr lang="en-US" sz="2000" smtClean="0">
                <a:latin typeface="Times New Roman" pitchFamily="18" charset="0"/>
                <a:cs typeface="Times New Roman" pitchFamily="18" charset="0"/>
              </a:rPr>
              <a:t>Total manufacturing costs			         </a:t>
            </a:r>
            <a:r>
              <a:rPr lang="en-US" sz="2000" b="1" smtClean="0">
                <a:latin typeface="Times New Roman" pitchFamily="18" charset="0"/>
                <a:cs typeface="Times New Roman" pitchFamily="18" charset="0"/>
              </a:rPr>
              <a:t>2800</a:t>
            </a:r>
          </a:p>
          <a:p>
            <a:pPr marL="342900" lvl="1" indent="-342900" eaLnBrk="1" hangingPunct="1">
              <a:buFont typeface="Arial" pitchFamily="34" charset="0"/>
              <a:buChar char="•"/>
            </a:pPr>
            <a:r>
              <a:rPr lang="en-US" sz="2000" smtClean="0">
                <a:latin typeface="Times New Roman" pitchFamily="18" charset="0"/>
                <a:cs typeface="Times New Roman" pitchFamily="18" charset="0"/>
              </a:rPr>
              <a:t>Add work  in process inventory, Jan 01		         </a:t>
            </a:r>
            <a:r>
              <a:rPr lang="en-US" sz="2000" u="sng" smtClean="0">
                <a:latin typeface="Times New Roman" pitchFamily="18" charset="0"/>
                <a:cs typeface="Times New Roman" pitchFamily="18" charset="0"/>
              </a:rPr>
              <a:t>  500</a:t>
            </a:r>
          </a:p>
          <a:p>
            <a:pPr marL="342900" lvl="1" indent="-342900" eaLnBrk="1" hangingPunct="1">
              <a:buFont typeface="Arial" pitchFamily="34" charset="0"/>
              <a:buChar char="•"/>
            </a:pPr>
            <a:r>
              <a:rPr lang="en-US" sz="2000" smtClean="0">
                <a:latin typeface="Times New Roman" pitchFamily="18" charset="0"/>
                <a:cs typeface="Times New Roman" pitchFamily="18" charset="0"/>
              </a:rPr>
              <a:t>Sub total </a:t>
            </a:r>
            <a:r>
              <a:rPr lang="en-US" sz="2000" b="1" smtClean="0">
                <a:latin typeface="Times New Roman" pitchFamily="18" charset="0"/>
                <a:cs typeface="Times New Roman" pitchFamily="18" charset="0"/>
              </a:rPr>
              <a:t>					         3300</a:t>
            </a:r>
          </a:p>
          <a:p>
            <a:pPr marL="342900" lvl="1" indent="-342900" eaLnBrk="1" hangingPunct="1">
              <a:buFont typeface="Arial" pitchFamily="34" charset="0"/>
              <a:buChar char="•"/>
            </a:pPr>
            <a:r>
              <a:rPr lang="en-US" sz="2000" b="1" smtClean="0">
                <a:latin typeface="Times New Roman" pitchFamily="18" charset="0"/>
                <a:cs typeface="Times New Roman" pitchFamily="18" charset="0"/>
              </a:rPr>
              <a:t>Deduct, work in process inventory, dec, 31	         </a:t>
            </a:r>
            <a:r>
              <a:rPr lang="en-US" sz="2000" u="sng" smtClean="0">
                <a:latin typeface="Times New Roman" pitchFamily="18" charset="0"/>
                <a:cs typeface="Times New Roman" pitchFamily="18" charset="0"/>
              </a:rPr>
              <a:t>  300</a:t>
            </a:r>
            <a:r>
              <a:rPr lang="en-US" sz="2000" b="1" smtClean="0">
                <a:latin typeface="Times New Roman" pitchFamily="18" charset="0"/>
                <a:cs typeface="Times New Roman" pitchFamily="18" charset="0"/>
              </a:rPr>
              <a:t>	</a:t>
            </a:r>
          </a:p>
          <a:p>
            <a:pPr marL="342900" lvl="1" indent="-342900" eaLnBrk="1" hangingPunct="1">
              <a:buFont typeface="Arial" pitchFamily="34" charset="0"/>
              <a:buChar char="•"/>
            </a:pPr>
            <a:r>
              <a:rPr lang="en-US" sz="2000" b="1" smtClean="0">
                <a:latin typeface="Times New Roman" pitchFamily="18" charset="0"/>
                <a:cs typeface="Times New Roman" pitchFamily="18" charset="0"/>
              </a:rPr>
              <a:t>Cost of goods manufactured			         3000	</a:t>
            </a:r>
          </a:p>
          <a:p>
            <a:pPr eaLnBrk="1" hangingPunct="1"/>
            <a:endParaRPr lang="en-US" smtClean="0"/>
          </a:p>
        </p:txBody>
      </p:sp>
      <mc:AlternateContent xmlns:mc="http://schemas.openxmlformats.org/markup-compatibility/2006">
        <mc:Choice xmlns:p14="http://schemas.microsoft.com/office/powerpoint/2010/main" xmlns="" Requires="p14">
          <p:contentPart p14:bwMode="auto" r:id="rId3">
            <p14:nvContentPartPr>
              <p14:cNvPr id="8197" name="Ink 5"/>
              <p14:cNvContentPartPr>
                <a14:cpLocks xmlns:a14="http://schemas.microsoft.com/office/drawing/2010/main" noRot="1" noChangeAspect="1" noEditPoints="1" noChangeArrowheads="1" noChangeShapeType="1"/>
              </p14:cNvContentPartPr>
              <p14:nvPr/>
            </p14:nvContentPartPr>
            <p14:xfrm>
              <a:off x="6272213" y="3687763"/>
              <a:ext cx="3175" cy="1587"/>
            </p14:xfrm>
          </p:contentPart>
        </mc:Choice>
        <mc:Fallback>
          <p:pic>
            <p:nvPicPr>
              <p:cNvPr id="8197" name="Ink 5"/>
              <p:cNvPicPr>
                <a:picLocks noRot="1" noChangeAspect="1" noEditPoints="1" noChangeArrowheads="1" noChangeShapeType="1"/>
              </p:cNvPicPr>
              <p:nvPr/>
            </p:nvPicPr>
            <p:blipFill>
              <a:blip r:embed="rId4" cstate="print"/>
              <a:stretch>
                <a:fillRect/>
              </a:stretch>
            </p:blipFill>
            <p:spPr>
              <a:xfrm>
                <a:off x="6269038" y="3684589"/>
                <a:ext cx="9525" cy="7935"/>
              </a:xfrm>
              <a:prstGeom prst="rect">
                <a:avLst/>
              </a:prstGeom>
            </p:spPr>
          </p:pic>
        </mc:Fallback>
      </mc:AlternateContent>
    </p:spTree>
    <p:extLst>
      <p:ext uri="{BB962C8B-B14F-4D97-AF65-F5344CB8AC3E}">
        <p14:creationId xmlns:p14="http://schemas.microsoft.com/office/powerpoint/2010/main" xmlns="" val="1031129274"/>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Title 1"/>
          <p:cNvSpPr>
            <a:spLocks noGrp="1"/>
          </p:cNvSpPr>
          <p:nvPr>
            <p:ph type="title"/>
          </p:nvPr>
        </p:nvSpPr>
        <p:spPr/>
        <p:txBody>
          <a:bodyPr/>
          <a:lstStyle/>
          <a:p>
            <a:pPr eaLnBrk="1" hangingPunct="1"/>
            <a:r>
              <a:rPr lang="en-US" smtClean="0"/>
              <a:t>Cost of Goods Sold</a:t>
            </a:r>
          </a:p>
        </p:txBody>
      </p:sp>
      <p:sp>
        <p:nvSpPr>
          <p:cNvPr id="204803" name="Content Placeholder 2"/>
          <p:cNvSpPr>
            <a:spLocks noGrp="1"/>
          </p:cNvSpPr>
          <p:nvPr>
            <p:ph idx="1"/>
          </p:nvPr>
        </p:nvSpPr>
        <p:spPr/>
        <p:txBody>
          <a:bodyPr/>
          <a:lstStyle/>
          <a:p>
            <a:pPr eaLnBrk="1" hangingPunct="1"/>
            <a:r>
              <a:rPr lang="en-US" sz="2400" smtClean="0">
                <a:latin typeface="Times New Roman" pitchFamily="18" charset="0"/>
                <a:cs typeface="Times New Roman" pitchFamily="18" charset="0"/>
              </a:rPr>
              <a:t>Finished Goods inventory Jan 01, 			1000</a:t>
            </a:r>
          </a:p>
          <a:p>
            <a:pPr eaLnBrk="1" hangingPunct="1"/>
            <a:r>
              <a:rPr lang="en-US" sz="2400" smtClean="0">
                <a:latin typeface="Times New Roman" pitchFamily="18" charset="0"/>
                <a:cs typeface="Times New Roman" pitchFamily="18" charset="0"/>
              </a:rPr>
              <a:t>Add cost of goods manufactured			</a:t>
            </a:r>
            <a:r>
              <a:rPr lang="en-US" sz="2400" u="sng" smtClean="0">
                <a:latin typeface="Times New Roman" pitchFamily="18" charset="0"/>
                <a:cs typeface="Times New Roman" pitchFamily="18" charset="0"/>
              </a:rPr>
              <a:t>3000</a:t>
            </a:r>
          </a:p>
          <a:p>
            <a:pPr eaLnBrk="1" hangingPunct="1"/>
            <a:r>
              <a:rPr lang="en-US" sz="2400" smtClean="0">
                <a:latin typeface="Times New Roman" pitchFamily="18" charset="0"/>
                <a:cs typeface="Times New Roman" pitchFamily="18" charset="0"/>
              </a:rPr>
              <a:t>Cost of goods available for sale			4000</a:t>
            </a:r>
          </a:p>
          <a:p>
            <a:pPr eaLnBrk="1" hangingPunct="1"/>
            <a:r>
              <a:rPr lang="en-US" sz="2400" smtClean="0">
                <a:latin typeface="Times New Roman" pitchFamily="18" charset="0"/>
                <a:cs typeface="Times New Roman" pitchFamily="18" charset="0"/>
              </a:rPr>
              <a:t>Deduct finished goods inventory Dec 31</a:t>
            </a:r>
            <a:r>
              <a:rPr lang="en-US" smtClean="0"/>
              <a:t>		</a:t>
            </a:r>
            <a:r>
              <a:rPr lang="en-US" u="sng" smtClean="0"/>
              <a:t> </a:t>
            </a:r>
            <a:r>
              <a:rPr lang="en-US" sz="2800" u="sng" smtClean="0">
                <a:latin typeface="Times New Roman" pitchFamily="18" charset="0"/>
                <a:cs typeface="Times New Roman" pitchFamily="18" charset="0"/>
              </a:rPr>
              <a:t>500</a:t>
            </a:r>
            <a:r>
              <a:rPr lang="en-US" smtClean="0"/>
              <a:t>	</a:t>
            </a:r>
          </a:p>
          <a:p>
            <a:pPr eaLnBrk="1" hangingPunct="1"/>
            <a:r>
              <a:rPr lang="en-US" sz="2400" smtClean="0">
                <a:latin typeface="Times New Roman" pitchFamily="18" charset="0"/>
                <a:cs typeface="Times New Roman" pitchFamily="18" charset="0"/>
              </a:rPr>
              <a:t>Cost of Goods Sold		  			</a:t>
            </a:r>
            <a:r>
              <a:rPr lang="en-US" sz="2400" b="1" u="sng" smtClean="0">
                <a:latin typeface="Times New Roman" pitchFamily="18" charset="0"/>
                <a:cs typeface="Times New Roman" pitchFamily="18" charset="0"/>
              </a:rPr>
              <a:t>3500</a:t>
            </a:r>
          </a:p>
        </p:txBody>
      </p:sp>
    </p:spTree>
    <p:extLst>
      <p:ext uri="{BB962C8B-B14F-4D97-AF65-F5344CB8AC3E}">
        <p14:creationId xmlns:p14="http://schemas.microsoft.com/office/powerpoint/2010/main" xmlns="" val="199097809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Title 1"/>
          <p:cNvSpPr>
            <a:spLocks noGrp="1"/>
          </p:cNvSpPr>
          <p:nvPr>
            <p:ph type="title"/>
          </p:nvPr>
        </p:nvSpPr>
        <p:spPr>
          <a:xfrm>
            <a:off x="457200" y="228600"/>
            <a:ext cx="8229600" cy="762000"/>
          </a:xfrm>
        </p:spPr>
        <p:txBody>
          <a:bodyPr/>
          <a:lstStyle/>
          <a:p>
            <a:pPr eaLnBrk="1" hangingPunct="1"/>
            <a:r>
              <a:rPr lang="en-US" sz="3200" smtClean="0">
                <a:latin typeface="Times New Roman" pitchFamily="18" charset="0"/>
                <a:cs typeface="Times New Roman" pitchFamily="18" charset="0"/>
              </a:rPr>
              <a:t>Manufacturing Cost Flows</a:t>
            </a:r>
          </a:p>
        </p:txBody>
      </p:sp>
      <p:sp>
        <p:nvSpPr>
          <p:cNvPr id="5" name="Rounded Rectangle 4"/>
          <p:cNvSpPr/>
          <p:nvPr/>
        </p:nvSpPr>
        <p:spPr>
          <a:xfrm>
            <a:off x="228600" y="2057400"/>
            <a:ext cx="1752600"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1800" dirty="0"/>
              <a:t>Direct Material</a:t>
            </a:r>
          </a:p>
        </p:txBody>
      </p:sp>
      <p:sp>
        <p:nvSpPr>
          <p:cNvPr id="6" name="Rounded Rectangle 5"/>
          <p:cNvSpPr/>
          <p:nvPr/>
        </p:nvSpPr>
        <p:spPr>
          <a:xfrm>
            <a:off x="304800" y="3352800"/>
            <a:ext cx="1752600"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1800" dirty="0"/>
              <a:t>Direct Labor</a:t>
            </a:r>
          </a:p>
        </p:txBody>
      </p:sp>
      <p:sp>
        <p:nvSpPr>
          <p:cNvPr id="7" name="Rounded Rectangle 6"/>
          <p:cNvSpPr/>
          <p:nvPr/>
        </p:nvSpPr>
        <p:spPr>
          <a:xfrm>
            <a:off x="228600" y="4495800"/>
            <a:ext cx="1752600" cy="6096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1800" dirty="0"/>
              <a:t>Manufacturing Overheads</a:t>
            </a:r>
          </a:p>
        </p:txBody>
      </p:sp>
      <p:sp>
        <p:nvSpPr>
          <p:cNvPr id="8" name="Rounded Rectangle 7"/>
          <p:cNvSpPr/>
          <p:nvPr/>
        </p:nvSpPr>
        <p:spPr>
          <a:xfrm>
            <a:off x="2590800" y="3352800"/>
            <a:ext cx="1752600"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1800" dirty="0"/>
              <a:t>Work in Process</a:t>
            </a:r>
          </a:p>
        </p:txBody>
      </p:sp>
      <p:sp>
        <p:nvSpPr>
          <p:cNvPr id="9" name="Rounded Rectangle 8"/>
          <p:cNvSpPr/>
          <p:nvPr/>
        </p:nvSpPr>
        <p:spPr>
          <a:xfrm>
            <a:off x="4800600" y="3352800"/>
            <a:ext cx="1752600"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1800" dirty="0"/>
              <a:t>Finished Goods inventory</a:t>
            </a:r>
          </a:p>
        </p:txBody>
      </p:sp>
      <p:sp>
        <p:nvSpPr>
          <p:cNvPr id="10" name="Rounded Rectangle 9"/>
          <p:cNvSpPr/>
          <p:nvPr/>
        </p:nvSpPr>
        <p:spPr>
          <a:xfrm>
            <a:off x="7010400" y="3352800"/>
            <a:ext cx="1752600" cy="533400"/>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1800" dirty="0"/>
              <a:t>Cost of Goods Sold</a:t>
            </a:r>
          </a:p>
        </p:txBody>
      </p:sp>
      <p:cxnSp>
        <p:nvCxnSpPr>
          <p:cNvPr id="12" name="Straight Arrow Connector 11"/>
          <p:cNvCxnSpPr/>
          <p:nvPr/>
        </p:nvCxnSpPr>
        <p:spPr>
          <a:xfrm>
            <a:off x="2057400" y="2590800"/>
            <a:ext cx="838200" cy="533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rot="5400000" flipH="1" flipV="1">
            <a:off x="2209800" y="4114800"/>
            <a:ext cx="685800" cy="685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a:off x="2057400" y="3581400"/>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a:off x="6553200" y="3581400"/>
            <a:ext cx="4572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91670272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p:cNvSpPr>
            <a:spLocks noGrp="1"/>
          </p:cNvSpPr>
          <p:nvPr>
            <p:ph type="title"/>
          </p:nvPr>
        </p:nvSpPr>
        <p:spPr/>
        <p:txBody>
          <a:bodyPr/>
          <a:lstStyle/>
          <a:p>
            <a:pPr eaLnBrk="1" hangingPunct="1"/>
            <a:r>
              <a:rPr lang="en-US" dirty="0" smtClean="0"/>
              <a:t>Journal Entries</a:t>
            </a:r>
          </a:p>
        </p:txBody>
      </p:sp>
    </p:spTree>
    <p:extLst>
      <p:ext uri="{BB962C8B-B14F-4D97-AF65-F5344CB8AC3E}">
        <p14:creationId xmlns:p14="http://schemas.microsoft.com/office/powerpoint/2010/main" xmlns="" val="162259027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Title 1"/>
          <p:cNvSpPr>
            <a:spLocks noGrp="1"/>
          </p:cNvSpPr>
          <p:nvPr>
            <p:ph type="title"/>
          </p:nvPr>
        </p:nvSpPr>
        <p:spPr/>
        <p:txBody>
          <a:bodyPr/>
          <a:lstStyle/>
          <a:p>
            <a:pPr eaLnBrk="1" hangingPunct="1"/>
            <a:r>
              <a:rPr lang="en-US" smtClean="0"/>
              <a:t>Journal Entries</a:t>
            </a:r>
          </a:p>
        </p:txBody>
      </p:sp>
    </p:spTree>
    <p:extLst>
      <p:ext uri="{BB962C8B-B14F-4D97-AF65-F5344CB8AC3E}">
        <p14:creationId xmlns:p14="http://schemas.microsoft.com/office/powerpoint/2010/main" xmlns="" val="208923619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Title 1"/>
          <p:cNvSpPr>
            <a:spLocks noGrp="1"/>
          </p:cNvSpPr>
          <p:nvPr>
            <p:ph type="title"/>
          </p:nvPr>
        </p:nvSpPr>
        <p:spPr/>
        <p:txBody>
          <a:bodyPr/>
          <a:lstStyle/>
          <a:p>
            <a:pPr eaLnBrk="1" hangingPunct="1"/>
            <a:r>
              <a:rPr lang="en-US" smtClean="0">
                <a:latin typeface="Times New Roman" pitchFamily="18" charset="0"/>
                <a:cs typeface="Times New Roman" pitchFamily="18" charset="0"/>
              </a:rPr>
              <a:t>Income Statement</a:t>
            </a:r>
          </a:p>
        </p:txBody>
      </p:sp>
      <p:sp>
        <p:nvSpPr>
          <p:cNvPr id="208899" name="Content Placeholder 2"/>
          <p:cNvSpPr>
            <a:spLocks noGrp="1"/>
          </p:cNvSpPr>
          <p:nvPr>
            <p:ph idx="1"/>
          </p:nvPr>
        </p:nvSpPr>
        <p:spPr>
          <a:xfrm>
            <a:off x="457200" y="1219200"/>
            <a:ext cx="8229600" cy="5257800"/>
          </a:xfrm>
        </p:spPr>
        <p:txBody>
          <a:bodyPr/>
          <a:lstStyle/>
          <a:p>
            <a:pPr eaLnBrk="1" hangingPunct="1"/>
            <a:r>
              <a:rPr lang="en-US" sz="1800" b="1" smtClean="0"/>
              <a:t>Sales	Revenue</a:t>
            </a:r>
            <a:r>
              <a:rPr lang="en-US" sz="1800" smtClean="0"/>
              <a:t>					10000</a:t>
            </a:r>
          </a:p>
          <a:p>
            <a:pPr eaLnBrk="1" hangingPunct="1"/>
            <a:r>
              <a:rPr lang="en-US" sz="1800" smtClean="0"/>
              <a:t>Less Cost of Goods Sold		  	                   </a:t>
            </a:r>
            <a:r>
              <a:rPr lang="en-US" sz="1800" u="sng" smtClean="0"/>
              <a:t> 3500</a:t>
            </a:r>
          </a:p>
          <a:p>
            <a:pPr eaLnBrk="1" hangingPunct="1"/>
            <a:r>
              <a:rPr lang="en-US" sz="1800" smtClean="0"/>
              <a:t>Gross profit				  	   6500</a:t>
            </a:r>
          </a:p>
          <a:p>
            <a:pPr eaLnBrk="1" hangingPunct="1"/>
            <a:r>
              <a:rPr lang="en-US" sz="1800" b="1" smtClean="0"/>
              <a:t>Operating Cost:</a:t>
            </a:r>
          </a:p>
          <a:p>
            <a:pPr lvl="1" eaLnBrk="1" hangingPunct="1"/>
            <a:r>
              <a:rPr lang="en-US" sz="1400" smtClean="0"/>
              <a:t>Selling General Administration Expenses		   100</a:t>
            </a:r>
          </a:p>
          <a:p>
            <a:pPr lvl="1" eaLnBrk="1" hangingPunct="1"/>
            <a:r>
              <a:rPr lang="en-US" sz="1400" smtClean="0"/>
              <a:t>Research and Development Expenses		     50</a:t>
            </a:r>
          </a:p>
          <a:p>
            <a:pPr lvl="1" eaLnBrk="1" hangingPunct="1"/>
            <a:r>
              <a:rPr lang="en-US" sz="1400" smtClean="0"/>
              <a:t>Interest Expenses of financial assets		     50</a:t>
            </a:r>
          </a:p>
          <a:p>
            <a:pPr lvl="1" eaLnBrk="1" hangingPunct="1"/>
            <a:r>
              <a:rPr lang="en-US" sz="1400" smtClean="0"/>
              <a:t>Other operating expenses			</a:t>
            </a:r>
            <a:r>
              <a:rPr lang="en-US" sz="1400" u="sng" smtClean="0"/>
              <a:t>     20</a:t>
            </a:r>
          </a:p>
          <a:p>
            <a:pPr eaLnBrk="1" hangingPunct="1"/>
            <a:r>
              <a:rPr lang="en-US" sz="1800" b="1" smtClean="0"/>
              <a:t>Total Operating cost				</a:t>
            </a:r>
            <a:r>
              <a:rPr lang="en-US" sz="1800" b="1" u="sng" smtClean="0"/>
              <a:t>   220</a:t>
            </a:r>
          </a:p>
          <a:p>
            <a:pPr eaLnBrk="1" hangingPunct="1"/>
            <a:r>
              <a:rPr lang="en-US" sz="1800" b="1" smtClean="0"/>
              <a:t>Operating profit				 6280</a:t>
            </a:r>
          </a:p>
          <a:p>
            <a:pPr eaLnBrk="1" hangingPunct="1"/>
            <a:r>
              <a:rPr lang="en-US" sz="1800" smtClean="0"/>
              <a:t>Less other interest expenses</a:t>
            </a:r>
            <a:r>
              <a:rPr lang="en-US" sz="1800" b="1" smtClean="0"/>
              <a:t>			    </a:t>
            </a:r>
            <a:r>
              <a:rPr lang="en-US" sz="1800" smtClean="0"/>
              <a:t> 40</a:t>
            </a:r>
          </a:p>
          <a:p>
            <a:pPr eaLnBrk="1" hangingPunct="1"/>
            <a:r>
              <a:rPr lang="en-US" sz="1800" smtClean="0"/>
              <a:t>Add other interest income			</a:t>
            </a:r>
            <a:r>
              <a:rPr lang="en-US" sz="1800" u="sng" smtClean="0"/>
              <a:t>     30</a:t>
            </a:r>
            <a:r>
              <a:rPr lang="en-US" sz="1800" smtClean="0"/>
              <a:t>	</a:t>
            </a:r>
          </a:p>
          <a:p>
            <a:pPr eaLnBrk="1" hangingPunct="1"/>
            <a:r>
              <a:rPr lang="en-US" sz="1800" b="1" smtClean="0"/>
              <a:t>Profit before taxes				 6270</a:t>
            </a:r>
          </a:p>
          <a:p>
            <a:pPr eaLnBrk="1" hangingPunct="1"/>
            <a:r>
              <a:rPr lang="en-US" sz="1800" b="1" smtClean="0"/>
              <a:t>Provision for income tax				</a:t>
            </a:r>
            <a:r>
              <a:rPr lang="en-US" sz="1800" b="1" u="sng" smtClean="0"/>
              <a:t>      70</a:t>
            </a:r>
          </a:p>
          <a:p>
            <a:pPr eaLnBrk="1" hangingPunct="1"/>
            <a:r>
              <a:rPr lang="en-US" sz="1800" b="1" smtClean="0"/>
              <a:t>Net Income					</a:t>
            </a:r>
            <a:r>
              <a:rPr lang="en-US" sz="1800" b="1" u="sng" smtClean="0"/>
              <a:t> 6200</a:t>
            </a:r>
          </a:p>
          <a:p>
            <a:pPr lvl="4" eaLnBrk="1" hangingPunct="1"/>
            <a:endParaRPr lang="en-US" sz="600" b="1" smtClean="0"/>
          </a:p>
        </p:txBody>
      </p:sp>
    </p:spTree>
    <p:extLst>
      <p:ext uri="{BB962C8B-B14F-4D97-AF65-F5344CB8AC3E}">
        <p14:creationId xmlns:p14="http://schemas.microsoft.com/office/powerpoint/2010/main" xmlns="" val="2678553722"/>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Title 1"/>
          <p:cNvSpPr>
            <a:spLocks noGrp="1"/>
          </p:cNvSpPr>
          <p:nvPr>
            <p:ph type="title"/>
          </p:nvPr>
        </p:nvSpPr>
        <p:spPr/>
        <p:txBody>
          <a:bodyPr/>
          <a:lstStyle/>
          <a:p>
            <a:pPr eaLnBrk="1" hangingPunct="1"/>
            <a:r>
              <a:rPr lang="en-US" smtClean="0">
                <a:latin typeface="Times New Roman" pitchFamily="18" charset="0"/>
                <a:cs typeface="Times New Roman" pitchFamily="18" charset="0"/>
              </a:rPr>
              <a:t>Income Statement</a:t>
            </a:r>
          </a:p>
        </p:txBody>
      </p:sp>
      <p:sp>
        <p:nvSpPr>
          <p:cNvPr id="209923" name="Content Placeholder 2"/>
          <p:cNvSpPr>
            <a:spLocks noGrp="1"/>
          </p:cNvSpPr>
          <p:nvPr>
            <p:ph idx="1"/>
          </p:nvPr>
        </p:nvSpPr>
        <p:spPr>
          <a:xfrm>
            <a:off x="457200" y="1219200"/>
            <a:ext cx="8229600" cy="5257800"/>
          </a:xfrm>
        </p:spPr>
        <p:txBody>
          <a:bodyPr/>
          <a:lstStyle/>
          <a:p>
            <a:pPr eaLnBrk="1" hangingPunct="1"/>
            <a:r>
              <a:rPr lang="en-US" sz="1800" b="1" smtClean="0"/>
              <a:t>Sales	Revenue</a:t>
            </a:r>
            <a:r>
              <a:rPr lang="en-US" sz="1800" smtClean="0"/>
              <a:t>					1000</a:t>
            </a:r>
          </a:p>
          <a:p>
            <a:pPr eaLnBrk="1" hangingPunct="1"/>
            <a:r>
              <a:rPr lang="en-US" sz="1800" smtClean="0"/>
              <a:t>Less Cost of Goods Sold		  	                    </a:t>
            </a:r>
            <a:r>
              <a:rPr lang="en-US" sz="1800" u="sng" smtClean="0"/>
              <a:t>500</a:t>
            </a:r>
          </a:p>
          <a:p>
            <a:pPr eaLnBrk="1" hangingPunct="1"/>
            <a:r>
              <a:rPr lang="en-US" sz="1800" smtClean="0"/>
              <a:t>Gross profit				  	</a:t>
            </a:r>
            <a:r>
              <a:rPr lang="en-US" sz="1800" u="sng" smtClean="0"/>
              <a:t>   500</a:t>
            </a:r>
          </a:p>
          <a:p>
            <a:pPr eaLnBrk="1" hangingPunct="1"/>
            <a:r>
              <a:rPr lang="en-US" sz="1800" b="1" smtClean="0"/>
              <a:t>Operating Cost:</a:t>
            </a:r>
          </a:p>
          <a:p>
            <a:pPr eaLnBrk="1" hangingPunct="1"/>
            <a:r>
              <a:rPr lang="en-US" sz="1800" smtClean="0"/>
              <a:t>Selling General Administration Expenses		</a:t>
            </a:r>
            <a:r>
              <a:rPr lang="en-US" sz="1800" u="sng" smtClean="0"/>
              <a:t>   100</a:t>
            </a:r>
          </a:p>
          <a:p>
            <a:pPr eaLnBrk="1" hangingPunct="1"/>
            <a:r>
              <a:rPr lang="en-US" sz="1800" b="1" smtClean="0"/>
              <a:t>Operating profit				   400</a:t>
            </a:r>
          </a:p>
          <a:p>
            <a:pPr eaLnBrk="1" hangingPunct="1"/>
            <a:r>
              <a:rPr lang="en-US" sz="1800" smtClean="0"/>
              <a:t>Less other interest expenses</a:t>
            </a:r>
            <a:r>
              <a:rPr lang="en-US" sz="1800" b="1" smtClean="0"/>
              <a:t>			</a:t>
            </a:r>
            <a:r>
              <a:rPr lang="en-US" sz="1800" b="1" u="sng" smtClean="0"/>
              <a:t>    </a:t>
            </a:r>
            <a:r>
              <a:rPr lang="en-US" sz="1800" u="sng" smtClean="0"/>
              <a:t> 40</a:t>
            </a:r>
          </a:p>
          <a:p>
            <a:pPr eaLnBrk="1" hangingPunct="1"/>
            <a:r>
              <a:rPr lang="en-US" sz="1800" b="1" smtClean="0"/>
              <a:t>Profit before taxes				   360</a:t>
            </a:r>
          </a:p>
          <a:p>
            <a:pPr eaLnBrk="1" hangingPunct="1"/>
            <a:r>
              <a:rPr lang="en-US" sz="1800" b="1" smtClean="0"/>
              <a:t>Provision for income tax				     70</a:t>
            </a:r>
          </a:p>
          <a:p>
            <a:pPr eaLnBrk="1" hangingPunct="1"/>
            <a:r>
              <a:rPr lang="en-US" sz="1800" b="1" smtClean="0"/>
              <a:t>Less Minority interest				</a:t>
            </a:r>
            <a:r>
              <a:rPr lang="en-US" sz="1800" b="1" u="sng" smtClean="0"/>
              <a:t>     10</a:t>
            </a:r>
          </a:p>
          <a:p>
            <a:pPr eaLnBrk="1" hangingPunct="1"/>
            <a:r>
              <a:rPr lang="en-US" sz="1800" b="1" smtClean="0"/>
              <a:t>Net Income					</a:t>
            </a:r>
            <a:r>
              <a:rPr lang="en-US" sz="1800" b="1" u="sng" smtClean="0"/>
              <a:t>   280</a:t>
            </a:r>
          </a:p>
          <a:p>
            <a:pPr lvl="4" eaLnBrk="1" hangingPunct="1"/>
            <a:endParaRPr lang="en-US" sz="600" b="1" smtClean="0"/>
          </a:p>
        </p:txBody>
      </p:sp>
    </p:spTree>
    <p:extLst>
      <p:ext uri="{BB962C8B-B14F-4D97-AF65-F5344CB8AC3E}">
        <p14:creationId xmlns:p14="http://schemas.microsoft.com/office/powerpoint/2010/main" xmlns="" val="79898570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Title 1"/>
          <p:cNvSpPr>
            <a:spLocks noGrp="1"/>
          </p:cNvSpPr>
          <p:nvPr>
            <p:ph type="title"/>
          </p:nvPr>
        </p:nvSpPr>
        <p:spPr/>
        <p:txBody>
          <a:bodyPr/>
          <a:lstStyle/>
          <a:p>
            <a:pPr eaLnBrk="1" hangingPunct="1"/>
            <a:r>
              <a:rPr lang="en-US" smtClean="0">
                <a:latin typeface="Times New Roman" pitchFamily="18" charset="0"/>
                <a:cs typeface="Times New Roman" pitchFamily="18" charset="0"/>
              </a:rPr>
              <a:t>Income Statement</a:t>
            </a:r>
          </a:p>
        </p:txBody>
      </p:sp>
      <p:sp>
        <p:nvSpPr>
          <p:cNvPr id="210947" name="Content Placeholder 2"/>
          <p:cNvSpPr>
            <a:spLocks noGrp="1"/>
          </p:cNvSpPr>
          <p:nvPr>
            <p:ph idx="1"/>
          </p:nvPr>
        </p:nvSpPr>
        <p:spPr>
          <a:xfrm>
            <a:off x="457200" y="1219200"/>
            <a:ext cx="8229600" cy="5257800"/>
          </a:xfrm>
        </p:spPr>
        <p:txBody>
          <a:bodyPr/>
          <a:lstStyle/>
          <a:p>
            <a:pPr eaLnBrk="1" hangingPunct="1"/>
            <a:r>
              <a:rPr lang="en-US" sz="1600" b="1" smtClean="0">
                <a:latin typeface="Times New Roman" pitchFamily="18" charset="0"/>
                <a:cs typeface="Times New Roman" pitchFamily="18" charset="0"/>
              </a:rPr>
              <a:t>Interest Income						 1000</a:t>
            </a:r>
          </a:p>
          <a:p>
            <a:pPr eaLnBrk="1" hangingPunct="1"/>
            <a:r>
              <a:rPr lang="en-US" sz="1600" b="1" smtClean="0">
                <a:latin typeface="Times New Roman" pitchFamily="18" charset="0"/>
                <a:cs typeface="Times New Roman" pitchFamily="18" charset="0"/>
              </a:rPr>
              <a:t>Interest Expenses		  	                   	   </a:t>
            </a:r>
            <a:r>
              <a:rPr lang="en-US" sz="1600" b="1" u="sng" smtClean="0">
                <a:latin typeface="Times New Roman" pitchFamily="18" charset="0"/>
                <a:cs typeface="Times New Roman" pitchFamily="18" charset="0"/>
              </a:rPr>
              <a:t>500</a:t>
            </a:r>
          </a:p>
          <a:p>
            <a:pPr eaLnBrk="1" hangingPunct="1"/>
            <a:r>
              <a:rPr lang="en-US" sz="1600" b="1" smtClean="0">
                <a:latin typeface="Times New Roman" pitchFamily="18" charset="0"/>
                <a:cs typeface="Times New Roman" pitchFamily="18" charset="0"/>
              </a:rPr>
              <a:t>Net Interest Income				  	   500</a:t>
            </a:r>
          </a:p>
          <a:p>
            <a:pPr lvl="1" eaLnBrk="1" hangingPunct="1"/>
            <a:r>
              <a:rPr lang="en-US" sz="1200" b="1" smtClean="0">
                <a:latin typeface="Times New Roman" pitchFamily="18" charset="0"/>
                <a:cs typeface="Times New Roman" pitchFamily="18" charset="0"/>
              </a:rPr>
              <a:t>Fees and Commission Income				500</a:t>
            </a:r>
          </a:p>
          <a:p>
            <a:pPr lvl="1" eaLnBrk="1" hangingPunct="1"/>
            <a:r>
              <a:rPr lang="en-US" sz="1200" b="1" smtClean="0">
                <a:latin typeface="Times New Roman" pitchFamily="18" charset="0"/>
                <a:cs typeface="Times New Roman" pitchFamily="18" charset="0"/>
              </a:rPr>
              <a:t>Fees and Commission Expenses			200</a:t>
            </a:r>
          </a:p>
          <a:p>
            <a:pPr lvl="1" eaLnBrk="1" hangingPunct="1"/>
            <a:r>
              <a:rPr lang="en-US" sz="1200" b="1" smtClean="0">
                <a:latin typeface="Times New Roman" pitchFamily="18" charset="0"/>
                <a:cs typeface="Times New Roman" pitchFamily="18" charset="0"/>
              </a:rPr>
              <a:t>Net Trading Income				  50</a:t>
            </a:r>
          </a:p>
          <a:p>
            <a:pPr lvl="1" eaLnBrk="1" hangingPunct="1"/>
            <a:r>
              <a:rPr lang="en-US" sz="1200" b="1" smtClean="0">
                <a:latin typeface="Times New Roman" pitchFamily="18" charset="0"/>
                <a:cs typeface="Times New Roman" pitchFamily="18" charset="0"/>
              </a:rPr>
              <a:t>Other operating income				  50	</a:t>
            </a:r>
          </a:p>
          <a:p>
            <a:pPr eaLnBrk="1" hangingPunct="1"/>
            <a:r>
              <a:rPr lang="en-US" sz="1600" b="1" smtClean="0">
                <a:latin typeface="Times New Roman" pitchFamily="18" charset="0"/>
                <a:cs typeface="Times New Roman" pitchFamily="18" charset="0"/>
              </a:rPr>
              <a:t>Total Non Interest Income					   </a:t>
            </a:r>
            <a:r>
              <a:rPr lang="en-US" sz="1600" b="1" u="sng" smtClean="0">
                <a:latin typeface="Times New Roman" pitchFamily="18" charset="0"/>
                <a:cs typeface="Times New Roman" pitchFamily="18" charset="0"/>
              </a:rPr>
              <a:t>400</a:t>
            </a:r>
          </a:p>
          <a:p>
            <a:pPr eaLnBrk="1" hangingPunct="1"/>
            <a:r>
              <a:rPr lang="en-US" sz="1600" b="1" smtClean="0">
                <a:latin typeface="Times New Roman" pitchFamily="18" charset="0"/>
                <a:cs typeface="Times New Roman" pitchFamily="18" charset="0"/>
              </a:rPr>
              <a:t>Operating Income					   900</a:t>
            </a:r>
          </a:p>
          <a:p>
            <a:pPr lvl="1" eaLnBrk="1" hangingPunct="1"/>
            <a:r>
              <a:rPr lang="en-US" sz="1200" b="1" smtClean="0">
                <a:latin typeface="Times New Roman" pitchFamily="18" charset="0"/>
                <a:cs typeface="Times New Roman" pitchFamily="18" charset="0"/>
              </a:rPr>
              <a:t>Staff Cost					400</a:t>
            </a:r>
          </a:p>
          <a:p>
            <a:pPr lvl="1" eaLnBrk="1" hangingPunct="1"/>
            <a:r>
              <a:rPr lang="en-US" sz="1200" b="1" smtClean="0">
                <a:latin typeface="Times New Roman" pitchFamily="18" charset="0"/>
                <a:cs typeface="Times New Roman" pitchFamily="18" charset="0"/>
              </a:rPr>
              <a:t>Premises Cost					100</a:t>
            </a:r>
          </a:p>
          <a:p>
            <a:pPr lvl="1" eaLnBrk="1" hangingPunct="1"/>
            <a:r>
              <a:rPr lang="en-US" sz="1200" b="1" smtClean="0">
                <a:latin typeface="Times New Roman" pitchFamily="18" charset="0"/>
                <a:cs typeface="Times New Roman" pitchFamily="18" charset="0"/>
              </a:rPr>
              <a:t>General Administrative Expenses			  50</a:t>
            </a:r>
          </a:p>
          <a:p>
            <a:pPr lvl="1" eaLnBrk="1" hangingPunct="1"/>
            <a:r>
              <a:rPr lang="en-US" sz="1200" b="1" smtClean="0">
                <a:latin typeface="Times New Roman" pitchFamily="18" charset="0"/>
                <a:cs typeface="Times New Roman" pitchFamily="18" charset="0"/>
              </a:rPr>
              <a:t>Depreciation and amortization				  50</a:t>
            </a:r>
          </a:p>
          <a:p>
            <a:pPr eaLnBrk="1" hangingPunct="1"/>
            <a:r>
              <a:rPr lang="en-US" sz="1600" b="1" smtClean="0">
                <a:latin typeface="Times New Roman" pitchFamily="18" charset="0"/>
                <a:cs typeface="Times New Roman" pitchFamily="18" charset="0"/>
              </a:rPr>
              <a:t>Operating Expenses					 </a:t>
            </a:r>
            <a:r>
              <a:rPr lang="en-US" sz="1600" b="1" u="sng" smtClean="0">
                <a:latin typeface="Times New Roman" pitchFamily="18" charset="0"/>
                <a:cs typeface="Times New Roman" pitchFamily="18" charset="0"/>
              </a:rPr>
              <a:t>  600</a:t>
            </a:r>
          </a:p>
          <a:p>
            <a:pPr eaLnBrk="1" hangingPunct="1"/>
            <a:r>
              <a:rPr lang="en-US" sz="1600" b="1" smtClean="0">
                <a:latin typeface="Times New Roman" pitchFamily="18" charset="0"/>
                <a:cs typeface="Times New Roman" pitchFamily="18" charset="0"/>
              </a:rPr>
              <a:t>Operating profit before impairment losses and taxation		   300</a:t>
            </a:r>
          </a:p>
          <a:p>
            <a:pPr lvl="1" eaLnBrk="1" hangingPunct="1"/>
            <a:r>
              <a:rPr lang="en-US" sz="1200" b="1" smtClean="0">
                <a:latin typeface="Times New Roman" pitchFamily="18" charset="0"/>
                <a:cs typeface="Times New Roman" pitchFamily="18" charset="0"/>
              </a:rPr>
              <a:t>impairment losses and taxation				</a:t>
            </a:r>
            <a:r>
              <a:rPr lang="en-US" sz="1200" b="1" u="sng" smtClean="0">
                <a:latin typeface="Times New Roman" pitchFamily="18" charset="0"/>
                <a:cs typeface="Times New Roman" pitchFamily="18" charset="0"/>
              </a:rPr>
              <a:t>        50</a:t>
            </a:r>
          </a:p>
          <a:p>
            <a:pPr eaLnBrk="1" hangingPunct="1"/>
            <a:r>
              <a:rPr lang="en-US" sz="1600" b="1" smtClean="0">
                <a:latin typeface="Times New Roman" pitchFamily="18" charset="0"/>
                <a:cs typeface="Times New Roman" pitchFamily="18" charset="0"/>
              </a:rPr>
              <a:t>Profit before taxation					   250</a:t>
            </a:r>
          </a:p>
          <a:p>
            <a:pPr lvl="1" eaLnBrk="1" hangingPunct="1"/>
            <a:r>
              <a:rPr lang="en-US" sz="1200" b="1" smtClean="0">
                <a:latin typeface="Times New Roman" pitchFamily="18" charset="0"/>
                <a:cs typeface="Times New Roman" pitchFamily="18" charset="0"/>
              </a:rPr>
              <a:t>Taxation						</a:t>
            </a:r>
            <a:r>
              <a:rPr lang="en-US" sz="1200" b="1" u="sng" smtClean="0">
                <a:latin typeface="Times New Roman" pitchFamily="18" charset="0"/>
                <a:cs typeface="Times New Roman" pitchFamily="18" charset="0"/>
              </a:rPr>
              <a:t>        50</a:t>
            </a:r>
          </a:p>
          <a:p>
            <a:pPr eaLnBrk="1" hangingPunct="1"/>
            <a:r>
              <a:rPr lang="en-US" sz="1600" b="1" smtClean="0">
                <a:latin typeface="Times New Roman" pitchFamily="18" charset="0"/>
                <a:cs typeface="Times New Roman" pitchFamily="18" charset="0"/>
              </a:rPr>
              <a:t>Profit for the year					</a:t>
            </a:r>
            <a:r>
              <a:rPr lang="en-US" sz="1600" b="1" u="sng" smtClean="0">
                <a:latin typeface="Times New Roman" pitchFamily="18" charset="0"/>
                <a:cs typeface="Times New Roman" pitchFamily="18" charset="0"/>
              </a:rPr>
              <a:t>   200</a:t>
            </a:r>
          </a:p>
          <a:p>
            <a:pPr lvl="4" eaLnBrk="1" hangingPunct="1"/>
            <a:endParaRPr lang="en-US" sz="600" b="1" smtClean="0"/>
          </a:p>
        </p:txBody>
      </p:sp>
    </p:spTree>
    <p:extLst>
      <p:ext uri="{BB962C8B-B14F-4D97-AF65-F5344CB8AC3E}">
        <p14:creationId xmlns:p14="http://schemas.microsoft.com/office/powerpoint/2010/main" xmlns="" val="301942958"/>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p:cNvSpPr>
            <a:spLocks noGrp="1"/>
          </p:cNvSpPr>
          <p:nvPr>
            <p:ph type="title"/>
          </p:nvPr>
        </p:nvSpPr>
        <p:spPr/>
        <p:txBody>
          <a:bodyPr/>
          <a:lstStyle/>
          <a:p>
            <a:pPr eaLnBrk="1" hangingPunct="1"/>
            <a:r>
              <a:rPr lang="en-US" b="1" dirty="0" smtClean="0">
                <a:latin typeface="Times New Roman" pitchFamily="18" charset="0"/>
                <a:cs typeface="Times New Roman" pitchFamily="18" charset="0"/>
              </a:rPr>
              <a:t>Lecture 07</a:t>
            </a:r>
          </a:p>
        </p:txBody>
      </p:sp>
      <p:sp>
        <p:nvSpPr>
          <p:cNvPr id="211971" name="Content Placeholder 2"/>
          <p:cNvSpPr>
            <a:spLocks noGrp="1"/>
          </p:cNvSpPr>
          <p:nvPr>
            <p:ph idx="1"/>
          </p:nvPr>
        </p:nvSpPr>
        <p:spPr/>
        <p:txBody>
          <a:bodyPr>
            <a:normAutofit fontScale="85000" lnSpcReduction="20000"/>
          </a:bodyPr>
          <a:lstStyle/>
          <a:p>
            <a:r>
              <a:rPr lang="en-US" b="1" dirty="0" smtClean="0">
                <a:latin typeface="Times New Roman" pitchFamily="18" charset="0"/>
                <a:cs typeface="Times New Roman" pitchFamily="18" charset="0"/>
              </a:rPr>
              <a:t>Variable Cost</a:t>
            </a:r>
          </a:p>
          <a:p>
            <a:r>
              <a:rPr lang="en-US" b="1" dirty="0" smtClean="0">
                <a:latin typeface="Times New Roman" pitchFamily="18" charset="0"/>
                <a:cs typeface="Times New Roman" pitchFamily="18" charset="0"/>
              </a:rPr>
              <a:t>Fixed Cost</a:t>
            </a:r>
          </a:p>
          <a:p>
            <a:r>
              <a:rPr lang="en-US" b="1" dirty="0" smtClean="0">
                <a:latin typeface="Times New Roman" pitchFamily="18" charset="0"/>
                <a:cs typeface="Times New Roman" pitchFamily="18" charset="0"/>
              </a:rPr>
              <a:t>Cost Classifications for Predicting Cost Behavior</a:t>
            </a:r>
          </a:p>
          <a:p>
            <a:r>
              <a:rPr lang="en-US" b="1" dirty="0" smtClean="0">
                <a:latin typeface="Times New Roman" pitchFamily="18" charset="0"/>
                <a:cs typeface="Times New Roman" pitchFamily="18" charset="0"/>
              </a:rPr>
              <a:t>Direct Costs and Indirect Costs</a:t>
            </a:r>
          </a:p>
          <a:p>
            <a:r>
              <a:rPr lang="en-US" b="1" dirty="0" smtClean="0">
                <a:latin typeface="Times New Roman" pitchFamily="18" charset="0"/>
                <a:cs typeface="Times New Roman" pitchFamily="18" charset="0"/>
              </a:rPr>
              <a:t>Cost </a:t>
            </a:r>
            <a:r>
              <a:rPr lang="en-US" b="1" dirty="0" smtClean="0">
                <a:latin typeface="Times New Roman" pitchFamily="18" charset="0"/>
                <a:cs typeface="Times New Roman" pitchFamily="18" charset="0"/>
              </a:rPr>
              <a:t>Concepts</a:t>
            </a:r>
            <a:endParaRPr lang="en-US" b="1" dirty="0" smtClean="0">
              <a:latin typeface="Times New Roman" pitchFamily="18" charset="0"/>
              <a:cs typeface="Times New Roman" pitchFamily="18" charset="0"/>
            </a:endParaRPr>
          </a:p>
          <a:p>
            <a:pPr eaLnBrk="1" hangingPunct="1"/>
            <a:r>
              <a:rPr lang="en-US" b="1" dirty="0" smtClean="0">
                <a:latin typeface="Times New Roman" pitchFamily="18" charset="0"/>
                <a:cs typeface="Times New Roman" pitchFamily="18" charset="0"/>
              </a:rPr>
              <a:t>Cost</a:t>
            </a:r>
            <a:r>
              <a:rPr lang="en-US" b="1" dirty="0" smtClean="0">
                <a:latin typeface="Times New Roman" pitchFamily="18" charset="0"/>
                <a:cs typeface="Times New Roman" pitchFamily="18" charset="0"/>
              </a:rPr>
              <a:t>, Product Cost, Period Cost</a:t>
            </a:r>
          </a:p>
          <a:p>
            <a:pPr eaLnBrk="1" hangingPunct="1"/>
            <a:r>
              <a:rPr lang="en-US" b="1" dirty="0" smtClean="0">
                <a:latin typeface="Times New Roman" pitchFamily="18" charset="0"/>
                <a:cs typeface="Times New Roman" pitchFamily="18" charset="0"/>
              </a:rPr>
              <a:t>Components of Manufacturing Products</a:t>
            </a:r>
          </a:p>
          <a:p>
            <a:pPr eaLnBrk="1" hangingPunct="1"/>
            <a:r>
              <a:rPr lang="en-US" b="1" dirty="0" smtClean="0">
                <a:latin typeface="Times New Roman" pitchFamily="18" charset="0"/>
                <a:cs typeface="Times New Roman" pitchFamily="18" charset="0"/>
              </a:rPr>
              <a:t>Cost of Good Manufactured</a:t>
            </a:r>
          </a:p>
          <a:p>
            <a:pPr eaLnBrk="1" hangingPunct="1"/>
            <a:r>
              <a:rPr lang="en-US" b="1" dirty="0" smtClean="0">
                <a:latin typeface="Times New Roman" pitchFamily="18" charset="0"/>
                <a:cs typeface="Times New Roman" pitchFamily="18" charset="0"/>
              </a:rPr>
              <a:t>Cost of Goods Sold</a:t>
            </a:r>
          </a:p>
          <a:p>
            <a:pPr eaLnBrk="1" hangingPunct="1"/>
            <a:r>
              <a:rPr lang="en-US" b="1" dirty="0" smtClean="0">
                <a:latin typeface="Times New Roman" pitchFamily="18" charset="0"/>
                <a:cs typeface="Times New Roman" pitchFamily="18" charset="0"/>
              </a:rPr>
              <a:t>Income </a:t>
            </a:r>
            <a:r>
              <a:rPr lang="en-US" b="1" dirty="0" smtClean="0">
                <a:latin typeface="Times New Roman" pitchFamily="18" charset="0"/>
                <a:cs typeface="Times New Roman" pitchFamily="18" charset="0"/>
              </a:rPr>
              <a:t>Statements</a:t>
            </a:r>
          </a:p>
          <a:p>
            <a:pPr eaLnBrk="1" hangingPunct="1"/>
            <a:endParaRPr lang="en-US" b="1" dirty="0" smtClean="0">
              <a:latin typeface="Times New Roman" pitchFamily="18" charset="0"/>
              <a:cs typeface="Times New Roman" pitchFamily="18" charset="0"/>
            </a:endParaRPr>
          </a:p>
        </p:txBody>
      </p:sp>
      <mc:AlternateContent xmlns:mc="http://schemas.openxmlformats.org/markup-compatibility/2006">
        <mc:Choice xmlns:p14="http://schemas.microsoft.com/office/powerpoint/2010/main" xmlns="" Requires="p14">
          <p:contentPart p14:bwMode="auto" r:id="rId2">
            <p14:nvContentPartPr>
              <p14:cNvPr id="16386" name="Ink 2"/>
              <p14:cNvContentPartPr>
                <a14:cpLocks xmlns:a14="http://schemas.microsoft.com/office/drawing/2010/main" noRot="1" noChangeAspect="1" noEditPoints="1" noChangeArrowheads="1" noChangeShapeType="1"/>
              </p14:cNvContentPartPr>
              <p14:nvPr/>
            </p14:nvContentPartPr>
            <p14:xfrm>
              <a:off x="2009775" y="3308350"/>
              <a:ext cx="15875" cy="1588"/>
            </p14:xfrm>
          </p:contentPart>
        </mc:Choice>
        <mc:Fallback>
          <p:pic>
            <p:nvPicPr>
              <p:cNvPr id="16386" name="Ink 2"/>
              <p:cNvPicPr>
                <a:picLocks noRot="1" noChangeAspect="1" noEditPoints="1" noChangeArrowheads="1" noChangeShapeType="1"/>
              </p:cNvPicPr>
              <p:nvPr/>
            </p:nvPicPr>
            <p:blipFill>
              <a:blip r:embed="rId3" cstate="print"/>
              <a:stretch>
                <a:fillRect/>
              </a:stretch>
            </p:blipFill>
            <p:spPr>
              <a:xfrm>
                <a:off x="2006889" y="3305174"/>
                <a:ext cx="21648" cy="7940"/>
              </a:xfrm>
              <a:prstGeom prst="rect">
                <a:avLst/>
              </a:prstGeom>
            </p:spPr>
          </p:pic>
        </mc:Fallback>
      </mc:AlternateContent>
    </p:spTree>
    <p:extLst>
      <p:ext uri="{BB962C8B-B14F-4D97-AF65-F5344CB8AC3E}">
        <p14:creationId xmlns:p14="http://schemas.microsoft.com/office/powerpoint/2010/main" xmlns="" val="361273953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Title 1"/>
          <p:cNvSpPr>
            <a:spLocks noGrp="1"/>
          </p:cNvSpPr>
          <p:nvPr>
            <p:ph type="title"/>
          </p:nvPr>
        </p:nvSpPr>
        <p:spPr>
          <a:xfrm>
            <a:off x="457200" y="2819400"/>
            <a:ext cx="8229600" cy="1143000"/>
          </a:xfrm>
        </p:spPr>
        <p:txBody>
          <a:bodyPr>
            <a:normAutofit/>
          </a:bodyPr>
          <a:lstStyle/>
          <a:p>
            <a:r>
              <a:rPr lang="en-US" sz="4800" b="1" dirty="0" smtClean="0">
                <a:latin typeface="Times New Roman" pitchFamily="18" charset="0"/>
                <a:cs typeface="Times New Roman" pitchFamily="18" charset="0"/>
              </a:rPr>
              <a:t>End of Lecture 07</a:t>
            </a:r>
          </a:p>
        </p:txBody>
      </p:sp>
    </p:spTree>
    <p:extLst>
      <p:ext uri="{BB962C8B-B14F-4D97-AF65-F5344CB8AC3E}">
        <p14:creationId xmlns:p14="http://schemas.microsoft.com/office/powerpoint/2010/main" xmlns="" val="332807384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695</Words>
  <Application>Microsoft Office PowerPoint</Application>
  <PresentationFormat>On-screen Show (4:3)</PresentationFormat>
  <Paragraphs>245</Paragraphs>
  <Slides>36</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Worksheet</vt:lpstr>
      <vt:lpstr>Lecture 07</vt:lpstr>
      <vt:lpstr>Lecture 06</vt:lpstr>
      <vt:lpstr>Cost Classifications for Predicting Cost Behavior</vt:lpstr>
      <vt:lpstr>Total Variable Cost</vt:lpstr>
      <vt:lpstr>Variable Cost Per Unit</vt:lpstr>
      <vt:lpstr>Total Fixed Cost</vt:lpstr>
      <vt:lpstr>Fixed Cost Per Unit</vt:lpstr>
      <vt:lpstr>Cost Classifications for Predicting Cost Behavior</vt:lpstr>
      <vt:lpstr>Direct Costs and Indirect Costs</vt:lpstr>
      <vt:lpstr>Differential Costs and Revenues</vt:lpstr>
      <vt:lpstr>MCQs Test</vt:lpstr>
      <vt:lpstr>Answer</vt:lpstr>
      <vt:lpstr>Note </vt:lpstr>
      <vt:lpstr>MCQs</vt:lpstr>
      <vt:lpstr>Answer</vt:lpstr>
      <vt:lpstr>MCQs</vt:lpstr>
      <vt:lpstr>Answer</vt:lpstr>
      <vt:lpstr>Opportunity Costs</vt:lpstr>
      <vt:lpstr>Sunk Costs</vt:lpstr>
      <vt:lpstr>MCQs Test</vt:lpstr>
      <vt:lpstr>Answer</vt:lpstr>
      <vt:lpstr>Slide 22</vt:lpstr>
      <vt:lpstr>Manufacturing Costs</vt:lpstr>
      <vt:lpstr>Cost of Goods Manufactured</vt:lpstr>
      <vt:lpstr>Cost of Goods Manufactured</vt:lpstr>
      <vt:lpstr>Cost of Goods Manufactured</vt:lpstr>
      <vt:lpstr>Cost of Goods Manufactured (con`t)</vt:lpstr>
      <vt:lpstr>Cost of Goods Sold</vt:lpstr>
      <vt:lpstr>Manufacturing Cost Flows</vt:lpstr>
      <vt:lpstr>Journal Entries</vt:lpstr>
      <vt:lpstr>Journal Entries</vt:lpstr>
      <vt:lpstr>Income Statement</vt:lpstr>
      <vt:lpstr>Income Statement</vt:lpstr>
      <vt:lpstr>Income Statement</vt:lpstr>
      <vt:lpstr>Lecture 07</vt:lpstr>
      <vt:lpstr>End of Lecture 07</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07</dc:title>
  <dc:creator>MyUserName</dc:creator>
  <cp:lastModifiedBy>NTS</cp:lastModifiedBy>
  <cp:revision>9</cp:revision>
  <dcterms:created xsi:type="dcterms:W3CDTF">2012-10-21T11:35:56Z</dcterms:created>
  <dcterms:modified xsi:type="dcterms:W3CDTF">2012-11-03T08:17:24Z</dcterms:modified>
</cp:coreProperties>
</file>