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xls" ContentType="application/vnd.ms-exce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7" r:id="rId2"/>
    <p:sldId id="302"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6" r:id="rId28"/>
    <p:sldId id="287" r:id="rId29"/>
    <p:sldId id="288" r:id="rId30"/>
    <p:sldId id="289" r:id="rId31"/>
    <p:sldId id="292" r:id="rId32"/>
    <p:sldId id="293" r:id="rId33"/>
    <p:sldId id="294" r:id="rId34"/>
    <p:sldId id="295" r:id="rId35"/>
    <p:sldId id="296" r:id="rId36"/>
    <p:sldId id="297" r:id="rId37"/>
    <p:sldId id="298" r:id="rId38"/>
    <p:sldId id="299" r:id="rId39"/>
    <p:sldId id="300" r:id="rId40"/>
    <p:sldId id="303" r:id="rId41"/>
    <p:sldId id="30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376D9D-BD83-4EF0-93B2-C5A3C2FBEFF2}" type="datetimeFigureOut">
              <a:rPr lang="en-US" smtClean="0"/>
              <a:pPr/>
              <a:t>11/3/2012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E5C48E-755D-415A-8D80-B994FE03DD33}" type="slidenum">
              <a:rPr lang="en-US" smtClean="0"/>
              <a:pPr/>
              <a:t>‹#›</a:t>
            </a:fld>
            <a:endParaRPr lang="en-US"/>
          </a:p>
        </p:txBody>
      </p:sp>
    </p:spTree>
    <p:extLst>
      <p:ext uri="{BB962C8B-B14F-4D97-AF65-F5344CB8AC3E}">
        <p14:creationId xmlns="" xmlns:p14="http://schemas.microsoft.com/office/powerpoint/2010/main" val="4018287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a:t>
            </a:fld>
            <a:endParaRPr lang="en-US"/>
          </a:p>
        </p:txBody>
      </p:sp>
    </p:spTree>
    <p:extLst>
      <p:ext uri="{BB962C8B-B14F-4D97-AF65-F5344CB8AC3E}">
        <p14:creationId xmlns="" xmlns:p14="http://schemas.microsoft.com/office/powerpoint/2010/main" val="4259179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a:t>
            </a:fld>
            <a:endParaRPr lang="en-US"/>
          </a:p>
        </p:txBody>
      </p:sp>
    </p:spTree>
    <p:extLst>
      <p:ext uri="{BB962C8B-B14F-4D97-AF65-F5344CB8AC3E}">
        <p14:creationId xmlns="" xmlns:p14="http://schemas.microsoft.com/office/powerpoint/2010/main" val="124116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21DD3836-A0A4-4617-9B07-9101DF327B71}" type="slidenum">
              <a:rPr lang="en-US" sz="1200" smtClean="0"/>
              <a:pPr/>
              <a:t>3</a:t>
            </a:fld>
            <a:endParaRPr lang="en-US" sz="1200" smtClean="0"/>
          </a:p>
        </p:txBody>
      </p:sp>
      <p:sp>
        <p:nvSpPr>
          <p:cNvPr id="225283" name="Rectangle 2"/>
          <p:cNvSpPr>
            <a:spLocks noGrp="1" noRot="1" noChangeAspect="1" noChangeArrowheads="1" noTextEdit="1"/>
          </p:cNvSpPr>
          <p:nvPr>
            <p:ph type="sldImg"/>
          </p:nvPr>
        </p:nvSpPr>
        <p:spPr>
          <a:solidFill>
            <a:srgbClr val="FFFFFF"/>
          </a:solidFill>
          <a:ln/>
        </p:spPr>
      </p:sp>
      <p:sp>
        <p:nvSpPr>
          <p:cNvPr id="22528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4</a:t>
            </a:fld>
            <a:endParaRPr lang="en-US"/>
          </a:p>
        </p:txBody>
      </p:sp>
    </p:spTree>
    <p:extLst>
      <p:ext uri="{BB962C8B-B14F-4D97-AF65-F5344CB8AC3E}">
        <p14:creationId xmlns="" xmlns:p14="http://schemas.microsoft.com/office/powerpoint/2010/main" val="3454410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5</a:t>
            </a:fld>
            <a:endParaRPr lang="en-US"/>
          </a:p>
        </p:txBody>
      </p:sp>
    </p:spTree>
    <p:extLst>
      <p:ext uri="{BB962C8B-B14F-4D97-AF65-F5344CB8AC3E}">
        <p14:creationId xmlns="" xmlns:p14="http://schemas.microsoft.com/office/powerpoint/2010/main" val="2854761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6</a:t>
            </a:fld>
            <a:endParaRPr lang="en-US"/>
          </a:p>
        </p:txBody>
      </p:sp>
    </p:spTree>
    <p:extLst>
      <p:ext uri="{BB962C8B-B14F-4D97-AF65-F5344CB8AC3E}">
        <p14:creationId xmlns="" xmlns:p14="http://schemas.microsoft.com/office/powerpoint/2010/main" val="1249098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62B66F61-8181-4262-A8BC-46A67AFA570C}" type="slidenum">
              <a:rPr lang="en-US" sz="1200" smtClean="0"/>
              <a:pPr/>
              <a:t>7</a:t>
            </a:fld>
            <a:endParaRPr lang="en-US" sz="1200" smtClean="0"/>
          </a:p>
        </p:txBody>
      </p:sp>
      <p:sp>
        <p:nvSpPr>
          <p:cNvPr id="226307" name="Rectangle 2"/>
          <p:cNvSpPr>
            <a:spLocks noGrp="1" noRot="1" noChangeAspect="1" noChangeArrowheads="1" noTextEdit="1"/>
          </p:cNvSpPr>
          <p:nvPr>
            <p:ph type="sldImg"/>
          </p:nvPr>
        </p:nvSpPr>
        <p:spPr>
          <a:solidFill>
            <a:srgbClr val="FFFFFF"/>
          </a:solidFill>
          <a:ln/>
        </p:spPr>
      </p:sp>
      <p:sp>
        <p:nvSpPr>
          <p:cNvPr id="22630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8</a:t>
            </a:fld>
            <a:endParaRPr lang="en-US"/>
          </a:p>
        </p:txBody>
      </p:sp>
    </p:spTree>
    <p:extLst>
      <p:ext uri="{BB962C8B-B14F-4D97-AF65-F5344CB8AC3E}">
        <p14:creationId xmlns="" xmlns:p14="http://schemas.microsoft.com/office/powerpoint/2010/main" val="3930408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9</a:t>
            </a:fld>
            <a:endParaRPr lang="en-US"/>
          </a:p>
        </p:txBody>
      </p:sp>
    </p:spTree>
    <p:extLst>
      <p:ext uri="{BB962C8B-B14F-4D97-AF65-F5344CB8AC3E}">
        <p14:creationId xmlns="" xmlns:p14="http://schemas.microsoft.com/office/powerpoint/2010/main" val="1758872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10</a:t>
            </a:fld>
            <a:endParaRPr lang="en-US"/>
          </a:p>
        </p:txBody>
      </p:sp>
    </p:spTree>
    <p:extLst>
      <p:ext uri="{BB962C8B-B14F-4D97-AF65-F5344CB8AC3E}">
        <p14:creationId xmlns="" xmlns:p14="http://schemas.microsoft.com/office/powerpoint/2010/main" val="3797059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11</a:t>
            </a:fld>
            <a:endParaRPr lang="en-US"/>
          </a:p>
        </p:txBody>
      </p:sp>
    </p:spTree>
    <p:extLst>
      <p:ext uri="{BB962C8B-B14F-4D97-AF65-F5344CB8AC3E}">
        <p14:creationId xmlns="" xmlns:p14="http://schemas.microsoft.com/office/powerpoint/2010/main" val="2636553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12</a:t>
            </a:fld>
            <a:endParaRPr lang="en-US"/>
          </a:p>
        </p:txBody>
      </p:sp>
    </p:spTree>
    <p:extLst>
      <p:ext uri="{BB962C8B-B14F-4D97-AF65-F5344CB8AC3E}">
        <p14:creationId xmlns="" xmlns:p14="http://schemas.microsoft.com/office/powerpoint/2010/main" val="1721222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13</a:t>
            </a:fld>
            <a:endParaRPr lang="en-US"/>
          </a:p>
        </p:txBody>
      </p:sp>
    </p:spTree>
    <p:extLst>
      <p:ext uri="{BB962C8B-B14F-4D97-AF65-F5344CB8AC3E}">
        <p14:creationId xmlns="" xmlns:p14="http://schemas.microsoft.com/office/powerpoint/2010/main" val="312258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FE9B5C60-5BD7-409B-91A9-E6E13A505BA2}" type="slidenum">
              <a:rPr lang="en-US" sz="1200" smtClean="0"/>
              <a:pPr/>
              <a:t>14</a:t>
            </a:fld>
            <a:endParaRPr lang="en-US" sz="1200" smtClean="0"/>
          </a:p>
        </p:txBody>
      </p:sp>
      <p:sp>
        <p:nvSpPr>
          <p:cNvPr id="227331" name="Rectangle 2"/>
          <p:cNvSpPr>
            <a:spLocks noGrp="1" noRot="1" noChangeAspect="1" noChangeArrowheads="1" noTextEdit="1"/>
          </p:cNvSpPr>
          <p:nvPr>
            <p:ph type="sldImg"/>
          </p:nvPr>
        </p:nvSpPr>
        <p:spPr>
          <a:solidFill>
            <a:srgbClr val="FFFFFF"/>
          </a:solidFill>
          <a:ln/>
        </p:spPr>
      </p:sp>
      <p:sp>
        <p:nvSpPr>
          <p:cNvPr id="22733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75416F56-9025-4BAA-8D90-48EE0AC1408D}" type="slidenum">
              <a:rPr lang="en-US" sz="1200" smtClean="0"/>
              <a:pPr/>
              <a:t>15</a:t>
            </a:fld>
            <a:endParaRPr lang="en-US" sz="1200" smtClean="0"/>
          </a:p>
        </p:txBody>
      </p:sp>
      <p:sp>
        <p:nvSpPr>
          <p:cNvPr id="228355" name="Rectangle 2"/>
          <p:cNvSpPr>
            <a:spLocks noGrp="1" noRot="1" noChangeAspect="1" noChangeArrowheads="1" noTextEdit="1"/>
          </p:cNvSpPr>
          <p:nvPr>
            <p:ph type="sldImg"/>
          </p:nvPr>
        </p:nvSpPr>
        <p:spPr>
          <a:solidFill>
            <a:srgbClr val="FFFFFF"/>
          </a:solidFill>
          <a:ln/>
        </p:spPr>
      </p:sp>
      <p:sp>
        <p:nvSpPr>
          <p:cNvPr id="22835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16</a:t>
            </a:fld>
            <a:endParaRPr lang="en-US"/>
          </a:p>
        </p:txBody>
      </p:sp>
    </p:spTree>
    <p:extLst>
      <p:ext uri="{BB962C8B-B14F-4D97-AF65-F5344CB8AC3E}">
        <p14:creationId xmlns="" xmlns:p14="http://schemas.microsoft.com/office/powerpoint/2010/main" val="604480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17</a:t>
            </a:fld>
            <a:endParaRPr lang="en-US"/>
          </a:p>
        </p:txBody>
      </p:sp>
    </p:spTree>
    <p:extLst>
      <p:ext uri="{BB962C8B-B14F-4D97-AF65-F5344CB8AC3E}">
        <p14:creationId xmlns="" xmlns:p14="http://schemas.microsoft.com/office/powerpoint/2010/main" val="3774900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18</a:t>
            </a:fld>
            <a:endParaRPr lang="en-US"/>
          </a:p>
        </p:txBody>
      </p:sp>
    </p:spTree>
    <p:extLst>
      <p:ext uri="{BB962C8B-B14F-4D97-AF65-F5344CB8AC3E}">
        <p14:creationId xmlns="" xmlns:p14="http://schemas.microsoft.com/office/powerpoint/2010/main" val="2819127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19</a:t>
            </a:fld>
            <a:endParaRPr lang="en-US"/>
          </a:p>
        </p:txBody>
      </p:sp>
    </p:spTree>
    <p:extLst>
      <p:ext uri="{BB962C8B-B14F-4D97-AF65-F5344CB8AC3E}">
        <p14:creationId xmlns="" xmlns:p14="http://schemas.microsoft.com/office/powerpoint/2010/main" val="2068917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20</a:t>
            </a:fld>
            <a:endParaRPr lang="en-US"/>
          </a:p>
        </p:txBody>
      </p:sp>
    </p:spTree>
    <p:extLst>
      <p:ext uri="{BB962C8B-B14F-4D97-AF65-F5344CB8AC3E}">
        <p14:creationId xmlns="" xmlns:p14="http://schemas.microsoft.com/office/powerpoint/2010/main" val="3347913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21</a:t>
            </a:fld>
            <a:endParaRPr lang="en-US"/>
          </a:p>
        </p:txBody>
      </p:sp>
    </p:spTree>
    <p:extLst>
      <p:ext uri="{BB962C8B-B14F-4D97-AF65-F5344CB8AC3E}">
        <p14:creationId xmlns="" xmlns:p14="http://schemas.microsoft.com/office/powerpoint/2010/main" val="2466479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22</a:t>
            </a:fld>
            <a:endParaRPr lang="en-US"/>
          </a:p>
        </p:txBody>
      </p:sp>
    </p:spTree>
    <p:extLst>
      <p:ext uri="{BB962C8B-B14F-4D97-AF65-F5344CB8AC3E}">
        <p14:creationId xmlns="" xmlns:p14="http://schemas.microsoft.com/office/powerpoint/2010/main" val="21285377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23</a:t>
            </a:fld>
            <a:endParaRPr lang="en-US"/>
          </a:p>
        </p:txBody>
      </p:sp>
    </p:spTree>
    <p:extLst>
      <p:ext uri="{BB962C8B-B14F-4D97-AF65-F5344CB8AC3E}">
        <p14:creationId xmlns="" xmlns:p14="http://schemas.microsoft.com/office/powerpoint/2010/main" val="21780458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586D145B-BCD5-484C-91CB-A30A85DCE3F9}" type="slidenum">
              <a:rPr lang="en-US" sz="1200" smtClean="0"/>
              <a:pPr/>
              <a:t>24</a:t>
            </a:fld>
            <a:endParaRPr lang="en-US" sz="1200" smtClean="0"/>
          </a:p>
        </p:txBody>
      </p:sp>
      <p:sp>
        <p:nvSpPr>
          <p:cNvPr id="229379" name="Rectangle 2"/>
          <p:cNvSpPr>
            <a:spLocks noGrp="1" noRot="1" noChangeAspect="1" noChangeArrowheads="1" noTextEdit="1"/>
          </p:cNvSpPr>
          <p:nvPr>
            <p:ph type="sldImg"/>
          </p:nvPr>
        </p:nvSpPr>
        <p:spPr>
          <a:solidFill>
            <a:srgbClr val="FFFFFF"/>
          </a:solidFill>
          <a:ln/>
        </p:spPr>
      </p:sp>
      <p:sp>
        <p:nvSpPr>
          <p:cNvPr id="22938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887D453A-7A2D-499F-8555-66B53E113F7C}" type="slidenum">
              <a:rPr lang="en-US" sz="1200" smtClean="0"/>
              <a:pPr/>
              <a:t>25</a:t>
            </a:fld>
            <a:endParaRPr lang="en-US" sz="1200" smtClean="0"/>
          </a:p>
        </p:txBody>
      </p:sp>
      <p:sp>
        <p:nvSpPr>
          <p:cNvPr id="230403" name="Rectangle 2"/>
          <p:cNvSpPr>
            <a:spLocks noGrp="1" noRot="1" noChangeAspect="1" noChangeArrowheads="1" noTextEdit="1"/>
          </p:cNvSpPr>
          <p:nvPr>
            <p:ph type="sldImg"/>
          </p:nvPr>
        </p:nvSpPr>
        <p:spPr>
          <a:solidFill>
            <a:srgbClr val="FFFFFF"/>
          </a:solidFill>
          <a:ln/>
        </p:spPr>
      </p:sp>
      <p:sp>
        <p:nvSpPr>
          <p:cNvPr id="23040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26</a:t>
            </a:fld>
            <a:endParaRPr lang="en-US"/>
          </a:p>
        </p:txBody>
      </p:sp>
    </p:spTree>
    <p:extLst>
      <p:ext uri="{BB962C8B-B14F-4D97-AF65-F5344CB8AC3E}">
        <p14:creationId xmlns="" xmlns:p14="http://schemas.microsoft.com/office/powerpoint/2010/main" val="6673483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A0D95BE8-0053-4D0F-90AB-31D0D9831220}" type="slidenum">
              <a:rPr lang="en-US" sz="1200" smtClean="0"/>
              <a:pPr/>
              <a:t>27</a:t>
            </a:fld>
            <a:endParaRPr lang="en-US" sz="1200" smtClean="0"/>
          </a:p>
        </p:txBody>
      </p:sp>
      <p:sp>
        <p:nvSpPr>
          <p:cNvPr id="231427" name="Rectangle 2"/>
          <p:cNvSpPr>
            <a:spLocks noGrp="1" noRot="1" noChangeAspect="1" noChangeArrowheads="1" noTextEdit="1"/>
          </p:cNvSpPr>
          <p:nvPr>
            <p:ph type="sldImg"/>
          </p:nvPr>
        </p:nvSpPr>
        <p:spPr>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8364B54E-F803-4BBE-8D8C-5DE70EEDB83F}" type="slidenum">
              <a:rPr lang="en-US" sz="1200" smtClean="0"/>
              <a:pPr/>
              <a:t>28</a:t>
            </a:fld>
            <a:endParaRPr lang="en-US" sz="1200" smtClean="0"/>
          </a:p>
        </p:txBody>
      </p:sp>
      <p:sp>
        <p:nvSpPr>
          <p:cNvPr id="232451" name="Rectangle 2"/>
          <p:cNvSpPr>
            <a:spLocks noGrp="1" noRot="1" noChangeAspect="1" noChangeArrowheads="1" noTextEdit="1"/>
          </p:cNvSpPr>
          <p:nvPr>
            <p:ph type="sldImg"/>
          </p:nvPr>
        </p:nvSpPr>
        <p:spPr>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29</a:t>
            </a:fld>
            <a:endParaRPr lang="en-US"/>
          </a:p>
        </p:txBody>
      </p:sp>
    </p:spTree>
    <p:extLst>
      <p:ext uri="{BB962C8B-B14F-4D97-AF65-F5344CB8AC3E}">
        <p14:creationId xmlns="" xmlns:p14="http://schemas.microsoft.com/office/powerpoint/2010/main" val="1503138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30</a:t>
            </a:fld>
            <a:endParaRPr lang="en-US"/>
          </a:p>
        </p:txBody>
      </p:sp>
    </p:spTree>
    <p:extLst>
      <p:ext uri="{BB962C8B-B14F-4D97-AF65-F5344CB8AC3E}">
        <p14:creationId xmlns="" xmlns:p14="http://schemas.microsoft.com/office/powerpoint/2010/main" val="23326403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31</a:t>
            </a:fld>
            <a:endParaRPr lang="en-US"/>
          </a:p>
        </p:txBody>
      </p:sp>
    </p:spTree>
    <p:extLst>
      <p:ext uri="{BB962C8B-B14F-4D97-AF65-F5344CB8AC3E}">
        <p14:creationId xmlns="" xmlns:p14="http://schemas.microsoft.com/office/powerpoint/2010/main" val="1234673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32</a:t>
            </a:fld>
            <a:endParaRPr lang="en-US"/>
          </a:p>
        </p:txBody>
      </p:sp>
    </p:spTree>
    <p:extLst>
      <p:ext uri="{BB962C8B-B14F-4D97-AF65-F5344CB8AC3E}">
        <p14:creationId xmlns="" xmlns:p14="http://schemas.microsoft.com/office/powerpoint/2010/main" val="36285726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33</a:t>
            </a:fld>
            <a:endParaRPr lang="en-US"/>
          </a:p>
        </p:txBody>
      </p:sp>
    </p:spTree>
    <p:extLst>
      <p:ext uri="{BB962C8B-B14F-4D97-AF65-F5344CB8AC3E}">
        <p14:creationId xmlns="" xmlns:p14="http://schemas.microsoft.com/office/powerpoint/2010/main" val="559487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34</a:t>
            </a:fld>
            <a:endParaRPr lang="en-US"/>
          </a:p>
        </p:txBody>
      </p:sp>
    </p:spTree>
    <p:extLst>
      <p:ext uri="{BB962C8B-B14F-4D97-AF65-F5344CB8AC3E}">
        <p14:creationId xmlns="" xmlns:p14="http://schemas.microsoft.com/office/powerpoint/2010/main" val="19115119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35</a:t>
            </a:fld>
            <a:endParaRPr lang="en-US"/>
          </a:p>
        </p:txBody>
      </p:sp>
    </p:spTree>
    <p:extLst>
      <p:ext uri="{BB962C8B-B14F-4D97-AF65-F5344CB8AC3E}">
        <p14:creationId xmlns="" xmlns:p14="http://schemas.microsoft.com/office/powerpoint/2010/main" val="24563372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57C65B37-4DF3-46A2-A5D5-AE6FA3FAF7B1}" type="slidenum">
              <a:rPr lang="en-US" sz="1200" smtClean="0"/>
              <a:pPr/>
              <a:t>36</a:t>
            </a:fld>
            <a:endParaRPr lang="en-US" sz="1200" smtClean="0"/>
          </a:p>
        </p:txBody>
      </p:sp>
      <p:sp>
        <p:nvSpPr>
          <p:cNvPr id="233475" name="Rectangle 2"/>
          <p:cNvSpPr>
            <a:spLocks noGrp="1" noRot="1" noChangeAspect="1" noChangeArrowheads="1" noTextEdit="1"/>
          </p:cNvSpPr>
          <p:nvPr>
            <p:ph type="sldImg"/>
          </p:nvPr>
        </p:nvSpPr>
        <p:spPr>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37</a:t>
            </a:fld>
            <a:endParaRPr lang="en-US"/>
          </a:p>
        </p:txBody>
      </p:sp>
    </p:spTree>
    <p:extLst>
      <p:ext uri="{BB962C8B-B14F-4D97-AF65-F5344CB8AC3E}">
        <p14:creationId xmlns="" xmlns:p14="http://schemas.microsoft.com/office/powerpoint/2010/main" val="13043002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38</a:t>
            </a:fld>
            <a:endParaRPr lang="en-US"/>
          </a:p>
        </p:txBody>
      </p:sp>
    </p:spTree>
    <p:extLst>
      <p:ext uri="{BB962C8B-B14F-4D97-AF65-F5344CB8AC3E}">
        <p14:creationId xmlns="" xmlns:p14="http://schemas.microsoft.com/office/powerpoint/2010/main" val="26499457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39</a:t>
            </a:fld>
            <a:endParaRPr lang="en-US"/>
          </a:p>
        </p:txBody>
      </p:sp>
    </p:spTree>
    <p:extLst>
      <p:ext uri="{BB962C8B-B14F-4D97-AF65-F5344CB8AC3E}">
        <p14:creationId xmlns="" xmlns:p14="http://schemas.microsoft.com/office/powerpoint/2010/main" val="517207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40</a:t>
            </a:fld>
            <a:endParaRPr lang="en-US"/>
          </a:p>
        </p:txBody>
      </p:sp>
    </p:spTree>
    <p:extLst>
      <p:ext uri="{BB962C8B-B14F-4D97-AF65-F5344CB8AC3E}">
        <p14:creationId xmlns="" xmlns:p14="http://schemas.microsoft.com/office/powerpoint/2010/main" val="400242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41</a:t>
            </a:fld>
            <a:endParaRPr lang="en-US"/>
          </a:p>
        </p:txBody>
      </p:sp>
    </p:spTree>
    <p:extLst>
      <p:ext uri="{BB962C8B-B14F-4D97-AF65-F5344CB8AC3E}">
        <p14:creationId xmlns="" xmlns:p14="http://schemas.microsoft.com/office/powerpoint/2010/main" val="294563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E823D6-399D-4EA3-90A4-00442DE3C34E}"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3249263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E823D6-399D-4EA3-90A4-00442DE3C34E}"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183726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E823D6-399D-4EA3-90A4-00442DE3C34E}"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2335275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E823D6-399D-4EA3-90A4-00442DE3C34E}" type="datetimeFigureOut">
              <a:rPr lang="en-US" smtClean="0"/>
              <a:pPr/>
              <a:t>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1503093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E823D6-399D-4EA3-90A4-00442DE3C34E}" type="datetimeFigureOut">
              <a:rPr lang="en-US" smtClean="0"/>
              <a:pPr/>
              <a:t>11/3/2012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2088384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E823D6-399D-4EA3-90A4-00442DE3C34E}" type="datetimeFigureOut">
              <a:rPr lang="en-US" smtClean="0"/>
              <a:pPr/>
              <a:t>11/3/2012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4180743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823D6-399D-4EA3-90A4-00442DE3C34E}" type="datetimeFigureOut">
              <a:rPr lang="en-US" smtClean="0"/>
              <a:pPr/>
              <a:t>11/3/2012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909816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E823D6-399D-4EA3-90A4-00442DE3C34E}" type="datetimeFigureOut">
              <a:rPr lang="en-US" smtClean="0"/>
              <a:pPr/>
              <a:t>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1235684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E823D6-399D-4EA3-90A4-00442DE3C34E}" type="datetimeFigureOut">
              <a:rPr lang="en-US" smtClean="0"/>
              <a:pPr/>
              <a:t>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3365246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E823D6-399D-4EA3-90A4-00442DE3C34E}"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3509829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E823D6-399D-4EA3-90A4-00442DE3C34E}"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548900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01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762000" y="1600200"/>
            <a:ext cx="3924300" cy="4800600"/>
          </a:xfrm>
        </p:spPr>
        <p:txBody>
          <a:bodyPr rtlCol="0">
            <a:normAutofit/>
          </a:bodyPr>
          <a:lstStyle/>
          <a:p>
            <a:pPr lvl="0"/>
            <a:endParaRPr lang="en-US" noProof="0" smtClean="0"/>
          </a:p>
        </p:txBody>
      </p:sp>
      <p:sp>
        <p:nvSpPr>
          <p:cNvPr id="4" name="Text Placeholder 3"/>
          <p:cNvSpPr>
            <a:spLocks noGrp="1"/>
          </p:cNvSpPr>
          <p:nvPr>
            <p:ph type="body" sz="half" idx="2"/>
          </p:nvPr>
        </p:nvSpPr>
        <p:spPr>
          <a:xfrm>
            <a:off x="4838700" y="1600200"/>
            <a:ext cx="3924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287621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924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38700" y="1600200"/>
            <a:ext cx="3924300" cy="4800600"/>
          </a:xfrm>
        </p:spPr>
        <p:txBody>
          <a:bodyPr rtlCol="0">
            <a:normAutofit/>
          </a:bodyPr>
          <a:lstStyle/>
          <a:p>
            <a:pPr lvl="0"/>
            <a:endParaRPr lang="en-US" noProof="0" smtClean="0"/>
          </a:p>
        </p:txBody>
      </p:sp>
    </p:spTree>
    <p:extLst>
      <p:ext uri="{BB962C8B-B14F-4D97-AF65-F5344CB8AC3E}">
        <p14:creationId xmlns="" xmlns:p14="http://schemas.microsoft.com/office/powerpoint/2010/main" val="4220029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E823D6-399D-4EA3-90A4-00442DE3C34E}" type="datetimeFigureOut">
              <a:rPr lang="en-US" smtClean="0"/>
              <a:pPr/>
              <a:t>11/3/2012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27B86E-D8DC-4A58-9FFA-FACD970862DD}" type="slidenum">
              <a:rPr lang="en-US" smtClean="0"/>
              <a:pPr/>
              <a:t>‹#›</a:t>
            </a:fld>
            <a:endParaRPr lang="en-US"/>
          </a:p>
        </p:txBody>
      </p:sp>
    </p:spTree>
    <p:extLst>
      <p:ext uri="{BB962C8B-B14F-4D97-AF65-F5344CB8AC3E}">
        <p14:creationId xmlns="" xmlns:p14="http://schemas.microsoft.com/office/powerpoint/2010/main" val="1299563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Excel_97-2003_Worksheet1.xls"/></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Microsoft_Office_Excel_97-2003_Worksheet2.xls"/></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Microsoft_Office_Excel_97-2003_Worksheet3.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Microsoft_Office_Excel_97-2003_Worksheet4.xls"/></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Microsoft_Office_Excel_97-2003_Worksheet5.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Microsoft_Office_Excel_97-2003_Worksheet6.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Microsoft_Office_Excel_97-2003_Worksheet7.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Microsoft_Office_Excel_97-2003_Worksheet8.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Microsoft_Office_Excel_97-2003_Worksheet9.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oleObject" Target="../embeddings/Microsoft_Office_Excel_97-2003_Worksheet10.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Microsoft_Office_Excel_97-2003_Worksheet11.xls"/></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a:xfrm>
            <a:off x="457200" y="2819400"/>
            <a:ext cx="8229600" cy="1143000"/>
          </a:xfrm>
        </p:spPr>
        <p:txBody>
          <a:bodyPr>
            <a:normAutofit/>
          </a:bodyPr>
          <a:lstStyle/>
          <a:p>
            <a:r>
              <a:rPr lang="en-US" sz="6000" b="1" dirty="0" smtClean="0">
                <a:latin typeface="Times New Roman" pitchFamily="18" charset="0"/>
                <a:cs typeface="Times New Roman" pitchFamily="18" charset="0"/>
              </a:rPr>
              <a:t>Lecture 06</a:t>
            </a:r>
          </a:p>
        </p:txBody>
      </p:sp>
    </p:spTree>
    <p:extLst>
      <p:ext uri="{BB962C8B-B14F-4D97-AF65-F5344CB8AC3E}">
        <p14:creationId xmlns="" xmlns:p14="http://schemas.microsoft.com/office/powerpoint/2010/main" val="17164982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Lecture 05</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a:latin typeface="Times New Roman" pitchFamily="18" charset="0"/>
                <a:cs typeface="Times New Roman" pitchFamily="18" charset="0"/>
              </a:rPr>
              <a:t>Comparing Merchandising and Manufacturing </a:t>
            </a:r>
            <a:r>
              <a:rPr lang="en-US" dirty="0" smtClean="0">
                <a:latin typeface="Times New Roman" pitchFamily="18" charset="0"/>
                <a:cs typeface="Times New Roman" pitchFamily="18" charset="0"/>
              </a:rPr>
              <a:t>Activities</a:t>
            </a:r>
          </a:p>
          <a:p>
            <a:r>
              <a:rPr lang="en-US" dirty="0">
                <a:latin typeface="Times New Roman" pitchFamily="18" charset="0"/>
                <a:cs typeface="Times New Roman" pitchFamily="18" charset="0"/>
              </a:rPr>
              <a:t>Manufacturing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Classifications of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Nonmanufacturing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Product </a:t>
            </a:r>
            <a:r>
              <a:rPr lang="en-US" dirty="0" smtClean="0">
                <a:latin typeface="Times New Roman" pitchFamily="18" charset="0"/>
                <a:cs typeface="Times New Roman" pitchFamily="18" charset="0"/>
              </a:rPr>
              <a:t>Costs </a:t>
            </a:r>
            <a:r>
              <a:rPr lang="en-US" dirty="0">
                <a:latin typeface="Times New Roman" pitchFamily="18" charset="0"/>
                <a:cs typeface="Times New Roman" pitchFamily="18" charset="0"/>
              </a:rPr>
              <a:t>Versus Period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Comparing Merchandising and Manufacturing </a:t>
            </a:r>
            <a:r>
              <a:rPr lang="en-US" dirty="0" smtClean="0">
                <a:latin typeface="Times New Roman" pitchFamily="18" charset="0"/>
                <a:cs typeface="Times New Roman" pitchFamily="18" charset="0"/>
              </a:rPr>
              <a:t>Activities Financial Statement</a:t>
            </a:r>
          </a:p>
          <a:p>
            <a:r>
              <a:rPr lang="en-US" dirty="0">
                <a:latin typeface="Times New Roman" pitchFamily="18" charset="0"/>
                <a:cs typeface="Times New Roman" pitchFamily="18" charset="0"/>
              </a:rPr>
              <a:t>Manufacturing Cost Flows</a:t>
            </a:r>
          </a:p>
          <a:p>
            <a:endParaRPr lang="en-US"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22169246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en-US" dirty="0" smtClean="0"/>
              <a:t>Inventory Flows	</a:t>
            </a:r>
          </a:p>
        </p:txBody>
      </p:sp>
      <p:grpSp>
        <p:nvGrpSpPr>
          <p:cNvPr id="188419" name="Group 3"/>
          <p:cNvGrpSpPr>
            <a:grpSpLocks/>
          </p:cNvGrpSpPr>
          <p:nvPr/>
        </p:nvGrpSpPr>
        <p:grpSpPr bwMode="auto">
          <a:xfrm>
            <a:off x="1600200" y="1638300"/>
            <a:ext cx="3619500" cy="1143000"/>
            <a:chOff x="1008" y="1032"/>
            <a:chExt cx="2280" cy="720"/>
          </a:xfrm>
        </p:grpSpPr>
        <p:sp>
          <p:nvSpPr>
            <p:cNvPr id="113678" name="AutoShape 4"/>
            <p:cNvSpPr>
              <a:spLocks noChangeArrowheads="1"/>
            </p:cNvSpPr>
            <p:nvPr/>
          </p:nvSpPr>
          <p:spPr bwMode="auto">
            <a:xfrm>
              <a:off x="1008" y="1032"/>
              <a:ext cx="1008" cy="720"/>
            </a:xfrm>
            <a:prstGeom prst="roundRect">
              <a:avLst>
                <a:gd name="adj" fmla="val 16667"/>
              </a:avLst>
            </a:prstGeom>
            <a:solidFill>
              <a:srgbClr val="CCECFF"/>
            </a:solidFill>
            <a:ln w="9525">
              <a:solidFill>
                <a:schemeClr val="tx1"/>
              </a:solidFill>
              <a:round/>
              <a:headEnd/>
              <a:tailEnd/>
            </a:ln>
            <a:effectLst>
              <a:outerShdw dist="89803" dir="2700000" algn="ctr" rotWithShape="0">
                <a:schemeClr val="tx1"/>
              </a:outerShdw>
            </a:effectLst>
          </p:spPr>
          <p:txBody>
            <a:bodyPr wrap="none" anchor="ctr"/>
            <a:lstStyle/>
            <a:p>
              <a:pPr algn="ctr"/>
              <a:r>
                <a:rPr lang="en-US" sz="2100" b="1">
                  <a:latin typeface="Arial" pitchFamily="34" charset="0"/>
                </a:rPr>
                <a:t>Beginning</a:t>
              </a:r>
            </a:p>
            <a:p>
              <a:pPr algn="ctr"/>
              <a:r>
                <a:rPr lang="en-US" sz="2100" b="1">
                  <a:latin typeface="Arial" pitchFamily="34" charset="0"/>
                </a:rPr>
                <a:t>balance</a:t>
              </a:r>
              <a:br>
                <a:rPr lang="en-US" sz="2100" b="1">
                  <a:latin typeface="Arial" pitchFamily="34" charset="0"/>
                </a:rPr>
              </a:br>
              <a:r>
                <a:rPr lang="en-US" sz="2100" b="1">
                  <a:latin typeface="Arial" pitchFamily="34" charset="0"/>
                </a:rPr>
                <a:t>$$</a:t>
              </a:r>
            </a:p>
          </p:txBody>
        </p:sp>
        <p:sp>
          <p:nvSpPr>
            <p:cNvPr id="113679" name="AutoShape 5"/>
            <p:cNvSpPr>
              <a:spLocks noChangeArrowheads="1"/>
            </p:cNvSpPr>
            <p:nvPr/>
          </p:nvSpPr>
          <p:spPr bwMode="auto">
            <a:xfrm>
              <a:off x="2280" y="1032"/>
              <a:ext cx="1008" cy="720"/>
            </a:xfrm>
            <a:prstGeom prst="roundRect">
              <a:avLst>
                <a:gd name="adj" fmla="val 16667"/>
              </a:avLst>
            </a:prstGeom>
            <a:solidFill>
              <a:srgbClr val="CCECFF"/>
            </a:solidFill>
            <a:ln w="9525">
              <a:solidFill>
                <a:schemeClr val="tx1"/>
              </a:solidFill>
              <a:round/>
              <a:headEnd/>
              <a:tailEnd/>
            </a:ln>
            <a:effectLst>
              <a:outerShdw dist="89803" dir="2700000" algn="ctr" rotWithShape="0">
                <a:schemeClr val="tx1"/>
              </a:outerShdw>
            </a:effectLst>
          </p:spPr>
          <p:txBody>
            <a:bodyPr wrap="none" anchor="ctr"/>
            <a:lstStyle/>
            <a:p>
              <a:pPr algn="ctr"/>
              <a:r>
                <a:rPr lang="en-US" sz="2100" b="1">
                  <a:latin typeface="Arial" pitchFamily="34" charset="0"/>
                </a:rPr>
                <a:t>Additions</a:t>
              </a:r>
              <a:br>
                <a:rPr lang="en-US" sz="2100" b="1">
                  <a:latin typeface="Arial" pitchFamily="34" charset="0"/>
                </a:rPr>
              </a:br>
              <a:r>
                <a:rPr lang="en-US" sz="2100" b="1">
                  <a:latin typeface="Arial" pitchFamily="34" charset="0"/>
                </a:rPr>
                <a:t>$$$</a:t>
              </a:r>
            </a:p>
          </p:txBody>
        </p:sp>
        <p:sp>
          <p:nvSpPr>
            <p:cNvPr id="113680" name="Text Box 6"/>
            <p:cNvSpPr txBox="1">
              <a:spLocks noChangeArrowheads="1"/>
            </p:cNvSpPr>
            <p:nvPr/>
          </p:nvSpPr>
          <p:spPr bwMode="auto">
            <a:xfrm>
              <a:off x="2017" y="1210"/>
              <a:ext cx="262"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3200" b="1">
                  <a:solidFill>
                    <a:srgbClr val="0000CC"/>
                  </a:solidFill>
                </a:rPr>
                <a:t>+</a:t>
              </a:r>
            </a:p>
          </p:txBody>
        </p:sp>
      </p:grpSp>
      <p:grpSp>
        <p:nvGrpSpPr>
          <p:cNvPr id="188423" name="Group 7"/>
          <p:cNvGrpSpPr>
            <a:grpSpLocks/>
          </p:cNvGrpSpPr>
          <p:nvPr/>
        </p:nvGrpSpPr>
        <p:grpSpPr bwMode="auto">
          <a:xfrm>
            <a:off x="5221288" y="1638300"/>
            <a:ext cx="2017712" cy="1143000"/>
            <a:chOff x="3289" y="1032"/>
            <a:chExt cx="1271" cy="720"/>
          </a:xfrm>
        </p:grpSpPr>
        <p:sp>
          <p:nvSpPr>
            <p:cNvPr id="113676" name="AutoShape 8"/>
            <p:cNvSpPr>
              <a:spLocks noChangeArrowheads="1"/>
            </p:cNvSpPr>
            <p:nvPr/>
          </p:nvSpPr>
          <p:spPr bwMode="auto">
            <a:xfrm>
              <a:off x="3552" y="1032"/>
              <a:ext cx="1008" cy="720"/>
            </a:xfrm>
            <a:prstGeom prst="roundRect">
              <a:avLst>
                <a:gd name="adj" fmla="val 16667"/>
              </a:avLst>
            </a:prstGeom>
            <a:solidFill>
              <a:srgbClr val="CCECFF"/>
            </a:solidFill>
            <a:ln w="9525">
              <a:solidFill>
                <a:schemeClr val="tx1"/>
              </a:solidFill>
              <a:round/>
              <a:headEnd/>
              <a:tailEnd/>
            </a:ln>
            <a:effectLst>
              <a:outerShdw dist="89803" dir="2700000" algn="ctr" rotWithShape="0">
                <a:schemeClr val="tx1"/>
              </a:outerShdw>
            </a:effectLst>
          </p:spPr>
          <p:txBody>
            <a:bodyPr wrap="none" anchor="ctr"/>
            <a:lstStyle/>
            <a:p>
              <a:pPr algn="ctr"/>
              <a:r>
                <a:rPr lang="en-US" sz="2100" b="1">
                  <a:latin typeface="Arial" pitchFamily="34" charset="0"/>
                </a:rPr>
                <a:t>Available</a:t>
              </a:r>
              <a:br>
                <a:rPr lang="en-US" sz="2100" b="1">
                  <a:latin typeface="Arial" pitchFamily="34" charset="0"/>
                </a:rPr>
              </a:br>
              <a:r>
                <a:rPr lang="en-US" sz="2100" b="1">
                  <a:latin typeface="Arial" pitchFamily="34" charset="0"/>
                </a:rPr>
                <a:t>$$$$$</a:t>
              </a:r>
            </a:p>
          </p:txBody>
        </p:sp>
        <p:sp>
          <p:nvSpPr>
            <p:cNvPr id="113677" name="Text Box 9"/>
            <p:cNvSpPr txBox="1">
              <a:spLocks noChangeArrowheads="1"/>
            </p:cNvSpPr>
            <p:nvPr/>
          </p:nvSpPr>
          <p:spPr bwMode="auto">
            <a:xfrm>
              <a:off x="3289" y="1209"/>
              <a:ext cx="262"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3200" b="1">
                  <a:solidFill>
                    <a:srgbClr val="0000CC"/>
                  </a:solidFill>
                </a:rPr>
                <a:t>=</a:t>
              </a:r>
            </a:p>
          </p:txBody>
        </p:sp>
      </p:grpSp>
      <p:grpSp>
        <p:nvGrpSpPr>
          <p:cNvPr id="188426" name="Group 10"/>
          <p:cNvGrpSpPr>
            <a:grpSpLocks/>
          </p:cNvGrpSpPr>
          <p:nvPr/>
        </p:nvGrpSpPr>
        <p:grpSpPr bwMode="auto">
          <a:xfrm>
            <a:off x="5334000" y="3276600"/>
            <a:ext cx="1981200" cy="1143000"/>
            <a:chOff x="3360" y="2064"/>
            <a:chExt cx="1248" cy="720"/>
          </a:xfrm>
        </p:grpSpPr>
        <p:sp>
          <p:nvSpPr>
            <p:cNvPr id="113674" name="AutoShape 11"/>
            <p:cNvSpPr>
              <a:spLocks noChangeArrowheads="1"/>
            </p:cNvSpPr>
            <p:nvPr/>
          </p:nvSpPr>
          <p:spPr bwMode="auto">
            <a:xfrm>
              <a:off x="3600" y="2064"/>
              <a:ext cx="1008" cy="720"/>
            </a:xfrm>
            <a:prstGeom prst="roundRect">
              <a:avLst>
                <a:gd name="adj" fmla="val 16667"/>
              </a:avLst>
            </a:prstGeom>
            <a:solidFill>
              <a:srgbClr val="CCECFF"/>
            </a:solidFill>
            <a:ln w="9525">
              <a:solidFill>
                <a:schemeClr val="tx1"/>
              </a:solidFill>
              <a:round/>
              <a:headEnd/>
              <a:tailEnd/>
            </a:ln>
            <a:effectLst>
              <a:outerShdw dist="89803" dir="2700000" algn="ctr" rotWithShape="0">
                <a:schemeClr val="tx1"/>
              </a:outerShdw>
            </a:effectLst>
          </p:spPr>
          <p:txBody>
            <a:bodyPr wrap="none" anchor="ctr"/>
            <a:lstStyle/>
            <a:p>
              <a:pPr algn="ctr"/>
              <a:r>
                <a:rPr lang="en-US" sz="2100" b="1">
                  <a:latin typeface="Arial" pitchFamily="34" charset="0"/>
                </a:rPr>
                <a:t>Ending</a:t>
              </a:r>
            </a:p>
            <a:p>
              <a:pPr algn="ctr"/>
              <a:r>
                <a:rPr lang="en-US" sz="2100" b="1">
                  <a:latin typeface="Arial" pitchFamily="34" charset="0"/>
                </a:rPr>
                <a:t>balance</a:t>
              </a:r>
            </a:p>
            <a:p>
              <a:pPr algn="ctr"/>
              <a:r>
                <a:rPr lang="en-US" sz="2100" b="1">
                  <a:latin typeface="Arial" pitchFamily="34" charset="0"/>
                </a:rPr>
                <a:t>$$</a:t>
              </a:r>
            </a:p>
          </p:txBody>
        </p:sp>
        <p:sp>
          <p:nvSpPr>
            <p:cNvPr id="113675" name="Text Box 12"/>
            <p:cNvSpPr txBox="1">
              <a:spLocks noChangeArrowheads="1"/>
            </p:cNvSpPr>
            <p:nvPr/>
          </p:nvSpPr>
          <p:spPr bwMode="auto">
            <a:xfrm>
              <a:off x="3360" y="2256"/>
              <a:ext cx="262"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3200" b="1">
                  <a:solidFill>
                    <a:srgbClr val="0000CC"/>
                  </a:solidFill>
                </a:rPr>
                <a:t>=</a:t>
              </a:r>
            </a:p>
          </p:txBody>
        </p:sp>
      </p:grpSp>
      <p:grpSp>
        <p:nvGrpSpPr>
          <p:cNvPr id="188429" name="Group 13"/>
          <p:cNvGrpSpPr>
            <a:grpSpLocks/>
          </p:cNvGrpSpPr>
          <p:nvPr/>
        </p:nvGrpSpPr>
        <p:grpSpPr bwMode="auto">
          <a:xfrm>
            <a:off x="1600200" y="3276600"/>
            <a:ext cx="3657600" cy="1143000"/>
            <a:chOff x="1008" y="2064"/>
            <a:chExt cx="2304" cy="720"/>
          </a:xfrm>
        </p:grpSpPr>
        <p:sp>
          <p:nvSpPr>
            <p:cNvPr id="113671" name="AutoShape 14"/>
            <p:cNvSpPr>
              <a:spLocks noChangeArrowheads="1"/>
            </p:cNvSpPr>
            <p:nvPr/>
          </p:nvSpPr>
          <p:spPr bwMode="auto">
            <a:xfrm>
              <a:off x="2304" y="2064"/>
              <a:ext cx="1008" cy="720"/>
            </a:xfrm>
            <a:prstGeom prst="roundRect">
              <a:avLst>
                <a:gd name="adj" fmla="val 16667"/>
              </a:avLst>
            </a:prstGeom>
            <a:solidFill>
              <a:srgbClr val="CCECFF"/>
            </a:solidFill>
            <a:ln w="9525">
              <a:solidFill>
                <a:schemeClr val="tx1"/>
              </a:solidFill>
              <a:round/>
              <a:headEnd/>
              <a:tailEnd/>
            </a:ln>
            <a:effectLst>
              <a:outerShdw dist="89803" dir="2700000" algn="ctr" rotWithShape="0">
                <a:schemeClr val="tx1"/>
              </a:outerShdw>
            </a:effectLst>
          </p:spPr>
          <p:txBody>
            <a:bodyPr wrap="none" anchor="ctr"/>
            <a:lstStyle/>
            <a:p>
              <a:pPr algn="ctr"/>
              <a:r>
                <a:rPr lang="en-US" sz="2100" b="1">
                  <a:latin typeface="Arial" pitchFamily="34" charset="0"/>
                </a:rPr>
                <a:t>Withdrawals</a:t>
              </a:r>
              <a:br>
                <a:rPr lang="en-US" sz="2100" b="1">
                  <a:latin typeface="Arial" pitchFamily="34" charset="0"/>
                </a:rPr>
              </a:br>
              <a:r>
                <a:rPr lang="en-US" sz="2100" b="1">
                  <a:latin typeface="Arial" pitchFamily="34" charset="0"/>
                </a:rPr>
                <a:t>$$$</a:t>
              </a:r>
            </a:p>
          </p:txBody>
        </p:sp>
        <p:sp>
          <p:nvSpPr>
            <p:cNvPr id="113672" name="Text Box 15"/>
            <p:cNvSpPr txBox="1">
              <a:spLocks noChangeArrowheads="1"/>
            </p:cNvSpPr>
            <p:nvPr/>
          </p:nvSpPr>
          <p:spPr bwMode="auto">
            <a:xfrm>
              <a:off x="2064" y="2064"/>
              <a:ext cx="244" cy="3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3200" b="1">
                  <a:solidFill>
                    <a:srgbClr val="0000CC"/>
                  </a:solidFill>
                </a:rPr>
                <a:t>_</a:t>
              </a:r>
            </a:p>
          </p:txBody>
        </p:sp>
        <p:sp>
          <p:nvSpPr>
            <p:cNvPr id="113673" name="AutoShape 16"/>
            <p:cNvSpPr>
              <a:spLocks noChangeArrowheads="1"/>
            </p:cNvSpPr>
            <p:nvPr/>
          </p:nvSpPr>
          <p:spPr bwMode="auto">
            <a:xfrm>
              <a:off x="1008" y="2064"/>
              <a:ext cx="1008" cy="720"/>
            </a:xfrm>
            <a:prstGeom prst="roundRect">
              <a:avLst>
                <a:gd name="adj" fmla="val 16667"/>
              </a:avLst>
            </a:prstGeom>
            <a:solidFill>
              <a:srgbClr val="CCECFF"/>
            </a:solidFill>
            <a:ln w="9525">
              <a:solidFill>
                <a:schemeClr val="tx1"/>
              </a:solidFill>
              <a:round/>
              <a:headEnd/>
              <a:tailEnd/>
            </a:ln>
            <a:effectLst>
              <a:outerShdw dist="89803" dir="2700000" algn="ctr" rotWithShape="0">
                <a:schemeClr val="tx1"/>
              </a:outerShdw>
            </a:effectLst>
          </p:spPr>
          <p:txBody>
            <a:bodyPr wrap="none" anchor="ctr"/>
            <a:lstStyle/>
            <a:p>
              <a:pPr algn="ctr"/>
              <a:r>
                <a:rPr lang="en-US" sz="2100" b="1">
                  <a:latin typeface="Arial" pitchFamily="34" charset="0"/>
                </a:rPr>
                <a:t>Available</a:t>
              </a:r>
              <a:br>
                <a:rPr lang="en-US" sz="2100" b="1">
                  <a:latin typeface="Arial" pitchFamily="34" charset="0"/>
                </a:rPr>
              </a:br>
              <a:r>
                <a:rPr lang="en-US" sz="2100" b="1">
                  <a:latin typeface="Arial" pitchFamily="34" charset="0"/>
                </a:rPr>
                <a:t>$$$$$</a:t>
              </a:r>
            </a:p>
          </p:txBody>
        </p:sp>
      </p:grpSp>
    </p:spTree>
    <p:extLst>
      <p:ext uri="{BB962C8B-B14F-4D97-AF65-F5344CB8AC3E}">
        <p14:creationId xmlns="" xmlns:p14="http://schemas.microsoft.com/office/powerpoint/2010/main" val="26005276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88419"/>
                                        </p:tgtEl>
                                        <p:attrNameLst>
                                          <p:attrName>style.visibility</p:attrName>
                                        </p:attrNameLst>
                                      </p:cBhvr>
                                      <p:to>
                                        <p:strVal val="visible"/>
                                      </p:to>
                                    </p:set>
                                    <p:anim calcmode="lin" valueType="num">
                                      <p:cBhvr additive="base">
                                        <p:cTn id="7" dur="500" fill="hold"/>
                                        <p:tgtEl>
                                          <p:spTgt spid="188419"/>
                                        </p:tgtEl>
                                        <p:attrNameLst>
                                          <p:attrName>ppt_x</p:attrName>
                                        </p:attrNameLst>
                                      </p:cBhvr>
                                      <p:tavLst>
                                        <p:tav tm="0">
                                          <p:val>
                                            <p:strVal val="0-#ppt_w/2"/>
                                          </p:val>
                                        </p:tav>
                                        <p:tav tm="100000">
                                          <p:val>
                                            <p:strVal val="#ppt_x"/>
                                          </p:val>
                                        </p:tav>
                                      </p:tavLst>
                                    </p:anim>
                                    <p:anim calcmode="lin" valueType="num">
                                      <p:cBhvr additive="base">
                                        <p:cTn id="8" dur="500" fill="hold"/>
                                        <p:tgtEl>
                                          <p:spTgt spid="18841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8423"/>
                                        </p:tgtEl>
                                        <p:attrNameLst>
                                          <p:attrName>style.visibility</p:attrName>
                                        </p:attrNameLst>
                                      </p:cBhvr>
                                      <p:to>
                                        <p:strVal val="visible"/>
                                      </p:to>
                                    </p:set>
                                    <p:anim calcmode="lin" valueType="num">
                                      <p:cBhvr additive="base">
                                        <p:cTn id="13" dur="500" fill="hold"/>
                                        <p:tgtEl>
                                          <p:spTgt spid="188423"/>
                                        </p:tgtEl>
                                        <p:attrNameLst>
                                          <p:attrName>ppt_x</p:attrName>
                                        </p:attrNameLst>
                                      </p:cBhvr>
                                      <p:tavLst>
                                        <p:tav tm="0">
                                          <p:val>
                                            <p:strVal val="1+#ppt_w/2"/>
                                          </p:val>
                                        </p:tav>
                                        <p:tav tm="100000">
                                          <p:val>
                                            <p:strVal val="#ppt_x"/>
                                          </p:val>
                                        </p:tav>
                                      </p:tavLst>
                                    </p:anim>
                                    <p:anim calcmode="lin" valueType="num">
                                      <p:cBhvr additive="base">
                                        <p:cTn id="14" dur="500" fill="hold"/>
                                        <p:tgtEl>
                                          <p:spTgt spid="18842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188429"/>
                                        </p:tgtEl>
                                        <p:attrNameLst>
                                          <p:attrName>style.visibility</p:attrName>
                                        </p:attrNameLst>
                                      </p:cBhvr>
                                      <p:to>
                                        <p:strVal val="visible"/>
                                      </p:to>
                                    </p:set>
                                    <p:anim calcmode="lin" valueType="num">
                                      <p:cBhvr additive="base">
                                        <p:cTn id="19" dur="500" fill="hold"/>
                                        <p:tgtEl>
                                          <p:spTgt spid="188429"/>
                                        </p:tgtEl>
                                        <p:attrNameLst>
                                          <p:attrName>ppt_x</p:attrName>
                                        </p:attrNameLst>
                                      </p:cBhvr>
                                      <p:tavLst>
                                        <p:tav tm="0">
                                          <p:val>
                                            <p:strVal val="0-#ppt_w/2"/>
                                          </p:val>
                                        </p:tav>
                                        <p:tav tm="100000">
                                          <p:val>
                                            <p:strVal val="#ppt_x"/>
                                          </p:val>
                                        </p:tav>
                                      </p:tavLst>
                                    </p:anim>
                                    <p:anim calcmode="lin" valueType="num">
                                      <p:cBhvr additive="base">
                                        <p:cTn id="20" dur="500" fill="hold"/>
                                        <p:tgtEl>
                                          <p:spTgt spid="18842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8426"/>
                                        </p:tgtEl>
                                        <p:attrNameLst>
                                          <p:attrName>style.visibility</p:attrName>
                                        </p:attrNameLst>
                                      </p:cBhvr>
                                      <p:to>
                                        <p:strVal val="visible"/>
                                      </p:to>
                                    </p:set>
                                    <p:anim calcmode="lin" valueType="num">
                                      <p:cBhvr additive="base">
                                        <p:cTn id="25" dur="500" fill="hold"/>
                                        <p:tgtEl>
                                          <p:spTgt spid="188426"/>
                                        </p:tgtEl>
                                        <p:attrNameLst>
                                          <p:attrName>ppt_x</p:attrName>
                                        </p:attrNameLst>
                                      </p:cBhvr>
                                      <p:tavLst>
                                        <p:tav tm="0">
                                          <p:val>
                                            <p:strVal val="1+#ppt_w/2"/>
                                          </p:val>
                                        </p:tav>
                                        <p:tav tm="100000">
                                          <p:val>
                                            <p:strVal val="#ppt_x"/>
                                          </p:val>
                                        </p:tav>
                                      </p:tavLst>
                                    </p:anim>
                                    <p:anim calcmode="lin" valueType="num">
                                      <p:cBhvr additive="base">
                                        <p:cTn id="26" dur="500" fill="hold"/>
                                        <p:tgtEl>
                                          <p:spTgt spid="1884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1469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If your bank balance at the beginning of the month was $1,000, you deposited $100 during the month, and withdrew $300 during the month, what would be the balance at the end of the month?</a:t>
            </a:r>
          </a:p>
          <a:p>
            <a:pPr lvl="1" eaLnBrk="1" hangingPunct="1">
              <a:buFont typeface="Wingdings" pitchFamily="2" charset="2"/>
              <a:buNone/>
            </a:pPr>
            <a:r>
              <a:rPr lang="en-US" smtClean="0"/>
              <a:t>A. $1,000.</a:t>
            </a:r>
          </a:p>
          <a:p>
            <a:pPr lvl="1" eaLnBrk="1" hangingPunct="1">
              <a:buFont typeface="Wingdings" pitchFamily="2" charset="2"/>
              <a:buNone/>
            </a:pPr>
            <a:r>
              <a:rPr lang="en-US" smtClean="0"/>
              <a:t>B. $   800.</a:t>
            </a:r>
          </a:p>
          <a:p>
            <a:pPr lvl="1" eaLnBrk="1" hangingPunct="1">
              <a:buFont typeface="Wingdings" pitchFamily="2" charset="2"/>
              <a:buNone/>
            </a:pPr>
            <a:r>
              <a:rPr lang="en-US" smtClean="0"/>
              <a:t>C. $1,200.</a:t>
            </a:r>
          </a:p>
          <a:p>
            <a:pPr lvl="1" eaLnBrk="1" hangingPunct="1">
              <a:buFont typeface="Wingdings" pitchFamily="2" charset="2"/>
              <a:buNone/>
            </a:pPr>
            <a:r>
              <a:rPr lang="en-US" smtClean="0"/>
              <a:t>D. $   200.</a:t>
            </a:r>
            <a:endParaRPr lang="en-US" sz="3200" smtClean="0"/>
          </a:p>
        </p:txBody>
      </p:sp>
    </p:spTree>
    <p:extLst>
      <p:ext uri="{BB962C8B-B14F-4D97-AF65-F5344CB8AC3E}">
        <p14:creationId xmlns="" xmlns:p14="http://schemas.microsoft.com/office/powerpoint/2010/main" val="93991880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Answer</a:t>
            </a:r>
            <a:endParaRPr lang="en-US" sz="3600" dirty="0" smtClean="0">
              <a:sym typeface="Wingdings" pitchFamily="2" charset="2"/>
            </a:endParaRPr>
          </a:p>
        </p:txBody>
      </p:sp>
      <p:sp>
        <p:nvSpPr>
          <p:cNvPr id="115715"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dirty="0" smtClean="0"/>
              <a:t> 	If your bank balance at the beginning of the month was $1,000, you deposited $100 during the month, and withdrew $300 during the month, what would be the balance at the end of the month?</a:t>
            </a:r>
          </a:p>
          <a:p>
            <a:pPr lvl="1" eaLnBrk="1" hangingPunct="1">
              <a:buFont typeface="Wingdings" pitchFamily="2" charset="2"/>
              <a:buNone/>
            </a:pPr>
            <a:r>
              <a:rPr lang="en-US" dirty="0" smtClean="0"/>
              <a:t>A. $1,000.</a:t>
            </a:r>
          </a:p>
          <a:p>
            <a:pPr lvl="1" eaLnBrk="1" hangingPunct="1">
              <a:buFont typeface="Wingdings" pitchFamily="2" charset="2"/>
              <a:buNone/>
            </a:pPr>
            <a:r>
              <a:rPr lang="en-US" dirty="0" smtClean="0"/>
              <a:t>B. $   800.</a:t>
            </a:r>
          </a:p>
          <a:p>
            <a:pPr lvl="1" eaLnBrk="1" hangingPunct="1">
              <a:buFont typeface="Wingdings" pitchFamily="2" charset="2"/>
              <a:buNone/>
            </a:pPr>
            <a:r>
              <a:rPr lang="en-US" dirty="0" smtClean="0"/>
              <a:t>C. $1,200.</a:t>
            </a:r>
          </a:p>
          <a:p>
            <a:pPr lvl="1" eaLnBrk="1" hangingPunct="1">
              <a:buFont typeface="Wingdings" pitchFamily="2" charset="2"/>
              <a:buNone/>
            </a:pPr>
            <a:r>
              <a:rPr lang="en-US" dirty="0" smtClean="0"/>
              <a:t>D. $   200.</a:t>
            </a:r>
            <a:endParaRPr lang="en-US" sz="3200" dirty="0" smtClean="0"/>
          </a:p>
        </p:txBody>
      </p:sp>
      <p:sp>
        <p:nvSpPr>
          <p:cNvPr id="138244" name="Oval 4"/>
          <p:cNvSpPr>
            <a:spLocks noChangeArrowheads="1"/>
          </p:cNvSpPr>
          <p:nvPr/>
        </p:nvSpPr>
        <p:spPr bwMode="auto">
          <a:xfrm>
            <a:off x="990600" y="3810000"/>
            <a:ext cx="635000" cy="635000"/>
          </a:xfrm>
          <a:prstGeom prst="ellipse">
            <a:avLst/>
          </a:prstGeom>
          <a:noFill/>
          <a:ln w="50799">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8245" name="AutoShape 5"/>
          <p:cNvSpPr>
            <a:spLocks noChangeArrowheads="1"/>
          </p:cNvSpPr>
          <p:nvPr/>
        </p:nvSpPr>
        <p:spPr bwMode="auto">
          <a:xfrm>
            <a:off x="2959510" y="2959100"/>
            <a:ext cx="3962400" cy="990600"/>
          </a:xfrm>
          <a:prstGeom prst="wedgeRectCallout">
            <a:avLst>
              <a:gd name="adj1" fmla="val -54690"/>
              <a:gd name="adj2" fmla="val 75801"/>
            </a:avLst>
          </a:prstGeom>
          <a:solidFill>
            <a:srgbClr val="00FF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Arial" pitchFamily="34" charset="0"/>
              </a:rPr>
              <a:t>$1,000 + $100 = $1,100</a:t>
            </a:r>
          </a:p>
          <a:p>
            <a:pPr algn="ctr"/>
            <a:r>
              <a:rPr lang="en-US">
                <a:latin typeface="Arial" pitchFamily="34" charset="0"/>
              </a:rPr>
              <a:t>$1,100 - $300 = $800</a:t>
            </a:r>
            <a:endParaRPr lang="en-US"/>
          </a:p>
        </p:txBody>
      </p:sp>
    </p:spTree>
    <p:extLst>
      <p:ext uri="{BB962C8B-B14F-4D97-AF65-F5344CB8AC3E}">
        <p14:creationId xmlns="" xmlns:p14="http://schemas.microsoft.com/office/powerpoint/2010/main" val="2918165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8244"/>
                                        </p:tgtEl>
                                        <p:attrNameLst>
                                          <p:attrName>style.visibility</p:attrName>
                                        </p:attrNameLst>
                                      </p:cBhvr>
                                      <p:to>
                                        <p:strVal val="visible"/>
                                      </p:to>
                                    </p:set>
                                    <p:anim calcmode="lin" valueType="num">
                                      <p:cBhvr additive="base">
                                        <p:cTn id="7" dur="500" fill="hold"/>
                                        <p:tgtEl>
                                          <p:spTgt spid="138244"/>
                                        </p:tgtEl>
                                        <p:attrNameLst>
                                          <p:attrName>ppt_x</p:attrName>
                                        </p:attrNameLst>
                                      </p:cBhvr>
                                      <p:tavLst>
                                        <p:tav tm="0">
                                          <p:val>
                                            <p:strVal val="0-#ppt_w/2"/>
                                          </p:val>
                                        </p:tav>
                                        <p:tav tm="100000">
                                          <p:val>
                                            <p:strVal val="#ppt_x"/>
                                          </p:val>
                                        </p:tav>
                                      </p:tavLst>
                                    </p:anim>
                                    <p:anim calcmode="lin" valueType="num">
                                      <p:cBhvr additive="base">
                                        <p:cTn id="8" dur="500" fill="hold"/>
                                        <p:tgtEl>
                                          <p:spTgt spid="13824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2000"/>
                                  </p:stCondLst>
                                  <p:childTnLst>
                                    <p:set>
                                      <p:cBhvr>
                                        <p:cTn id="11" dur="1" fill="hold">
                                          <p:stCondLst>
                                            <p:cond delay="0"/>
                                          </p:stCondLst>
                                        </p:cTn>
                                        <p:tgtEl>
                                          <p:spTgt spid="138245"/>
                                        </p:tgtEl>
                                        <p:attrNameLst>
                                          <p:attrName>style.visibility</p:attrName>
                                        </p:attrNameLst>
                                      </p:cBhvr>
                                      <p:to>
                                        <p:strVal val="visible"/>
                                      </p:to>
                                    </p:set>
                                    <p:anim calcmode="lin" valueType="num">
                                      <p:cBhvr additive="base">
                                        <p:cTn id="12" dur="500" fill="hold"/>
                                        <p:tgtEl>
                                          <p:spTgt spid="138245"/>
                                        </p:tgtEl>
                                        <p:attrNameLst>
                                          <p:attrName>ppt_x</p:attrName>
                                        </p:attrNameLst>
                                      </p:cBhvr>
                                      <p:tavLst>
                                        <p:tav tm="0">
                                          <p:val>
                                            <p:strVal val="0-#ppt_w/2"/>
                                          </p:val>
                                        </p:tav>
                                        <p:tav tm="100000">
                                          <p:val>
                                            <p:strVal val="#ppt_x"/>
                                          </p:val>
                                        </p:tav>
                                      </p:tavLst>
                                    </p:anim>
                                    <p:anim calcmode="lin" valueType="num">
                                      <p:cBhvr additive="base">
                                        <p:cTn id="13" dur="500" fill="hold"/>
                                        <p:tgtEl>
                                          <p:spTgt spid="1382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4" grpId="0" animBg="1"/>
      <p:bldP spid="13824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738" name="Object 6"/>
          <p:cNvGraphicFramePr>
            <a:graphicFrameLocks/>
          </p:cNvGraphicFramePr>
          <p:nvPr/>
        </p:nvGraphicFramePr>
        <p:xfrm>
          <a:off x="115888" y="1631950"/>
          <a:ext cx="8910637" cy="4152900"/>
        </p:xfrm>
        <a:graphic>
          <a:graphicData uri="http://schemas.openxmlformats.org/presentationml/2006/ole">
            <p:oleObj spid="_x0000_s1034" name="Worksheet" r:id="rId4" imgW="5136840" imgH="2568960" progId="Excel.Sheet.8">
              <p:embed/>
            </p:oleObj>
          </a:graphicData>
        </a:graphic>
      </p:graphicFrame>
      <p:sp>
        <p:nvSpPr>
          <p:cNvPr id="116739"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Product Costs </a:t>
            </a:r>
          </a:p>
        </p:txBody>
      </p:sp>
      <p:sp>
        <p:nvSpPr>
          <p:cNvPr id="116740" name="Line 3"/>
          <p:cNvSpPr>
            <a:spLocks noChangeShapeType="1"/>
          </p:cNvSpPr>
          <p:nvPr/>
        </p:nvSpPr>
        <p:spPr bwMode="auto">
          <a:xfrm flipH="1">
            <a:off x="3111500" y="2895600"/>
            <a:ext cx="2844800" cy="0"/>
          </a:xfrm>
          <a:prstGeom prst="line">
            <a:avLst/>
          </a:prstGeom>
          <a:noFill/>
          <a:ln w="25399">
            <a:solidFill>
              <a:srgbClr val="FC0128"/>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741" name="Line 4"/>
          <p:cNvSpPr>
            <a:spLocks noChangeShapeType="1"/>
          </p:cNvSpPr>
          <p:nvPr/>
        </p:nvSpPr>
        <p:spPr bwMode="auto">
          <a:xfrm>
            <a:off x="5943600" y="2908300"/>
            <a:ext cx="0" cy="508000"/>
          </a:xfrm>
          <a:prstGeom prst="line">
            <a:avLst/>
          </a:prstGeom>
          <a:noFill/>
          <a:ln w="25399">
            <a:solidFill>
              <a:srgbClr val="FC0128"/>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6742" name="Rectangle 5"/>
          <p:cNvSpPr>
            <a:spLocks noChangeArrowheads="1"/>
          </p:cNvSpPr>
          <p:nvPr/>
        </p:nvSpPr>
        <p:spPr bwMode="auto">
          <a:xfrm>
            <a:off x="4402138" y="3411538"/>
            <a:ext cx="3692525" cy="1835150"/>
          </a:xfrm>
          <a:prstGeom prst="rect">
            <a:avLst/>
          </a:prstGeom>
          <a:solidFill>
            <a:srgbClr val="FCFEB9"/>
          </a:solidFill>
          <a:ln w="38099" cmpd="dbl">
            <a:solidFill>
              <a:schemeClr val="accent1"/>
            </a:solidFill>
            <a:miter lim="800000"/>
            <a:headEnd/>
            <a:tailEnd/>
          </a:ln>
          <a:effectLst>
            <a:outerShdw dist="107763" dir="2700000" algn="ctr" rotWithShape="0">
              <a:srgbClr val="000000"/>
            </a:outerShdw>
          </a:effectLst>
        </p:spPr>
        <p:txBody>
          <a:bodyPr lIns="90488" tIns="44450" rIns="90488" bIns="44450">
            <a:spAutoFit/>
          </a:bodyPr>
          <a:lstStyle/>
          <a:p>
            <a:pPr algn="ctr">
              <a:spcBef>
                <a:spcPct val="50000"/>
              </a:spcBef>
            </a:pPr>
            <a:r>
              <a:rPr lang="en-US" b="1">
                <a:solidFill>
                  <a:srgbClr val="FC0128"/>
                </a:solidFill>
                <a:latin typeface="Arial" pitchFamily="34" charset="0"/>
              </a:rPr>
              <a:t>Beginning inventory </a:t>
            </a:r>
            <a:r>
              <a:rPr lang="en-US" b="1">
                <a:solidFill>
                  <a:srgbClr val="000000"/>
                </a:solidFill>
                <a:latin typeface="Arial" pitchFamily="34" charset="0"/>
              </a:rPr>
              <a:t>is the inventory carried over from the prior period.</a:t>
            </a:r>
          </a:p>
        </p:txBody>
      </p:sp>
    </p:spTree>
    <p:extLst>
      <p:ext uri="{BB962C8B-B14F-4D97-AF65-F5344CB8AC3E}">
        <p14:creationId xmlns="" xmlns:p14="http://schemas.microsoft.com/office/powerpoint/2010/main" val="151128817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762" name="Object 2"/>
          <p:cNvGraphicFramePr>
            <a:graphicFrameLocks/>
          </p:cNvGraphicFramePr>
          <p:nvPr/>
        </p:nvGraphicFramePr>
        <p:xfrm>
          <a:off x="115888" y="1631950"/>
          <a:ext cx="8910637" cy="4152900"/>
        </p:xfrm>
        <a:graphic>
          <a:graphicData uri="http://schemas.openxmlformats.org/presentationml/2006/ole">
            <p:oleObj spid="_x0000_s2058" name="Worksheet" r:id="rId4" imgW="5136840" imgH="2568960" progId="Excel.Sheet.8">
              <p:embed/>
            </p:oleObj>
          </a:graphicData>
        </a:graphic>
      </p:graphicFrame>
      <p:sp>
        <p:nvSpPr>
          <p:cNvPr id="190467" name="Rectangle 3"/>
          <p:cNvSpPr>
            <a:spLocks noChangeArrowheads="1"/>
          </p:cNvSpPr>
          <p:nvPr/>
        </p:nvSpPr>
        <p:spPr bwMode="auto">
          <a:xfrm>
            <a:off x="3411538" y="4706938"/>
            <a:ext cx="5445125" cy="158750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pPr algn="ctr">
              <a:spcBef>
                <a:spcPct val="50000"/>
              </a:spcBef>
              <a:defRPr/>
            </a:pPr>
            <a:r>
              <a:rPr lang="en-US" sz="2400" b="1">
                <a:solidFill>
                  <a:schemeClr val="tx1"/>
                </a:solidFill>
                <a:latin typeface="Arial" pitchFamily="34" charset="0"/>
              </a:rPr>
              <a:t>As items are removed from raw materials inventory and placed into the production process, they are</a:t>
            </a:r>
            <a:br>
              <a:rPr lang="en-US" sz="2400" b="1">
                <a:solidFill>
                  <a:schemeClr val="tx1"/>
                </a:solidFill>
                <a:latin typeface="Arial" pitchFamily="34" charset="0"/>
              </a:rPr>
            </a:br>
            <a:r>
              <a:rPr lang="en-US" sz="2400" b="1">
                <a:solidFill>
                  <a:schemeClr val="tx1"/>
                </a:solidFill>
                <a:latin typeface="Arial" pitchFamily="34" charset="0"/>
              </a:rPr>
              <a:t>called direct materials. </a:t>
            </a:r>
          </a:p>
        </p:txBody>
      </p:sp>
      <p:sp>
        <p:nvSpPr>
          <p:cNvPr id="117764" name="Rectangle 4"/>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Product Costs</a:t>
            </a:r>
          </a:p>
        </p:txBody>
      </p:sp>
      <p:sp>
        <p:nvSpPr>
          <p:cNvPr id="117765" name="Line 5"/>
          <p:cNvSpPr>
            <a:spLocks noChangeShapeType="1"/>
          </p:cNvSpPr>
          <p:nvPr/>
        </p:nvSpPr>
        <p:spPr bwMode="auto">
          <a:xfrm>
            <a:off x="2619375" y="5254625"/>
            <a:ext cx="584200" cy="0"/>
          </a:xfrm>
          <a:prstGeom prst="line">
            <a:avLst/>
          </a:prstGeom>
          <a:noFill/>
          <a:ln w="25399">
            <a:solidFill>
              <a:srgbClr val="FC0128"/>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6" name="Line 6"/>
          <p:cNvSpPr>
            <a:spLocks noChangeShapeType="1"/>
          </p:cNvSpPr>
          <p:nvPr/>
        </p:nvSpPr>
        <p:spPr bwMode="auto">
          <a:xfrm>
            <a:off x="3209925" y="2600325"/>
            <a:ext cx="508000" cy="0"/>
          </a:xfrm>
          <a:prstGeom prst="line">
            <a:avLst/>
          </a:prstGeom>
          <a:noFill/>
          <a:ln w="25399">
            <a:solidFill>
              <a:srgbClr val="FC0128"/>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7767" name="Line 7"/>
          <p:cNvSpPr>
            <a:spLocks noChangeShapeType="1"/>
          </p:cNvSpPr>
          <p:nvPr/>
        </p:nvSpPr>
        <p:spPr bwMode="auto">
          <a:xfrm flipV="1">
            <a:off x="3200400" y="2590800"/>
            <a:ext cx="0" cy="2679700"/>
          </a:xfrm>
          <a:prstGeom prst="line">
            <a:avLst/>
          </a:prstGeom>
          <a:noFill/>
          <a:ln w="25399">
            <a:solidFill>
              <a:srgbClr val="FC0128"/>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28645675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190467"/>
                                        </p:tgtEl>
                                        <p:attrNameLst>
                                          <p:attrName>style.visibility</p:attrName>
                                        </p:attrNameLst>
                                      </p:cBhvr>
                                      <p:to>
                                        <p:strVal val="visible"/>
                                      </p:to>
                                    </p:set>
                                    <p:animEffect transition="in" filter="dissolve">
                                      <p:cBhvr>
                                        <p:cTn id="7" dur="500"/>
                                        <p:tgtEl>
                                          <p:spTgt spid="190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sz="3600" dirty="0" smtClean="0">
                <a:sym typeface="Wingdings" pitchFamily="2" charset="2"/>
              </a:rPr>
              <a:t>MCQs Test</a:t>
            </a:r>
          </a:p>
        </p:txBody>
      </p:sp>
      <p:sp>
        <p:nvSpPr>
          <p:cNvPr id="118787"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Beginning raw materials inventory was $32,000.  During the month, $276,000 of raw material was purchased.  A count at the end of the month revealed that $28,000 of raw material was still present.  What is the cost of direct material used?</a:t>
            </a:r>
          </a:p>
          <a:p>
            <a:pPr lvl="2" eaLnBrk="1" hangingPunct="1"/>
            <a:r>
              <a:rPr lang="en-US" sz="2800" smtClean="0"/>
              <a:t>A.	$276,000</a:t>
            </a:r>
          </a:p>
          <a:p>
            <a:pPr lvl="2" eaLnBrk="1" hangingPunct="1"/>
            <a:r>
              <a:rPr lang="en-US" sz="2800" smtClean="0"/>
              <a:t>B.	$272,000</a:t>
            </a:r>
          </a:p>
          <a:p>
            <a:pPr lvl="2" eaLnBrk="1" hangingPunct="1"/>
            <a:r>
              <a:rPr lang="en-US" sz="2800" smtClean="0"/>
              <a:t>C.	$280,000</a:t>
            </a:r>
          </a:p>
          <a:p>
            <a:pPr lvl="2" eaLnBrk="1" hangingPunct="1"/>
            <a:r>
              <a:rPr lang="en-US" sz="2800" smtClean="0"/>
              <a:t>D.	$    2,000</a:t>
            </a:r>
            <a:r>
              <a:rPr lang="en-US" sz="2000" smtClean="0"/>
              <a:t> </a:t>
            </a:r>
          </a:p>
        </p:txBody>
      </p:sp>
    </p:spTree>
    <p:extLst>
      <p:ext uri="{BB962C8B-B14F-4D97-AF65-F5344CB8AC3E}">
        <p14:creationId xmlns="" xmlns:p14="http://schemas.microsoft.com/office/powerpoint/2010/main" val="275536797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810" name="Rectangle 4"/>
          <p:cNvSpPr>
            <a:spLocks noGrp="1" noChangeArrowheads="1"/>
          </p:cNvSpPr>
          <p:nvPr>
            <p:ph type="title"/>
          </p:nvPr>
        </p:nvSpPr>
        <p:spPr>
          <a:xfrm>
            <a:off x="685800" y="228600"/>
            <a:ext cx="8001000" cy="1143000"/>
          </a:xfrm>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Answer</a:t>
            </a:r>
            <a:endParaRPr lang="en-US" sz="3600" dirty="0" smtClean="0">
              <a:sym typeface="Wingdings" pitchFamily="2" charset="2"/>
            </a:endParaRPr>
          </a:p>
        </p:txBody>
      </p:sp>
      <p:sp>
        <p:nvSpPr>
          <p:cNvPr id="119811" name="Rectangle 2"/>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107763"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Beginning raw materials inventory was $32,000.  During the month, $276,000 of raw material was purchased.  A count at the end of the month revealed that $28,000 of raw material was still present.  What is the cost of direct material used?</a:t>
            </a:r>
          </a:p>
          <a:p>
            <a:pPr lvl="2" eaLnBrk="1" hangingPunct="1"/>
            <a:r>
              <a:rPr lang="en-US" sz="2800" smtClean="0">
                <a:solidFill>
                  <a:schemeClr val="folHlink"/>
                </a:solidFill>
              </a:rPr>
              <a:t>A.	$276,000</a:t>
            </a:r>
          </a:p>
          <a:p>
            <a:pPr lvl="2" eaLnBrk="1" hangingPunct="1"/>
            <a:r>
              <a:rPr lang="en-US" sz="2800" smtClean="0">
                <a:solidFill>
                  <a:schemeClr val="folHlink"/>
                </a:solidFill>
              </a:rPr>
              <a:t>B.	$272,000</a:t>
            </a:r>
            <a:endParaRPr lang="en-US" sz="2800" smtClean="0"/>
          </a:p>
          <a:p>
            <a:pPr lvl="2" eaLnBrk="1" hangingPunct="1"/>
            <a:r>
              <a:rPr lang="en-US" sz="2800" smtClean="0"/>
              <a:t>C.	$280,000</a:t>
            </a:r>
          </a:p>
          <a:p>
            <a:pPr lvl="2" eaLnBrk="1" hangingPunct="1"/>
            <a:r>
              <a:rPr lang="en-US" sz="2800" smtClean="0">
                <a:solidFill>
                  <a:schemeClr val="folHlink"/>
                </a:solidFill>
              </a:rPr>
              <a:t>D.	$    2,000</a:t>
            </a:r>
            <a:r>
              <a:rPr lang="en-US" sz="2000" smtClean="0">
                <a:solidFill>
                  <a:schemeClr val="folHlink"/>
                </a:solidFill>
              </a:rPr>
              <a:t> </a:t>
            </a:r>
          </a:p>
        </p:txBody>
      </p:sp>
      <p:sp>
        <p:nvSpPr>
          <p:cNvPr id="2" name="Oval 3"/>
          <p:cNvSpPr>
            <a:spLocks noChangeArrowheads="1"/>
          </p:cNvSpPr>
          <p:nvPr/>
        </p:nvSpPr>
        <p:spPr bwMode="auto">
          <a:xfrm>
            <a:off x="1651000" y="4749800"/>
            <a:ext cx="635000" cy="635000"/>
          </a:xfrm>
          <a:prstGeom prst="ellipse">
            <a:avLst/>
          </a:prstGeom>
          <a:noFill/>
          <a:ln w="50799">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04453" name="Object 5"/>
          <p:cNvGraphicFramePr>
            <a:graphicFrameLocks/>
          </p:cNvGraphicFramePr>
          <p:nvPr/>
        </p:nvGraphicFramePr>
        <p:xfrm>
          <a:off x="4267200" y="3365500"/>
          <a:ext cx="4724400" cy="2959100"/>
        </p:xfrm>
        <a:graphic>
          <a:graphicData uri="http://schemas.openxmlformats.org/presentationml/2006/ole">
            <p:oleObj spid="_x0000_s3082" name="Worksheet" r:id="rId4" imgW="2699640" imgH="2040840" progId="Excel.Sheet.8">
              <p:embed/>
            </p:oleObj>
          </a:graphicData>
        </a:graphic>
      </p:graphicFrame>
    </p:spTree>
    <p:extLst>
      <p:ext uri="{BB962C8B-B14F-4D97-AF65-F5344CB8AC3E}">
        <p14:creationId xmlns="" xmlns:p14="http://schemas.microsoft.com/office/powerpoint/2010/main" val="1813119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2000"/>
                                  </p:stCondLst>
                                  <p:childTnLst>
                                    <p:set>
                                      <p:cBhvr>
                                        <p:cTn id="11" dur="1" fill="hold">
                                          <p:stCondLst>
                                            <p:cond delay="0"/>
                                          </p:stCondLst>
                                        </p:cTn>
                                        <p:tgtEl>
                                          <p:spTgt spid="104453"/>
                                        </p:tgtEl>
                                        <p:attrNameLst>
                                          <p:attrName>style.visibility</p:attrName>
                                        </p:attrNameLst>
                                      </p:cBhvr>
                                      <p:to>
                                        <p:strVal val="visible"/>
                                      </p:to>
                                    </p:set>
                                    <p:anim calcmode="lin" valueType="num">
                                      <p:cBhvr additive="base">
                                        <p:cTn id="12" dur="500" fill="hold"/>
                                        <p:tgtEl>
                                          <p:spTgt spid="104453"/>
                                        </p:tgtEl>
                                        <p:attrNameLst>
                                          <p:attrName>ppt_x</p:attrName>
                                        </p:attrNameLst>
                                      </p:cBhvr>
                                      <p:tavLst>
                                        <p:tav tm="0">
                                          <p:val>
                                            <p:strVal val="0-#ppt_w/2"/>
                                          </p:val>
                                        </p:tav>
                                        <p:tav tm="100000">
                                          <p:val>
                                            <p:strVal val="#ppt_x"/>
                                          </p:val>
                                        </p:tav>
                                      </p:tavLst>
                                    </p:anim>
                                    <p:anim calcmode="lin" valueType="num">
                                      <p:cBhvr additive="base">
                                        <p:cTn id="13" dur="500" fill="hold"/>
                                        <p:tgtEl>
                                          <p:spTgt spid="1044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834" name="Object 2"/>
          <p:cNvGraphicFramePr>
            <a:graphicFrameLocks/>
          </p:cNvGraphicFramePr>
          <p:nvPr/>
        </p:nvGraphicFramePr>
        <p:xfrm>
          <a:off x="115888" y="1631950"/>
          <a:ext cx="8910637" cy="4152900"/>
        </p:xfrm>
        <a:graphic>
          <a:graphicData uri="http://schemas.openxmlformats.org/presentationml/2006/ole">
            <p:oleObj spid="_x0000_s4106" name="Worksheet" r:id="rId4" imgW="5136840" imgH="2568960" progId="Excel.Sheet.8">
              <p:embed/>
            </p:oleObj>
          </a:graphicData>
        </a:graphic>
      </p:graphicFrame>
      <p:sp>
        <p:nvSpPr>
          <p:cNvPr id="120835" name="Rectangle 5"/>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Product Costs </a:t>
            </a:r>
          </a:p>
        </p:txBody>
      </p:sp>
    </p:spTree>
    <p:extLst>
      <p:ext uri="{BB962C8B-B14F-4D97-AF65-F5344CB8AC3E}">
        <p14:creationId xmlns="" xmlns:p14="http://schemas.microsoft.com/office/powerpoint/2010/main" val="106405379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858" name="Object 2"/>
          <p:cNvGraphicFramePr>
            <a:graphicFrameLocks/>
          </p:cNvGraphicFramePr>
          <p:nvPr/>
        </p:nvGraphicFramePr>
        <p:xfrm>
          <a:off x="0" y="1600200"/>
          <a:ext cx="9144000" cy="4216400"/>
        </p:xfrm>
        <a:graphic>
          <a:graphicData uri="http://schemas.openxmlformats.org/presentationml/2006/ole">
            <p:oleObj spid="_x0000_s5130" name="Worksheet" r:id="rId4" imgW="5277960" imgH="2621160" progId="Excel.Sheet.8">
              <p:embed/>
            </p:oleObj>
          </a:graphicData>
        </a:graphic>
      </p:graphicFrame>
      <p:sp>
        <p:nvSpPr>
          <p:cNvPr id="121859" name="Line 3"/>
          <p:cNvSpPr>
            <a:spLocks noChangeShapeType="1"/>
          </p:cNvSpPr>
          <p:nvPr/>
        </p:nvSpPr>
        <p:spPr bwMode="auto">
          <a:xfrm>
            <a:off x="5651500" y="3103563"/>
            <a:ext cx="660400" cy="0"/>
          </a:xfrm>
          <a:prstGeom prst="line">
            <a:avLst/>
          </a:prstGeom>
          <a:noFill/>
          <a:ln w="38100">
            <a:solidFill>
              <a:srgbClr val="FF0000"/>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236" name="Rectangle 4"/>
          <p:cNvSpPr>
            <a:spLocks noChangeArrowheads="1"/>
          </p:cNvSpPr>
          <p:nvPr/>
        </p:nvSpPr>
        <p:spPr bwMode="auto">
          <a:xfrm>
            <a:off x="6307138" y="2116138"/>
            <a:ext cx="2549525" cy="2682875"/>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pPr algn="ctr">
              <a:spcBef>
                <a:spcPct val="50000"/>
              </a:spcBef>
              <a:defRPr/>
            </a:pPr>
            <a:r>
              <a:rPr lang="en-US" sz="2400" b="1">
                <a:solidFill>
                  <a:schemeClr val="tx1"/>
                </a:solidFill>
                <a:latin typeface="Arial" pitchFamily="34" charset="0"/>
              </a:rPr>
              <a:t>Conversion costs are costs incurred to convert the direct material into a finished product.</a:t>
            </a:r>
          </a:p>
        </p:txBody>
      </p:sp>
      <p:sp>
        <p:nvSpPr>
          <p:cNvPr id="121861" name="Rectangle 5"/>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Product Costs </a:t>
            </a:r>
          </a:p>
        </p:txBody>
      </p:sp>
    </p:spTree>
    <p:extLst>
      <p:ext uri="{BB962C8B-B14F-4D97-AF65-F5344CB8AC3E}">
        <p14:creationId xmlns="" xmlns:p14="http://schemas.microsoft.com/office/powerpoint/2010/main" val="315154698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22883" name="Rectangle 3"/>
          <p:cNvSpPr>
            <a:spLocks noGrp="1" noChangeArrowheads="1"/>
          </p:cNvSpPr>
          <p:nvPr>
            <p:ph idx="1"/>
          </p:nvPr>
        </p:nvSpPr>
        <p:spPr>
          <a:xfrm>
            <a:off x="609600" y="1676400"/>
            <a:ext cx="8229600" cy="44196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Direct materials used in production totaled $280,000.  Direct labor was $375,000 and factory overhead was $180,000.  What were total manufacturing costs incurred for the month?</a:t>
            </a:r>
          </a:p>
          <a:p>
            <a:pPr lvl="2" eaLnBrk="1" hangingPunct="1"/>
            <a:r>
              <a:rPr lang="en-US" sz="2800" smtClean="0"/>
              <a:t>A.	$555,000</a:t>
            </a:r>
          </a:p>
          <a:p>
            <a:pPr lvl="2" eaLnBrk="1" hangingPunct="1"/>
            <a:r>
              <a:rPr lang="en-US" sz="2800" smtClean="0"/>
              <a:t>B.	$835,000</a:t>
            </a:r>
          </a:p>
          <a:p>
            <a:pPr lvl="2" eaLnBrk="1" hangingPunct="1"/>
            <a:r>
              <a:rPr lang="en-US" sz="2800" smtClean="0"/>
              <a:t>C.	$655,000</a:t>
            </a:r>
          </a:p>
          <a:p>
            <a:pPr lvl="2" eaLnBrk="1" hangingPunct="1"/>
            <a:r>
              <a:rPr lang="en-US" sz="2800" smtClean="0"/>
              <a:t>D.	Cannot be determined.</a:t>
            </a:r>
          </a:p>
          <a:p>
            <a:pPr lvl="2" eaLnBrk="1" hangingPunct="1"/>
            <a:endParaRPr lang="en-US" sz="2000" smtClean="0"/>
          </a:p>
        </p:txBody>
      </p:sp>
    </p:spTree>
    <p:extLst>
      <p:ext uri="{BB962C8B-B14F-4D97-AF65-F5344CB8AC3E}">
        <p14:creationId xmlns="" xmlns:p14="http://schemas.microsoft.com/office/powerpoint/2010/main" val="206674470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3906" name="Rectangle 4"/>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Answer</a:t>
            </a:r>
            <a:endParaRPr lang="en-US" sz="3600" dirty="0" smtClean="0">
              <a:sym typeface="Wingdings" pitchFamily="2" charset="2"/>
            </a:endParaRPr>
          </a:p>
        </p:txBody>
      </p:sp>
      <p:sp>
        <p:nvSpPr>
          <p:cNvPr id="123907" name="Rectangle 2"/>
          <p:cNvSpPr>
            <a:spLocks noGrp="1" noChangeArrowheads="1"/>
          </p:cNvSpPr>
          <p:nvPr>
            <p:ph idx="1"/>
          </p:nvPr>
        </p:nvSpPr>
        <p:spPr>
          <a:xfrm>
            <a:off x="609600" y="1676400"/>
            <a:ext cx="8229600" cy="44196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Direct materials used in production totaled $280,000.  Direct labor was $375,000 and factory overhead was $180,000.  What were total manufacturing costs incurred for the month?</a:t>
            </a:r>
          </a:p>
          <a:p>
            <a:pPr lvl="2" eaLnBrk="1" hangingPunct="1"/>
            <a:r>
              <a:rPr lang="en-US" sz="2800" smtClean="0">
                <a:solidFill>
                  <a:schemeClr val="folHlink"/>
                </a:solidFill>
              </a:rPr>
              <a:t>A.	$555,000</a:t>
            </a:r>
            <a:endParaRPr lang="en-US" sz="2800" smtClean="0"/>
          </a:p>
          <a:p>
            <a:pPr lvl="2" eaLnBrk="1" hangingPunct="1"/>
            <a:r>
              <a:rPr lang="en-US" sz="2800" smtClean="0"/>
              <a:t>B.	$835,000</a:t>
            </a:r>
          </a:p>
          <a:p>
            <a:pPr lvl="2" eaLnBrk="1" hangingPunct="1"/>
            <a:r>
              <a:rPr lang="en-US" sz="2800" smtClean="0">
                <a:solidFill>
                  <a:schemeClr val="folHlink"/>
                </a:solidFill>
              </a:rPr>
              <a:t>C.	$655,000</a:t>
            </a:r>
          </a:p>
          <a:p>
            <a:pPr lvl="2" eaLnBrk="1" hangingPunct="1"/>
            <a:r>
              <a:rPr lang="en-US" sz="2800" smtClean="0">
                <a:solidFill>
                  <a:schemeClr val="folHlink"/>
                </a:solidFill>
              </a:rPr>
              <a:t>D.	Cannot be determined.</a:t>
            </a:r>
          </a:p>
          <a:p>
            <a:pPr lvl="2" eaLnBrk="1" hangingPunct="1"/>
            <a:endParaRPr lang="en-US" sz="2000" smtClean="0"/>
          </a:p>
        </p:txBody>
      </p:sp>
      <p:graphicFrame>
        <p:nvGraphicFramePr>
          <p:cNvPr id="139267" name="Object 3"/>
          <p:cNvGraphicFramePr>
            <a:graphicFrameLocks/>
          </p:cNvGraphicFramePr>
          <p:nvPr/>
        </p:nvGraphicFramePr>
        <p:xfrm>
          <a:off x="3962400" y="2438400"/>
          <a:ext cx="4876800" cy="1965325"/>
        </p:xfrm>
        <a:graphic>
          <a:graphicData uri="http://schemas.openxmlformats.org/presentationml/2006/ole">
            <p:oleObj spid="_x0000_s6154" name="Worksheet" r:id="rId4" imgW="2532600" imgH="1432440" progId="Excel.Sheet.8">
              <p:embed/>
            </p:oleObj>
          </a:graphicData>
        </a:graphic>
      </p:graphicFrame>
      <p:sp>
        <p:nvSpPr>
          <p:cNvPr id="139269" name="Oval 5"/>
          <p:cNvSpPr>
            <a:spLocks noChangeArrowheads="1"/>
          </p:cNvSpPr>
          <p:nvPr/>
        </p:nvSpPr>
        <p:spPr bwMode="auto">
          <a:xfrm>
            <a:off x="1524000" y="3886200"/>
            <a:ext cx="635000" cy="635000"/>
          </a:xfrm>
          <a:prstGeom prst="ellipse">
            <a:avLst/>
          </a:prstGeom>
          <a:noFill/>
          <a:ln w="50799">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12922301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9269"/>
                                        </p:tgtEl>
                                        <p:attrNameLst>
                                          <p:attrName>style.visibility</p:attrName>
                                        </p:attrNameLst>
                                      </p:cBhvr>
                                      <p:to>
                                        <p:strVal val="visible"/>
                                      </p:to>
                                    </p:set>
                                    <p:anim calcmode="lin" valueType="num">
                                      <p:cBhvr additive="base">
                                        <p:cTn id="7" dur="500" fill="hold"/>
                                        <p:tgtEl>
                                          <p:spTgt spid="139269"/>
                                        </p:tgtEl>
                                        <p:attrNameLst>
                                          <p:attrName>ppt_x</p:attrName>
                                        </p:attrNameLst>
                                      </p:cBhvr>
                                      <p:tavLst>
                                        <p:tav tm="0">
                                          <p:val>
                                            <p:strVal val="0-#ppt_w/2"/>
                                          </p:val>
                                        </p:tav>
                                        <p:tav tm="100000">
                                          <p:val>
                                            <p:strVal val="#ppt_x"/>
                                          </p:val>
                                        </p:tav>
                                      </p:tavLst>
                                    </p:anim>
                                    <p:anim calcmode="lin" valueType="num">
                                      <p:cBhvr additive="base">
                                        <p:cTn id="8" dur="500" fill="hold"/>
                                        <p:tgtEl>
                                          <p:spTgt spid="13926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2000"/>
                                  </p:stCondLst>
                                  <p:childTnLst>
                                    <p:set>
                                      <p:cBhvr>
                                        <p:cTn id="11" dur="1" fill="hold">
                                          <p:stCondLst>
                                            <p:cond delay="0"/>
                                          </p:stCondLst>
                                        </p:cTn>
                                        <p:tgtEl>
                                          <p:spTgt spid="139267"/>
                                        </p:tgtEl>
                                        <p:attrNameLst>
                                          <p:attrName>style.visibility</p:attrName>
                                        </p:attrNameLst>
                                      </p:cBhvr>
                                      <p:to>
                                        <p:strVal val="visible"/>
                                      </p:to>
                                    </p:set>
                                    <p:anim calcmode="lin" valueType="num">
                                      <p:cBhvr additive="base">
                                        <p:cTn id="12" dur="500" fill="hold"/>
                                        <p:tgtEl>
                                          <p:spTgt spid="139267"/>
                                        </p:tgtEl>
                                        <p:attrNameLst>
                                          <p:attrName>ppt_x</p:attrName>
                                        </p:attrNameLst>
                                      </p:cBhvr>
                                      <p:tavLst>
                                        <p:tav tm="0">
                                          <p:val>
                                            <p:strVal val="0-#ppt_w/2"/>
                                          </p:val>
                                        </p:tav>
                                        <p:tav tm="100000">
                                          <p:val>
                                            <p:strVal val="#ppt_x"/>
                                          </p:val>
                                        </p:tav>
                                      </p:tavLst>
                                    </p:anim>
                                    <p:anim calcmode="lin" valueType="num">
                                      <p:cBhvr additive="base">
                                        <p:cTn id="13" dur="500" fill="hold"/>
                                        <p:tgtEl>
                                          <p:spTgt spid="1392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0" name="Object 2"/>
          <p:cNvGraphicFramePr>
            <a:graphicFrameLocks/>
          </p:cNvGraphicFramePr>
          <p:nvPr/>
        </p:nvGraphicFramePr>
        <p:xfrm>
          <a:off x="0" y="1600200"/>
          <a:ext cx="9144000" cy="4216400"/>
        </p:xfrm>
        <a:graphic>
          <a:graphicData uri="http://schemas.openxmlformats.org/presentationml/2006/ole">
            <p:oleObj spid="_x0000_s7178" name="Worksheet" r:id="rId4" imgW="6086160" imgH="3048840" progId="Excel.Sheet.8">
              <p:embed/>
            </p:oleObj>
          </a:graphicData>
        </a:graphic>
      </p:graphicFrame>
      <p:sp>
        <p:nvSpPr>
          <p:cNvPr id="124931" name="Rectangle 3"/>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Product Costs </a:t>
            </a:r>
          </a:p>
        </p:txBody>
      </p:sp>
      <p:sp>
        <p:nvSpPr>
          <p:cNvPr id="124932" name="Line 4"/>
          <p:cNvSpPr>
            <a:spLocks noChangeShapeType="1"/>
          </p:cNvSpPr>
          <p:nvPr/>
        </p:nvSpPr>
        <p:spPr bwMode="auto">
          <a:xfrm flipV="1">
            <a:off x="5715000" y="3276600"/>
            <a:ext cx="736600" cy="381000"/>
          </a:xfrm>
          <a:prstGeom prst="line">
            <a:avLst/>
          </a:prstGeom>
          <a:noFill/>
          <a:ln w="25399">
            <a:solidFill>
              <a:srgbClr val="FC0128"/>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2517" name="Rectangle 5"/>
          <p:cNvSpPr>
            <a:spLocks noChangeArrowheads="1"/>
          </p:cNvSpPr>
          <p:nvPr/>
        </p:nvSpPr>
        <p:spPr bwMode="auto">
          <a:xfrm>
            <a:off x="3200400" y="4495800"/>
            <a:ext cx="5673725" cy="158750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pPr algn="ctr">
              <a:spcBef>
                <a:spcPct val="50000"/>
              </a:spcBef>
              <a:defRPr/>
            </a:pPr>
            <a:r>
              <a:rPr lang="en-US" sz="2400" b="1">
                <a:solidFill>
                  <a:schemeClr val="accent2"/>
                </a:solidFill>
                <a:latin typeface="Arial" pitchFamily="34" charset="0"/>
              </a:rPr>
              <a:t>All manufacturing costs incurred during the period are added to the beginning balance of work in process. </a:t>
            </a:r>
          </a:p>
        </p:txBody>
      </p:sp>
    </p:spTree>
    <p:extLst>
      <p:ext uri="{BB962C8B-B14F-4D97-AF65-F5344CB8AC3E}">
        <p14:creationId xmlns="" xmlns:p14="http://schemas.microsoft.com/office/powerpoint/2010/main" val="31603182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192517"/>
                                        </p:tgtEl>
                                        <p:attrNameLst>
                                          <p:attrName>style.visibility</p:attrName>
                                        </p:attrNameLst>
                                      </p:cBhvr>
                                      <p:to>
                                        <p:strVal val="visible"/>
                                      </p:to>
                                    </p:set>
                                    <p:animEffect transition="in" filter="dissolve">
                                      <p:cBhvr>
                                        <p:cTn id="7" dur="500"/>
                                        <p:tgtEl>
                                          <p:spTgt spid="192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7"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5954" name="Object 2"/>
          <p:cNvGraphicFramePr>
            <a:graphicFrameLocks/>
          </p:cNvGraphicFramePr>
          <p:nvPr/>
        </p:nvGraphicFramePr>
        <p:xfrm>
          <a:off x="0" y="1600200"/>
          <a:ext cx="9144000" cy="4216400"/>
        </p:xfrm>
        <a:graphic>
          <a:graphicData uri="http://schemas.openxmlformats.org/presentationml/2006/ole">
            <p:oleObj spid="_x0000_s8202" name="Worksheet" r:id="rId4" imgW="6086160" imgH="3037680" progId="Excel.Sheet.8">
              <p:embed/>
            </p:oleObj>
          </a:graphicData>
        </a:graphic>
      </p:graphicFrame>
      <p:sp>
        <p:nvSpPr>
          <p:cNvPr id="125955" name="Rectangle 3"/>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smtClean="0"/>
              <a:t>Product Costs - A Closer Look</a:t>
            </a:r>
          </a:p>
        </p:txBody>
      </p:sp>
      <p:sp>
        <p:nvSpPr>
          <p:cNvPr id="194564" name="Rectangle 4"/>
          <p:cNvSpPr>
            <a:spLocks noChangeArrowheads="1"/>
          </p:cNvSpPr>
          <p:nvPr/>
        </p:nvSpPr>
        <p:spPr bwMode="auto">
          <a:xfrm>
            <a:off x="87313" y="4630738"/>
            <a:ext cx="5768975" cy="158750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pPr algn="ctr">
              <a:spcBef>
                <a:spcPct val="50000"/>
              </a:spcBef>
              <a:defRPr/>
            </a:pPr>
            <a:r>
              <a:rPr lang="en-US" sz="2400" b="1">
                <a:ln w="18000">
                  <a:solidFill>
                    <a:schemeClr val="accent2">
                      <a:satMod val="140000"/>
                    </a:schemeClr>
                  </a:solidFill>
                  <a:prstDash val="solid"/>
                  <a:miter lim="800000"/>
                </a:ln>
                <a:solidFill>
                  <a:schemeClr val="tx1"/>
                </a:solidFill>
                <a:latin typeface="Arial" pitchFamily="34" charset="0"/>
              </a:rPr>
              <a:t>Costs associated with the goods that are completed during the period are transferred to finished goods inventory.</a:t>
            </a:r>
          </a:p>
        </p:txBody>
      </p:sp>
      <p:sp>
        <p:nvSpPr>
          <p:cNvPr id="194565" name="Freeform 5"/>
          <p:cNvSpPr>
            <a:spLocks/>
          </p:cNvSpPr>
          <p:nvPr/>
        </p:nvSpPr>
        <p:spPr bwMode="auto">
          <a:xfrm>
            <a:off x="5657850" y="5867400"/>
            <a:ext cx="3321050" cy="611188"/>
          </a:xfrm>
          <a:custGeom>
            <a:avLst/>
            <a:gdLst>
              <a:gd name="T0" fmla="*/ 2147483647 w 2092"/>
              <a:gd name="T1" fmla="*/ 2147483647 h 668"/>
              <a:gd name="T2" fmla="*/ 2147483647 w 2092"/>
              <a:gd name="T3" fmla="*/ 2147483647 h 668"/>
              <a:gd name="T4" fmla="*/ 2147483647 w 2092"/>
              <a:gd name="T5" fmla="*/ 2147483647 h 668"/>
              <a:gd name="T6" fmla="*/ 2147483647 w 2092"/>
              <a:gd name="T7" fmla="*/ 2147483647 h 668"/>
              <a:gd name="T8" fmla="*/ 2147483647 w 2092"/>
              <a:gd name="T9" fmla="*/ 2147483647 h 668"/>
              <a:gd name="T10" fmla="*/ 2147483647 w 2092"/>
              <a:gd name="T11" fmla="*/ 2147483647 h 668"/>
              <a:gd name="T12" fmla="*/ 2147483647 w 2092"/>
              <a:gd name="T13" fmla="*/ 2147483647 h 668"/>
              <a:gd name="T14" fmla="*/ 2147483647 w 2092"/>
              <a:gd name="T15" fmla="*/ 2147483647 h 668"/>
              <a:gd name="T16" fmla="*/ 2147483647 w 2092"/>
              <a:gd name="T17" fmla="*/ 2147483647 h 668"/>
              <a:gd name="T18" fmla="*/ 2147483647 w 2092"/>
              <a:gd name="T19" fmla="*/ 2147483647 h 668"/>
              <a:gd name="T20" fmla="*/ 2147483647 w 2092"/>
              <a:gd name="T21" fmla="*/ 2147483647 h 668"/>
              <a:gd name="T22" fmla="*/ 2147483647 w 2092"/>
              <a:gd name="T23" fmla="*/ 2147483647 h 668"/>
              <a:gd name="T24" fmla="*/ 2147483647 w 2092"/>
              <a:gd name="T25" fmla="*/ 2147483647 h 668"/>
              <a:gd name="T26" fmla="*/ 2147483647 w 2092"/>
              <a:gd name="T27" fmla="*/ 2147483647 h 668"/>
              <a:gd name="T28" fmla="*/ 2147483647 w 2092"/>
              <a:gd name="T29" fmla="*/ 2147483647 h 668"/>
              <a:gd name="T30" fmla="*/ 2147483647 w 2092"/>
              <a:gd name="T31" fmla="*/ 2147483647 h 668"/>
              <a:gd name="T32" fmla="*/ 2147483647 w 2092"/>
              <a:gd name="T33" fmla="*/ 2147483647 h 668"/>
              <a:gd name="T34" fmla="*/ 2147483647 w 2092"/>
              <a:gd name="T35" fmla="*/ 2147483647 h 668"/>
              <a:gd name="T36" fmla="*/ 2147483647 w 2092"/>
              <a:gd name="T37" fmla="*/ 2147483647 h 668"/>
              <a:gd name="T38" fmla="*/ 2147483647 w 2092"/>
              <a:gd name="T39" fmla="*/ 0 h 668"/>
              <a:gd name="T40" fmla="*/ 2147483647 w 2092"/>
              <a:gd name="T41" fmla="*/ 2147483647 h 668"/>
              <a:gd name="T42" fmla="*/ 2147483647 w 2092"/>
              <a:gd name="T43" fmla="*/ 2147483647 h 668"/>
              <a:gd name="T44" fmla="*/ 2147483647 w 2092"/>
              <a:gd name="T45" fmla="*/ 2147483647 h 668"/>
              <a:gd name="T46" fmla="*/ 0 w 2092"/>
              <a:gd name="T47" fmla="*/ 2147483647 h 668"/>
              <a:gd name="T48" fmla="*/ 0 w 2092"/>
              <a:gd name="T49" fmla="*/ 2147483647 h 668"/>
              <a:gd name="T50" fmla="*/ 0 w 2092"/>
              <a:gd name="T51" fmla="*/ 2147483647 h 668"/>
              <a:gd name="T52" fmla="*/ 2147483647 w 2092"/>
              <a:gd name="T53" fmla="*/ 2147483647 h 668"/>
              <a:gd name="T54" fmla="*/ 2147483647 w 2092"/>
              <a:gd name="T55" fmla="*/ 2147483647 h 668"/>
              <a:gd name="T56" fmla="*/ 2147483647 w 2092"/>
              <a:gd name="T57" fmla="*/ 2147483647 h 668"/>
              <a:gd name="T58" fmla="*/ 2147483647 w 2092"/>
              <a:gd name="T59" fmla="*/ 2147483647 h 668"/>
              <a:gd name="T60" fmla="*/ 2147483647 w 2092"/>
              <a:gd name="T61" fmla="*/ 2147483647 h 668"/>
              <a:gd name="T62" fmla="*/ 2147483647 w 2092"/>
              <a:gd name="T63" fmla="*/ 2147483647 h 668"/>
              <a:gd name="T64" fmla="*/ 2147483647 w 2092"/>
              <a:gd name="T65" fmla="*/ 2147483647 h 668"/>
              <a:gd name="T66" fmla="*/ 2147483647 w 2092"/>
              <a:gd name="T67" fmla="*/ 2147483647 h 668"/>
              <a:gd name="T68" fmla="*/ 2147483647 w 2092"/>
              <a:gd name="T69" fmla="*/ 2147483647 h 668"/>
              <a:gd name="T70" fmla="*/ 2147483647 w 2092"/>
              <a:gd name="T71" fmla="*/ 2147483647 h 668"/>
              <a:gd name="T72" fmla="*/ 2147483647 w 2092"/>
              <a:gd name="T73" fmla="*/ 2147483647 h 668"/>
              <a:gd name="T74" fmla="*/ 2147483647 w 2092"/>
              <a:gd name="T75" fmla="*/ 2147483647 h 668"/>
              <a:gd name="T76" fmla="*/ 2147483647 w 2092"/>
              <a:gd name="T77" fmla="*/ 2147483647 h 668"/>
              <a:gd name="T78" fmla="*/ 2147483647 w 2092"/>
              <a:gd name="T79" fmla="*/ 2147483647 h 668"/>
              <a:gd name="T80" fmla="*/ 2147483647 w 2092"/>
              <a:gd name="T81" fmla="*/ 2147483647 h 668"/>
              <a:gd name="T82" fmla="*/ 2147483647 w 2092"/>
              <a:gd name="T83" fmla="*/ 2147483647 h 668"/>
              <a:gd name="T84" fmla="*/ 2147483647 w 2092"/>
              <a:gd name="T85" fmla="*/ 2147483647 h 668"/>
              <a:gd name="T86" fmla="*/ 2147483647 w 2092"/>
              <a:gd name="T87" fmla="*/ 2147483647 h 668"/>
              <a:gd name="T88" fmla="*/ 2147483647 w 2092"/>
              <a:gd name="T89" fmla="*/ 2147483647 h 668"/>
              <a:gd name="T90" fmla="*/ 2147483647 w 2092"/>
              <a:gd name="T91" fmla="*/ 2147483647 h 668"/>
              <a:gd name="T92" fmla="*/ 2147483647 w 2092"/>
              <a:gd name="T93" fmla="*/ 2147483647 h 6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092" h="668">
                <a:moveTo>
                  <a:pt x="1415" y="122"/>
                </a:moveTo>
                <a:lnTo>
                  <a:pt x="1415" y="258"/>
                </a:lnTo>
                <a:lnTo>
                  <a:pt x="530" y="258"/>
                </a:lnTo>
                <a:lnTo>
                  <a:pt x="476" y="256"/>
                </a:lnTo>
                <a:lnTo>
                  <a:pt x="434" y="253"/>
                </a:lnTo>
                <a:lnTo>
                  <a:pt x="394" y="245"/>
                </a:lnTo>
                <a:lnTo>
                  <a:pt x="351" y="237"/>
                </a:lnTo>
                <a:lnTo>
                  <a:pt x="311" y="224"/>
                </a:lnTo>
                <a:lnTo>
                  <a:pt x="272" y="210"/>
                </a:lnTo>
                <a:lnTo>
                  <a:pt x="233" y="194"/>
                </a:lnTo>
                <a:lnTo>
                  <a:pt x="206" y="178"/>
                </a:lnTo>
                <a:lnTo>
                  <a:pt x="180" y="160"/>
                </a:lnTo>
                <a:lnTo>
                  <a:pt x="157" y="143"/>
                </a:lnTo>
                <a:lnTo>
                  <a:pt x="133" y="124"/>
                </a:lnTo>
                <a:lnTo>
                  <a:pt x="113" y="105"/>
                </a:lnTo>
                <a:lnTo>
                  <a:pt x="94" y="86"/>
                </a:lnTo>
                <a:lnTo>
                  <a:pt x="77" y="65"/>
                </a:lnTo>
                <a:lnTo>
                  <a:pt x="60" y="45"/>
                </a:lnTo>
                <a:lnTo>
                  <a:pt x="49" y="26"/>
                </a:lnTo>
                <a:lnTo>
                  <a:pt x="34" y="0"/>
                </a:lnTo>
                <a:lnTo>
                  <a:pt x="19" y="23"/>
                </a:lnTo>
                <a:lnTo>
                  <a:pt x="9" y="43"/>
                </a:lnTo>
                <a:lnTo>
                  <a:pt x="1" y="67"/>
                </a:lnTo>
                <a:lnTo>
                  <a:pt x="0" y="92"/>
                </a:lnTo>
                <a:lnTo>
                  <a:pt x="0" y="116"/>
                </a:lnTo>
                <a:lnTo>
                  <a:pt x="0" y="146"/>
                </a:lnTo>
                <a:lnTo>
                  <a:pt x="4" y="177"/>
                </a:lnTo>
                <a:lnTo>
                  <a:pt x="9" y="207"/>
                </a:lnTo>
                <a:lnTo>
                  <a:pt x="19" y="236"/>
                </a:lnTo>
                <a:lnTo>
                  <a:pt x="35" y="267"/>
                </a:lnTo>
                <a:lnTo>
                  <a:pt x="53" y="296"/>
                </a:lnTo>
                <a:lnTo>
                  <a:pt x="77" y="323"/>
                </a:lnTo>
                <a:lnTo>
                  <a:pt x="108" y="355"/>
                </a:lnTo>
                <a:lnTo>
                  <a:pt x="136" y="379"/>
                </a:lnTo>
                <a:lnTo>
                  <a:pt x="172" y="408"/>
                </a:lnTo>
                <a:lnTo>
                  <a:pt x="218" y="437"/>
                </a:lnTo>
                <a:lnTo>
                  <a:pt x="258" y="459"/>
                </a:lnTo>
                <a:lnTo>
                  <a:pt x="308" y="483"/>
                </a:lnTo>
                <a:lnTo>
                  <a:pt x="359" y="500"/>
                </a:lnTo>
                <a:lnTo>
                  <a:pt x="410" y="514"/>
                </a:lnTo>
                <a:lnTo>
                  <a:pt x="481" y="522"/>
                </a:lnTo>
                <a:lnTo>
                  <a:pt x="540" y="525"/>
                </a:lnTo>
                <a:lnTo>
                  <a:pt x="598" y="525"/>
                </a:lnTo>
                <a:lnTo>
                  <a:pt x="1415" y="525"/>
                </a:lnTo>
                <a:lnTo>
                  <a:pt x="1415" y="667"/>
                </a:lnTo>
                <a:lnTo>
                  <a:pt x="2091" y="396"/>
                </a:lnTo>
                <a:lnTo>
                  <a:pt x="1415" y="122"/>
                </a:lnTo>
              </a:path>
            </a:pathLst>
          </a:custGeom>
          <a:solidFill>
            <a:srgbClr val="FF0000"/>
          </a:solidFill>
          <a:ln w="12699" cap="rnd" cmpd="sng">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3561899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4564"/>
                                        </p:tgtEl>
                                        <p:attrNameLst>
                                          <p:attrName>style.visibility</p:attrName>
                                        </p:attrNameLst>
                                      </p:cBhvr>
                                      <p:to>
                                        <p:strVal val="visible"/>
                                      </p:to>
                                    </p:set>
                                    <p:animEffect transition="in" filter="dissolve">
                                      <p:cBhvr>
                                        <p:cTn id="7" dur="500"/>
                                        <p:tgtEl>
                                          <p:spTgt spid="19456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94565"/>
                                        </p:tgtEl>
                                        <p:attrNameLst>
                                          <p:attrName>style.visibility</p:attrName>
                                        </p:attrNameLst>
                                      </p:cBhvr>
                                      <p:to>
                                        <p:strVal val="visible"/>
                                      </p:to>
                                    </p:set>
                                    <p:animEffect transition="in" filter="dissolve">
                                      <p:cBhvr>
                                        <p:cTn id="11" dur="500"/>
                                        <p:tgtEl>
                                          <p:spTgt spid="194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26"/>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26979" name="Rectangle 1027"/>
          <p:cNvSpPr>
            <a:spLocks noGrp="1" noChangeArrowheads="1"/>
          </p:cNvSpPr>
          <p:nvPr>
            <p:ph idx="1"/>
          </p:nvPr>
        </p:nvSpPr>
        <p:spPr>
          <a:xfrm>
            <a:off x="914400" y="1295400"/>
            <a:ext cx="7848600" cy="48768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Beginning work in process was $125,000.  Manufacturing costs incurred for the month were $835,000.  There were $200,000 of partially finished goods remaining in work in process inventory at the end of the month.  What was the cost of goods manufactured during the month?</a:t>
            </a:r>
          </a:p>
          <a:p>
            <a:pPr lvl="2" eaLnBrk="1" hangingPunct="1">
              <a:spcBef>
                <a:spcPct val="0"/>
              </a:spcBef>
            </a:pPr>
            <a:r>
              <a:rPr lang="en-US" sz="2800" smtClean="0"/>
              <a:t>A.	$1,160,000</a:t>
            </a:r>
          </a:p>
          <a:p>
            <a:pPr lvl="2" eaLnBrk="1" hangingPunct="1">
              <a:spcBef>
                <a:spcPct val="0"/>
              </a:spcBef>
            </a:pPr>
            <a:r>
              <a:rPr lang="en-US" sz="2800" smtClean="0"/>
              <a:t>B.	$   910,000</a:t>
            </a:r>
          </a:p>
          <a:p>
            <a:pPr lvl="2" eaLnBrk="1" hangingPunct="1">
              <a:spcBef>
                <a:spcPct val="0"/>
              </a:spcBef>
            </a:pPr>
            <a:r>
              <a:rPr lang="en-US" sz="2800" smtClean="0"/>
              <a:t>C.	$   760,000</a:t>
            </a:r>
          </a:p>
          <a:p>
            <a:pPr lvl="2" eaLnBrk="1" hangingPunct="1">
              <a:spcBef>
                <a:spcPct val="0"/>
              </a:spcBef>
            </a:pPr>
            <a:r>
              <a:rPr lang="en-US" sz="2800" smtClean="0"/>
              <a:t>D.	Cannot be determined. </a:t>
            </a:r>
          </a:p>
          <a:p>
            <a:pPr lvl="2" eaLnBrk="1" hangingPunct="1"/>
            <a:endParaRPr lang="en-US" sz="2800" smtClean="0"/>
          </a:p>
        </p:txBody>
      </p:sp>
    </p:spTree>
    <p:extLst>
      <p:ext uri="{BB962C8B-B14F-4D97-AF65-F5344CB8AC3E}">
        <p14:creationId xmlns="" xmlns:p14="http://schemas.microsoft.com/office/powerpoint/2010/main" val="135798162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8002" name="Rectangle 3"/>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Answer</a:t>
            </a:r>
            <a:endParaRPr lang="en-US" sz="3600" dirty="0" smtClean="0">
              <a:sym typeface="Wingdings" pitchFamily="2" charset="2"/>
            </a:endParaRPr>
          </a:p>
        </p:txBody>
      </p:sp>
      <p:sp>
        <p:nvSpPr>
          <p:cNvPr id="128003" name="Rectangle 2"/>
          <p:cNvSpPr>
            <a:spLocks noGrp="1" noChangeArrowheads="1"/>
          </p:cNvSpPr>
          <p:nvPr>
            <p:ph idx="1"/>
          </p:nvPr>
        </p:nvSpPr>
        <p:spPr>
          <a:xfrm>
            <a:off x="914400" y="1295400"/>
            <a:ext cx="7848600" cy="48768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Beginning work in process was $125,000.  Manufacturing costs incurred for the month were $835,000.  There were $200,000 of partially finished goods remaining in work in process inventory at the end of the month.  What was the cost of goods manufactured during the month?</a:t>
            </a:r>
          </a:p>
          <a:p>
            <a:pPr lvl="2" eaLnBrk="1" hangingPunct="1">
              <a:spcBef>
                <a:spcPct val="0"/>
              </a:spcBef>
            </a:pPr>
            <a:r>
              <a:rPr lang="en-US" sz="2800" smtClean="0">
                <a:solidFill>
                  <a:schemeClr val="folHlink"/>
                </a:solidFill>
              </a:rPr>
              <a:t>A.	$1,160,000</a:t>
            </a:r>
          </a:p>
          <a:p>
            <a:pPr lvl="2" eaLnBrk="1" hangingPunct="1">
              <a:spcBef>
                <a:spcPct val="0"/>
              </a:spcBef>
            </a:pPr>
            <a:r>
              <a:rPr lang="en-US" sz="2800" smtClean="0">
                <a:solidFill>
                  <a:schemeClr val="folHlink"/>
                </a:solidFill>
              </a:rPr>
              <a:t>B.	$   910,000</a:t>
            </a:r>
            <a:endParaRPr lang="en-US" sz="2800" smtClean="0"/>
          </a:p>
          <a:p>
            <a:pPr lvl="2" eaLnBrk="1" hangingPunct="1">
              <a:spcBef>
                <a:spcPct val="0"/>
              </a:spcBef>
            </a:pPr>
            <a:r>
              <a:rPr lang="en-US" sz="2800" smtClean="0"/>
              <a:t>C.	$   760,000</a:t>
            </a:r>
          </a:p>
          <a:p>
            <a:pPr lvl="2" eaLnBrk="1" hangingPunct="1">
              <a:spcBef>
                <a:spcPct val="0"/>
              </a:spcBef>
            </a:pPr>
            <a:r>
              <a:rPr lang="en-US" sz="2800" smtClean="0">
                <a:solidFill>
                  <a:schemeClr val="folHlink"/>
                </a:solidFill>
              </a:rPr>
              <a:t>D.	Cannot be determined.</a:t>
            </a:r>
            <a:r>
              <a:rPr lang="en-US" sz="2800" smtClean="0"/>
              <a:t> </a:t>
            </a:r>
          </a:p>
          <a:p>
            <a:pPr lvl="2" eaLnBrk="1" hangingPunct="1"/>
            <a:endParaRPr lang="en-US" sz="2800" smtClean="0"/>
          </a:p>
        </p:txBody>
      </p:sp>
      <p:sp>
        <p:nvSpPr>
          <p:cNvPr id="108548" name="Oval 4"/>
          <p:cNvSpPr>
            <a:spLocks noChangeArrowheads="1"/>
          </p:cNvSpPr>
          <p:nvPr/>
        </p:nvSpPr>
        <p:spPr bwMode="auto">
          <a:xfrm>
            <a:off x="1828800" y="4687119"/>
            <a:ext cx="635000" cy="635000"/>
          </a:xfrm>
          <a:prstGeom prst="ellipse">
            <a:avLst/>
          </a:prstGeom>
          <a:noFill/>
          <a:ln w="50799">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08549" name="Object 5"/>
          <p:cNvGraphicFramePr>
            <a:graphicFrameLocks/>
          </p:cNvGraphicFramePr>
          <p:nvPr/>
        </p:nvGraphicFramePr>
        <p:xfrm>
          <a:off x="4800600" y="3200400"/>
          <a:ext cx="4114800" cy="2743200"/>
        </p:xfrm>
        <a:graphic>
          <a:graphicData uri="http://schemas.openxmlformats.org/presentationml/2006/ole">
            <p:oleObj spid="_x0000_s9226" name="Worksheet" r:id="rId4" imgW="2699640" imgH="2270880" progId="Excel.Sheet.8">
              <p:embed/>
            </p:oleObj>
          </a:graphicData>
        </a:graphic>
      </p:graphicFrame>
    </p:spTree>
    <p:extLst>
      <p:ext uri="{BB962C8B-B14F-4D97-AF65-F5344CB8AC3E}">
        <p14:creationId xmlns="" xmlns:p14="http://schemas.microsoft.com/office/powerpoint/2010/main" val="11379563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0-#ppt_w/2"/>
                                          </p:val>
                                        </p:tav>
                                        <p:tav tm="100000">
                                          <p:val>
                                            <p:strVal val="#ppt_x"/>
                                          </p:val>
                                        </p:tav>
                                      </p:tavLst>
                                    </p:anim>
                                    <p:anim calcmode="lin" valueType="num">
                                      <p:cBhvr additive="base">
                                        <p:cTn id="8" dur="500" fill="hold"/>
                                        <p:tgtEl>
                                          <p:spTgt spid="10854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2000"/>
                                  </p:stCondLst>
                                  <p:childTnLst>
                                    <p:set>
                                      <p:cBhvr>
                                        <p:cTn id="11" dur="1" fill="hold">
                                          <p:stCondLst>
                                            <p:cond delay="0"/>
                                          </p:stCondLst>
                                        </p:cTn>
                                        <p:tgtEl>
                                          <p:spTgt spid="108549"/>
                                        </p:tgtEl>
                                        <p:attrNameLst>
                                          <p:attrName>style.visibility</p:attrName>
                                        </p:attrNameLst>
                                      </p:cBhvr>
                                      <p:to>
                                        <p:strVal val="visible"/>
                                      </p:to>
                                    </p:set>
                                    <p:anim calcmode="lin" valueType="num">
                                      <p:cBhvr additive="base">
                                        <p:cTn id="12" dur="500" fill="hold"/>
                                        <p:tgtEl>
                                          <p:spTgt spid="108549"/>
                                        </p:tgtEl>
                                        <p:attrNameLst>
                                          <p:attrName>ppt_x</p:attrName>
                                        </p:attrNameLst>
                                      </p:cBhvr>
                                      <p:tavLst>
                                        <p:tav tm="0">
                                          <p:val>
                                            <p:strVal val="0-#ppt_w/2"/>
                                          </p:val>
                                        </p:tav>
                                        <p:tav tm="100000">
                                          <p:val>
                                            <p:strVal val="#ppt_x"/>
                                          </p:val>
                                        </p:tav>
                                      </p:tavLst>
                                    </p:anim>
                                    <p:anim calcmode="lin" valueType="num">
                                      <p:cBhvr additive="base">
                                        <p:cTn id="13" dur="500" fill="hold"/>
                                        <p:tgtEl>
                                          <p:spTgt spid="1085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9026" name="Object 2"/>
          <p:cNvGraphicFramePr>
            <a:graphicFrameLocks/>
          </p:cNvGraphicFramePr>
          <p:nvPr/>
        </p:nvGraphicFramePr>
        <p:xfrm>
          <a:off x="1143000" y="1600200"/>
          <a:ext cx="7200900" cy="4391025"/>
        </p:xfrm>
        <a:graphic>
          <a:graphicData uri="http://schemas.openxmlformats.org/presentationml/2006/ole">
            <p:oleObj spid="_x0000_s10250" name="Worksheet" r:id="rId4" imgW="4819680" imgH="2439360" progId="Excel.Sheet.8">
              <p:embed/>
            </p:oleObj>
          </a:graphicData>
        </a:graphic>
      </p:graphicFrame>
      <p:sp>
        <p:nvSpPr>
          <p:cNvPr id="129027" name="Rectangle 3"/>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Product Costs </a:t>
            </a:r>
          </a:p>
        </p:txBody>
      </p:sp>
      <p:sp>
        <p:nvSpPr>
          <p:cNvPr id="102404" name="Line 4"/>
          <p:cNvSpPr>
            <a:spLocks noChangeShapeType="1"/>
          </p:cNvSpPr>
          <p:nvPr/>
        </p:nvSpPr>
        <p:spPr bwMode="auto">
          <a:xfrm flipV="1">
            <a:off x="3886200" y="3657600"/>
            <a:ext cx="1219200" cy="1752600"/>
          </a:xfrm>
          <a:prstGeom prst="line">
            <a:avLst/>
          </a:prstGeom>
          <a:noFill/>
          <a:ln w="3810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12427322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3000"/>
                                  </p:stCondLst>
                                  <p:childTnLst>
                                    <p:set>
                                      <p:cBhvr>
                                        <p:cTn id="6" dur="1" fill="hold">
                                          <p:stCondLst>
                                            <p:cond delay="0"/>
                                          </p:stCondLst>
                                        </p:cTn>
                                        <p:tgtEl>
                                          <p:spTgt spid="102404"/>
                                        </p:tgtEl>
                                        <p:attrNameLst>
                                          <p:attrName>style.visibility</p:attrName>
                                        </p:attrNameLst>
                                      </p:cBhvr>
                                      <p:to>
                                        <p:strVal val="visible"/>
                                      </p:to>
                                    </p:set>
                                    <p:animEffect transition="in" filter="wipe(down)">
                                      <p:cBhvr>
                                        <p:cTn id="7" dur="500"/>
                                        <p:tgtEl>
                                          <p:spTgt spid="102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3005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Beginning finished goods inventory was $130,000. The cost of goods manufactured for the month was $760,000. And the ending finished goods inventory was $150,000. What was the cost of goods sold for the month?</a:t>
            </a:r>
          </a:p>
          <a:p>
            <a:pPr lvl="1" eaLnBrk="1" hangingPunct="1">
              <a:buFont typeface="Wingdings" pitchFamily="2" charset="2"/>
              <a:buNone/>
            </a:pPr>
            <a:r>
              <a:rPr lang="en-US" smtClean="0"/>
              <a:t>A. $  20,000.</a:t>
            </a:r>
          </a:p>
          <a:p>
            <a:pPr lvl="1" eaLnBrk="1" hangingPunct="1">
              <a:buFont typeface="Wingdings" pitchFamily="2" charset="2"/>
              <a:buNone/>
            </a:pPr>
            <a:r>
              <a:rPr lang="en-US" smtClean="0"/>
              <a:t>B. $740,000.</a:t>
            </a:r>
          </a:p>
          <a:p>
            <a:pPr lvl="1" eaLnBrk="1" hangingPunct="1">
              <a:buFont typeface="Wingdings" pitchFamily="2" charset="2"/>
              <a:buNone/>
            </a:pPr>
            <a:r>
              <a:rPr lang="en-US" smtClean="0"/>
              <a:t>C. $780,000.</a:t>
            </a:r>
          </a:p>
          <a:p>
            <a:pPr lvl="1" eaLnBrk="1" hangingPunct="1">
              <a:buFont typeface="Wingdings" pitchFamily="2" charset="2"/>
              <a:buNone/>
            </a:pPr>
            <a:r>
              <a:rPr lang="en-US" smtClean="0"/>
              <a:t>D. $760,000.</a:t>
            </a:r>
          </a:p>
        </p:txBody>
      </p:sp>
    </p:spTree>
    <p:extLst>
      <p:ext uri="{BB962C8B-B14F-4D97-AF65-F5344CB8AC3E}">
        <p14:creationId xmlns="" xmlns:p14="http://schemas.microsoft.com/office/powerpoint/2010/main" val="262006088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Answer</a:t>
            </a:r>
            <a:endParaRPr lang="en-US" sz="3600" dirty="0" smtClean="0">
              <a:sym typeface="Wingdings" pitchFamily="2" charset="2"/>
            </a:endParaRPr>
          </a:p>
        </p:txBody>
      </p:sp>
      <p:sp>
        <p:nvSpPr>
          <p:cNvPr id="131075"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Beginning finished goods inventory was $130,000. The cost of goods manufactured for the month was $760,000. And the ending finished goods inventory was $150,000. What was the cost of goods sold for the month?</a:t>
            </a:r>
          </a:p>
          <a:p>
            <a:pPr lvl="1" eaLnBrk="1" hangingPunct="1">
              <a:buFont typeface="Wingdings" pitchFamily="2" charset="2"/>
              <a:buNone/>
            </a:pPr>
            <a:r>
              <a:rPr lang="en-US" smtClean="0"/>
              <a:t>A. $  20,000.</a:t>
            </a:r>
          </a:p>
          <a:p>
            <a:pPr lvl="1" eaLnBrk="1" hangingPunct="1">
              <a:buFont typeface="Wingdings" pitchFamily="2" charset="2"/>
              <a:buNone/>
            </a:pPr>
            <a:r>
              <a:rPr lang="en-US" smtClean="0"/>
              <a:t>B. $740,000.</a:t>
            </a:r>
          </a:p>
          <a:p>
            <a:pPr lvl="1" eaLnBrk="1" hangingPunct="1">
              <a:buFont typeface="Wingdings" pitchFamily="2" charset="2"/>
              <a:buNone/>
            </a:pPr>
            <a:r>
              <a:rPr lang="en-US" smtClean="0"/>
              <a:t>C. $780,000.</a:t>
            </a:r>
          </a:p>
          <a:p>
            <a:pPr lvl="1" eaLnBrk="1" hangingPunct="1">
              <a:buFont typeface="Wingdings" pitchFamily="2" charset="2"/>
              <a:buNone/>
            </a:pPr>
            <a:r>
              <a:rPr lang="en-US" smtClean="0"/>
              <a:t>D. $760,000.</a:t>
            </a:r>
          </a:p>
        </p:txBody>
      </p:sp>
      <p:sp>
        <p:nvSpPr>
          <p:cNvPr id="141316" name="Oval 4"/>
          <p:cNvSpPr>
            <a:spLocks noChangeArrowheads="1"/>
          </p:cNvSpPr>
          <p:nvPr/>
        </p:nvSpPr>
        <p:spPr bwMode="auto">
          <a:xfrm>
            <a:off x="990600" y="4267200"/>
            <a:ext cx="635000" cy="635000"/>
          </a:xfrm>
          <a:prstGeom prst="ellipse">
            <a:avLst/>
          </a:prstGeom>
          <a:noFill/>
          <a:ln w="50799">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1317" name="AutoShape 5"/>
          <p:cNvSpPr>
            <a:spLocks noChangeArrowheads="1"/>
          </p:cNvSpPr>
          <p:nvPr/>
        </p:nvSpPr>
        <p:spPr bwMode="auto">
          <a:xfrm>
            <a:off x="3352800" y="3276600"/>
            <a:ext cx="5334000" cy="1066800"/>
          </a:xfrm>
          <a:prstGeom prst="wedgeRectCallout">
            <a:avLst>
              <a:gd name="adj1" fmla="val -52856"/>
              <a:gd name="adj2" fmla="val 75296"/>
            </a:avLst>
          </a:prstGeom>
          <a:solidFill>
            <a:srgbClr val="00FF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Arial" pitchFamily="34" charset="0"/>
              </a:rPr>
              <a:t>$130,000 + $760,000 = $890,000</a:t>
            </a:r>
          </a:p>
          <a:p>
            <a:pPr algn="ctr"/>
            <a:r>
              <a:rPr lang="en-US">
                <a:latin typeface="Arial" pitchFamily="34" charset="0"/>
              </a:rPr>
              <a:t>$890,000 - $150,000 = $740,000</a:t>
            </a:r>
            <a:endParaRPr lang="en-US"/>
          </a:p>
        </p:txBody>
      </p:sp>
    </p:spTree>
    <p:extLst>
      <p:ext uri="{BB962C8B-B14F-4D97-AF65-F5344CB8AC3E}">
        <p14:creationId xmlns="" xmlns:p14="http://schemas.microsoft.com/office/powerpoint/2010/main" val="3732121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1316"/>
                                        </p:tgtEl>
                                        <p:attrNameLst>
                                          <p:attrName>style.visibility</p:attrName>
                                        </p:attrNameLst>
                                      </p:cBhvr>
                                      <p:to>
                                        <p:strVal val="visible"/>
                                      </p:to>
                                    </p:set>
                                    <p:anim calcmode="lin" valueType="num">
                                      <p:cBhvr additive="base">
                                        <p:cTn id="7" dur="500" fill="hold"/>
                                        <p:tgtEl>
                                          <p:spTgt spid="141316"/>
                                        </p:tgtEl>
                                        <p:attrNameLst>
                                          <p:attrName>ppt_x</p:attrName>
                                        </p:attrNameLst>
                                      </p:cBhvr>
                                      <p:tavLst>
                                        <p:tav tm="0">
                                          <p:val>
                                            <p:strVal val="0-#ppt_w/2"/>
                                          </p:val>
                                        </p:tav>
                                        <p:tav tm="100000">
                                          <p:val>
                                            <p:strVal val="#ppt_x"/>
                                          </p:val>
                                        </p:tav>
                                      </p:tavLst>
                                    </p:anim>
                                    <p:anim calcmode="lin" valueType="num">
                                      <p:cBhvr additive="base">
                                        <p:cTn id="8" dur="500" fill="hold"/>
                                        <p:tgtEl>
                                          <p:spTgt spid="14131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grpId="0" nodeType="afterEffect">
                                  <p:stCondLst>
                                    <p:cond delay="2000"/>
                                  </p:stCondLst>
                                  <p:childTnLst>
                                    <p:set>
                                      <p:cBhvr>
                                        <p:cTn id="11" dur="1" fill="hold">
                                          <p:stCondLst>
                                            <p:cond delay="0"/>
                                          </p:stCondLst>
                                        </p:cTn>
                                        <p:tgtEl>
                                          <p:spTgt spid="141317"/>
                                        </p:tgtEl>
                                        <p:attrNameLst>
                                          <p:attrName>style.visibility</p:attrName>
                                        </p:attrNameLst>
                                      </p:cBhvr>
                                      <p:to>
                                        <p:strVal val="visible"/>
                                      </p:to>
                                    </p:set>
                                    <p:anim calcmode="lin" valueType="num">
                                      <p:cBhvr additive="base">
                                        <p:cTn id="12" dur="500" fill="hold"/>
                                        <p:tgtEl>
                                          <p:spTgt spid="141317"/>
                                        </p:tgtEl>
                                        <p:attrNameLst>
                                          <p:attrName>ppt_x</p:attrName>
                                        </p:attrNameLst>
                                      </p:cBhvr>
                                      <p:tavLst>
                                        <p:tav tm="0">
                                          <p:val>
                                            <p:strVal val="0-#ppt_w/2"/>
                                          </p:val>
                                        </p:tav>
                                        <p:tav tm="100000">
                                          <p:val>
                                            <p:strVal val="#ppt_x"/>
                                          </p:val>
                                        </p:tav>
                                      </p:tavLst>
                                    </p:anim>
                                    <p:anim calcmode="lin" valueType="num">
                                      <p:cBhvr additive="base">
                                        <p:cTn id="13" dur="500" fill="hold"/>
                                        <p:tgtEl>
                                          <p:spTgt spid="1413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animBg="1"/>
      <p:bldP spid="141317"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rtlCol="0">
            <a:normAutofit fontScale="90000"/>
          </a:bodyPr>
          <a:lstStyle/>
          <a:p>
            <a:pPr eaLnBrk="1" fontAlgn="auto" hangingPunct="1">
              <a:spcAft>
                <a:spcPts val="0"/>
              </a:spcAft>
              <a:defRPr/>
            </a:pPr>
            <a:r>
              <a:rPr lang="en-US" dirty="0" smtClean="0"/>
              <a:t>Cost Classifications for Predicting Cost Behavior</a:t>
            </a:r>
          </a:p>
        </p:txBody>
      </p:sp>
      <p:sp>
        <p:nvSpPr>
          <p:cNvPr id="109571" name="Rectangle 3"/>
          <p:cNvSpPr>
            <a:spLocks noGrp="1" noChangeArrowheads="1"/>
          </p:cNvSpPr>
          <p:nvPr>
            <p:ph type="body" sz="half" idx="2"/>
          </p:nvPr>
        </p:nvSpPr>
        <p:spPr>
          <a:xfrm>
            <a:off x="762000" y="1905000"/>
            <a:ext cx="4191000" cy="4114800"/>
          </a:xfrm>
          <a:solidFill>
            <a:srgbClr val="EDECD2"/>
          </a:solidFill>
          <a:ln w="12700">
            <a:solidFill>
              <a:schemeClr val="accent2"/>
            </a:solidFill>
            <a:miter lim="800000"/>
            <a:headEnd/>
            <a:tailEnd/>
          </a:ln>
          <a:effectLst>
            <a:outerShdw dist="107763" dir="2700000" algn="ctr" rotWithShape="0">
              <a:schemeClr val="tx1"/>
            </a:outerShdw>
          </a:effectLst>
        </p:spPr>
        <p:txBody>
          <a:bodyPr lIns="90488" tIns="44450" rIns="90488" bIns="44450"/>
          <a:lstStyle/>
          <a:p>
            <a:pPr algn="ctr" eaLnBrk="1" hangingPunct="1">
              <a:lnSpc>
                <a:spcPct val="90000"/>
              </a:lnSpc>
              <a:spcBef>
                <a:spcPct val="35000"/>
              </a:spcBef>
              <a:buFont typeface="Wingdings" pitchFamily="2" charset="2"/>
              <a:buNone/>
            </a:pPr>
            <a:r>
              <a:rPr lang="en-US" sz="2800" smtClean="0"/>
              <a:t>   How a cost will react to changes in the level of business activity.</a:t>
            </a:r>
          </a:p>
          <a:p>
            <a:pPr lvl="1" eaLnBrk="1" hangingPunct="1">
              <a:lnSpc>
                <a:spcPct val="95000"/>
              </a:lnSpc>
              <a:spcBef>
                <a:spcPct val="45000"/>
              </a:spcBef>
            </a:pPr>
            <a:r>
              <a:rPr lang="en-US" sz="2400" smtClean="0"/>
              <a:t>Total </a:t>
            </a:r>
            <a:r>
              <a:rPr lang="en-US" sz="2400" b="1" smtClean="0">
                <a:solidFill>
                  <a:schemeClr val="accent2"/>
                </a:solidFill>
              </a:rPr>
              <a:t>variable costs</a:t>
            </a:r>
            <a:r>
              <a:rPr lang="en-US" sz="2400" smtClean="0">
                <a:solidFill>
                  <a:schemeClr val="accent2"/>
                </a:solidFill>
              </a:rPr>
              <a:t> </a:t>
            </a:r>
            <a:r>
              <a:rPr lang="en-US" sz="2400" smtClean="0"/>
              <a:t>change when activity changes.</a:t>
            </a:r>
          </a:p>
          <a:p>
            <a:pPr lvl="1" eaLnBrk="1" hangingPunct="1">
              <a:lnSpc>
                <a:spcPct val="95000"/>
              </a:lnSpc>
              <a:spcBef>
                <a:spcPct val="45000"/>
              </a:spcBef>
            </a:pPr>
            <a:r>
              <a:rPr lang="en-US" sz="2400" smtClean="0"/>
              <a:t>Total </a:t>
            </a:r>
            <a:r>
              <a:rPr lang="en-US" sz="2400" b="1" smtClean="0">
                <a:solidFill>
                  <a:schemeClr val="accent2"/>
                </a:solidFill>
              </a:rPr>
              <a:t>fixed costs</a:t>
            </a:r>
            <a:r>
              <a:rPr lang="en-US" sz="2400" smtClean="0">
                <a:solidFill>
                  <a:schemeClr val="accent2"/>
                </a:solidFill>
              </a:rPr>
              <a:t> </a:t>
            </a:r>
            <a:r>
              <a:rPr lang="en-US" sz="2400" smtClean="0"/>
              <a:t>remain unchanged when activity changes.</a:t>
            </a:r>
          </a:p>
        </p:txBody>
      </p:sp>
    </p:spTree>
    <p:extLst>
      <p:ext uri="{BB962C8B-B14F-4D97-AF65-F5344CB8AC3E}">
        <p14:creationId xmlns="" xmlns:p14="http://schemas.microsoft.com/office/powerpoint/2010/main" val="11614105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 calcmode="lin" valueType="num">
                                      <p:cBhvr additive="base">
                                        <p:cTn id="7" dur="500" fill="hold"/>
                                        <p:tgtEl>
                                          <p:spTgt spid="1095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9571">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9571">
                                            <p:txEl>
                                              <p:pRg st="1" end="1"/>
                                            </p:txEl>
                                          </p:spTgt>
                                        </p:tgtEl>
                                        <p:attrNameLst>
                                          <p:attrName>style.visibility</p:attrName>
                                        </p:attrNameLst>
                                      </p:cBhvr>
                                      <p:to>
                                        <p:strVal val="visible"/>
                                      </p:to>
                                    </p:set>
                                    <p:anim calcmode="lin" valueType="num">
                                      <p:cBhvr additive="base">
                                        <p:cTn id="12" dur="500" fill="hold"/>
                                        <p:tgtEl>
                                          <p:spTgt spid="109571">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09571">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9571">
                                            <p:txEl>
                                              <p:pRg st="2" end="2"/>
                                            </p:txEl>
                                          </p:spTgt>
                                        </p:tgtEl>
                                        <p:attrNameLst>
                                          <p:attrName>style.visibility</p:attrName>
                                        </p:attrNameLst>
                                      </p:cBhvr>
                                      <p:to>
                                        <p:strVal val="visible"/>
                                      </p:to>
                                    </p:set>
                                    <p:anim calcmode="lin" valueType="num">
                                      <p:cBhvr additive="base">
                                        <p:cTn id="17" dur="500" fill="hold"/>
                                        <p:tgtEl>
                                          <p:spTgt spid="10957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0957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bldLvl="2" autoUpdateAnimBg="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3"/>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Total Variable Cost</a:t>
            </a:r>
          </a:p>
        </p:txBody>
      </p:sp>
      <p:sp>
        <p:nvSpPr>
          <p:cNvPr id="133123" name="Rectangle 4"/>
          <p:cNvSpPr>
            <a:spLocks noGrp="1" noChangeArrowheads="1"/>
          </p:cNvSpPr>
          <p:nvPr>
            <p:ph idx="1"/>
          </p:nvPr>
        </p:nvSpPr>
        <p:spPr>
          <a:xfrm>
            <a:off x="762000" y="1600200"/>
            <a:ext cx="8001000" cy="1333500"/>
          </a:xfrm>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smtClean="0"/>
              <a:t>  Your </a:t>
            </a:r>
            <a:r>
              <a:rPr lang="en-US" b="1" smtClean="0">
                <a:solidFill>
                  <a:srgbClr val="0000CC"/>
                </a:solidFill>
              </a:rPr>
              <a:t>total long distance</a:t>
            </a:r>
            <a:r>
              <a:rPr lang="en-US" smtClean="0"/>
              <a:t> telephone bill is based on how many minutes you talk.</a:t>
            </a:r>
          </a:p>
        </p:txBody>
      </p:sp>
      <p:sp>
        <p:nvSpPr>
          <p:cNvPr id="110594" name="Line 2"/>
          <p:cNvSpPr>
            <a:spLocks noChangeShapeType="1"/>
          </p:cNvSpPr>
          <p:nvPr/>
        </p:nvSpPr>
        <p:spPr bwMode="auto">
          <a:xfrm flipV="1">
            <a:off x="1965325" y="3644900"/>
            <a:ext cx="2108200" cy="2159000"/>
          </a:xfrm>
          <a:prstGeom prst="line">
            <a:avLst/>
          </a:prstGeom>
          <a:noFill/>
          <a:ln w="25399">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10644" name="Group 52"/>
          <p:cNvGrpSpPr>
            <a:grpSpLocks/>
          </p:cNvGrpSpPr>
          <p:nvPr/>
        </p:nvGrpSpPr>
        <p:grpSpPr bwMode="auto">
          <a:xfrm>
            <a:off x="1181100" y="2857500"/>
            <a:ext cx="3454400" cy="3511550"/>
            <a:chOff x="744" y="1800"/>
            <a:chExt cx="2176" cy="2212"/>
          </a:xfrm>
        </p:grpSpPr>
        <p:sp>
          <p:nvSpPr>
            <p:cNvPr id="133126" name="Line 47"/>
            <p:cNvSpPr>
              <a:spLocks noChangeShapeType="1"/>
            </p:cNvSpPr>
            <p:nvPr/>
          </p:nvSpPr>
          <p:spPr bwMode="auto">
            <a:xfrm>
              <a:off x="1248" y="1928"/>
              <a:ext cx="0" cy="1712"/>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27" name="Line 48"/>
            <p:cNvSpPr>
              <a:spLocks noChangeShapeType="1"/>
            </p:cNvSpPr>
            <p:nvPr/>
          </p:nvSpPr>
          <p:spPr bwMode="auto">
            <a:xfrm>
              <a:off x="1256" y="3648"/>
              <a:ext cx="1664" cy="0"/>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28" name="Rectangle 49"/>
            <p:cNvSpPr>
              <a:spLocks noChangeArrowheads="1"/>
            </p:cNvSpPr>
            <p:nvPr/>
          </p:nvSpPr>
          <p:spPr bwMode="auto">
            <a:xfrm>
              <a:off x="1441" y="3745"/>
              <a:ext cx="1342" cy="26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200">
                  <a:solidFill>
                    <a:srgbClr val="0000CC"/>
                  </a:solidFill>
                  <a:latin typeface="Arial" pitchFamily="34" charset="0"/>
                </a:rPr>
                <a:t>Minutes Talked</a:t>
              </a:r>
            </a:p>
          </p:txBody>
        </p:sp>
        <p:sp>
          <p:nvSpPr>
            <p:cNvPr id="133129" name="Rectangle 50"/>
            <p:cNvSpPr>
              <a:spLocks noChangeArrowheads="1"/>
            </p:cNvSpPr>
            <p:nvPr/>
          </p:nvSpPr>
          <p:spPr bwMode="auto">
            <a:xfrm rot="-5400000">
              <a:off x="48" y="2496"/>
              <a:ext cx="1870" cy="478"/>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rgbClr val="0000CC"/>
                  </a:solidFill>
                  <a:latin typeface="Arial" pitchFamily="34" charset="0"/>
                </a:rPr>
                <a:t>Total Long Distance</a:t>
              </a:r>
              <a:br>
                <a:rPr lang="en-US" sz="2200">
                  <a:solidFill>
                    <a:srgbClr val="0000CC"/>
                  </a:solidFill>
                  <a:latin typeface="Arial" pitchFamily="34" charset="0"/>
                </a:rPr>
              </a:br>
              <a:r>
                <a:rPr lang="en-US" sz="2200">
                  <a:solidFill>
                    <a:srgbClr val="0000CC"/>
                  </a:solidFill>
                  <a:latin typeface="Arial" pitchFamily="34" charset="0"/>
                </a:rPr>
                <a:t>Telephone Bill</a:t>
              </a:r>
            </a:p>
          </p:txBody>
        </p:sp>
      </p:grpSp>
    </p:spTree>
    <p:extLst>
      <p:ext uri="{BB962C8B-B14F-4D97-AF65-F5344CB8AC3E}">
        <p14:creationId xmlns="" xmlns:p14="http://schemas.microsoft.com/office/powerpoint/2010/main" val="41188539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110644"/>
                                        </p:tgtEl>
                                        <p:attrNameLst>
                                          <p:attrName>style.visibility</p:attrName>
                                        </p:attrNameLst>
                                      </p:cBhvr>
                                      <p:to>
                                        <p:strVal val="visible"/>
                                      </p:to>
                                    </p:set>
                                    <p:animEffect transition="in" filter="dissolve">
                                      <p:cBhvr>
                                        <p:cTn id="7" dur="500"/>
                                        <p:tgtEl>
                                          <p:spTgt spid="1106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0594"/>
                                        </p:tgtEl>
                                        <p:attrNameLst>
                                          <p:attrName>style.visibility</p:attrName>
                                        </p:attrNameLst>
                                      </p:cBhvr>
                                      <p:to>
                                        <p:strVal val="visible"/>
                                      </p:to>
                                    </p:set>
                                    <p:animEffect transition="in" filter="dissolve">
                                      <p:cBhvr>
                                        <p:cTn id="12" dur="500"/>
                                        <p:tgtEl>
                                          <p:spTgt spid="11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Variable Cost Per Unit</a:t>
            </a:r>
          </a:p>
        </p:txBody>
      </p:sp>
      <p:sp>
        <p:nvSpPr>
          <p:cNvPr id="134147" name="Rectangle 9"/>
          <p:cNvSpPr>
            <a:spLocks noGrp="1" noChangeArrowheads="1"/>
          </p:cNvSpPr>
          <p:nvPr>
            <p:ph idx="1"/>
          </p:nvPr>
        </p:nvSpPr>
        <p:spPr>
          <a:xfrm>
            <a:off x="152400" y="1600200"/>
            <a:ext cx="8763000" cy="4114800"/>
          </a:xfrm>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dirty="0" smtClean="0"/>
              <a:t>  The </a:t>
            </a:r>
            <a:r>
              <a:rPr lang="en-US" b="1" dirty="0" smtClean="0">
                <a:solidFill>
                  <a:schemeClr val="accent2"/>
                </a:solidFill>
              </a:rPr>
              <a:t>cost per long distance minute</a:t>
            </a:r>
            <a:r>
              <a:rPr lang="en-US" dirty="0" smtClean="0"/>
              <a:t> talked is constant.  For example, 1 Rupee per minute.</a:t>
            </a:r>
          </a:p>
        </p:txBody>
      </p:sp>
      <p:sp>
        <p:nvSpPr>
          <p:cNvPr id="134148" name="Line 5"/>
          <p:cNvSpPr>
            <a:spLocks noChangeShapeType="1"/>
          </p:cNvSpPr>
          <p:nvPr/>
        </p:nvSpPr>
        <p:spPr bwMode="auto">
          <a:xfrm>
            <a:off x="5803900" y="5867400"/>
            <a:ext cx="2641600" cy="0"/>
          </a:xfrm>
          <a:prstGeom prst="line">
            <a:avLst/>
          </a:prstGeom>
          <a:noFill/>
          <a:ln w="25399">
            <a:solidFill>
              <a:srgbClr val="FFFF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11668" name="Group 52"/>
          <p:cNvGrpSpPr>
            <a:grpSpLocks/>
          </p:cNvGrpSpPr>
          <p:nvPr/>
        </p:nvGrpSpPr>
        <p:grpSpPr bwMode="auto">
          <a:xfrm>
            <a:off x="4991100" y="2781300"/>
            <a:ext cx="3454400" cy="3587750"/>
            <a:chOff x="3144" y="1752"/>
            <a:chExt cx="2176" cy="2260"/>
          </a:xfrm>
        </p:grpSpPr>
        <p:sp>
          <p:nvSpPr>
            <p:cNvPr id="134151" name="Rectangle 3"/>
            <p:cNvSpPr>
              <a:spLocks noChangeArrowheads="1"/>
            </p:cNvSpPr>
            <p:nvPr/>
          </p:nvSpPr>
          <p:spPr bwMode="auto">
            <a:xfrm>
              <a:off x="3793" y="3745"/>
              <a:ext cx="1438" cy="26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rgbClr val="006600"/>
                  </a:solidFill>
                  <a:latin typeface="Arial" pitchFamily="34" charset="0"/>
                </a:rPr>
                <a:t>Minutes Talked</a:t>
              </a:r>
            </a:p>
          </p:txBody>
        </p:sp>
        <p:sp>
          <p:nvSpPr>
            <p:cNvPr id="134152" name="Line 4"/>
            <p:cNvSpPr>
              <a:spLocks noChangeShapeType="1"/>
            </p:cNvSpPr>
            <p:nvPr/>
          </p:nvSpPr>
          <p:spPr bwMode="auto">
            <a:xfrm>
              <a:off x="3648" y="1928"/>
              <a:ext cx="0" cy="1760"/>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53" name="Line 6"/>
            <p:cNvSpPr>
              <a:spLocks noChangeShapeType="1"/>
            </p:cNvSpPr>
            <p:nvPr/>
          </p:nvSpPr>
          <p:spPr bwMode="auto">
            <a:xfrm>
              <a:off x="3656" y="3696"/>
              <a:ext cx="1664" cy="0"/>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4154" name="Rectangle 7"/>
            <p:cNvSpPr>
              <a:spLocks noChangeArrowheads="1"/>
            </p:cNvSpPr>
            <p:nvPr/>
          </p:nvSpPr>
          <p:spPr bwMode="auto">
            <a:xfrm rot="-5400000">
              <a:off x="2352" y="2544"/>
              <a:ext cx="2062" cy="478"/>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rgbClr val="006600"/>
                  </a:solidFill>
                  <a:latin typeface="Arial" pitchFamily="34" charset="0"/>
                </a:rPr>
                <a:t>Per Minute</a:t>
              </a:r>
              <a:br>
                <a:rPr lang="en-US" sz="2200">
                  <a:solidFill>
                    <a:srgbClr val="006600"/>
                  </a:solidFill>
                  <a:latin typeface="Arial" pitchFamily="34" charset="0"/>
                </a:rPr>
              </a:br>
              <a:r>
                <a:rPr lang="en-US" sz="2200">
                  <a:solidFill>
                    <a:srgbClr val="006600"/>
                  </a:solidFill>
                  <a:latin typeface="Arial" pitchFamily="34" charset="0"/>
                </a:rPr>
                <a:t>Telephone Charge</a:t>
              </a:r>
            </a:p>
          </p:txBody>
        </p:sp>
      </p:grpSp>
      <p:sp>
        <p:nvSpPr>
          <p:cNvPr id="111624" name="Line 8"/>
          <p:cNvSpPr>
            <a:spLocks noChangeShapeType="1"/>
          </p:cNvSpPr>
          <p:nvPr/>
        </p:nvSpPr>
        <p:spPr bwMode="auto">
          <a:xfrm>
            <a:off x="5803900" y="4343400"/>
            <a:ext cx="2260600" cy="0"/>
          </a:xfrm>
          <a:prstGeom prst="line">
            <a:avLst/>
          </a:prstGeom>
          <a:noFill/>
          <a:ln w="25399">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40155035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111668"/>
                                        </p:tgtEl>
                                        <p:attrNameLst>
                                          <p:attrName>style.visibility</p:attrName>
                                        </p:attrNameLst>
                                      </p:cBhvr>
                                      <p:to>
                                        <p:strVal val="visible"/>
                                      </p:to>
                                    </p:set>
                                    <p:animEffect transition="in" filter="dissolve">
                                      <p:cBhvr>
                                        <p:cTn id="7" dur="500"/>
                                        <p:tgtEl>
                                          <p:spTgt spid="1116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1624"/>
                                        </p:tgtEl>
                                        <p:attrNameLst>
                                          <p:attrName>style.visibility</p:attrName>
                                        </p:attrNameLst>
                                      </p:cBhvr>
                                      <p:to>
                                        <p:strVal val="visible"/>
                                      </p:to>
                                    </p:set>
                                    <p:animEffect transition="in" filter="dissolve">
                                      <p:cBhvr>
                                        <p:cTn id="12" dur="500"/>
                                        <p:tgtEl>
                                          <p:spTgt spid="111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Total Fixed Cost</a:t>
            </a:r>
          </a:p>
        </p:txBody>
      </p:sp>
      <p:sp>
        <p:nvSpPr>
          <p:cNvPr id="135171" name="Rectangle 3"/>
          <p:cNvSpPr>
            <a:spLocks noGrp="1" noChangeArrowheads="1"/>
          </p:cNvSpPr>
          <p:nvPr>
            <p:ph idx="1"/>
          </p:nvPr>
        </p:nvSpPr>
        <p:spPr>
          <a:xfrm>
            <a:off x="381000" y="1447800"/>
            <a:ext cx="8534400" cy="1524000"/>
          </a:xfrm>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algn="ctr" eaLnBrk="1" hangingPunct="1">
              <a:lnSpc>
                <a:spcPct val="90000"/>
              </a:lnSpc>
              <a:buFont typeface="Wingdings" pitchFamily="2" charset="2"/>
              <a:buNone/>
            </a:pPr>
            <a:r>
              <a:rPr lang="en-US" smtClean="0"/>
              <a:t>   Your monthly </a:t>
            </a:r>
            <a:r>
              <a:rPr lang="en-US" b="1" smtClean="0">
                <a:solidFill>
                  <a:schemeClr val="accent2"/>
                </a:solidFill>
              </a:rPr>
              <a:t>basic telephone bill</a:t>
            </a:r>
            <a:r>
              <a:rPr lang="en-US" smtClean="0"/>
              <a:t> probably does not change when you make more local calls.  </a:t>
            </a:r>
          </a:p>
        </p:txBody>
      </p:sp>
      <p:sp>
        <p:nvSpPr>
          <p:cNvPr id="196612" name="Line 4"/>
          <p:cNvSpPr>
            <a:spLocks noChangeShapeType="1"/>
          </p:cNvSpPr>
          <p:nvPr/>
        </p:nvSpPr>
        <p:spPr bwMode="auto">
          <a:xfrm>
            <a:off x="1536700" y="4267200"/>
            <a:ext cx="2794000" cy="0"/>
          </a:xfrm>
          <a:prstGeom prst="line">
            <a:avLst/>
          </a:prstGeom>
          <a:noFill/>
          <a:ln w="25399">
            <a:solidFill>
              <a:srgbClr val="FF00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96613" name="Group 5"/>
          <p:cNvGrpSpPr>
            <a:grpSpLocks/>
          </p:cNvGrpSpPr>
          <p:nvPr/>
        </p:nvGrpSpPr>
        <p:grpSpPr bwMode="auto">
          <a:xfrm>
            <a:off x="725488" y="2832100"/>
            <a:ext cx="4149725" cy="3536950"/>
            <a:chOff x="457" y="1784"/>
            <a:chExt cx="2614" cy="2228"/>
          </a:xfrm>
        </p:grpSpPr>
        <p:sp>
          <p:nvSpPr>
            <p:cNvPr id="135174" name="Line 6"/>
            <p:cNvSpPr>
              <a:spLocks noChangeShapeType="1"/>
            </p:cNvSpPr>
            <p:nvPr/>
          </p:nvSpPr>
          <p:spPr bwMode="auto">
            <a:xfrm>
              <a:off x="960" y="1784"/>
              <a:ext cx="0" cy="1904"/>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75" name="Line 7"/>
            <p:cNvSpPr>
              <a:spLocks noChangeShapeType="1"/>
            </p:cNvSpPr>
            <p:nvPr/>
          </p:nvSpPr>
          <p:spPr bwMode="auto">
            <a:xfrm>
              <a:off x="968" y="3696"/>
              <a:ext cx="1904" cy="0"/>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5176" name="Rectangle 8"/>
            <p:cNvSpPr>
              <a:spLocks noChangeArrowheads="1"/>
            </p:cNvSpPr>
            <p:nvPr/>
          </p:nvSpPr>
          <p:spPr bwMode="auto">
            <a:xfrm>
              <a:off x="961" y="3745"/>
              <a:ext cx="2110" cy="26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200">
                  <a:solidFill>
                    <a:schemeClr val="accent2"/>
                  </a:solidFill>
                  <a:latin typeface="Arial" pitchFamily="34" charset="0"/>
                </a:rPr>
                <a:t>Number of Local Calls</a:t>
              </a:r>
            </a:p>
          </p:txBody>
        </p:sp>
        <p:sp>
          <p:nvSpPr>
            <p:cNvPr id="135177" name="Rectangle 9"/>
            <p:cNvSpPr>
              <a:spLocks noChangeArrowheads="1"/>
            </p:cNvSpPr>
            <p:nvPr/>
          </p:nvSpPr>
          <p:spPr bwMode="auto">
            <a:xfrm rot="-5400000">
              <a:off x="-239" y="2542"/>
              <a:ext cx="1870" cy="478"/>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chemeClr val="accent2"/>
                  </a:solidFill>
                  <a:latin typeface="Arial" pitchFamily="34" charset="0"/>
                </a:rPr>
                <a:t>Monthly Basic Telephone Bill</a:t>
              </a:r>
            </a:p>
          </p:txBody>
        </p:sp>
      </p:grpSp>
    </p:spTree>
    <p:extLst>
      <p:ext uri="{BB962C8B-B14F-4D97-AF65-F5344CB8AC3E}">
        <p14:creationId xmlns="" xmlns:p14="http://schemas.microsoft.com/office/powerpoint/2010/main" val="25173759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196613"/>
                                        </p:tgtEl>
                                        <p:attrNameLst>
                                          <p:attrName>style.visibility</p:attrName>
                                        </p:attrNameLst>
                                      </p:cBhvr>
                                      <p:to>
                                        <p:strVal val="visible"/>
                                      </p:to>
                                    </p:set>
                                    <p:animEffect transition="in" filter="dissolve">
                                      <p:cBhvr>
                                        <p:cTn id="7" dur="500"/>
                                        <p:tgtEl>
                                          <p:spTgt spid="1966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6612"/>
                                        </p:tgtEl>
                                        <p:attrNameLst>
                                          <p:attrName>style.visibility</p:attrName>
                                        </p:attrNameLst>
                                      </p:cBhvr>
                                      <p:to>
                                        <p:strVal val="visible"/>
                                      </p:to>
                                    </p:set>
                                    <p:animEffect transition="in" filter="dissolve">
                                      <p:cBhvr>
                                        <p:cTn id="12" dur="500"/>
                                        <p:tgtEl>
                                          <p:spTgt spid="196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smtClean="0"/>
              <a:t>Fixed Cost Per Unit</a:t>
            </a:r>
          </a:p>
        </p:txBody>
      </p:sp>
      <p:sp>
        <p:nvSpPr>
          <p:cNvPr id="136195" name="Rectangle 10"/>
          <p:cNvSpPr>
            <a:spLocks noGrp="1" noChangeArrowheads="1"/>
          </p:cNvSpPr>
          <p:nvPr>
            <p:ph idx="1"/>
          </p:nvPr>
        </p:nvSpPr>
        <p:spPr>
          <a:xfrm>
            <a:off x="381000" y="1447800"/>
            <a:ext cx="8534400" cy="1066800"/>
          </a:xfrm>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smtClean="0"/>
              <a:t>The average cost </a:t>
            </a:r>
            <a:r>
              <a:rPr lang="en-US" b="1" smtClean="0">
                <a:solidFill>
                  <a:schemeClr val="accent2"/>
                </a:solidFill>
              </a:rPr>
              <a:t>per local call</a:t>
            </a:r>
            <a:r>
              <a:rPr lang="en-US" smtClean="0"/>
              <a:t> decreases as more local calls are made.</a:t>
            </a:r>
          </a:p>
        </p:txBody>
      </p:sp>
      <p:sp>
        <p:nvSpPr>
          <p:cNvPr id="136196" name="Line 3"/>
          <p:cNvSpPr>
            <a:spLocks noChangeShapeType="1"/>
          </p:cNvSpPr>
          <p:nvPr/>
        </p:nvSpPr>
        <p:spPr bwMode="auto">
          <a:xfrm>
            <a:off x="5880100" y="5867400"/>
            <a:ext cx="3022600" cy="0"/>
          </a:xfrm>
          <a:prstGeom prst="line">
            <a:avLst/>
          </a:prstGeom>
          <a:noFill/>
          <a:ln w="25399">
            <a:solidFill>
              <a:srgbClr val="FFFFFF"/>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98660" name="Group 4"/>
          <p:cNvGrpSpPr>
            <a:grpSpLocks/>
          </p:cNvGrpSpPr>
          <p:nvPr/>
        </p:nvGrpSpPr>
        <p:grpSpPr bwMode="auto">
          <a:xfrm>
            <a:off x="5068888" y="2509838"/>
            <a:ext cx="3844925" cy="3859212"/>
            <a:chOff x="3193" y="1581"/>
            <a:chExt cx="2422" cy="2431"/>
          </a:xfrm>
        </p:grpSpPr>
        <p:sp>
          <p:nvSpPr>
            <p:cNvPr id="136199" name="Rectangle 5"/>
            <p:cNvSpPr>
              <a:spLocks noChangeArrowheads="1"/>
            </p:cNvSpPr>
            <p:nvPr/>
          </p:nvSpPr>
          <p:spPr bwMode="auto">
            <a:xfrm>
              <a:off x="3697" y="3745"/>
              <a:ext cx="1918" cy="26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200">
                  <a:solidFill>
                    <a:srgbClr val="006600"/>
                  </a:solidFill>
                  <a:latin typeface="Arial" pitchFamily="34" charset="0"/>
                </a:rPr>
                <a:t>Number of Local Calls </a:t>
              </a:r>
            </a:p>
          </p:txBody>
        </p:sp>
        <p:sp>
          <p:nvSpPr>
            <p:cNvPr id="136200" name="Line 6"/>
            <p:cNvSpPr>
              <a:spLocks noChangeShapeType="1"/>
            </p:cNvSpPr>
            <p:nvPr/>
          </p:nvSpPr>
          <p:spPr bwMode="auto">
            <a:xfrm>
              <a:off x="3696" y="1784"/>
              <a:ext cx="0" cy="1904"/>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6201" name="Line 7"/>
            <p:cNvSpPr>
              <a:spLocks noChangeShapeType="1"/>
            </p:cNvSpPr>
            <p:nvPr/>
          </p:nvSpPr>
          <p:spPr bwMode="auto">
            <a:xfrm>
              <a:off x="3696" y="3696"/>
              <a:ext cx="1672" cy="0"/>
            </a:xfrm>
            <a:prstGeom prst="line">
              <a:avLst/>
            </a:prstGeom>
            <a:noFill/>
            <a:ln w="25399">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6202" name="Rectangle 8"/>
            <p:cNvSpPr>
              <a:spLocks noChangeArrowheads="1"/>
            </p:cNvSpPr>
            <p:nvPr/>
          </p:nvSpPr>
          <p:spPr bwMode="auto">
            <a:xfrm rot="-5400000">
              <a:off x="2291" y="2483"/>
              <a:ext cx="2281" cy="478"/>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rgbClr val="006600"/>
                  </a:solidFill>
                  <a:latin typeface="Arial" pitchFamily="34" charset="0"/>
                </a:rPr>
                <a:t>Monthly Basic Telephone Bill per Local Call</a:t>
              </a:r>
            </a:p>
          </p:txBody>
        </p:sp>
      </p:grpSp>
      <p:sp>
        <p:nvSpPr>
          <p:cNvPr id="198665" name="Arc 9"/>
          <p:cNvSpPr>
            <a:spLocks/>
          </p:cNvSpPr>
          <p:nvPr/>
        </p:nvSpPr>
        <p:spPr bwMode="auto">
          <a:xfrm rot="10800000">
            <a:off x="5991225" y="3352800"/>
            <a:ext cx="2425700" cy="23495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399" cap="rnd">
            <a:solidFill>
              <a:srgbClr val="FF00FF"/>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33215656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198660"/>
                                        </p:tgtEl>
                                        <p:attrNameLst>
                                          <p:attrName>style.visibility</p:attrName>
                                        </p:attrNameLst>
                                      </p:cBhvr>
                                      <p:to>
                                        <p:strVal val="visible"/>
                                      </p:to>
                                    </p:set>
                                    <p:animEffect transition="in" filter="dissolve">
                                      <p:cBhvr>
                                        <p:cTn id="7" dur="500"/>
                                        <p:tgtEl>
                                          <p:spTgt spid="1986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986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rtlCol="0">
            <a:normAutofit fontScale="90000"/>
          </a:bodyPr>
          <a:lstStyle/>
          <a:p>
            <a:pPr eaLnBrk="1" fontAlgn="auto" hangingPunct="1">
              <a:spcAft>
                <a:spcPts val="0"/>
              </a:spcAft>
              <a:defRPr/>
            </a:pPr>
            <a:r>
              <a:rPr lang="en-US" dirty="0" smtClean="0"/>
              <a:t>Cost Classifications for Predicting Cost Behavior</a:t>
            </a:r>
          </a:p>
        </p:txBody>
      </p:sp>
      <p:graphicFrame>
        <p:nvGraphicFramePr>
          <p:cNvPr id="137219" name="Object 3"/>
          <p:cNvGraphicFramePr>
            <a:graphicFrameLocks/>
          </p:cNvGraphicFramePr>
          <p:nvPr/>
        </p:nvGraphicFramePr>
        <p:xfrm>
          <a:off x="533400" y="2133600"/>
          <a:ext cx="8486775" cy="3095625"/>
        </p:xfrm>
        <a:graphic>
          <a:graphicData uri="http://schemas.openxmlformats.org/presentationml/2006/ole">
            <p:oleObj spid="_x0000_s11274" name="Worksheet" r:id="rId4" imgW="4813920" imgH="1760400" progId="Excel.Sheet.8">
              <p:embed/>
            </p:oleObj>
          </a:graphicData>
        </a:graphic>
      </p:graphicFrame>
    </p:spTree>
    <p:extLst>
      <p:ext uri="{BB962C8B-B14F-4D97-AF65-F5344CB8AC3E}">
        <p14:creationId xmlns="" xmlns:p14="http://schemas.microsoft.com/office/powerpoint/2010/main" val="221689800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Direct Costs and Indirect Costs</a:t>
            </a:r>
          </a:p>
        </p:txBody>
      </p:sp>
      <p:sp>
        <p:nvSpPr>
          <p:cNvPr id="200707" name="Rectangle 3"/>
          <p:cNvSpPr>
            <a:spLocks noGrp="1" noChangeArrowheads="1"/>
          </p:cNvSpPr>
          <p:nvPr>
            <p:ph sz="half" idx="1"/>
          </p:nvPr>
        </p:nvSpPr>
        <p:spPr>
          <a:xfrm>
            <a:off x="558800" y="1612900"/>
            <a:ext cx="4089400" cy="4775200"/>
          </a:xfrm>
          <a:ln w="25399" cap="flat">
            <a:solidFill>
              <a:schemeClr val="accent2"/>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lnSpc>
                <a:spcPct val="90000"/>
              </a:lnSpc>
              <a:spcBef>
                <a:spcPct val="40000"/>
              </a:spcBef>
              <a:buFont typeface="Wingdings" pitchFamily="2" charset="2"/>
              <a:buNone/>
            </a:pPr>
            <a:r>
              <a:rPr lang="en-US" smtClean="0">
                <a:solidFill>
                  <a:schemeClr val="accent2"/>
                </a:solidFill>
              </a:rPr>
              <a:t>Direct costs</a:t>
            </a:r>
            <a:endParaRPr lang="en-US" smtClean="0"/>
          </a:p>
          <a:p>
            <a:pPr eaLnBrk="1" hangingPunct="1">
              <a:lnSpc>
                <a:spcPct val="90000"/>
              </a:lnSpc>
              <a:spcBef>
                <a:spcPct val="40000"/>
              </a:spcBef>
            </a:pPr>
            <a:r>
              <a:rPr lang="en-US" sz="2600" smtClean="0"/>
              <a:t>Costs that can be</a:t>
            </a:r>
            <a:br>
              <a:rPr lang="en-US" sz="2600" smtClean="0"/>
            </a:br>
            <a:r>
              <a:rPr lang="en-US" sz="2600" smtClean="0"/>
              <a:t>easily and conveniently traced to a unit of product or other cost objective.</a:t>
            </a:r>
          </a:p>
          <a:p>
            <a:pPr eaLnBrk="1" hangingPunct="1">
              <a:lnSpc>
                <a:spcPct val="90000"/>
              </a:lnSpc>
              <a:spcBef>
                <a:spcPct val="40000"/>
              </a:spcBef>
            </a:pPr>
            <a:r>
              <a:rPr lang="en-US" sz="2600" smtClean="0"/>
              <a:t>Examples:  direct material and direct labor</a:t>
            </a:r>
          </a:p>
        </p:txBody>
      </p:sp>
      <p:sp>
        <p:nvSpPr>
          <p:cNvPr id="200708" name="Rectangle 4"/>
          <p:cNvSpPr>
            <a:spLocks noGrp="1" noChangeArrowheads="1"/>
          </p:cNvSpPr>
          <p:nvPr>
            <p:ph sz="half" idx="2"/>
          </p:nvPr>
        </p:nvSpPr>
        <p:spPr>
          <a:xfrm>
            <a:off x="4813300" y="1612900"/>
            <a:ext cx="4089400" cy="4775200"/>
          </a:xfrm>
          <a:ln w="25399" cap="flat">
            <a:solidFill>
              <a:schemeClr val="accent2"/>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lnSpc>
                <a:spcPct val="90000"/>
              </a:lnSpc>
              <a:spcBef>
                <a:spcPct val="40000"/>
              </a:spcBef>
              <a:buFont typeface="Wingdings" pitchFamily="2" charset="2"/>
              <a:buNone/>
            </a:pPr>
            <a:r>
              <a:rPr lang="en-US" smtClean="0">
                <a:solidFill>
                  <a:schemeClr val="accent2"/>
                </a:solidFill>
              </a:rPr>
              <a:t>Indirect costs</a:t>
            </a:r>
          </a:p>
          <a:p>
            <a:pPr eaLnBrk="1" hangingPunct="1">
              <a:lnSpc>
                <a:spcPct val="90000"/>
              </a:lnSpc>
              <a:spcBef>
                <a:spcPct val="40000"/>
              </a:spcBef>
            </a:pPr>
            <a:r>
              <a:rPr lang="en-US" sz="2600" smtClean="0"/>
              <a:t>Costs cannot be easily and conveniently traced to a unit of product or other cost object. </a:t>
            </a:r>
          </a:p>
          <a:p>
            <a:pPr eaLnBrk="1" hangingPunct="1">
              <a:lnSpc>
                <a:spcPct val="90000"/>
              </a:lnSpc>
              <a:spcBef>
                <a:spcPct val="40000"/>
              </a:spcBef>
            </a:pPr>
            <a:r>
              <a:rPr lang="en-US" sz="2600" smtClean="0"/>
              <a:t>Example:  manufacturing overhead</a:t>
            </a:r>
          </a:p>
        </p:txBody>
      </p:sp>
      <p:grpSp>
        <p:nvGrpSpPr>
          <p:cNvPr id="200709" name="Group 5"/>
          <p:cNvGrpSpPr>
            <a:grpSpLocks/>
          </p:cNvGrpSpPr>
          <p:nvPr/>
        </p:nvGrpSpPr>
        <p:grpSpPr bwMode="auto">
          <a:xfrm>
            <a:off x="3033713" y="4959350"/>
            <a:ext cx="1185862" cy="1189038"/>
            <a:chOff x="1911" y="3124"/>
            <a:chExt cx="747" cy="749"/>
          </a:xfrm>
        </p:grpSpPr>
        <p:grpSp>
          <p:nvGrpSpPr>
            <p:cNvPr id="142351" name="Group 6"/>
            <p:cNvGrpSpPr>
              <a:grpSpLocks/>
            </p:cNvGrpSpPr>
            <p:nvPr/>
          </p:nvGrpSpPr>
          <p:grpSpPr bwMode="auto">
            <a:xfrm>
              <a:off x="2158" y="3526"/>
              <a:ext cx="252" cy="347"/>
              <a:chOff x="2158" y="3526"/>
              <a:chExt cx="252" cy="347"/>
            </a:xfrm>
          </p:grpSpPr>
          <p:sp>
            <p:nvSpPr>
              <p:cNvPr id="142369" name="Freeform 7"/>
              <p:cNvSpPr>
                <a:spLocks/>
              </p:cNvSpPr>
              <p:nvPr/>
            </p:nvSpPr>
            <p:spPr bwMode="auto">
              <a:xfrm>
                <a:off x="2158" y="3526"/>
                <a:ext cx="251" cy="336"/>
              </a:xfrm>
              <a:custGeom>
                <a:avLst/>
                <a:gdLst>
                  <a:gd name="T0" fmla="*/ 0 w 1257"/>
                  <a:gd name="T1" fmla="*/ 0 h 1678"/>
                  <a:gd name="T2" fmla="*/ 0 w 1257"/>
                  <a:gd name="T3" fmla="*/ 0 h 1678"/>
                  <a:gd name="T4" fmla="*/ 0 w 1257"/>
                  <a:gd name="T5" fmla="*/ 0 h 1678"/>
                  <a:gd name="T6" fmla="*/ 0 w 1257"/>
                  <a:gd name="T7" fmla="*/ 0 h 1678"/>
                  <a:gd name="T8" fmla="*/ 0 w 1257"/>
                  <a:gd name="T9" fmla="*/ 0 h 1678"/>
                  <a:gd name="T10" fmla="*/ 0 w 1257"/>
                  <a:gd name="T11" fmla="*/ 0 h 1678"/>
                  <a:gd name="T12" fmla="*/ 0 w 1257"/>
                  <a:gd name="T13" fmla="*/ 0 h 1678"/>
                  <a:gd name="T14" fmla="*/ 0 w 1257"/>
                  <a:gd name="T15" fmla="*/ 0 h 16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57" h="1678">
                    <a:moveTo>
                      <a:pt x="978" y="1678"/>
                    </a:moveTo>
                    <a:lnTo>
                      <a:pt x="275" y="1678"/>
                    </a:lnTo>
                    <a:lnTo>
                      <a:pt x="275" y="630"/>
                    </a:lnTo>
                    <a:lnTo>
                      <a:pt x="0" y="630"/>
                    </a:lnTo>
                    <a:lnTo>
                      <a:pt x="629" y="0"/>
                    </a:lnTo>
                    <a:lnTo>
                      <a:pt x="1257" y="630"/>
                    </a:lnTo>
                    <a:lnTo>
                      <a:pt x="978" y="630"/>
                    </a:lnTo>
                    <a:lnTo>
                      <a:pt x="978" y="1678"/>
                    </a:lnTo>
                    <a:close/>
                  </a:path>
                </a:pathLst>
              </a:custGeom>
              <a:solidFill>
                <a:srgbClr val="FF00FF"/>
              </a:solidFill>
              <a:ln w="3175">
                <a:solidFill>
                  <a:srgbClr val="000000"/>
                </a:solidFill>
                <a:prstDash val="solid"/>
                <a:round/>
                <a:headEnd/>
                <a:tailEnd/>
              </a:ln>
            </p:spPr>
            <p:txBody>
              <a:bodyPr/>
              <a:lstStyle/>
              <a:p>
                <a:endParaRPr lang="en-US"/>
              </a:p>
            </p:txBody>
          </p:sp>
          <p:sp>
            <p:nvSpPr>
              <p:cNvPr id="142370" name="Rectangle 8"/>
              <p:cNvSpPr>
                <a:spLocks noChangeArrowheads="1"/>
              </p:cNvSpPr>
              <p:nvPr/>
            </p:nvSpPr>
            <p:spPr bwMode="auto">
              <a:xfrm>
                <a:off x="2214" y="3862"/>
                <a:ext cx="139" cy="11"/>
              </a:xfrm>
              <a:prstGeom prst="rect">
                <a:avLst/>
              </a:prstGeom>
              <a:solidFill>
                <a:srgbClr val="C000C0"/>
              </a:solidFill>
              <a:ln w="3175">
                <a:solidFill>
                  <a:srgbClr val="000000"/>
                </a:solidFill>
                <a:miter lim="800000"/>
                <a:headEnd/>
                <a:tailEnd/>
              </a:ln>
            </p:spPr>
            <p:txBody>
              <a:bodyPr/>
              <a:lstStyle/>
              <a:p>
                <a:endParaRPr lang="en-US"/>
              </a:p>
            </p:txBody>
          </p:sp>
          <p:sp>
            <p:nvSpPr>
              <p:cNvPr id="142371" name="Freeform 9"/>
              <p:cNvSpPr>
                <a:spLocks/>
              </p:cNvSpPr>
              <p:nvPr/>
            </p:nvSpPr>
            <p:spPr bwMode="auto">
              <a:xfrm>
                <a:off x="2158" y="3652"/>
                <a:ext cx="55" cy="19"/>
              </a:xfrm>
              <a:custGeom>
                <a:avLst/>
                <a:gdLst>
                  <a:gd name="T0" fmla="*/ 0 w 276"/>
                  <a:gd name="T1" fmla="*/ 0 h 95"/>
                  <a:gd name="T2" fmla="*/ 0 w 276"/>
                  <a:gd name="T3" fmla="*/ 0 h 95"/>
                  <a:gd name="T4" fmla="*/ 0 w 276"/>
                  <a:gd name="T5" fmla="*/ 0 h 95"/>
                  <a:gd name="T6" fmla="*/ 0 w 276"/>
                  <a:gd name="T7" fmla="*/ 0 h 95"/>
                  <a:gd name="T8" fmla="*/ 0 w 276"/>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95">
                    <a:moveTo>
                      <a:pt x="276" y="95"/>
                    </a:moveTo>
                    <a:lnTo>
                      <a:pt x="276" y="0"/>
                    </a:lnTo>
                    <a:lnTo>
                      <a:pt x="0" y="0"/>
                    </a:lnTo>
                    <a:lnTo>
                      <a:pt x="1" y="95"/>
                    </a:lnTo>
                    <a:lnTo>
                      <a:pt x="276" y="95"/>
                    </a:lnTo>
                    <a:close/>
                  </a:path>
                </a:pathLst>
              </a:custGeom>
              <a:solidFill>
                <a:srgbClr val="C000C0"/>
              </a:solidFill>
              <a:ln w="3175">
                <a:solidFill>
                  <a:srgbClr val="000000"/>
                </a:solidFill>
                <a:prstDash val="solid"/>
                <a:round/>
                <a:headEnd/>
                <a:tailEnd/>
              </a:ln>
            </p:spPr>
            <p:txBody>
              <a:bodyPr/>
              <a:lstStyle/>
              <a:p>
                <a:endParaRPr lang="en-US"/>
              </a:p>
            </p:txBody>
          </p:sp>
          <p:sp>
            <p:nvSpPr>
              <p:cNvPr id="142372" name="Freeform 10"/>
              <p:cNvSpPr>
                <a:spLocks/>
              </p:cNvSpPr>
              <p:nvPr/>
            </p:nvSpPr>
            <p:spPr bwMode="auto">
              <a:xfrm>
                <a:off x="2354" y="3652"/>
                <a:ext cx="56" cy="19"/>
              </a:xfrm>
              <a:custGeom>
                <a:avLst/>
                <a:gdLst>
                  <a:gd name="T0" fmla="*/ 0 w 282"/>
                  <a:gd name="T1" fmla="*/ 0 h 95"/>
                  <a:gd name="T2" fmla="*/ 0 w 282"/>
                  <a:gd name="T3" fmla="*/ 0 h 95"/>
                  <a:gd name="T4" fmla="*/ 0 w 282"/>
                  <a:gd name="T5" fmla="*/ 0 h 95"/>
                  <a:gd name="T6" fmla="*/ 0 w 282"/>
                  <a:gd name="T7" fmla="*/ 0 h 95"/>
                  <a:gd name="T8" fmla="*/ 0 w 282"/>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2" h="95">
                    <a:moveTo>
                      <a:pt x="282" y="95"/>
                    </a:moveTo>
                    <a:lnTo>
                      <a:pt x="281" y="0"/>
                    </a:lnTo>
                    <a:lnTo>
                      <a:pt x="0" y="0"/>
                    </a:lnTo>
                    <a:lnTo>
                      <a:pt x="0" y="95"/>
                    </a:lnTo>
                    <a:lnTo>
                      <a:pt x="282" y="95"/>
                    </a:lnTo>
                    <a:close/>
                  </a:path>
                </a:pathLst>
              </a:custGeom>
              <a:solidFill>
                <a:srgbClr val="C000C0"/>
              </a:solidFill>
              <a:ln w="3175">
                <a:solidFill>
                  <a:srgbClr val="000000"/>
                </a:solidFill>
                <a:prstDash val="solid"/>
                <a:round/>
                <a:headEnd/>
                <a:tailEnd/>
              </a:ln>
            </p:spPr>
            <p:txBody>
              <a:bodyPr/>
              <a:lstStyle/>
              <a:p>
                <a:endParaRPr lang="en-US"/>
              </a:p>
            </p:txBody>
          </p:sp>
        </p:grpSp>
        <p:grpSp>
          <p:nvGrpSpPr>
            <p:cNvPr id="142352" name="Group 11"/>
            <p:cNvGrpSpPr>
              <a:grpSpLocks/>
            </p:cNvGrpSpPr>
            <p:nvPr/>
          </p:nvGrpSpPr>
          <p:grpSpPr bwMode="auto">
            <a:xfrm>
              <a:off x="1911" y="3371"/>
              <a:ext cx="350" cy="266"/>
              <a:chOff x="1911" y="3371"/>
              <a:chExt cx="350" cy="266"/>
            </a:xfrm>
          </p:grpSpPr>
          <p:sp>
            <p:nvSpPr>
              <p:cNvPr id="142364" name="Freeform 12"/>
              <p:cNvSpPr>
                <a:spLocks/>
              </p:cNvSpPr>
              <p:nvPr/>
            </p:nvSpPr>
            <p:spPr bwMode="auto">
              <a:xfrm>
                <a:off x="1927" y="3371"/>
                <a:ext cx="334" cy="251"/>
              </a:xfrm>
              <a:custGeom>
                <a:avLst/>
                <a:gdLst>
                  <a:gd name="T0" fmla="*/ 0 w 1671"/>
                  <a:gd name="T1" fmla="*/ 0 h 1258"/>
                  <a:gd name="T2" fmla="*/ 0 w 1671"/>
                  <a:gd name="T3" fmla="*/ 0 h 1258"/>
                  <a:gd name="T4" fmla="*/ 0 w 1671"/>
                  <a:gd name="T5" fmla="*/ 0 h 1258"/>
                  <a:gd name="T6" fmla="*/ 0 w 1671"/>
                  <a:gd name="T7" fmla="*/ 0 h 1258"/>
                  <a:gd name="T8" fmla="*/ 0 w 1671"/>
                  <a:gd name="T9" fmla="*/ 0 h 1258"/>
                  <a:gd name="T10" fmla="*/ 0 w 1671"/>
                  <a:gd name="T11" fmla="*/ 0 h 1258"/>
                  <a:gd name="T12" fmla="*/ 0 w 1671"/>
                  <a:gd name="T13" fmla="*/ 0 h 1258"/>
                  <a:gd name="T14" fmla="*/ 0 w 1671"/>
                  <a:gd name="T15" fmla="*/ 0 h 12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71" h="1258">
                    <a:moveTo>
                      <a:pt x="0" y="279"/>
                    </a:moveTo>
                    <a:lnTo>
                      <a:pt x="0" y="986"/>
                    </a:lnTo>
                    <a:lnTo>
                      <a:pt x="1041" y="986"/>
                    </a:lnTo>
                    <a:lnTo>
                      <a:pt x="1041" y="1258"/>
                    </a:lnTo>
                    <a:lnTo>
                      <a:pt x="1671" y="630"/>
                    </a:lnTo>
                    <a:lnTo>
                      <a:pt x="1041" y="0"/>
                    </a:lnTo>
                    <a:lnTo>
                      <a:pt x="1041" y="279"/>
                    </a:lnTo>
                    <a:lnTo>
                      <a:pt x="0" y="279"/>
                    </a:lnTo>
                    <a:close/>
                  </a:path>
                </a:pathLst>
              </a:custGeom>
              <a:solidFill>
                <a:srgbClr val="FF8000"/>
              </a:solidFill>
              <a:ln w="3175">
                <a:solidFill>
                  <a:srgbClr val="000000"/>
                </a:solidFill>
                <a:prstDash val="solid"/>
                <a:round/>
                <a:headEnd/>
                <a:tailEnd/>
              </a:ln>
            </p:spPr>
            <p:txBody>
              <a:bodyPr/>
              <a:lstStyle/>
              <a:p>
                <a:endParaRPr lang="en-US"/>
              </a:p>
            </p:txBody>
          </p:sp>
          <p:sp>
            <p:nvSpPr>
              <p:cNvPr id="142365" name="Freeform 13"/>
              <p:cNvSpPr>
                <a:spLocks/>
              </p:cNvSpPr>
              <p:nvPr/>
            </p:nvSpPr>
            <p:spPr bwMode="auto">
              <a:xfrm>
                <a:off x="1911" y="3568"/>
                <a:ext cx="224" cy="15"/>
              </a:xfrm>
              <a:custGeom>
                <a:avLst/>
                <a:gdLst>
                  <a:gd name="T0" fmla="*/ 0 w 1119"/>
                  <a:gd name="T1" fmla="*/ 0 h 77"/>
                  <a:gd name="T2" fmla="*/ 0 w 1119"/>
                  <a:gd name="T3" fmla="*/ 0 h 77"/>
                  <a:gd name="T4" fmla="*/ 0 w 1119"/>
                  <a:gd name="T5" fmla="*/ 0 h 77"/>
                  <a:gd name="T6" fmla="*/ 0 w 1119"/>
                  <a:gd name="T7" fmla="*/ 0 h 77"/>
                  <a:gd name="T8" fmla="*/ 0 w 1119"/>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9" h="77">
                    <a:moveTo>
                      <a:pt x="1043" y="76"/>
                    </a:moveTo>
                    <a:lnTo>
                      <a:pt x="1119" y="0"/>
                    </a:lnTo>
                    <a:lnTo>
                      <a:pt x="74" y="0"/>
                    </a:lnTo>
                    <a:lnTo>
                      <a:pt x="0" y="77"/>
                    </a:lnTo>
                    <a:lnTo>
                      <a:pt x="1043" y="76"/>
                    </a:lnTo>
                    <a:close/>
                  </a:path>
                </a:pathLst>
              </a:custGeom>
              <a:solidFill>
                <a:srgbClr val="804000"/>
              </a:solidFill>
              <a:ln w="3175">
                <a:solidFill>
                  <a:srgbClr val="000000"/>
                </a:solidFill>
                <a:prstDash val="solid"/>
                <a:round/>
                <a:headEnd/>
                <a:tailEnd/>
              </a:ln>
            </p:spPr>
            <p:txBody>
              <a:bodyPr/>
              <a:lstStyle/>
              <a:p>
                <a:endParaRPr lang="en-US"/>
              </a:p>
            </p:txBody>
          </p:sp>
          <p:sp>
            <p:nvSpPr>
              <p:cNvPr id="142366" name="Freeform 14"/>
              <p:cNvSpPr>
                <a:spLocks/>
              </p:cNvSpPr>
              <p:nvPr/>
            </p:nvSpPr>
            <p:spPr bwMode="auto">
              <a:xfrm>
                <a:off x="2120" y="3568"/>
                <a:ext cx="15" cy="69"/>
              </a:xfrm>
              <a:custGeom>
                <a:avLst/>
                <a:gdLst>
                  <a:gd name="T0" fmla="*/ 0 w 75"/>
                  <a:gd name="T1" fmla="*/ 0 h 349"/>
                  <a:gd name="T2" fmla="*/ 0 w 75"/>
                  <a:gd name="T3" fmla="*/ 0 h 349"/>
                  <a:gd name="T4" fmla="*/ 0 w 75"/>
                  <a:gd name="T5" fmla="*/ 0 h 349"/>
                  <a:gd name="T6" fmla="*/ 0 w 75"/>
                  <a:gd name="T7" fmla="*/ 0 h 349"/>
                  <a:gd name="T8" fmla="*/ 0 w 75"/>
                  <a:gd name="T9" fmla="*/ 0 h 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349">
                    <a:moveTo>
                      <a:pt x="0" y="78"/>
                    </a:moveTo>
                    <a:lnTo>
                      <a:pt x="75" y="0"/>
                    </a:lnTo>
                    <a:lnTo>
                      <a:pt x="75" y="274"/>
                    </a:lnTo>
                    <a:lnTo>
                      <a:pt x="0" y="349"/>
                    </a:lnTo>
                    <a:lnTo>
                      <a:pt x="0" y="78"/>
                    </a:lnTo>
                    <a:close/>
                  </a:path>
                </a:pathLst>
              </a:custGeom>
              <a:solidFill>
                <a:srgbClr val="C06000"/>
              </a:solidFill>
              <a:ln w="3175">
                <a:solidFill>
                  <a:srgbClr val="000000"/>
                </a:solidFill>
                <a:prstDash val="solid"/>
                <a:round/>
                <a:headEnd/>
                <a:tailEnd/>
              </a:ln>
            </p:spPr>
            <p:txBody>
              <a:bodyPr/>
              <a:lstStyle/>
              <a:p>
                <a:endParaRPr lang="en-US"/>
              </a:p>
            </p:txBody>
          </p:sp>
          <p:sp>
            <p:nvSpPr>
              <p:cNvPr id="142367" name="Freeform 15"/>
              <p:cNvSpPr>
                <a:spLocks/>
              </p:cNvSpPr>
              <p:nvPr/>
            </p:nvSpPr>
            <p:spPr bwMode="auto">
              <a:xfrm>
                <a:off x="1911" y="3427"/>
                <a:ext cx="16" cy="156"/>
              </a:xfrm>
              <a:custGeom>
                <a:avLst/>
                <a:gdLst>
                  <a:gd name="T0" fmla="*/ 0 w 78"/>
                  <a:gd name="T1" fmla="*/ 0 h 783"/>
                  <a:gd name="T2" fmla="*/ 0 w 78"/>
                  <a:gd name="T3" fmla="*/ 0 h 783"/>
                  <a:gd name="T4" fmla="*/ 0 w 78"/>
                  <a:gd name="T5" fmla="*/ 0 h 783"/>
                  <a:gd name="T6" fmla="*/ 0 w 78"/>
                  <a:gd name="T7" fmla="*/ 0 h 783"/>
                  <a:gd name="T8" fmla="*/ 0 w 78"/>
                  <a:gd name="T9" fmla="*/ 0 h 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783">
                    <a:moveTo>
                      <a:pt x="0" y="82"/>
                    </a:moveTo>
                    <a:lnTo>
                      <a:pt x="78" y="0"/>
                    </a:lnTo>
                    <a:lnTo>
                      <a:pt x="78" y="705"/>
                    </a:lnTo>
                    <a:lnTo>
                      <a:pt x="0" y="783"/>
                    </a:lnTo>
                    <a:lnTo>
                      <a:pt x="0" y="82"/>
                    </a:lnTo>
                    <a:close/>
                  </a:path>
                </a:pathLst>
              </a:custGeom>
              <a:solidFill>
                <a:srgbClr val="C06000"/>
              </a:solidFill>
              <a:ln w="3175">
                <a:solidFill>
                  <a:srgbClr val="000000"/>
                </a:solidFill>
                <a:prstDash val="solid"/>
                <a:round/>
                <a:headEnd/>
                <a:tailEnd/>
              </a:ln>
            </p:spPr>
            <p:txBody>
              <a:bodyPr/>
              <a:lstStyle/>
              <a:p>
                <a:endParaRPr lang="en-US"/>
              </a:p>
            </p:txBody>
          </p:sp>
          <p:sp>
            <p:nvSpPr>
              <p:cNvPr id="142368" name="Freeform 16"/>
              <p:cNvSpPr>
                <a:spLocks/>
              </p:cNvSpPr>
              <p:nvPr/>
            </p:nvSpPr>
            <p:spPr bwMode="auto">
              <a:xfrm>
                <a:off x="2120" y="3371"/>
                <a:ext cx="15" cy="56"/>
              </a:xfrm>
              <a:custGeom>
                <a:avLst/>
                <a:gdLst>
                  <a:gd name="T0" fmla="*/ 0 w 75"/>
                  <a:gd name="T1" fmla="*/ 0 h 279"/>
                  <a:gd name="T2" fmla="*/ 0 w 75"/>
                  <a:gd name="T3" fmla="*/ 0 h 279"/>
                  <a:gd name="T4" fmla="*/ 0 w 75"/>
                  <a:gd name="T5" fmla="*/ 0 h 279"/>
                  <a:gd name="T6" fmla="*/ 0 w 75"/>
                  <a:gd name="T7" fmla="*/ 0 h 279"/>
                  <a:gd name="T8" fmla="*/ 0 w 75"/>
                  <a:gd name="T9" fmla="*/ 0 h 2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279">
                    <a:moveTo>
                      <a:pt x="0" y="279"/>
                    </a:moveTo>
                    <a:lnTo>
                      <a:pt x="75" y="279"/>
                    </a:lnTo>
                    <a:lnTo>
                      <a:pt x="75" y="0"/>
                    </a:lnTo>
                    <a:lnTo>
                      <a:pt x="0" y="75"/>
                    </a:lnTo>
                    <a:lnTo>
                      <a:pt x="0" y="279"/>
                    </a:lnTo>
                    <a:close/>
                  </a:path>
                </a:pathLst>
              </a:custGeom>
              <a:solidFill>
                <a:srgbClr val="C06000"/>
              </a:solidFill>
              <a:ln w="3175">
                <a:solidFill>
                  <a:srgbClr val="000000"/>
                </a:solidFill>
                <a:prstDash val="solid"/>
                <a:round/>
                <a:headEnd/>
                <a:tailEnd/>
              </a:ln>
            </p:spPr>
            <p:txBody>
              <a:bodyPr/>
              <a:lstStyle/>
              <a:p>
                <a:endParaRPr lang="en-US"/>
              </a:p>
            </p:txBody>
          </p:sp>
        </p:grpSp>
        <p:grpSp>
          <p:nvGrpSpPr>
            <p:cNvPr id="142353" name="Group 17"/>
            <p:cNvGrpSpPr>
              <a:grpSpLocks/>
            </p:cNvGrpSpPr>
            <p:nvPr/>
          </p:nvGrpSpPr>
          <p:grpSpPr bwMode="auto">
            <a:xfrm>
              <a:off x="2309" y="3371"/>
              <a:ext cx="349" cy="266"/>
              <a:chOff x="2309" y="3371"/>
              <a:chExt cx="349" cy="266"/>
            </a:xfrm>
          </p:grpSpPr>
          <p:sp>
            <p:nvSpPr>
              <p:cNvPr id="142359" name="Freeform 18"/>
              <p:cNvSpPr>
                <a:spLocks/>
              </p:cNvSpPr>
              <p:nvPr/>
            </p:nvSpPr>
            <p:spPr bwMode="auto">
              <a:xfrm>
                <a:off x="2309" y="3371"/>
                <a:ext cx="334" cy="251"/>
              </a:xfrm>
              <a:custGeom>
                <a:avLst/>
                <a:gdLst>
                  <a:gd name="T0" fmla="*/ 0 w 1671"/>
                  <a:gd name="T1" fmla="*/ 0 h 1258"/>
                  <a:gd name="T2" fmla="*/ 0 w 1671"/>
                  <a:gd name="T3" fmla="*/ 0 h 1258"/>
                  <a:gd name="T4" fmla="*/ 0 w 1671"/>
                  <a:gd name="T5" fmla="*/ 0 h 1258"/>
                  <a:gd name="T6" fmla="*/ 0 w 1671"/>
                  <a:gd name="T7" fmla="*/ 0 h 1258"/>
                  <a:gd name="T8" fmla="*/ 0 w 1671"/>
                  <a:gd name="T9" fmla="*/ 0 h 1258"/>
                  <a:gd name="T10" fmla="*/ 0 w 1671"/>
                  <a:gd name="T11" fmla="*/ 0 h 1258"/>
                  <a:gd name="T12" fmla="*/ 0 w 1671"/>
                  <a:gd name="T13" fmla="*/ 0 h 1258"/>
                  <a:gd name="T14" fmla="*/ 0 w 1671"/>
                  <a:gd name="T15" fmla="*/ 0 h 12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71" h="1258">
                    <a:moveTo>
                      <a:pt x="1671" y="279"/>
                    </a:moveTo>
                    <a:lnTo>
                      <a:pt x="1671" y="986"/>
                    </a:lnTo>
                    <a:lnTo>
                      <a:pt x="630" y="986"/>
                    </a:lnTo>
                    <a:lnTo>
                      <a:pt x="630" y="1258"/>
                    </a:lnTo>
                    <a:lnTo>
                      <a:pt x="0" y="630"/>
                    </a:lnTo>
                    <a:lnTo>
                      <a:pt x="630" y="0"/>
                    </a:lnTo>
                    <a:lnTo>
                      <a:pt x="630" y="279"/>
                    </a:lnTo>
                    <a:lnTo>
                      <a:pt x="1671" y="279"/>
                    </a:lnTo>
                    <a:close/>
                  </a:path>
                </a:pathLst>
              </a:custGeom>
              <a:solidFill>
                <a:srgbClr val="00FF00"/>
              </a:solidFill>
              <a:ln w="3175">
                <a:solidFill>
                  <a:srgbClr val="000000"/>
                </a:solidFill>
                <a:prstDash val="solid"/>
                <a:round/>
                <a:headEnd/>
                <a:tailEnd/>
              </a:ln>
            </p:spPr>
            <p:txBody>
              <a:bodyPr/>
              <a:lstStyle/>
              <a:p>
                <a:endParaRPr lang="en-US"/>
              </a:p>
            </p:txBody>
          </p:sp>
          <p:sp>
            <p:nvSpPr>
              <p:cNvPr id="142360" name="Freeform 19"/>
              <p:cNvSpPr>
                <a:spLocks/>
              </p:cNvSpPr>
              <p:nvPr/>
            </p:nvSpPr>
            <p:spPr bwMode="auto">
              <a:xfrm>
                <a:off x="2434" y="3568"/>
                <a:ext cx="224" cy="15"/>
              </a:xfrm>
              <a:custGeom>
                <a:avLst/>
                <a:gdLst>
                  <a:gd name="T0" fmla="*/ 0 w 1119"/>
                  <a:gd name="T1" fmla="*/ 0 h 77"/>
                  <a:gd name="T2" fmla="*/ 0 w 1119"/>
                  <a:gd name="T3" fmla="*/ 0 h 77"/>
                  <a:gd name="T4" fmla="*/ 0 w 1119"/>
                  <a:gd name="T5" fmla="*/ 0 h 77"/>
                  <a:gd name="T6" fmla="*/ 0 w 1119"/>
                  <a:gd name="T7" fmla="*/ 0 h 77"/>
                  <a:gd name="T8" fmla="*/ 0 w 1119"/>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9" h="77">
                    <a:moveTo>
                      <a:pt x="76" y="76"/>
                    </a:moveTo>
                    <a:lnTo>
                      <a:pt x="0" y="0"/>
                    </a:lnTo>
                    <a:lnTo>
                      <a:pt x="1045" y="0"/>
                    </a:lnTo>
                    <a:lnTo>
                      <a:pt x="1119" y="77"/>
                    </a:lnTo>
                    <a:lnTo>
                      <a:pt x="76" y="76"/>
                    </a:lnTo>
                    <a:close/>
                  </a:path>
                </a:pathLst>
              </a:custGeom>
              <a:solidFill>
                <a:srgbClr val="004000"/>
              </a:solidFill>
              <a:ln w="3175">
                <a:solidFill>
                  <a:srgbClr val="000000"/>
                </a:solidFill>
                <a:prstDash val="solid"/>
                <a:round/>
                <a:headEnd/>
                <a:tailEnd/>
              </a:ln>
            </p:spPr>
            <p:txBody>
              <a:bodyPr/>
              <a:lstStyle/>
              <a:p>
                <a:endParaRPr lang="en-US"/>
              </a:p>
            </p:txBody>
          </p:sp>
          <p:sp>
            <p:nvSpPr>
              <p:cNvPr id="142361" name="Freeform 20"/>
              <p:cNvSpPr>
                <a:spLocks/>
              </p:cNvSpPr>
              <p:nvPr/>
            </p:nvSpPr>
            <p:spPr bwMode="auto">
              <a:xfrm>
                <a:off x="2435" y="3568"/>
                <a:ext cx="15" cy="69"/>
              </a:xfrm>
              <a:custGeom>
                <a:avLst/>
                <a:gdLst>
                  <a:gd name="T0" fmla="*/ 0 w 75"/>
                  <a:gd name="T1" fmla="*/ 0 h 349"/>
                  <a:gd name="T2" fmla="*/ 0 w 75"/>
                  <a:gd name="T3" fmla="*/ 0 h 349"/>
                  <a:gd name="T4" fmla="*/ 0 w 75"/>
                  <a:gd name="T5" fmla="*/ 0 h 349"/>
                  <a:gd name="T6" fmla="*/ 0 w 75"/>
                  <a:gd name="T7" fmla="*/ 0 h 349"/>
                  <a:gd name="T8" fmla="*/ 0 w 75"/>
                  <a:gd name="T9" fmla="*/ 0 h 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349">
                    <a:moveTo>
                      <a:pt x="75" y="78"/>
                    </a:moveTo>
                    <a:lnTo>
                      <a:pt x="0" y="0"/>
                    </a:lnTo>
                    <a:lnTo>
                      <a:pt x="0" y="274"/>
                    </a:lnTo>
                    <a:lnTo>
                      <a:pt x="75" y="349"/>
                    </a:lnTo>
                    <a:lnTo>
                      <a:pt x="75" y="78"/>
                    </a:lnTo>
                    <a:close/>
                  </a:path>
                </a:pathLst>
              </a:custGeom>
              <a:solidFill>
                <a:srgbClr val="008000"/>
              </a:solidFill>
              <a:ln w="3175">
                <a:solidFill>
                  <a:srgbClr val="000000"/>
                </a:solidFill>
                <a:prstDash val="solid"/>
                <a:round/>
                <a:headEnd/>
                <a:tailEnd/>
              </a:ln>
            </p:spPr>
            <p:txBody>
              <a:bodyPr/>
              <a:lstStyle/>
              <a:p>
                <a:endParaRPr lang="en-US"/>
              </a:p>
            </p:txBody>
          </p:sp>
          <p:sp>
            <p:nvSpPr>
              <p:cNvPr id="142362" name="Freeform 21"/>
              <p:cNvSpPr>
                <a:spLocks/>
              </p:cNvSpPr>
              <p:nvPr/>
            </p:nvSpPr>
            <p:spPr bwMode="auto">
              <a:xfrm>
                <a:off x="2643" y="3427"/>
                <a:ext cx="15" cy="156"/>
              </a:xfrm>
              <a:custGeom>
                <a:avLst/>
                <a:gdLst>
                  <a:gd name="T0" fmla="*/ 0 w 78"/>
                  <a:gd name="T1" fmla="*/ 0 h 783"/>
                  <a:gd name="T2" fmla="*/ 0 w 78"/>
                  <a:gd name="T3" fmla="*/ 0 h 783"/>
                  <a:gd name="T4" fmla="*/ 0 w 78"/>
                  <a:gd name="T5" fmla="*/ 0 h 783"/>
                  <a:gd name="T6" fmla="*/ 0 w 78"/>
                  <a:gd name="T7" fmla="*/ 0 h 783"/>
                  <a:gd name="T8" fmla="*/ 0 w 78"/>
                  <a:gd name="T9" fmla="*/ 0 h 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783">
                    <a:moveTo>
                      <a:pt x="78" y="82"/>
                    </a:moveTo>
                    <a:lnTo>
                      <a:pt x="0" y="0"/>
                    </a:lnTo>
                    <a:lnTo>
                      <a:pt x="0" y="705"/>
                    </a:lnTo>
                    <a:lnTo>
                      <a:pt x="78" y="783"/>
                    </a:lnTo>
                    <a:lnTo>
                      <a:pt x="78" y="82"/>
                    </a:lnTo>
                    <a:close/>
                  </a:path>
                </a:pathLst>
              </a:custGeom>
              <a:solidFill>
                <a:srgbClr val="008000"/>
              </a:solidFill>
              <a:ln w="3175">
                <a:solidFill>
                  <a:srgbClr val="000000"/>
                </a:solidFill>
                <a:prstDash val="solid"/>
                <a:round/>
                <a:headEnd/>
                <a:tailEnd/>
              </a:ln>
            </p:spPr>
            <p:txBody>
              <a:bodyPr/>
              <a:lstStyle/>
              <a:p>
                <a:endParaRPr lang="en-US"/>
              </a:p>
            </p:txBody>
          </p:sp>
          <p:sp>
            <p:nvSpPr>
              <p:cNvPr id="142363" name="Freeform 22"/>
              <p:cNvSpPr>
                <a:spLocks/>
              </p:cNvSpPr>
              <p:nvPr/>
            </p:nvSpPr>
            <p:spPr bwMode="auto">
              <a:xfrm>
                <a:off x="2435" y="3371"/>
                <a:ext cx="15" cy="56"/>
              </a:xfrm>
              <a:custGeom>
                <a:avLst/>
                <a:gdLst>
                  <a:gd name="T0" fmla="*/ 0 w 75"/>
                  <a:gd name="T1" fmla="*/ 0 h 279"/>
                  <a:gd name="T2" fmla="*/ 0 w 75"/>
                  <a:gd name="T3" fmla="*/ 0 h 279"/>
                  <a:gd name="T4" fmla="*/ 0 w 75"/>
                  <a:gd name="T5" fmla="*/ 0 h 279"/>
                  <a:gd name="T6" fmla="*/ 0 w 75"/>
                  <a:gd name="T7" fmla="*/ 0 h 279"/>
                  <a:gd name="T8" fmla="*/ 0 w 75"/>
                  <a:gd name="T9" fmla="*/ 0 h 2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279">
                    <a:moveTo>
                      <a:pt x="75" y="279"/>
                    </a:moveTo>
                    <a:lnTo>
                      <a:pt x="0" y="279"/>
                    </a:lnTo>
                    <a:lnTo>
                      <a:pt x="0" y="0"/>
                    </a:lnTo>
                    <a:lnTo>
                      <a:pt x="75" y="75"/>
                    </a:lnTo>
                    <a:lnTo>
                      <a:pt x="75" y="279"/>
                    </a:lnTo>
                    <a:close/>
                  </a:path>
                </a:pathLst>
              </a:custGeom>
              <a:solidFill>
                <a:srgbClr val="008000"/>
              </a:solidFill>
              <a:ln w="3175">
                <a:solidFill>
                  <a:srgbClr val="000000"/>
                </a:solidFill>
                <a:prstDash val="solid"/>
                <a:round/>
                <a:headEnd/>
                <a:tailEnd/>
              </a:ln>
            </p:spPr>
            <p:txBody>
              <a:bodyPr/>
              <a:lstStyle/>
              <a:p>
                <a:endParaRPr lang="en-US"/>
              </a:p>
            </p:txBody>
          </p:sp>
        </p:grpSp>
        <p:grpSp>
          <p:nvGrpSpPr>
            <p:cNvPr id="142354" name="Group 23"/>
            <p:cNvGrpSpPr>
              <a:grpSpLocks/>
            </p:cNvGrpSpPr>
            <p:nvPr/>
          </p:nvGrpSpPr>
          <p:grpSpPr bwMode="auto">
            <a:xfrm>
              <a:off x="2158" y="3124"/>
              <a:ext cx="252" cy="347"/>
              <a:chOff x="2158" y="3124"/>
              <a:chExt cx="252" cy="347"/>
            </a:xfrm>
          </p:grpSpPr>
          <p:sp>
            <p:nvSpPr>
              <p:cNvPr id="142355" name="Freeform 24"/>
              <p:cNvSpPr>
                <a:spLocks/>
              </p:cNvSpPr>
              <p:nvPr/>
            </p:nvSpPr>
            <p:spPr bwMode="auto">
              <a:xfrm>
                <a:off x="2158" y="3135"/>
                <a:ext cx="251" cy="336"/>
              </a:xfrm>
              <a:custGeom>
                <a:avLst/>
                <a:gdLst>
                  <a:gd name="T0" fmla="*/ 0 w 1257"/>
                  <a:gd name="T1" fmla="*/ 0 h 1678"/>
                  <a:gd name="T2" fmla="*/ 0 w 1257"/>
                  <a:gd name="T3" fmla="*/ 0 h 1678"/>
                  <a:gd name="T4" fmla="*/ 0 w 1257"/>
                  <a:gd name="T5" fmla="*/ 0 h 1678"/>
                  <a:gd name="T6" fmla="*/ 0 w 1257"/>
                  <a:gd name="T7" fmla="*/ 0 h 1678"/>
                  <a:gd name="T8" fmla="*/ 0 w 1257"/>
                  <a:gd name="T9" fmla="*/ 0 h 1678"/>
                  <a:gd name="T10" fmla="*/ 0 w 1257"/>
                  <a:gd name="T11" fmla="*/ 0 h 1678"/>
                  <a:gd name="T12" fmla="*/ 0 w 1257"/>
                  <a:gd name="T13" fmla="*/ 0 h 1678"/>
                  <a:gd name="T14" fmla="*/ 0 w 1257"/>
                  <a:gd name="T15" fmla="*/ 0 h 16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57" h="1678">
                    <a:moveTo>
                      <a:pt x="978" y="0"/>
                    </a:moveTo>
                    <a:lnTo>
                      <a:pt x="275" y="0"/>
                    </a:lnTo>
                    <a:lnTo>
                      <a:pt x="275" y="1049"/>
                    </a:lnTo>
                    <a:lnTo>
                      <a:pt x="0" y="1049"/>
                    </a:lnTo>
                    <a:lnTo>
                      <a:pt x="629" y="1678"/>
                    </a:lnTo>
                    <a:lnTo>
                      <a:pt x="1257" y="1049"/>
                    </a:lnTo>
                    <a:lnTo>
                      <a:pt x="978" y="1049"/>
                    </a:lnTo>
                    <a:lnTo>
                      <a:pt x="978" y="0"/>
                    </a:lnTo>
                    <a:close/>
                  </a:path>
                </a:pathLst>
              </a:custGeom>
              <a:solidFill>
                <a:srgbClr val="FF0000"/>
              </a:solidFill>
              <a:ln w="3175">
                <a:solidFill>
                  <a:srgbClr val="000000"/>
                </a:solidFill>
                <a:prstDash val="solid"/>
                <a:round/>
                <a:headEnd/>
                <a:tailEnd/>
              </a:ln>
            </p:spPr>
            <p:txBody>
              <a:bodyPr/>
              <a:lstStyle/>
              <a:p>
                <a:endParaRPr lang="en-US"/>
              </a:p>
            </p:txBody>
          </p:sp>
          <p:sp>
            <p:nvSpPr>
              <p:cNvPr id="142356" name="Rectangle 25"/>
              <p:cNvSpPr>
                <a:spLocks noChangeArrowheads="1"/>
              </p:cNvSpPr>
              <p:nvPr/>
            </p:nvSpPr>
            <p:spPr bwMode="auto">
              <a:xfrm>
                <a:off x="2214" y="3124"/>
                <a:ext cx="139" cy="11"/>
              </a:xfrm>
              <a:prstGeom prst="rect">
                <a:avLst/>
              </a:prstGeom>
              <a:solidFill>
                <a:srgbClr val="C00000"/>
              </a:solidFill>
              <a:ln w="3175">
                <a:solidFill>
                  <a:srgbClr val="000000"/>
                </a:solidFill>
                <a:miter lim="800000"/>
                <a:headEnd/>
                <a:tailEnd/>
              </a:ln>
            </p:spPr>
            <p:txBody>
              <a:bodyPr/>
              <a:lstStyle/>
              <a:p>
                <a:endParaRPr lang="en-US"/>
              </a:p>
            </p:txBody>
          </p:sp>
          <p:sp>
            <p:nvSpPr>
              <p:cNvPr id="142357" name="Freeform 26"/>
              <p:cNvSpPr>
                <a:spLocks/>
              </p:cNvSpPr>
              <p:nvPr/>
            </p:nvSpPr>
            <p:spPr bwMode="auto">
              <a:xfrm>
                <a:off x="2158" y="3326"/>
                <a:ext cx="55" cy="19"/>
              </a:xfrm>
              <a:custGeom>
                <a:avLst/>
                <a:gdLst>
                  <a:gd name="T0" fmla="*/ 0 w 276"/>
                  <a:gd name="T1" fmla="*/ 0 h 96"/>
                  <a:gd name="T2" fmla="*/ 0 w 276"/>
                  <a:gd name="T3" fmla="*/ 0 h 96"/>
                  <a:gd name="T4" fmla="*/ 0 w 276"/>
                  <a:gd name="T5" fmla="*/ 0 h 96"/>
                  <a:gd name="T6" fmla="*/ 0 w 276"/>
                  <a:gd name="T7" fmla="*/ 0 h 96"/>
                  <a:gd name="T8" fmla="*/ 0 w 276"/>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96">
                    <a:moveTo>
                      <a:pt x="276" y="0"/>
                    </a:moveTo>
                    <a:lnTo>
                      <a:pt x="276" y="96"/>
                    </a:lnTo>
                    <a:lnTo>
                      <a:pt x="0" y="96"/>
                    </a:lnTo>
                    <a:lnTo>
                      <a:pt x="1" y="0"/>
                    </a:lnTo>
                    <a:lnTo>
                      <a:pt x="276" y="0"/>
                    </a:lnTo>
                    <a:close/>
                  </a:path>
                </a:pathLst>
              </a:custGeom>
              <a:solidFill>
                <a:srgbClr val="C00000"/>
              </a:solidFill>
              <a:ln w="3175">
                <a:solidFill>
                  <a:srgbClr val="000000"/>
                </a:solidFill>
                <a:prstDash val="solid"/>
                <a:round/>
                <a:headEnd/>
                <a:tailEnd/>
              </a:ln>
            </p:spPr>
            <p:txBody>
              <a:bodyPr/>
              <a:lstStyle/>
              <a:p>
                <a:endParaRPr lang="en-US"/>
              </a:p>
            </p:txBody>
          </p:sp>
          <p:sp>
            <p:nvSpPr>
              <p:cNvPr id="142358" name="Freeform 27"/>
              <p:cNvSpPr>
                <a:spLocks/>
              </p:cNvSpPr>
              <p:nvPr/>
            </p:nvSpPr>
            <p:spPr bwMode="auto">
              <a:xfrm>
                <a:off x="2354" y="3326"/>
                <a:ext cx="56" cy="19"/>
              </a:xfrm>
              <a:custGeom>
                <a:avLst/>
                <a:gdLst>
                  <a:gd name="T0" fmla="*/ 0 w 282"/>
                  <a:gd name="T1" fmla="*/ 0 h 96"/>
                  <a:gd name="T2" fmla="*/ 0 w 282"/>
                  <a:gd name="T3" fmla="*/ 0 h 96"/>
                  <a:gd name="T4" fmla="*/ 0 w 282"/>
                  <a:gd name="T5" fmla="*/ 0 h 96"/>
                  <a:gd name="T6" fmla="*/ 0 w 282"/>
                  <a:gd name="T7" fmla="*/ 0 h 96"/>
                  <a:gd name="T8" fmla="*/ 0 w 282"/>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2" h="96">
                    <a:moveTo>
                      <a:pt x="282" y="0"/>
                    </a:moveTo>
                    <a:lnTo>
                      <a:pt x="281" y="96"/>
                    </a:lnTo>
                    <a:lnTo>
                      <a:pt x="0" y="96"/>
                    </a:lnTo>
                    <a:lnTo>
                      <a:pt x="0" y="0"/>
                    </a:lnTo>
                    <a:lnTo>
                      <a:pt x="282" y="0"/>
                    </a:lnTo>
                    <a:close/>
                  </a:path>
                </a:pathLst>
              </a:custGeom>
              <a:solidFill>
                <a:srgbClr val="C00000"/>
              </a:solidFill>
              <a:ln w="3175">
                <a:solidFill>
                  <a:srgbClr val="000000"/>
                </a:solidFill>
                <a:prstDash val="solid"/>
                <a:round/>
                <a:headEnd/>
                <a:tailEnd/>
              </a:ln>
            </p:spPr>
            <p:txBody>
              <a:bodyPr/>
              <a:lstStyle/>
              <a:p>
                <a:endParaRPr lang="en-US"/>
              </a:p>
            </p:txBody>
          </p:sp>
        </p:grpSp>
      </p:grpSp>
      <p:grpSp>
        <p:nvGrpSpPr>
          <p:cNvPr id="200732" name="Group 28"/>
          <p:cNvGrpSpPr>
            <a:grpSpLocks/>
          </p:cNvGrpSpPr>
          <p:nvPr/>
        </p:nvGrpSpPr>
        <p:grpSpPr bwMode="auto">
          <a:xfrm>
            <a:off x="7245350" y="4930775"/>
            <a:ext cx="1450975" cy="1219200"/>
            <a:chOff x="4564" y="3106"/>
            <a:chExt cx="914" cy="768"/>
          </a:xfrm>
        </p:grpSpPr>
        <p:sp>
          <p:nvSpPr>
            <p:cNvPr id="142343" name="Freeform 29"/>
            <p:cNvSpPr>
              <a:spLocks/>
            </p:cNvSpPr>
            <p:nvPr/>
          </p:nvSpPr>
          <p:spPr bwMode="auto">
            <a:xfrm>
              <a:off x="4814" y="3332"/>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618" y="669"/>
                  </a:moveTo>
                  <a:lnTo>
                    <a:pt x="375" y="1006"/>
                  </a:lnTo>
                  <a:lnTo>
                    <a:pt x="103" y="669"/>
                  </a:lnTo>
                  <a:lnTo>
                    <a:pt x="242" y="669"/>
                  </a:lnTo>
                  <a:lnTo>
                    <a:pt x="241" y="359"/>
                  </a:lnTo>
                  <a:lnTo>
                    <a:pt x="225" y="307"/>
                  </a:lnTo>
                  <a:lnTo>
                    <a:pt x="191" y="270"/>
                  </a:lnTo>
                  <a:lnTo>
                    <a:pt x="145" y="248"/>
                  </a:lnTo>
                  <a:lnTo>
                    <a:pt x="76" y="240"/>
                  </a:lnTo>
                  <a:lnTo>
                    <a:pt x="0" y="240"/>
                  </a:lnTo>
                  <a:lnTo>
                    <a:pt x="0" y="0"/>
                  </a:lnTo>
                  <a:lnTo>
                    <a:pt x="116" y="1"/>
                  </a:lnTo>
                  <a:lnTo>
                    <a:pt x="168" y="10"/>
                  </a:lnTo>
                  <a:lnTo>
                    <a:pt x="225" y="19"/>
                  </a:lnTo>
                  <a:lnTo>
                    <a:pt x="265" y="33"/>
                  </a:lnTo>
                  <a:lnTo>
                    <a:pt x="307" y="54"/>
                  </a:lnTo>
                  <a:lnTo>
                    <a:pt x="341" y="76"/>
                  </a:lnTo>
                  <a:lnTo>
                    <a:pt x="382" y="113"/>
                  </a:lnTo>
                  <a:lnTo>
                    <a:pt x="417" y="154"/>
                  </a:lnTo>
                  <a:lnTo>
                    <a:pt x="440" y="196"/>
                  </a:lnTo>
                  <a:lnTo>
                    <a:pt x="465" y="244"/>
                  </a:lnTo>
                  <a:lnTo>
                    <a:pt x="478" y="303"/>
                  </a:lnTo>
                  <a:lnTo>
                    <a:pt x="481" y="359"/>
                  </a:lnTo>
                  <a:lnTo>
                    <a:pt x="483" y="669"/>
                  </a:lnTo>
                  <a:lnTo>
                    <a:pt x="618" y="669"/>
                  </a:lnTo>
                  <a:close/>
                </a:path>
              </a:pathLst>
            </a:custGeom>
            <a:solidFill>
              <a:srgbClr val="800080"/>
            </a:solidFill>
            <a:ln w="4763">
              <a:solidFill>
                <a:srgbClr val="000000"/>
              </a:solidFill>
              <a:prstDash val="solid"/>
              <a:round/>
              <a:headEnd/>
              <a:tailEnd/>
            </a:ln>
          </p:spPr>
          <p:txBody>
            <a:bodyPr/>
            <a:lstStyle/>
            <a:p>
              <a:endParaRPr lang="en-US"/>
            </a:p>
          </p:txBody>
        </p:sp>
        <p:sp>
          <p:nvSpPr>
            <p:cNvPr id="142344" name="Freeform 30"/>
            <p:cNvSpPr>
              <a:spLocks/>
            </p:cNvSpPr>
            <p:nvPr/>
          </p:nvSpPr>
          <p:spPr bwMode="auto">
            <a:xfrm>
              <a:off x="5030" y="3332"/>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0" y="669"/>
                  </a:moveTo>
                  <a:lnTo>
                    <a:pt x="245" y="1006"/>
                  </a:lnTo>
                  <a:lnTo>
                    <a:pt x="515" y="669"/>
                  </a:lnTo>
                  <a:lnTo>
                    <a:pt x="375" y="669"/>
                  </a:lnTo>
                  <a:lnTo>
                    <a:pt x="377" y="359"/>
                  </a:lnTo>
                  <a:lnTo>
                    <a:pt x="394" y="307"/>
                  </a:lnTo>
                  <a:lnTo>
                    <a:pt x="427" y="270"/>
                  </a:lnTo>
                  <a:lnTo>
                    <a:pt x="474" y="248"/>
                  </a:lnTo>
                  <a:lnTo>
                    <a:pt x="543" y="240"/>
                  </a:lnTo>
                  <a:lnTo>
                    <a:pt x="618" y="240"/>
                  </a:lnTo>
                  <a:lnTo>
                    <a:pt x="618" y="0"/>
                  </a:lnTo>
                  <a:lnTo>
                    <a:pt x="503" y="1"/>
                  </a:lnTo>
                  <a:lnTo>
                    <a:pt x="451" y="10"/>
                  </a:lnTo>
                  <a:lnTo>
                    <a:pt x="394" y="19"/>
                  </a:lnTo>
                  <a:lnTo>
                    <a:pt x="354" y="33"/>
                  </a:lnTo>
                  <a:lnTo>
                    <a:pt x="312" y="54"/>
                  </a:lnTo>
                  <a:lnTo>
                    <a:pt x="277" y="76"/>
                  </a:lnTo>
                  <a:lnTo>
                    <a:pt x="236" y="113"/>
                  </a:lnTo>
                  <a:lnTo>
                    <a:pt x="202" y="154"/>
                  </a:lnTo>
                  <a:lnTo>
                    <a:pt x="178" y="196"/>
                  </a:lnTo>
                  <a:lnTo>
                    <a:pt x="154" y="244"/>
                  </a:lnTo>
                  <a:lnTo>
                    <a:pt x="139" y="303"/>
                  </a:lnTo>
                  <a:lnTo>
                    <a:pt x="137" y="359"/>
                  </a:lnTo>
                  <a:lnTo>
                    <a:pt x="136" y="669"/>
                  </a:lnTo>
                  <a:lnTo>
                    <a:pt x="0" y="669"/>
                  </a:lnTo>
                  <a:close/>
                </a:path>
              </a:pathLst>
            </a:custGeom>
            <a:solidFill>
              <a:srgbClr val="800080"/>
            </a:solidFill>
            <a:ln w="4763">
              <a:solidFill>
                <a:srgbClr val="000000"/>
              </a:solidFill>
              <a:prstDash val="solid"/>
              <a:round/>
              <a:headEnd/>
              <a:tailEnd/>
            </a:ln>
          </p:spPr>
          <p:txBody>
            <a:bodyPr/>
            <a:lstStyle/>
            <a:p>
              <a:endParaRPr lang="en-US"/>
            </a:p>
          </p:txBody>
        </p:sp>
        <p:sp>
          <p:nvSpPr>
            <p:cNvPr id="142345" name="Freeform 31"/>
            <p:cNvSpPr>
              <a:spLocks/>
            </p:cNvSpPr>
            <p:nvPr/>
          </p:nvSpPr>
          <p:spPr bwMode="auto">
            <a:xfrm>
              <a:off x="4645" y="3107"/>
              <a:ext cx="335" cy="206"/>
            </a:xfrm>
            <a:custGeom>
              <a:avLst/>
              <a:gdLst>
                <a:gd name="T0" fmla="*/ 0 w 1006"/>
                <a:gd name="T1" fmla="*/ 0 h 616"/>
                <a:gd name="T2" fmla="*/ 0 w 1006"/>
                <a:gd name="T3" fmla="*/ 0 h 616"/>
                <a:gd name="T4" fmla="*/ 0 w 1006"/>
                <a:gd name="T5" fmla="*/ 0 h 616"/>
                <a:gd name="T6" fmla="*/ 0 w 1006"/>
                <a:gd name="T7" fmla="*/ 0 h 616"/>
                <a:gd name="T8" fmla="*/ 0 w 1006"/>
                <a:gd name="T9" fmla="*/ 0 h 616"/>
                <a:gd name="T10" fmla="*/ 0 w 1006"/>
                <a:gd name="T11" fmla="*/ 0 h 616"/>
                <a:gd name="T12" fmla="*/ 0 w 1006"/>
                <a:gd name="T13" fmla="*/ 0 h 616"/>
                <a:gd name="T14" fmla="*/ 0 w 1006"/>
                <a:gd name="T15" fmla="*/ 0 h 616"/>
                <a:gd name="T16" fmla="*/ 0 w 1006"/>
                <a:gd name="T17" fmla="*/ 0 h 616"/>
                <a:gd name="T18" fmla="*/ 0 w 1006"/>
                <a:gd name="T19" fmla="*/ 0 h 616"/>
                <a:gd name="T20" fmla="*/ 0 w 1006"/>
                <a:gd name="T21" fmla="*/ 0 h 616"/>
                <a:gd name="T22" fmla="*/ 0 w 1006"/>
                <a:gd name="T23" fmla="*/ 0 h 616"/>
                <a:gd name="T24" fmla="*/ 0 w 1006"/>
                <a:gd name="T25" fmla="*/ 0 h 616"/>
                <a:gd name="T26" fmla="*/ 0 w 1006"/>
                <a:gd name="T27" fmla="*/ 0 h 616"/>
                <a:gd name="T28" fmla="*/ 0 w 1006"/>
                <a:gd name="T29" fmla="*/ 0 h 616"/>
                <a:gd name="T30" fmla="*/ 0 w 1006"/>
                <a:gd name="T31" fmla="*/ 0 h 616"/>
                <a:gd name="T32" fmla="*/ 0 w 1006"/>
                <a:gd name="T33" fmla="*/ 0 h 616"/>
                <a:gd name="T34" fmla="*/ 0 w 1006"/>
                <a:gd name="T35" fmla="*/ 0 h 616"/>
                <a:gd name="T36" fmla="*/ 0 w 1006"/>
                <a:gd name="T37" fmla="*/ 0 h 616"/>
                <a:gd name="T38" fmla="*/ 0 w 1006"/>
                <a:gd name="T39" fmla="*/ 0 h 616"/>
                <a:gd name="T40" fmla="*/ 0 w 1006"/>
                <a:gd name="T41" fmla="*/ 0 h 616"/>
                <a:gd name="T42" fmla="*/ 0 w 1006"/>
                <a:gd name="T43" fmla="*/ 0 h 616"/>
                <a:gd name="T44" fmla="*/ 0 w 1006"/>
                <a:gd name="T45" fmla="*/ 0 h 616"/>
                <a:gd name="T46" fmla="*/ 0 w 1006"/>
                <a:gd name="T47" fmla="*/ 0 h 616"/>
                <a:gd name="T48" fmla="*/ 0 w 1006"/>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6" h="616">
                  <a:moveTo>
                    <a:pt x="338" y="616"/>
                  </a:moveTo>
                  <a:lnTo>
                    <a:pt x="0" y="372"/>
                  </a:lnTo>
                  <a:lnTo>
                    <a:pt x="338" y="102"/>
                  </a:lnTo>
                  <a:lnTo>
                    <a:pt x="338" y="241"/>
                  </a:lnTo>
                  <a:lnTo>
                    <a:pt x="647" y="239"/>
                  </a:lnTo>
                  <a:lnTo>
                    <a:pt x="699" y="222"/>
                  </a:lnTo>
                  <a:lnTo>
                    <a:pt x="737" y="189"/>
                  </a:lnTo>
                  <a:lnTo>
                    <a:pt x="759" y="143"/>
                  </a:lnTo>
                  <a:lnTo>
                    <a:pt x="767" y="74"/>
                  </a:lnTo>
                  <a:lnTo>
                    <a:pt x="767" y="0"/>
                  </a:lnTo>
                  <a:lnTo>
                    <a:pt x="1006" y="0"/>
                  </a:lnTo>
                  <a:lnTo>
                    <a:pt x="1005" y="116"/>
                  </a:lnTo>
                  <a:lnTo>
                    <a:pt x="997" y="168"/>
                  </a:lnTo>
                  <a:lnTo>
                    <a:pt x="987" y="222"/>
                  </a:lnTo>
                  <a:lnTo>
                    <a:pt x="973" y="262"/>
                  </a:lnTo>
                  <a:lnTo>
                    <a:pt x="952" y="305"/>
                  </a:lnTo>
                  <a:lnTo>
                    <a:pt x="930" y="339"/>
                  </a:lnTo>
                  <a:lnTo>
                    <a:pt x="894" y="380"/>
                  </a:lnTo>
                  <a:lnTo>
                    <a:pt x="853" y="416"/>
                  </a:lnTo>
                  <a:lnTo>
                    <a:pt x="811" y="439"/>
                  </a:lnTo>
                  <a:lnTo>
                    <a:pt x="763" y="464"/>
                  </a:lnTo>
                  <a:lnTo>
                    <a:pt x="702" y="478"/>
                  </a:lnTo>
                  <a:lnTo>
                    <a:pt x="647" y="480"/>
                  </a:lnTo>
                  <a:lnTo>
                    <a:pt x="338" y="481"/>
                  </a:lnTo>
                  <a:lnTo>
                    <a:pt x="338" y="616"/>
                  </a:lnTo>
                  <a:close/>
                </a:path>
              </a:pathLst>
            </a:custGeom>
            <a:solidFill>
              <a:srgbClr val="800080"/>
            </a:solidFill>
            <a:ln w="4763">
              <a:solidFill>
                <a:srgbClr val="000000"/>
              </a:solidFill>
              <a:prstDash val="solid"/>
              <a:round/>
              <a:headEnd/>
              <a:tailEnd/>
            </a:ln>
          </p:spPr>
          <p:txBody>
            <a:bodyPr/>
            <a:lstStyle/>
            <a:p>
              <a:endParaRPr lang="en-US"/>
            </a:p>
          </p:txBody>
        </p:sp>
        <p:sp>
          <p:nvSpPr>
            <p:cNvPr id="142346" name="Freeform 32"/>
            <p:cNvSpPr>
              <a:spLocks/>
            </p:cNvSpPr>
            <p:nvPr/>
          </p:nvSpPr>
          <p:spPr bwMode="auto">
            <a:xfrm>
              <a:off x="5081" y="3106"/>
              <a:ext cx="335" cy="205"/>
            </a:xfrm>
            <a:custGeom>
              <a:avLst/>
              <a:gdLst>
                <a:gd name="T0" fmla="*/ 0 w 1007"/>
                <a:gd name="T1" fmla="*/ 0 h 616"/>
                <a:gd name="T2" fmla="*/ 0 w 1007"/>
                <a:gd name="T3" fmla="*/ 0 h 616"/>
                <a:gd name="T4" fmla="*/ 0 w 1007"/>
                <a:gd name="T5" fmla="*/ 0 h 616"/>
                <a:gd name="T6" fmla="*/ 0 w 1007"/>
                <a:gd name="T7" fmla="*/ 0 h 616"/>
                <a:gd name="T8" fmla="*/ 0 w 1007"/>
                <a:gd name="T9" fmla="*/ 0 h 616"/>
                <a:gd name="T10" fmla="*/ 0 w 1007"/>
                <a:gd name="T11" fmla="*/ 0 h 616"/>
                <a:gd name="T12" fmla="*/ 0 w 1007"/>
                <a:gd name="T13" fmla="*/ 0 h 616"/>
                <a:gd name="T14" fmla="*/ 0 w 1007"/>
                <a:gd name="T15" fmla="*/ 0 h 616"/>
                <a:gd name="T16" fmla="*/ 0 w 1007"/>
                <a:gd name="T17" fmla="*/ 0 h 616"/>
                <a:gd name="T18" fmla="*/ 0 w 1007"/>
                <a:gd name="T19" fmla="*/ 0 h 616"/>
                <a:gd name="T20" fmla="*/ 0 w 1007"/>
                <a:gd name="T21" fmla="*/ 0 h 616"/>
                <a:gd name="T22" fmla="*/ 0 w 1007"/>
                <a:gd name="T23" fmla="*/ 0 h 616"/>
                <a:gd name="T24" fmla="*/ 0 w 1007"/>
                <a:gd name="T25" fmla="*/ 0 h 616"/>
                <a:gd name="T26" fmla="*/ 0 w 1007"/>
                <a:gd name="T27" fmla="*/ 0 h 616"/>
                <a:gd name="T28" fmla="*/ 0 w 1007"/>
                <a:gd name="T29" fmla="*/ 0 h 616"/>
                <a:gd name="T30" fmla="*/ 0 w 1007"/>
                <a:gd name="T31" fmla="*/ 0 h 616"/>
                <a:gd name="T32" fmla="*/ 0 w 1007"/>
                <a:gd name="T33" fmla="*/ 0 h 616"/>
                <a:gd name="T34" fmla="*/ 0 w 1007"/>
                <a:gd name="T35" fmla="*/ 0 h 616"/>
                <a:gd name="T36" fmla="*/ 0 w 1007"/>
                <a:gd name="T37" fmla="*/ 0 h 616"/>
                <a:gd name="T38" fmla="*/ 0 w 1007"/>
                <a:gd name="T39" fmla="*/ 0 h 616"/>
                <a:gd name="T40" fmla="*/ 0 w 1007"/>
                <a:gd name="T41" fmla="*/ 0 h 616"/>
                <a:gd name="T42" fmla="*/ 0 w 1007"/>
                <a:gd name="T43" fmla="*/ 0 h 616"/>
                <a:gd name="T44" fmla="*/ 0 w 1007"/>
                <a:gd name="T45" fmla="*/ 0 h 616"/>
                <a:gd name="T46" fmla="*/ 0 w 1007"/>
                <a:gd name="T47" fmla="*/ 0 h 616"/>
                <a:gd name="T48" fmla="*/ 0 w 1007"/>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7" h="616">
                  <a:moveTo>
                    <a:pt x="669" y="616"/>
                  </a:moveTo>
                  <a:lnTo>
                    <a:pt x="1007" y="372"/>
                  </a:lnTo>
                  <a:lnTo>
                    <a:pt x="669" y="103"/>
                  </a:lnTo>
                  <a:lnTo>
                    <a:pt x="669" y="241"/>
                  </a:lnTo>
                  <a:lnTo>
                    <a:pt x="360" y="240"/>
                  </a:lnTo>
                  <a:lnTo>
                    <a:pt x="307" y="222"/>
                  </a:lnTo>
                  <a:lnTo>
                    <a:pt x="270" y="189"/>
                  </a:lnTo>
                  <a:lnTo>
                    <a:pt x="247" y="144"/>
                  </a:lnTo>
                  <a:lnTo>
                    <a:pt x="241" y="74"/>
                  </a:lnTo>
                  <a:lnTo>
                    <a:pt x="241" y="0"/>
                  </a:lnTo>
                  <a:lnTo>
                    <a:pt x="0" y="0"/>
                  </a:lnTo>
                  <a:lnTo>
                    <a:pt x="2" y="115"/>
                  </a:lnTo>
                  <a:lnTo>
                    <a:pt x="9" y="167"/>
                  </a:lnTo>
                  <a:lnTo>
                    <a:pt x="19" y="222"/>
                  </a:lnTo>
                  <a:lnTo>
                    <a:pt x="34" y="262"/>
                  </a:lnTo>
                  <a:lnTo>
                    <a:pt x="54" y="304"/>
                  </a:lnTo>
                  <a:lnTo>
                    <a:pt x="76" y="340"/>
                  </a:lnTo>
                  <a:lnTo>
                    <a:pt x="113" y="380"/>
                  </a:lnTo>
                  <a:lnTo>
                    <a:pt x="154" y="415"/>
                  </a:lnTo>
                  <a:lnTo>
                    <a:pt x="196" y="440"/>
                  </a:lnTo>
                  <a:lnTo>
                    <a:pt x="244" y="463"/>
                  </a:lnTo>
                  <a:lnTo>
                    <a:pt x="305" y="478"/>
                  </a:lnTo>
                  <a:lnTo>
                    <a:pt x="360" y="480"/>
                  </a:lnTo>
                  <a:lnTo>
                    <a:pt x="669" y="482"/>
                  </a:lnTo>
                  <a:lnTo>
                    <a:pt x="669" y="616"/>
                  </a:lnTo>
                  <a:close/>
                </a:path>
              </a:pathLst>
            </a:custGeom>
            <a:solidFill>
              <a:srgbClr val="800080"/>
            </a:solidFill>
            <a:ln w="4763">
              <a:solidFill>
                <a:srgbClr val="000000"/>
              </a:solidFill>
              <a:prstDash val="solid"/>
              <a:round/>
              <a:headEnd/>
              <a:tailEnd/>
            </a:ln>
          </p:spPr>
          <p:txBody>
            <a:bodyPr/>
            <a:lstStyle/>
            <a:p>
              <a:endParaRPr lang="en-US"/>
            </a:p>
          </p:txBody>
        </p:sp>
        <p:sp>
          <p:nvSpPr>
            <p:cNvPr id="142347" name="Freeform 33"/>
            <p:cNvSpPr>
              <a:spLocks/>
            </p:cNvSpPr>
            <p:nvPr/>
          </p:nvSpPr>
          <p:spPr bwMode="auto">
            <a:xfrm>
              <a:off x="5272" y="3320"/>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618" y="337"/>
                  </a:moveTo>
                  <a:lnTo>
                    <a:pt x="375" y="0"/>
                  </a:lnTo>
                  <a:lnTo>
                    <a:pt x="104" y="337"/>
                  </a:lnTo>
                  <a:lnTo>
                    <a:pt x="244" y="337"/>
                  </a:lnTo>
                  <a:lnTo>
                    <a:pt x="242" y="647"/>
                  </a:lnTo>
                  <a:lnTo>
                    <a:pt x="225" y="700"/>
                  </a:lnTo>
                  <a:lnTo>
                    <a:pt x="192" y="736"/>
                  </a:lnTo>
                  <a:lnTo>
                    <a:pt x="145" y="759"/>
                  </a:lnTo>
                  <a:lnTo>
                    <a:pt x="76" y="765"/>
                  </a:lnTo>
                  <a:lnTo>
                    <a:pt x="0" y="765"/>
                  </a:lnTo>
                  <a:lnTo>
                    <a:pt x="0" y="1006"/>
                  </a:lnTo>
                  <a:lnTo>
                    <a:pt x="116" y="1005"/>
                  </a:lnTo>
                  <a:lnTo>
                    <a:pt x="168" y="996"/>
                  </a:lnTo>
                  <a:lnTo>
                    <a:pt x="225" y="986"/>
                  </a:lnTo>
                  <a:lnTo>
                    <a:pt x="265" y="973"/>
                  </a:lnTo>
                  <a:lnTo>
                    <a:pt x="307" y="952"/>
                  </a:lnTo>
                  <a:lnTo>
                    <a:pt x="343" y="929"/>
                  </a:lnTo>
                  <a:lnTo>
                    <a:pt x="383" y="892"/>
                  </a:lnTo>
                  <a:lnTo>
                    <a:pt x="417" y="852"/>
                  </a:lnTo>
                  <a:lnTo>
                    <a:pt x="441" y="810"/>
                  </a:lnTo>
                  <a:lnTo>
                    <a:pt x="465" y="762"/>
                  </a:lnTo>
                  <a:lnTo>
                    <a:pt x="478" y="702"/>
                  </a:lnTo>
                  <a:lnTo>
                    <a:pt x="482" y="647"/>
                  </a:lnTo>
                  <a:lnTo>
                    <a:pt x="483" y="337"/>
                  </a:lnTo>
                  <a:lnTo>
                    <a:pt x="618" y="337"/>
                  </a:lnTo>
                  <a:close/>
                </a:path>
              </a:pathLst>
            </a:custGeom>
            <a:solidFill>
              <a:srgbClr val="800080"/>
            </a:solidFill>
            <a:ln w="4763">
              <a:solidFill>
                <a:srgbClr val="000000"/>
              </a:solidFill>
              <a:prstDash val="solid"/>
              <a:round/>
              <a:headEnd/>
              <a:tailEnd/>
            </a:ln>
          </p:spPr>
          <p:txBody>
            <a:bodyPr/>
            <a:lstStyle/>
            <a:p>
              <a:endParaRPr lang="en-US"/>
            </a:p>
          </p:txBody>
        </p:sp>
        <p:sp>
          <p:nvSpPr>
            <p:cNvPr id="142348" name="Freeform 34"/>
            <p:cNvSpPr>
              <a:spLocks/>
            </p:cNvSpPr>
            <p:nvPr/>
          </p:nvSpPr>
          <p:spPr bwMode="auto">
            <a:xfrm>
              <a:off x="4564" y="3309"/>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0" y="338"/>
                  </a:moveTo>
                  <a:lnTo>
                    <a:pt x="244" y="0"/>
                  </a:lnTo>
                  <a:lnTo>
                    <a:pt x="514" y="338"/>
                  </a:lnTo>
                  <a:lnTo>
                    <a:pt x="374" y="338"/>
                  </a:lnTo>
                  <a:lnTo>
                    <a:pt x="376" y="647"/>
                  </a:lnTo>
                  <a:lnTo>
                    <a:pt x="393" y="698"/>
                  </a:lnTo>
                  <a:lnTo>
                    <a:pt x="426" y="737"/>
                  </a:lnTo>
                  <a:lnTo>
                    <a:pt x="473" y="758"/>
                  </a:lnTo>
                  <a:lnTo>
                    <a:pt x="542" y="765"/>
                  </a:lnTo>
                  <a:lnTo>
                    <a:pt x="618" y="765"/>
                  </a:lnTo>
                  <a:lnTo>
                    <a:pt x="618" y="1006"/>
                  </a:lnTo>
                  <a:lnTo>
                    <a:pt x="502" y="1004"/>
                  </a:lnTo>
                  <a:lnTo>
                    <a:pt x="450" y="996"/>
                  </a:lnTo>
                  <a:lnTo>
                    <a:pt x="393" y="986"/>
                  </a:lnTo>
                  <a:lnTo>
                    <a:pt x="353" y="972"/>
                  </a:lnTo>
                  <a:lnTo>
                    <a:pt x="311" y="951"/>
                  </a:lnTo>
                  <a:lnTo>
                    <a:pt x="276" y="928"/>
                  </a:lnTo>
                  <a:lnTo>
                    <a:pt x="235" y="892"/>
                  </a:lnTo>
                  <a:lnTo>
                    <a:pt x="201" y="851"/>
                  </a:lnTo>
                  <a:lnTo>
                    <a:pt x="177" y="808"/>
                  </a:lnTo>
                  <a:lnTo>
                    <a:pt x="153" y="760"/>
                  </a:lnTo>
                  <a:lnTo>
                    <a:pt x="138" y="701"/>
                  </a:lnTo>
                  <a:lnTo>
                    <a:pt x="136" y="647"/>
                  </a:lnTo>
                  <a:lnTo>
                    <a:pt x="135" y="338"/>
                  </a:lnTo>
                  <a:lnTo>
                    <a:pt x="0" y="338"/>
                  </a:lnTo>
                  <a:close/>
                </a:path>
              </a:pathLst>
            </a:custGeom>
            <a:solidFill>
              <a:srgbClr val="800080"/>
            </a:solidFill>
            <a:ln w="4763">
              <a:solidFill>
                <a:srgbClr val="000000"/>
              </a:solidFill>
              <a:prstDash val="solid"/>
              <a:round/>
              <a:headEnd/>
              <a:tailEnd/>
            </a:ln>
          </p:spPr>
          <p:txBody>
            <a:bodyPr/>
            <a:lstStyle/>
            <a:p>
              <a:endParaRPr lang="en-US"/>
            </a:p>
          </p:txBody>
        </p:sp>
        <p:sp>
          <p:nvSpPr>
            <p:cNvPr id="142349" name="Freeform 35"/>
            <p:cNvSpPr>
              <a:spLocks/>
            </p:cNvSpPr>
            <p:nvPr/>
          </p:nvSpPr>
          <p:spPr bwMode="auto">
            <a:xfrm>
              <a:off x="4642" y="3668"/>
              <a:ext cx="336" cy="206"/>
            </a:xfrm>
            <a:custGeom>
              <a:avLst/>
              <a:gdLst>
                <a:gd name="T0" fmla="*/ 0 w 1007"/>
                <a:gd name="T1" fmla="*/ 0 h 616"/>
                <a:gd name="T2" fmla="*/ 0 w 1007"/>
                <a:gd name="T3" fmla="*/ 0 h 616"/>
                <a:gd name="T4" fmla="*/ 0 w 1007"/>
                <a:gd name="T5" fmla="*/ 0 h 616"/>
                <a:gd name="T6" fmla="*/ 0 w 1007"/>
                <a:gd name="T7" fmla="*/ 0 h 616"/>
                <a:gd name="T8" fmla="*/ 0 w 1007"/>
                <a:gd name="T9" fmla="*/ 0 h 616"/>
                <a:gd name="T10" fmla="*/ 0 w 1007"/>
                <a:gd name="T11" fmla="*/ 0 h 616"/>
                <a:gd name="T12" fmla="*/ 0 w 1007"/>
                <a:gd name="T13" fmla="*/ 0 h 616"/>
                <a:gd name="T14" fmla="*/ 0 w 1007"/>
                <a:gd name="T15" fmla="*/ 0 h 616"/>
                <a:gd name="T16" fmla="*/ 0 w 1007"/>
                <a:gd name="T17" fmla="*/ 0 h 616"/>
                <a:gd name="T18" fmla="*/ 0 w 1007"/>
                <a:gd name="T19" fmla="*/ 0 h 616"/>
                <a:gd name="T20" fmla="*/ 0 w 1007"/>
                <a:gd name="T21" fmla="*/ 0 h 616"/>
                <a:gd name="T22" fmla="*/ 0 w 1007"/>
                <a:gd name="T23" fmla="*/ 0 h 616"/>
                <a:gd name="T24" fmla="*/ 0 w 1007"/>
                <a:gd name="T25" fmla="*/ 0 h 616"/>
                <a:gd name="T26" fmla="*/ 0 w 1007"/>
                <a:gd name="T27" fmla="*/ 0 h 616"/>
                <a:gd name="T28" fmla="*/ 0 w 1007"/>
                <a:gd name="T29" fmla="*/ 0 h 616"/>
                <a:gd name="T30" fmla="*/ 0 w 1007"/>
                <a:gd name="T31" fmla="*/ 0 h 616"/>
                <a:gd name="T32" fmla="*/ 0 w 1007"/>
                <a:gd name="T33" fmla="*/ 0 h 616"/>
                <a:gd name="T34" fmla="*/ 0 w 1007"/>
                <a:gd name="T35" fmla="*/ 0 h 616"/>
                <a:gd name="T36" fmla="*/ 0 w 1007"/>
                <a:gd name="T37" fmla="*/ 0 h 616"/>
                <a:gd name="T38" fmla="*/ 0 w 1007"/>
                <a:gd name="T39" fmla="*/ 0 h 616"/>
                <a:gd name="T40" fmla="*/ 0 w 1007"/>
                <a:gd name="T41" fmla="*/ 0 h 616"/>
                <a:gd name="T42" fmla="*/ 0 w 1007"/>
                <a:gd name="T43" fmla="*/ 0 h 616"/>
                <a:gd name="T44" fmla="*/ 0 w 1007"/>
                <a:gd name="T45" fmla="*/ 0 h 616"/>
                <a:gd name="T46" fmla="*/ 0 w 1007"/>
                <a:gd name="T47" fmla="*/ 0 h 616"/>
                <a:gd name="T48" fmla="*/ 0 w 1007"/>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7" h="616">
                  <a:moveTo>
                    <a:pt x="338" y="0"/>
                  </a:moveTo>
                  <a:lnTo>
                    <a:pt x="0" y="245"/>
                  </a:lnTo>
                  <a:lnTo>
                    <a:pt x="338" y="514"/>
                  </a:lnTo>
                  <a:lnTo>
                    <a:pt x="338" y="376"/>
                  </a:lnTo>
                  <a:lnTo>
                    <a:pt x="647" y="377"/>
                  </a:lnTo>
                  <a:lnTo>
                    <a:pt x="700" y="394"/>
                  </a:lnTo>
                  <a:lnTo>
                    <a:pt x="737" y="427"/>
                  </a:lnTo>
                  <a:lnTo>
                    <a:pt x="761" y="473"/>
                  </a:lnTo>
                  <a:lnTo>
                    <a:pt x="767" y="542"/>
                  </a:lnTo>
                  <a:lnTo>
                    <a:pt x="767" y="616"/>
                  </a:lnTo>
                  <a:lnTo>
                    <a:pt x="1007" y="616"/>
                  </a:lnTo>
                  <a:lnTo>
                    <a:pt x="1006" y="502"/>
                  </a:lnTo>
                  <a:lnTo>
                    <a:pt x="997" y="450"/>
                  </a:lnTo>
                  <a:lnTo>
                    <a:pt x="988" y="394"/>
                  </a:lnTo>
                  <a:lnTo>
                    <a:pt x="973" y="355"/>
                  </a:lnTo>
                  <a:lnTo>
                    <a:pt x="952" y="313"/>
                  </a:lnTo>
                  <a:lnTo>
                    <a:pt x="930" y="277"/>
                  </a:lnTo>
                  <a:lnTo>
                    <a:pt x="894" y="236"/>
                  </a:lnTo>
                  <a:lnTo>
                    <a:pt x="854" y="202"/>
                  </a:lnTo>
                  <a:lnTo>
                    <a:pt x="812" y="177"/>
                  </a:lnTo>
                  <a:lnTo>
                    <a:pt x="763" y="154"/>
                  </a:lnTo>
                  <a:lnTo>
                    <a:pt x="703" y="139"/>
                  </a:lnTo>
                  <a:lnTo>
                    <a:pt x="647" y="136"/>
                  </a:lnTo>
                  <a:lnTo>
                    <a:pt x="338" y="135"/>
                  </a:lnTo>
                  <a:lnTo>
                    <a:pt x="338" y="0"/>
                  </a:lnTo>
                  <a:close/>
                </a:path>
              </a:pathLst>
            </a:custGeom>
            <a:solidFill>
              <a:srgbClr val="800080"/>
            </a:solidFill>
            <a:ln w="4763">
              <a:solidFill>
                <a:srgbClr val="000000"/>
              </a:solidFill>
              <a:prstDash val="solid"/>
              <a:round/>
              <a:headEnd/>
              <a:tailEnd/>
            </a:ln>
          </p:spPr>
          <p:txBody>
            <a:bodyPr/>
            <a:lstStyle/>
            <a:p>
              <a:endParaRPr lang="en-US"/>
            </a:p>
          </p:txBody>
        </p:sp>
        <p:sp>
          <p:nvSpPr>
            <p:cNvPr id="142350" name="Freeform 36"/>
            <p:cNvSpPr>
              <a:spLocks/>
            </p:cNvSpPr>
            <p:nvPr/>
          </p:nvSpPr>
          <p:spPr bwMode="auto">
            <a:xfrm>
              <a:off x="5078" y="3667"/>
              <a:ext cx="335" cy="206"/>
            </a:xfrm>
            <a:custGeom>
              <a:avLst/>
              <a:gdLst>
                <a:gd name="T0" fmla="*/ 0 w 1006"/>
                <a:gd name="T1" fmla="*/ 0 h 616"/>
                <a:gd name="T2" fmla="*/ 0 w 1006"/>
                <a:gd name="T3" fmla="*/ 0 h 616"/>
                <a:gd name="T4" fmla="*/ 0 w 1006"/>
                <a:gd name="T5" fmla="*/ 0 h 616"/>
                <a:gd name="T6" fmla="*/ 0 w 1006"/>
                <a:gd name="T7" fmla="*/ 0 h 616"/>
                <a:gd name="T8" fmla="*/ 0 w 1006"/>
                <a:gd name="T9" fmla="*/ 0 h 616"/>
                <a:gd name="T10" fmla="*/ 0 w 1006"/>
                <a:gd name="T11" fmla="*/ 0 h 616"/>
                <a:gd name="T12" fmla="*/ 0 w 1006"/>
                <a:gd name="T13" fmla="*/ 0 h 616"/>
                <a:gd name="T14" fmla="*/ 0 w 1006"/>
                <a:gd name="T15" fmla="*/ 0 h 616"/>
                <a:gd name="T16" fmla="*/ 0 w 1006"/>
                <a:gd name="T17" fmla="*/ 0 h 616"/>
                <a:gd name="T18" fmla="*/ 0 w 1006"/>
                <a:gd name="T19" fmla="*/ 0 h 616"/>
                <a:gd name="T20" fmla="*/ 0 w 1006"/>
                <a:gd name="T21" fmla="*/ 0 h 616"/>
                <a:gd name="T22" fmla="*/ 0 w 1006"/>
                <a:gd name="T23" fmla="*/ 0 h 616"/>
                <a:gd name="T24" fmla="*/ 0 w 1006"/>
                <a:gd name="T25" fmla="*/ 0 h 616"/>
                <a:gd name="T26" fmla="*/ 0 w 1006"/>
                <a:gd name="T27" fmla="*/ 0 h 616"/>
                <a:gd name="T28" fmla="*/ 0 w 1006"/>
                <a:gd name="T29" fmla="*/ 0 h 616"/>
                <a:gd name="T30" fmla="*/ 0 w 1006"/>
                <a:gd name="T31" fmla="*/ 0 h 616"/>
                <a:gd name="T32" fmla="*/ 0 w 1006"/>
                <a:gd name="T33" fmla="*/ 0 h 616"/>
                <a:gd name="T34" fmla="*/ 0 w 1006"/>
                <a:gd name="T35" fmla="*/ 0 h 616"/>
                <a:gd name="T36" fmla="*/ 0 w 1006"/>
                <a:gd name="T37" fmla="*/ 0 h 616"/>
                <a:gd name="T38" fmla="*/ 0 w 1006"/>
                <a:gd name="T39" fmla="*/ 0 h 616"/>
                <a:gd name="T40" fmla="*/ 0 w 1006"/>
                <a:gd name="T41" fmla="*/ 0 h 616"/>
                <a:gd name="T42" fmla="*/ 0 w 1006"/>
                <a:gd name="T43" fmla="*/ 0 h 616"/>
                <a:gd name="T44" fmla="*/ 0 w 1006"/>
                <a:gd name="T45" fmla="*/ 0 h 616"/>
                <a:gd name="T46" fmla="*/ 0 w 1006"/>
                <a:gd name="T47" fmla="*/ 0 h 616"/>
                <a:gd name="T48" fmla="*/ 0 w 1006"/>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6" h="616">
                  <a:moveTo>
                    <a:pt x="669" y="0"/>
                  </a:moveTo>
                  <a:lnTo>
                    <a:pt x="1006" y="244"/>
                  </a:lnTo>
                  <a:lnTo>
                    <a:pt x="669" y="513"/>
                  </a:lnTo>
                  <a:lnTo>
                    <a:pt x="669" y="375"/>
                  </a:lnTo>
                  <a:lnTo>
                    <a:pt x="360" y="376"/>
                  </a:lnTo>
                  <a:lnTo>
                    <a:pt x="308" y="393"/>
                  </a:lnTo>
                  <a:lnTo>
                    <a:pt x="270" y="427"/>
                  </a:lnTo>
                  <a:lnTo>
                    <a:pt x="246" y="472"/>
                  </a:lnTo>
                  <a:lnTo>
                    <a:pt x="240" y="542"/>
                  </a:lnTo>
                  <a:lnTo>
                    <a:pt x="240" y="616"/>
                  </a:lnTo>
                  <a:lnTo>
                    <a:pt x="0" y="616"/>
                  </a:lnTo>
                  <a:lnTo>
                    <a:pt x="1" y="500"/>
                  </a:lnTo>
                  <a:lnTo>
                    <a:pt x="10" y="448"/>
                  </a:lnTo>
                  <a:lnTo>
                    <a:pt x="20" y="393"/>
                  </a:lnTo>
                  <a:lnTo>
                    <a:pt x="34" y="354"/>
                  </a:lnTo>
                  <a:lnTo>
                    <a:pt x="55" y="311"/>
                  </a:lnTo>
                  <a:lnTo>
                    <a:pt x="76" y="276"/>
                  </a:lnTo>
                  <a:lnTo>
                    <a:pt x="113" y="235"/>
                  </a:lnTo>
                  <a:lnTo>
                    <a:pt x="153" y="200"/>
                  </a:lnTo>
                  <a:lnTo>
                    <a:pt x="195" y="176"/>
                  </a:lnTo>
                  <a:lnTo>
                    <a:pt x="244" y="152"/>
                  </a:lnTo>
                  <a:lnTo>
                    <a:pt x="304" y="138"/>
                  </a:lnTo>
                  <a:lnTo>
                    <a:pt x="360" y="136"/>
                  </a:lnTo>
                  <a:lnTo>
                    <a:pt x="669" y="134"/>
                  </a:lnTo>
                  <a:lnTo>
                    <a:pt x="669" y="0"/>
                  </a:lnTo>
                  <a:close/>
                </a:path>
              </a:pathLst>
            </a:custGeom>
            <a:solidFill>
              <a:srgbClr val="800080"/>
            </a:solidFill>
            <a:ln w="4763">
              <a:solidFill>
                <a:srgbClr val="000000"/>
              </a:solidFill>
              <a:prstDash val="solid"/>
              <a:round/>
              <a:headEnd/>
              <a:tailEnd/>
            </a:ln>
          </p:spPr>
          <p:txBody>
            <a:bodyPr/>
            <a:lstStyle/>
            <a:p>
              <a:endParaRPr lang="en-US"/>
            </a:p>
          </p:txBody>
        </p:sp>
      </p:grpSp>
    </p:spTree>
    <p:extLst>
      <p:ext uri="{BB962C8B-B14F-4D97-AF65-F5344CB8AC3E}">
        <p14:creationId xmlns="" xmlns:p14="http://schemas.microsoft.com/office/powerpoint/2010/main" val="14578110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up)">
                                      <p:cBhvr>
                                        <p:cTn id="7" dur="500"/>
                                        <p:tgtEl>
                                          <p:spTgt spid="200707">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0707">
                                            <p:txEl>
                                              <p:pRg st="1" end="1"/>
                                            </p:txEl>
                                          </p:spTgt>
                                        </p:tgtEl>
                                        <p:attrNameLst>
                                          <p:attrName>style.visibility</p:attrName>
                                        </p:attrNameLst>
                                      </p:cBhvr>
                                      <p:to>
                                        <p:strVal val="visible"/>
                                      </p:to>
                                    </p:set>
                                    <p:animEffect transition="in" filter="wipe(up)">
                                      <p:cBhvr>
                                        <p:cTn id="11" dur="500"/>
                                        <p:tgtEl>
                                          <p:spTgt spid="200707">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0707">
                                            <p:txEl>
                                              <p:pRg st="2" end="2"/>
                                            </p:txEl>
                                          </p:spTgt>
                                        </p:tgtEl>
                                        <p:attrNameLst>
                                          <p:attrName>style.visibility</p:attrName>
                                        </p:attrNameLst>
                                      </p:cBhvr>
                                      <p:to>
                                        <p:strVal val="visible"/>
                                      </p:to>
                                    </p:set>
                                    <p:animEffect transition="in" filter="wipe(up)">
                                      <p:cBhvr>
                                        <p:cTn id="15" dur="500"/>
                                        <p:tgtEl>
                                          <p:spTgt spid="200707">
                                            <p:txEl>
                                              <p:pRg st="2" end="2"/>
                                            </p:txEl>
                                          </p:spTgt>
                                        </p:tgtEl>
                                      </p:cBhvr>
                                    </p:animEffect>
                                  </p:childTnLst>
                                </p:cTn>
                              </p:par>
                            </p:childTnLst>
                          </p:cTn>
                        </p:par>
                        <p:par>
                          <p:cTn id="16" fill="hold" nodeType="afterGroup">
                            <p:stCondLst>
                              <p:cond delay="1500"/>
                            </p:stCondLst>
                            <p:childTnLst>
                              <p:par>
                                <p:cTn id="17" presetID="2" presetClass="entr" presetSubtype="8" fill="hold" nodeType="afterEffect">
                                  <p:stCondLst>
                                    <p:cond delay="0"/>
                                  </p:stCondLst>
                                  <p:childTnLst>
                                    <p:set>
                                      <p:cBhvr>
                                        <p:cTn id="18" dur="1" fill="hold">
                                          <p:stCondLst>
                                            <p:cond delay="0"/>
                                          </p:stCondLst>
                                        </p:cTn>
                                        <p:tgtEl>
                                          <p:spTgt spid="200709"/>
                                        </p:tgtEl>
                                        <p:attrNameLst>
                                          <p:attrName>style.visibility</p:attrName>
                                        </p:attrNameLst>
                                      </p:cBhvr>
                                      <p:to>
                                        <p:strVal val="visible"/>
                                      </p:to>
                                    </p:set>
                                    <p:anim calcmode="lin" valueType="num">
                                      <p:cBhvr additive="base">
                                        <p:cTn id="19" dur="500" fill="hold"/>
                                        <p:tgtEl>
                                          <p:spTgt spid="200709"/>
                                        </p:tgtEl>
                                        <p:attrNameLst>
                                          <p:attrName>ppt_x</p:attrName>
                                        </p:attrNameLst>
                                      </p:cBhvr>
                                      <p:tavLst>
                                        <p:tav tm="0">
                                          <p:val>
                                            <p:strVal val="0-#ppt_w/2"/>
                                          </p:val>
                                        </p:tav>
                                        <p:tav tm="100000">
                                          <p:val>
                                            <p:strVal val="#ppt_x"/>
                                          </p:val>
                                        </p:tav>
                                      </p:tavLst>
                                    </p:anim>
                                    <p:anim calcmode="lin" valueType="num">
                                      <p:cBhvr additive="base">
                                        <p:cTn id="20" dur="500" fill="hold"/>
                                        <p:tgtEl>
                                          <p:spTgt spid="20070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00708">
                                            <p:txEl>
                                              <p:pRg st="0" end="0"/>
                                            </p:txEl>
                                          </p:spTgt>
                                        </p:tgtEl>
                                        <p:attrNameLst>
                                          <p:attrName>style.visibility</p:attrName>
                                        </p:attrNameLst>
                                      </p:cBhvr>
                                      <p:to>
                                        <p:strVal val="visible"/>
                                      </p:to>
                                    </p:set>
                                    <p:animEffect transition="in" filter="wipe(up)">
                                      <p:cBhvr>
                                        <p:cTn id="25" dur="500"/>
                                        <p:tgtEl>
                                          <p:spTgt spid="200708">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00708">
                                            <p:txEl>
                                              <p:pRg st="1" end="1"/>
                                            </p:txEl>
                                          </p:spTgt>
                                        </p:tgtEl>
                                        <p:attrNameLst>
                                          <p:attrName>style.visibility</p:attrName>
                                        </p:attrNameLst>
                                      </p:cBhvr>
                                      <p:to>
                                        <p:strVal val="visible"/>
                                      </p:to>
                                    </p:set>
                                    <p:animEffect transition="in" filter="wipe(up)">
                                      <p:cBhvr>
                                        <p:cTn id="30" dur="500"/>
                                        <p:tgtEl>
                                          <p:spTgt spid="200708">
                                            <p:txEl>
                                              <p:pRg st="1" end="1"/>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00708">
                                            <p:txEl>
                                              <p:pRg st="2" end="2"/>
                                            </p:txEl>
                                          </p:spTgt>
                                        </p:tgtEl>
                                        <p:attrNameLst>
                                          <p:attrName>style.visibility</p:attrName>
                                        </p:attrNameLst>
                                      </p:cBhvr>
                                      <p:to>
                                        <p:strVal val="visible"/>
                                      </p:to>
                                    </p:set>
                                    <p:animEffect transition="in" filter="wipe(up)">
                                      <p:cBhvr>
                                        <p:cTn id="35" dur="500"/>
                                        <p:tgtEl>
                                          <p:spTgt spid="200708">
                                            <p:txEl>
                                              <p:pRg st="2" end="2"/>
                                            </p:txEl>
                                          </p:spTgt>
                                        </p:tgtEl>
                                      </p:cBhvr>
                                    </p:animEffect>
                                  </p:childTnLst>
                                </p:cTn>
                              </p:par>
                            </p:childTnLst>
                          </p:cTn>
                        </p:par>
                        <p:par>
                          <p:cTn id="36" fill="hold" nodeType="afterGroup">
                            <p:stCondLst>
                              <p:cond delay="500"/>
                            </p:stCondLst>
                            <p:childTnLst>
                              <p:par>
                                <p:cTn id="37" presetID="9" presetClass="entr" presetSubtype="0" fill="hold" nodeType="afterEffect">
                                  <p:stCondLst>
                                    <p:cond delay="0"/>
                                  </p:stCondLst>
                                  <p:childTnLst>
                                    <p:set>
                                      <p:cBhvr>
                                        <p:cTn id="38" dur="1" fill="hold">
                                          <p:stCondLst>
                                            <p:cond delay="0"/>
                                          </p:stCondLst>
                                        </p:cTn>
                                        <p:tgtEl>
                                          <p:spTgt spid="200732"/>
                                        </p:tgtEl>
                                        <p:attrNameLst>
                                          <p:attrName>style.visibility</p:attrName>
                                        </p:attrNameLst>
                                      </p:cBhvr>
                                      <p:to>
                                        <p:strVal val="visible"/>
                                      </p:to>
                                    </p:set>
                                    <p:animEffect transition="in" filter="dissolve">
                                      <p:cBhvr>
                                        <p:cTn id="39" dur="500"/>
                                        <p:tgtEl>
                                          <p:spTgt spid="200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autoUpdateAnimBg="0" advAuto="0"/>
      <p:bldP spid="200708"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Differential Costs and Revenues</a:t>
            </a:r>
          </a:p>
        </p:txBody>
      </p:sp>
      <p:sp>
        <p:nvSpPr>
          <p:cNvPr id="143363" name="Rectangle 3"/>
          <p:cNvSpPr>
            <a:spLocks noGrp="1" noChangeArrowheads="1"/>
          </p:cNvSpPr>
          <p:nvPr>
            <p:ph idx="1"/>
          </p:nvPr>
        </p:nvSpPr>
        <p:spPr>
          <a:xfrm>
            <a:off x="762000" y="1600200"/>
            <a:ext cx="8001000" cy="1244600"/>
          </a:xfrm>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smtClean="0">
                <a:solidFill>
                  <a:schemeClr val="accent2"/>
                </a:solidFill>
              </a:rPr>
              <a:t>Costs and revenues that differ among alternatives. </a:t>
            </a:r>
          </a:p>
        </p:txBody>
      </p:sp>
      <p:sp>
        <p:nvSpPr>
          <p:cNvPr id="202756" name="Rectangle 4"/>
          <p:cNvSpPr>
            <a:spLocks noChangeArrowheads="1"/>
          </p:cNvSpPr>
          <p:nvPr/>
        </p:nvSpPr>
        <p:spPr bwMode="auto">
          <a:xfrm>
            <a:off x="1143000" y="2667000"/>
            <a:ext cx="7467600" cy="145415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pPr>
              <a:defRPr/>
            </a:pPr>
            <a:r>
              <a:rPr lang="en-US" sz="2200" b="1" dirty="0">
                <a:ln w="18000">
                  <a:solidFill>
                    <a:schemeClr val="accent2">
                      <a:satMod val="140000"/>
                    </a:schemeClr>
                  </a:solidFill>
                  <a:prstDash val="solid"/>
                  <a:miter lim="800000"/>
                </a:ln>
                <a:solidFill>
                  <a:schemeClr val="tx1"/>
                </a:solidFill>
                <a:latin typeface="Arial" pitchFamily="34" charset="0"/>
              </a:rPr>
              <a:t>Example:  You have a job paying $1,500 per month in your hometown.  You have a job offer in a neighboring city that pays $2,000 per month.  The </a:t>
            </a:r>
            <a:r>
              <a:rPr lang="en-US" sz="2200" b="1" dirty="0" err="1" smtClean="0">
                <a:ln w="18000">
                  <a:solidFill>
                    <a:schemeClr val="accent2">
                      <a:satMod val="140000"/>
                    </a:schemeClr>
                  </a:solidFill>
                  <a:prstDash val="solid"/>
                  <a:miter lim="800000"/>
                </a:ln>
                <a:solidFill>
                  <a:schemeClr val="tx1"/>
                </a:solidFill>
                <a:latin typeface="Arial" pitchFamily="34" charset="0"/>
              </a:rPr>
              <a:t>Transportion</a:t>
            </a:r>
            <a:r>
              <a:rPr lang="en-US" sz="2200" b="1" dirty="0" smtClean="0">
                <a:ln w="18000">
                  <a:solidFill>
                    <a:schemeClr val="accent2">
                      <a:satMod val="140000"/>
                    </a:schemeClr>
                  </a:solidFill>
                  <a:prstDash val="solid"/>
                  <a:miter lim="800000"/>
                </a:ln>
                <a:solidFill>
                  <a:schemeClr val="tx1"/>
                </a:solidFill>
                <a:latin typeface="Arial" pitchFamily="34" charset="0"/>
              </a:rPr>
              <a:t> </a:t>
            </a:r>
            <a:r>
              <a:rPr lang="en-US" sz="2200" b="1" dirty="0">
                <a:ln w="18000">
                  <a:solidFill>
                    <a:schemeClr val="accent2">
                      <a:satMod val="140000"/>
                    </a:schemeClr>
                  </a:solidFill>
                  <a:prstDash val="solid"/>
                  <a:miter lim="800000"/>
                </a:ln>
                <a:solidFill>
                  <a:schemeClr val="tx1"/>
                </a:solidFill>
                <a:latin typeface="Arial" pitchFamily="34" charset="0"/>
              </a:rPr>
              <a:t>cost to the city is $300 per month. </a:t>
            </a:r>
          </a:p>
        </p:txBody>
      </p:sp>
      <p:sp>
        <p:nvSpPr>
          <p:cNvPr id="202757" name="Rectangle 5"/>
          <p:cNvSpPr>
            <a:spLocks noChangeArrowheads="1"/>
          </p:cNvSpPr>
          <p:nvPr/>
        </p:nvSpPr>
        <p:spPr bwMode="auto">
          <a:xfrm>
            <a:off x="2819400" y="4343400"/>
            <a:ext cx="3576638" cy="844550"/>
          </a:xfrm>
          <a:prstGeom prst="rect">
            <a:avLst/>
          </a:prstGeom>
          <a:solidFill>
            <a:srgbClr val="CCECFF"/>
          </a:solidFill>
          <a:ln w="25399">
            <a:solidFill>
              <a:schemeClr val="accent2"/>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latin typeface="Arial" pitchFamily="34" charset="0"/>
              </a:rPr>
              <a:t>Differential revenue is:</a:t>
            </a:r>
            <a:r>
              <a:rPr lang="en-US" sz="2400" b="1">
                <a:solidFill>
                  <a:schemeClr val="bg2"/>
                </a:solidFill>
                <a:latin typeface="Arial" pitchFamily="34" charset="0"/>
              </a:rPr>
              <a:t> </a:t>
            </a:r>
          </a:p>
          <a:p>
            <a:pPr algn="ctr"/>
            <a:r>
              <a:rPr lang="en-US" sz="2400" b="1">
                <a:latin typeface="Arial" pitchFamily="34" charset="0"/>
              </a:rPr>
              <a:t>$2,000 – $1,500 = $500</a:t>
            </a:r>
          </a:p>
        </p:txBody>
      </p:sp>
      <p:sp>
        <p:nvSpPr>
          <p:cNvPr id="202758" name="Rectangle 6"/>
          <p:cNvSpPr>
            <a:spLocks noChangeArrowheads="1"/>
          </p:cNvSpPr>
          <p:nvPr/>
        </p:nvSpPr>
        <p:spPr bwMode="auto">
          <a:xfrm>
            <a:off x="3090863" y="5410200"/>
            <a:ext cx="3033712" cy="844550"/>
          </a:xfrm>
          <a:prstGeom prst="rect">
            <a:avLst/>
          </a:prstGeom>
          <a:solidFill>
            <a:srgbClr val="CCECFF"/>
          </a:solidFill>
          <a:ln w="25399">
            <a:solidFill>
              <a:schemeClr val="accent2"/>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latin typeface="Arial" pitchFamily="34" charset="0"/>
              </a:rPr>
              <a:t>Differential cost is:</a:t>
            </a:r>
            <a:r>
              <a:rPr lang="en-US" sz="2400" b="1">
                <a:solidFill>
                  <a:schemeClr val="bg2"/>
                </a:solidFill>
                <a:latin typeface="Arial" pitchFamily="34" charset="0"/>
              </a:rPr>
              <a:t> </a:t>
            </a:r>
          </a:p>
          <a:p>
            <a:pPr algn="ctr"/>
            <a:r>
              <a:rPr lang="en-US" sz="2400" b="1">
                <a:latin typeface="Arial" pitchFamily="34" charset="0"/>
              </a:rPr>
              <a:t>$300</a:t>
            </a:r>
          </a:p>
        </p:txBody>
      </p:sp>
    </p:spTree>
    <p:extLst>
      <p:ext uri="{BB962C8B-B14F-4D97-AF65-F5344CB8AC3E}">
        <p14:creationId xmlns="" xmlns:p14="http://schemas.microsoft.com/office/powerpoint/2010/main" val="38314756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2756"/>
                                        </p:tgtEl>
                                        <p:attrNameLst>
                                          <p:attrName>style.visibility</p:attrName>
                                        </p:attrNameLst>
                                      </p:cBhvr>
                                      <p:to>
                                        <p:strVal val="visible"/>
                                      </p:to>
                                    </p:set>
                                    <p:animEffect transition="in" filter="dissolve">
                                      <p:cBhvr>
                                        <p:cTn id="7" dur="500"/>
                                        <p:tgtEl>
                                          <p:spTgt spid="2027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2757"/>
                                        </p:tgtEl>
                                        <p:attrNameLst>
                                          <p:attrName>style.visibility</p:attrName>
                                        </p:attrNameLst>
                                      </p:cBhvr>
                                      <p:to>
                                        <p:strVal val="visible"/>
                                      </p:to>
                                    </p:set>
                                    <p:animEffect transition="in" filter="dissolve">
                                      <p:cBhvr>
                                        <p:cTn id="12" dur="500"/>
                                        <p:tgtEl>
                                          <p:spTgt spid="2027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2758"/>
                                        </p:tgtEl>
                                        <p:attrNameLst>
                                          <p:attrName>style.visibility</p:attrName>
                                        </p:attrNameLst>
                                      </p:cBhvr>
                                      <p:to>
                                        <p:strVal val="visible"/>
                                      </p:to>
                                    </p:set>
                                    <p:animEffect transition="in" filter="dissolve">
                                      <p:cBhvr>
                                        <p:cTn id="17" dur="500"/>
                                        <p:tgtEl>
                                          <p:spTgt spid="202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7" grpId="0" animBg="1" autoUpdateAnimBg="0"/>
      <p:bldP spid="202758"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44387"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dirty="0" smtClean="0"/>
              <a:t> 	Suppose you are trying to decide whether to drive or take the train to Lahore to attend a Marriage Ceremony. You have ample cash to do either, but you don’t want to waste money needlessly. Is the cost of the pizza you ate last night relevant in this decision? In other words, should the cost of the pizza affect the decision of whether you drive or take the train to Lahore?</a:t>
            </a:r>
          </a:p>
          <a:p>
            <a:pPr lvl="1" eaLnBrk="1" hangingPunct="1">
              <a:buFont typeface="Wingdings" pitchFamily="2" charset="2"/>
              <a:buNone/>
            </a:pPr>
            <a:r>
              <a:rPr lang="en-US" dirty="0" smtClean="0"/>
              <a:t>A. Yes, the cost of the pizza is relevant.</a:t>
            </a:r>
          </a:p>
          <a:p>
            <a:pPr lvl="1" eaLnBrk="1" hangingPunct="1">
              <a:buFont typeface="Wingdings" pitchFamily="2" charset="2"/>
              <a:buNone/>
            </a:pPr>
            <a:r>
              <a:rPr lang="en-US" dirty="0" smtClean="0"/>
              <a:t>B. No, the cost of the pizza is not relevant.</a:t>
            </a:r>
          </a:p>
        </p:txBody>
      </p:sp>
    </p:spTree>
    <p:extLst>
      <p:ext uri="{BB962C8B-B14F-4D97-AF65-F5344CB8AC3E}">
        <p14:creationId xmlns="" xmlns:p14="http://schemas.microsoft.com/office/powerpoint/2010/main" val="355634334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Answer</a:t>
            </a:r>
            <a:endParaRPr lang="en-US" sz="3600" dirty="0" smtClean="0">
              <a:sym typeface="Wingdings" pitchFamily="2" charset="2"/>
            </a:endParaRPr>
          </a:p>
        </p:txBody>
      </p:sp>
      <p:sp>
        <p:nvSpPr>
          <p:cNvPr id="14541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you are trying to decide whether to drive or take the train to Portland to attend a concert. You have ample cash to do either, but you don’t want to waste money needlessly. Is the cost of the pizza you ate last night relevant in this decision? In other words, should the cost of the pizza affect the decision of whether you drive or take the train to Portland?</a:t>
            </a:r>
          </a:p>
          <a:p>
            <a:pPr lvl="1" eaLnBrk="1" hangingPunct="1">
              <a:buFont typeface="Wingdings" pitchFamily="2" charset="2"/>
              <a:buNone/>
            </a:pPr>
            <a:r>
              <a:rPr lang="en-US" smtClean="0"/>
              <a:t>A. Yes, the cost of the pizza is relevant.</a:t>
            </a:r>
          </a:p>
          <a:p>
            <a:pPr lvl="1" eaLnBrk="1" hangingPunct="1">
              <a:buFont typeface="Wingdings" pitchFamily="2" charset="2"/>
              <a:buNone/>
            </a:pPr>
            <a:r>
              <a:rPr lang="en-US" smtClean="0"/>
              <a:t>B. No, the cost of the pizza is not relevant.</a:t>
            </a:r>
          </a:p>
        </p:txBody>
      </p:sp>
      <p:sp>
        <p:nvSpPr>
          <p:cNvPr id="145412" name="Oval 4"/>
          <p:cNvSpPr>
            <a:spLocks noChangeArrowheads="1"/>
          </p:cNvSpPr>
          <p:nvPr/>
        </p:nvSpPr>
        <p:spPr bwMode="auto">
          <a:xfrm>
            <a:off x="990600" y="5562600"/>
            <a:ext cx="635000" cy="635000"/>
          </a:xfrm>
          <a:prstGeom prst="ellipse">
            <a:avLst/>
          </a:prstGeom>
          <a:noFill/>
          <a:ln w="50799">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588711936"/>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Note</a:t>
            </a:r>
            <a:br>
              <a:rPr lang="en-US" smtClean="0"/>
            </a:br>
            <a:endParaRPr lang="en-US" smtClean="0"/>
          </a:p>
        </p:txBody>
      </p:sp>
      <p:sp useBgFill="1">
        <p:nvSpPr>
          <p:cNvPr id="146435" name="Rectangle 3"/>
          <p:cNvSpPr>
            <a:spLocks noGrp="1" noChangeArrowheads="1"/>
          </p:cNvSpPr>
          <p:nvPr>
            <p:ph idx="1"/>
          </p:nvPr>
        </p:nvSpPr>
        <p:spPr/>
        <p:txBody>
          <a:bodyPr/>
          <a:lstStyle/>
          <a:p>
            <a:pPr eaLnBrk="1" hangingPunct="1"/>
            <a:r>
              <a:rPr lang="en-US" smtClean="0"/>
              <a:t>Every decision involves a choice from among at least two alternatives.</a:t>
            </a:r>
          </a:p>
          <a:p>
            <a:pPr eaLnBrk="1" hangingPunct="1"/>
            <a:r>
              <a:rPr lang="en-US" smtClean="0"/>
              <a:t>Only those costs and benefits that differ between alternatives (i.E., Differential costs and benefits) are relevant in a decision. All other costs and benefits can and should be ignored.</a:t>
            </a:r>
          </a:p>
        </p:txBody>
      </p:sp>
    </p:spTree>
    <p:extLst>
      <p:ext uri="{BB962C8B-B14F-4D97-AF65-F5344CB8AC3E}">
        <p14:creationId xmlns="" xmlns:p14="http://schemas.microsoft.com/office/powerpoint/2010/main" val="39429806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dissolve">
                                      <p:cBhvr>
                                        <p:cTn id="7" dur="500"/>
                                        <p:tgtEl>
                                          <p:spTgt spid="146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6435">
                                            <p:txEl>
                                              <p:pRg st="1" end="1"/>
                                            </p:txEl>
                                          </p:spTgt>
                                        </p:tgtEl>
                                        <p:attrNameLst>
                                          <p:attrName>style.visibility</p:attrName>
                                        </p:attrNameLst>
                                      </p:cBhvr>
                                      <p:to>
                                        <p:strVal val="visible"/>
                                      </p:to>
                                    </p:set>
                                    <p:animEffect transition="in" filter="dissolve">
                                      <p:cBhvr>
                                        <p:cTn id="12" dur="500"/>
                                        <p:tgtEl>
                                          <p:spTgt spid="146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a:t>
            </a:r>
            <a:endParaRPr lang="en-US" sz="3600" dirty="0" smtClean="0">
              <a:sym typeface="Wingdings" pitchFamily="2" charset="2"/>
            </a:endParaRPr>
          </a:p>
        </p:txBody>
      </p:sp>
      <p:sp>
        <p:nvSpPr>
          <p:cNvPr id="149507"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dirty="0" smtClean="0"/>
              <a:t> 	Suppose you are trying to decide whether to drive or take the train to Lahore to attend a marriage ceremony. You have ample cash to do either, but you don’t want to waste money needlessly. Is the annual cost of licensing your car relevant in this decision?</a:t>
            </a:r>
          </a:p>
          <a:p>
            <a:pPr lvl="1" eaLnBrk="1" hangingPunct="1">
              <a:buFont typeface="Wingdings" pitchFamily="2" charset="2"/>
              <a:buNone/>
            </a:pPr>
            <a:r>
              <a:rPr lang="en-US" dirty="0" smtClean="0"/>
              <a:t>A. Yes, the licensing cost is relevant.</a:t>
            </a:r>
          </a:p>
          <a:p>
            <a:pPr lvl="1" eaLnBrk="1" hangingPunct="1">
              <a:buFont typeface="Wingdings" pitchFamily="2" charset="2"/>
              <a:buNone/>
            </a:pPr>
            <a:r>
              <a:rPr lang="en-US" dirty="0" smtClean="0"/>
              <a:t>B. No, the licensing cost is not relevant.</a:t>
            </a:r>
          </a:p>
        </p:txBody>
      </p:sp>
    </p:spTree>
    <p:extLst>
      <p:ext uri="{BB962C8B-B14F-4D97-AF65-F5344CB8AC3E}">
        <p14:creationId xmlns="" xmlns:p14="http://schemas.microsoft.com/office/powerpoint/2010/main" val="53323547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r>
              <a:rPr lang="en-US" dirty="0"/>
              <a:t>Answer</a:t>
            </a:r>
            <a:endParaRPr lang="en-US" sz="3600" dirty="0" smtClean="0">
              <a:sym typeface="Wingdings" pitchFamily="2" charset="2"/>
            </a:endParaRPr>
          </a:p>
        </p:txBody>
      </p:sp>
      <p:sp>
        <p:nvSpPr>
          <p:cNvPr id="15053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dirty="0" smtClean="0"/>
              <a:t> 	Suppose you are trying to decide whether to drive or take the train to Lahore to attend a concert. You have ample cash to do either, but you don’t want to waste money needlessly. Is the annual cost of licensing your car relevant in this decision?</a:t>
            </a:r>
          </a:p>
          <a:p>
            <a:pPr lvl="1" eaLnBrk="1" hangingPunct="1">
              <a:buFont typeface="Wingdings" pitchFamily="2" charset="2"/>
              <a:buNone/>
            </a:pPr>
            <a:r>
              <a:rPr lang="en-US" dirty="0" smtClean="0"/>
              <a:t>A. Yes, the licensing cost is relevant.</a:t>
            </a:r>
          </a:p>
          <a:p>
            <a:pPr lvl="1" eaLnBrk="1" hangingPunct="1">
              <a:buFont typeface="Wingdings" pitchFamily="2" charset="2"/>
              <a:buNone/>
            </a:pPr>
            <a:r>
              <a:rPr lang="en-US" dirty="0" smtClean="0"/>
              <a:t>B. No, the licensing cost is not relevant.</a:t>
            </a:r>
          </a:p>
        </p:txBody>
      </p:sp>
      <p:sp>
        <p:nvSpPr>
          <p:cNvPr id="150532" name="Oval 4"/>
          <p:cNvSpPr>
            <a:spLocks noChangeArrowheads="1"/>
          </p:cNvSpPr>
          <p:nvPr/>
        </p:nvSpPr>
        <p:spPr bwMode="auto">
          <a:xfrm>
            <a:off x="990600" y="4267200"/>
            <a:ext cx="635000" cy="635000"/>
          </a:xfrm>
          <a:prstGeom prst="ellipse">
            <a:avLst/>
          </a:prstGeom>
          <a:noFill/>
          <a:ln w="50799">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299065544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r>
              <a:rPr lang="en-US" dirty="0"/>
              <a:t>MCQs</a:t>
            </a:r>
            <a:endParaRPr lang="en-US" sz="3600" dirty="0" smtClean="0">
              <a:sym typeface="Wingdings" pitchFamily="2" charset="2"/>
            </a:endParaRPr>
          </a:p>
        </p:txBody>
      </p:sp>
      <p:sp>
        <p:nvSpPr>
          <p:cNvPr id="151555"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you are trying to decide whether to drive or take the train to Portland to attend a concert. You have ample cash to do either, but you don’t want to waste money needlessly. Is the depreciation on your car relevant in this decision?</a:t>
            </a:r>
          </a:p>
          <a:p>
            <a:pPr lvl="1" eaLnBrk="1" hangingPunct="1">
              <a:buFont typeface="Wingdings" pitchFamily="2" charset="2"/>
              <a:buNone/>
            </a:pPr>
            <a:r>
              <a:rPr lang="en-US" smtClean="0"/>
              <a:t>A. Yes, the depreciation is relevant.</a:t>
            </a:r>
          </a:p>
          <a:p>
            <a:pPr lvl="1" eaLnBrk="1" hangingPunct="1">
              <a:buFont typeface="Wingdings" pitchFamily="2" charset="2"/>
              <a:buNone/>
            </a:pPr>
            <a:r>
              <a:rPr lang="en-US" smtClean="0"/>
              <a:t>B. No, the depreciation is not relevant.</a:t>
            </a:r>
          </a:p>
        </p:txBody>
      </p:sp>
    </p:spTree>
    <p:extLst>
      <p:ext uri="{BB962C8B-B14F-4D97-AF65-F5344CB8AC3E}">
        <p14:creationId xmlns="" xmlns:p14="http://schemas.microsoft.com/office/powerpoint/2010/main" val="392853227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r>
              <a:rPr lang="en-US" dirty="0"/>
              <a:t>Answer</a:t>
            </a:r>
            <a:endParaRPr lang="en-US" sz="3600" dirty="0" smtClean="0">
              <a:sym typeface="Wingdings" pitchFamily="2" charset="2"/>
            </a:endParaRPr>
          </a:p>
        </p:txBody>
      </p:sp>
      <p:sp>
        <p:nvSpPr>
          <p:cNvPr id="152579"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you are trying to decide whether to drive or take the train to Portland to attend a concert. You have ample cash to do either, but you don’t want to waste money needlessly. Is the depreciation on your car relevant in this decision?</a:t>
            </a:r>
          </a:p>
          <a:p>
            <a:pPr lvl="1" eaLnBrk="1" hangingPunct="1">
              <a:buFont typeface="Wingdings" pitchFamily="2" charset="2"/>
              <a:buNone/>
            </a:pPr>
            <a:r>
              <a:rPr lang="en-US" smtClean="0"/>
              <a:t>A. Yes, the depreciation is relevant.</a:t>
            </a:r>
          </a:p>
          <a:p>
            <a:pPr lvl="1" eaLnBrk="1" hangingPunct="1">
              <a:buFont typeface="Wingdings" pitchFamily="2" charset="2"/>
              <a:buNone/>
            </a:pPr>
            <a:r>
              <a:rPr lang="en-US" smtClean="0"/>
              <a:t>B. No, the depreciation is not relevant.</a:t>
            </a:r>
          </a:p>
        </p:txBody>
      </p:sp>
      <p:sp>
        <p:nvSpPr>
          <p:cNvPr id="156676" name="Oval 4"/>
          <p:cNvSpPr>
            <a:spLocks noChangeArrowheads="1"/>
          </p:cNvSpPr>
          <p:nvPr/>
        </p:nvSpPr>
        <p:spPr bwMode="auto">
          <a:xfrm>
            <a:off x="990600" y="4272116"/>
            <a:ext cx="635000" cy="635000"/>
          </a:xfrm>
          <a:prstGeom prst="ellipse">
            <a:avLst/>
          </a:prstGeom>
          <a:noFill/>
          <a:ln w="50800" cap="rnd">
            <a:solidFill>
              <a:srgbClr val="FF0000"/>
            </a:solidFill>
            <a:prstDash val="sysDot"/>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77" name="Oval 5"/>
          <p:cNvSpPr>
            <a:spLocks noChangeArrowheads="1"/>
          </p:cNvSpPr>
          <p:nvPr/>
        </p:nvSpPr>
        <p:spPr bwMode="auto">
          <a:xfrm>
            <a:off x="990600" y="4191000"/>
            <a:ext cx="635000" cy="635000"/>
          </a:xfrm>
          <a:prstGeom prst="ellipse">
            <a:avLst/>
          </a:prstGeom>
          <a:noFill/>
          <a:ln w="50800" cap="rnd">
            <a:solidFill>
              <a:srgbClr val="FF0000"/>
            </a:solidFill>
            <a:prstDash val="sysDot"/>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79" name="AutoShape 7"/>
          <p:cNvSpPr>
            <a:spLocks noChangeArrowheads="1"/>
          </p:cNvSpPr>
          <p:nvPr/>
        </p:nvSpPr>
        <p:spPr bwMode="auto">
          <a:xfrm>
            <a:off x="3657600" y="2209800"/>
            <a:ext cx="4495800" cy="1600200"/>
          </a:xfrm>
          <a:prstGeom prst="wedgeRectCallout">
            <a:avLst>
              <a:gd name="adj1" fmla="val -94810"/>
              <a:gd name="adj2" fmla="val 81347"/>
            </a:avLst>
          </a:prstGeom>
          <a:solidFill>
            <a:srgbClr val="00FF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t>Depreciation that</a:t>
            </a:r>
          </a:p>
          <a:p>
            <a:pPr algn="ctr"/>
            <a:r>
              <a:rPr lang="en-US"/>
              <a:t>is a function of miles driven</a:t>
            </a:r>
          </a:p>
          <a:p>
            <a:pPr algn="ctr"/>
            <a:r>
              <a:rPr lang="en-US"/>
              <a:t> would be relevant.</a:t>
            </a:r>
          </a:p>
          <a:p>
            <a:pPr algn="ctr"/>
            <a:endParaRPr lang="en-US"/>
          </a:p>
        </p:txBody>
      </p:sp>
      <p:sp>
        <p:nvSpPr>
          <p:cNvPr id="156680" name="AutoShape 8"/>
          <p:cNvSpPr>
            <a:spLocks noChangeArrowheads="1"/>
          </p:cNvSpPr>
          <p:nvPr/>
        </p:nvSpPr>
        <p:spPr bwMode="auto">
          <a:xfrm>
            <a:off x="3733800" y="4267200"/>
            <a:ext cx="4495800" cy="1600200"/>
          </a:xfrm>
          <a:prstGeom prst="wedgeRectCallout">
            <a:avLst>
              <a:gd name="adj1" fmla="val -96505"/>
              <a:gd name="adj2" fmla="val -4366"/>
            </a:avLst>
          </a:prstGeom>
          <a:solidFill>
            <a:srgbClr val="00FFFF"/>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a:t>Depreciation that is a </a:t>
            </a:r>
          </a:p>
          <a:p>
            <a:pPr algn="ctr"/>
            <a:r>
              <a:rPr lang="en-US"/>
              <a:t>function of the passage of</a:t>
            </a:r>
          </a:p>
          <a:p>
            <a:pPr algn="ctr"/>
            <a:r>
              <a:rPr lang="en-US"/>
              <a:t> time would not be relevant.</a:t>
            </a:r>
          </a:p>
          <a:p>
            <a:pPr algn="ctr"/>
            <a:endParaRPr lang="en-US"/>
          </a:p>
        </p:txBody>
      </p:sp>
    </p:spTree>
    <p:extLst>
      <p:ext uri="{BB962C8B-B14F-4D97-AF65-F5344CB8AC3E}">
        <p14:creationId xmlns="" xmlns:p14="http://schemas.microsoft.com/office/powerpoint/2010/main" val="31275378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6677"/>
                                        </p:tgtEl>
                                        <p:attrNameLst>
                                          <p:attrName>style.visibility</p:attrName>
                                        </p:attrNameLst>
                                      </p:cBhvr>
                                      <p:to>
                                        <p:strVal val="visible"/>
                                      </p:to>
                                    </p:set>
                                    <p:anim calcmode="lin" valueType="num">
                                      <p:cBhvr additive="base">
                                        <p:cTn id="7" dur="500" fill="hold"/>
                                        <p:tgtEl>
                                          <p:spTgt spid="156677"/>
                                        </p:tgtEl>
                                        <p:attrNameLst>
                                          <p:attrName>ppt_x</p:attrName>
                                        </p:attrNameLst>
                                      </p:cBhvr>
                                      <p:tavLst>
                                        <p:tav tm="0">
                                          <p:val>
                                            <p:strVal val="0-#ppt_w/2"/>
                                          </p:val>
                                        </p:tav>
                                        <p:tav tm="100000">
                                          <p:val>
                                            <p:strVal val="#ppt_x"/>
                                          </p:val>
                                        </p:tav>
                                      </p:tavLst>
                                    </p:anim>
                                    <p:anim calcmode="lin" valueType="num">
                                      <p:cBhvr additive="base">
                                        <p:cTn id="8" dur="500" fill="hold"/>
                                        <p:tgtEl>
                                          <p:spTgt spid="15667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2000"/>
                                  </p:stCondLst>
                                  <p:childTnLst>
                                    <p:set>
                                      <p:cBhvr>
                                        <p:cTn id="11" dur="1" fill="hold">
                                          <p:stCondLst>
                                            <p:cond delay="0"/>
                                          </p:stCondLst>
                                        </p:cTn>
                                        <p:tgtEl>
                                          <p:spTgt spid="156679"/>
                                        </p:tgtEl>
                                        <p:attrNameLst>
                                          <p:attrName>style.visibility</p:attrName>
                                        </p:attrNameLst>
                                      </p:cBhvr>
                                      <p:to>
                                        <p:strVal val="visible"/>
                                      </p:to>
                                    </p:set>
                                    <p:anim calcmode="lin" valueType="num">
                                      <p:cBhvr additive="base">
                                        <p:cTn id="12" dur="500" fill="hold"/>
                                        <p:tgtEl>
                                          <p:spTgt spid="156679"/>
                                        </p:tgtEl>
                                        <p:attrNameLst>
                                          <p:attrName>ppt_x</p:attrName>
                                        </p:attrNameLst>
                                      </p:cBhvr>
                                      <p:tavLst>
                                        <p:tav tm="0">
                                          <p:val>
                                            <p:strVal val="1+#ppt_w/2"/>
                                          </p:val>
                                        </p:tav>
                                        <p:tav tm="100000">
                                          <p:val>
                                            <p:strVal val="#ppt_x"/>
                                          </p:val>
                                        </p:tav>
                                      </p:tavLst>
                                    </p:anim>
                                    <p:anim calcmode="lin" valueType="num">
                                      <p:cBhvr additive="base">
                                        <p:cTn id="13" dur="500" fill="hold"/>
                                        <p:tgtEl>
                                          <p:spTgt spid="156679"/>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56676"/>
                                        </p:tgtEl>
                                        <p:attrNameLst>
                                          <p:attrName>style.visibility</p:attrName>
                                        </p:attrNameLst>
                                      </p:cBhvr>
                                      <p:to>
                                        <p:strVal val="visible"/>
                                      </p:to>
                                    </p:set>
                                    <p:anim calcmode="lin" valueType="num">
                                      <p:cBhvr additive="base">
                                        <p:cTn id="18" dur="500" fill="hold"/>
                                        <p:tgtEl>
                                          <p:spTgt spid="156676"/>
                                        </p:tgtEl>
                                        <p:attrNameLst>
                                          <p:attrName>ppt_x</p:attrName>
                                        </p:attrNameLst>
                                      </p:cBhvr>
                                      <p:tavLst>
                                        <p:tav tm="0">
                                          <p:val>
                                            <p:strVal val="0-#ppt_w/2"/>
                                          </p:val>
                                        </p:tav>
                                        <p:tav tm="100000">
                                          <p:val>
                                            <p:strVal val="#ppt_x"/>
                                          </p:val>
                                        </p:tav>
                                      </p:tavLst>
                                    </p:anim>
                                    <p:anim calcmode="lin" valueType="num">
                                      <p:cBhvr additive="base">
                                        <p:cTn id="19" dur="500" fill="hold"/>
                                        <p:tgtEl>
                                          <p:spTgt spid="156676"/>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6" fill="hold" grpId="0" nodeType="afterEffect">
                                  <p:stCondLst>
                                    <p:cond delay="2000"/>
                                  </p:stCondLst>
                                  <p:childTnLst>
                                    <p:set>
                                      <p:cBhvr>
                                        <p:cTn id="22" dur="1" fill="hold">
                                          <p:stCondLst>
                                            <p:cond delay="0"/>
                                          </p:stCondLst>
                                        </p:cTn>
                                        <p:tgtEl>
                                          <p:spTgt spid="156680"/>
                                        </p:tgtEl>
                                        <p:attrNameLst>
                                          <p:attrName>style.visibility</p:attrName>
                                        </p:attrNameLst>
                                      </p:cBhvr>
                                      <p:to>
                                        <p:strVal val="visible"/>
                                      </p:to>
                                    </p:set>
                                    <p:anim calcmode="lin" valueType="num">
                                      <p:cBhvr additive="base">
                                        <p:cTn id="23" dur="500" fill="hold"/>
                                        <p:tgtEl>
                                          <p:spTgt spid="156680"/>
                                        </p:tgtEl>
                                        <p:attrNameLst>
                                          <p:attrName>ppt_x</p:attrName>
                                        </p:attrNameLst>
                                      </p:cBhvr>
                                      <p:tavLst>
                                        <p:tav tm="0">
                                          <p:val>
                                            <p:strVal val="1+#ppt_w/2"/>
                                          </p:val>
                                        </p:tav>
                                        <p:tav tm="100000">
                                          <p:val>
                                            <p:strVal val="#ppt_x"/>
                                          </p:val>
                                        </p:tav>
                                      </p:tavLst>
                                    </p:anim>
                                    <p:anim calcmode="lin" valueType="num">
                                      <p:cBhvr additive="base">
                                        <p:cTn id="24" dur="500" fill="hold"/>
                                        <p:tgtEl>
                                          <p:spTgt spid="1566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6" grpId="0" animBg="1"/>
      <p:bldP spid="156677" grpId="0" animBg="1"/>
      <p:bldP spid="156679" grpId="0" animBg="1" autoUpdateAnimBg="0"/>
      <p:bldP spid="156680"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smtClean="0"/>
              <a:t>Opportunity Costs</a:t>
            </a:r>
          </a:p>
        </p:txBody>
      </p:sp>
      <p:sp>
        <p:nvSpPr>
          <p:cNvPr id="153603" name="Rectangle 3"/>
          <p:cNvSpPr>
            <a:spLocks noGrp="1" noChangeArrowheads="1"/>
          </p:cNvSpPr>
          <p:nvPr>
            <p:ph type="body" sz="half" idx="1"/>
          </p:nvPr>
        </p:nvSpPr>
        <p:spPr>
          <a:xfrm>
            <a:off x="304800" y="1447800"/>
            <a:ext cx="7543800" cy="1828800"/>
          </a:xfrm>
          <a:noFill/>
          <a:extLst>
            <a:ext uri="{91240B29-F687-4F45-9708-019B960494DF}">
              <a14:hiddenLine xmlns="" xmlns:a14="http://schemas.microsoft.com/office/drawing/2010/main" w="12699">
                <a:solidFill>
                  <a:schemeClr val="accent2"/>
                </a:solidFill>
                <a:miter lim="800000"/>
                <a:headEnd/>
                <a:tailEnd/>
              </a14:hiddenLine>
            </a:ext>
            <a:ext uri="{AF507438-7753-43E0-B8FC-AC1667EBCBE1}">
              <a14:hiddenEffects xmlns="" xmlns:a14="http://schemas.microsoft.com/office/drawing/2010/main">
                <a:effectLst>
                  <a:outerShdw dist="35921" dir="2700000" algn="ctr" rotWithShape="0">
                    <a:schemeClr val="tx1"/>
                  </a:outerShdw>
                </a:effectLst>
              </a14:hiddenEffects>
            </a:ext>
          </a:extLst>
        </p:spPr>
        <p:txBody>
          <a:bodyPr lIns="90488" tIns="44450" rIns="90488" bIns="44450"/>
          <a:lstStyle/>
          <a:p>
            <a:pPr eaLnBrk="1" hangingPunct="1">
              <a:buFont typeface="Wingdings" pitchFamily="2" charset="2"/>
              <a:buNone/>
            </a:pPr>
            <a:r>
              <a:rPr lang="en-US" sz="2400" smtClean="0"/>
              <a:t>   The potential benefit that is given up when one alternative is selected over another.</a:t>
            </a:r>
            <a:br>
              <a:rPr lang="en-US" sz="2400" smtClean="0"/>
            </a:br>
            <a:endParaRPr lang="en-US" sz="2400" smtClean="0"/>
          </a:p>
        </p:txBody>
      </p:sp>
      <p:sp>
        <p:nvSpPr>
          <p:cNvPr id="204877" name="Text Box 77"/>
          <p:cNvSpPr txBox="1">
            <a:spLocks noChangeArrowheads="1"/>
          </p:cNvSpPr>
          <p:nvPr/>
        </p:nvSpPr>
        <p:spPr bwMode="auto">
          <a:xfrm>
            <a:off x="685800" y="3351213"/>
            <a:ext cx="7772400" cy="1816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a:solidFill>
                  <a:srgbClr val="FF0000"/>
                </a:solidFill>
                <a:latin typeface="Arial" pitchFamily="34" charset="0"/>
              </a:rPr>
              <a:t>Example:</a:t>
            </a:r>
            <a:r>
              <a:rPr lang="en-US">
                <a:latin typeface="Arial" pitchFamily="34" charset="0"/>
              </a:rPr>
              <a:t>  If you were not attending college,</a:t>
            </a:r>
            <a:br>
              <a:rPr lang="en-US">
                <a:latin typeface="Arial" pitchFamily="34" charset="0"/>
              </a:rPr>
            </a:br>
            <a:r>
              <a:rPr lang="en-US">
                <a:latin typeface="Arial" pitchFamily="34" charset="0"/>
              </a:rPr>
              <a:t>you could be earning $15,000 per year.  </a:t>
            </a:r>
            <a:br>
              <a:rPr lang="en-US">
                <a:latin typeface="Arial" pitchFamily="34" charset="0"/>
              </a:rPr>
            </a:br>
            <a:r>
              <a:rPr lang="en-US">
                <a:latin typeface="Arial" pitchFamily="34" charset="0"/>
              </a:rPr>
              <a:t>Your opportunity cost of attending college for one year is $15,000.</a:t>
            </a:r>
            <a:endParaRPr lang="en-US"/>
          </a:p>
        </p:txBody>
      </p:sp>
    </p:spTree>
    <p:extLst>
      <p:ext uri="{BB962C8B-B14F-4D97-AF65-F5344CB8AC3E}">
        <p14:creationId xmlns="" xmlns:p14="http://schemas.microsoft.com/office/powerpoint/2010/main" val="42239492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77"/>
                                        </p:tgtEl>
                                        <p:attrNameLst>
                                          <p:attrName>style.visibility</p:attrName>
                                        </p:attrNameLst>
                                      </p:cBhvr>
                                      <p:to>
                                        <p:strVal val="visible"/>
                                      </p:to>
                                    </p:set>
                                    <p:anim calcmode="lin" valueType="num">
                                      <p:cBhvr additive="base">
                                        <p:cTn id="7" dur="500" fill="hold"/>
                                        <p:tgtEl>
                                          <p:spTgt spid="204877"/>
                                        </p:tgtEl>
                                        <p:attrNameLst>
                                          <p:attrName>ppt_x</p:attrName>
                                        </p:attrNameLst>
                                      </p:cBhvr>
                                      <p:tavLst>
                                        <p:tav tm="0">
                                          <p:val>
                                            <p:strVal val="0-#ppt_w/2"/>
                                          </p:val>
                                        </p:tav>
                                        <p:tav tm="100000">
                                          <p:val>
                                            <p:strVal val="#ppt_x"/>
                                          </p:val>
                                        </p:tav>
                                      </p:tavLst>
                                    </p:anim>
                                    <p:anim calcmode="lin" valueType="num">
                                      <p:cBhvr additive="base">
                                        <p:cTn id="8" dur="500" fill="hold"/>
                                        <p:tgtEl>
                                          <p:spTgt spid="2048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77"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smtClean="0"/>
              <a:t>Sunk Costs</a:t>
            </a:r>
          </a:p>
        </p:txBody>
      </p:sp>
      <p:sp>
        <p:nvSpPr>
          <p:cNvPr id="115715" name="Rectangle 3"/>
          <p:cNvSpPr>
            <a:spLocks noGrp="1" noChangeArrowheads="1"/>
          </p:cNvSpPr>
          <p:nvPr>
            <p:ph idx="1"/>
          </p:nvPr>
        </p:nvSpPr>
        <p:spPr>
          <a:xfrm>
            <a:off x="533400" y="1219200"/>
            <a:ext cx="8305800" cy="1524000"/>
          </a:xfrm>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rtlCol="0">
            <a:normAutofit fontScale="55000" lnSpcReduction="20000"/>
          </a:bodyPr>
          <a:lstStyle/>
          <a:p>
            <a:pPr algn="just" eaLnBrk="1" fontAlgn="auto" hangingPunct="1">
              <a:spcAft>
                <a:spcPts val="0"/>
              </a:spcAft>
              <a:buFont typeface="Wingdings" pitchFamily="2" charset="2"/>
              <a:buNone/>
              <a:defRPr/>
            </a:pPr>
            <a:r>
              <a:rPr lang="en-US" dirty="0" smtClean="0"/>
              <a:t> </a:t>
            </a:r>
            <a:r>
              <a:rPr lang="en-US" sz="5800" dirty="0" smtClean="0">
                <a:solidFill>
                  <a:schemeClr val="accent2"/>
                </a:solidFill>
              </a:rPr>
              <a:t>Sunk costs cannot be changed by any decision. They are not differential costs and should be ignored when making decisions.</a:t>
            </a:r>
            <a:endParaRPr lang="en-US" sz="5800" dirty="0" smtClean="0"/>
          </a:p>
          <a:p>
            <a:pPr lvl="1" eaLnBrk="1" fontAlgn="auto" hangingPunct="1">
              <a:spcAft>
                <a:spcPts val="0"/>
              </a:spcAft>
              <a:buFont typeface="Wingdings" pitchFamily="2" charset="2"/>
              <a:buNone/>
              <a:defRPr/>
            </a:pPr>
            <a:r>
              <a:rPr lang="en-US" dirty="0" smtClean="0">
                <a:solidFill>
                  <a:srgbClr val="FF0000"/>
                </a:solidFill>
              </a:rPr>
              <a:t>   </a:t>
            </a:r>
            <a:endParaRPr lang="en-US" dirty="0" smtClean="0"/>
          </a:p>
        </p:txBody>
      </p:sp>
      <p:sp>
        <p:nvSpPr>
          <p:cNvPr id="123941" name="Rectangle 37"/>
          <p:cNvSpPr>
            <a:spLocks noChangeArrowheads="1"/>
          </p:cNvSpPr>
          <p:nvPr/>
        </p:nvSpPr>
        <p:spPr bwMode="auto">
          <a:xfrm>
            <a:off x="457200" y="2743200"/>
            <a:ext cx="8305800" cy="1905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marL="342900" indent="-342900">
              <a:spcBef>
                <a:spcPct val="20000"/>
              </a:spcBef>
              <a:buClr>
                <a:schemeClr val="accent1"/>
              </a:buClr>
              <a:buSzPct val="90000"/>
              <a:buFont typeface="Wingdings" pitchFamily="2" charset="2"/>
              <a:buNone/>
            </a:pPr>
            <a:r>
              <a:rPr kumimoji="1" lang="en-US" sz="2800" dirty="0">
                <a:solidFill>
                  <a:srgbClr val="FF0000"/>
                </a:solidFill>
                <a:latin typeface="Arial" pitchFamily="34" charset="0"/>
              </a:rPr>
              <a:t>	Example:</a:t>
            </a:r>
            <a:r>
              <a:rPr kumimoji="1" lang="en-US" sz="2800" dirty="0">
                <a:solidFill>
                  <a:schemeClr val="accent2"/>
                </a:solidFill>
                <a:latin typeface="Arial" pitchFamily="34" charset="0"/>
              </a:rPr>
              <a:t>  </a:t>
            </a:r>
            <a:r>
              <a:rPr kumimoji="1" lang="en-US" sz="2800" dirty="0">
                <a:latin typeface="Arial" pitchFamily="34" charset="0"/>
              </a:rPr>
              <a:t>You bought an automobile that cost $10,000 two years ago.  The $10,000 cost is sunk because whether you drive it, park it, trade it, or sell it, you cannot change the $10,000 cost.</a:t>
            </a:r>
          </a:p>
        </p:txBody>
      </p:sp>
    </p:spTree>
    <p:extLst>
      <p:ext uri="{BB962C8B-B14F-4D97-AF65-F5344CB8AC3E}">
        <p14:creationId xmlns="" xmlns:p14="http://schemas.microsoft.com/office/powerpoint/2010/main" val="31408541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3941"/>
                                        </p:tgtEl>
                                        <p:attrNameLst>
                                          <p:attrName>style.visibility</p:attrName>
                                        </p:attrNameLst>
                                      </p:cBhvr>
                                      <p:to>
                                        <p:strVal val="visible"/>
                                      </p:to>
                                    </p:set>
                                    <p:anim calcmode="lin" valueType="num">
                                      <p:cBhvr additive="base">
                                        <p:cTn id="7" dur="500" fill="hold"/>
                                        <p:tgtEl>
                                          <p:spTgt spid="123941"/>
                                        </p:tgtEl>
                                        <p:attrNameLst>
                                          <p:attrName>ppt_x</p:attrName>
                                        </p:attrNameLst>
                                      </p:cBhvr>
                                      <p:tavLst>
                                        <p:tav tm="0">
                                          <p:val>
                                            <p:strVal val="0-#ppt_w/2"/>
                                          </p:val>
                                        </p:tav>
                                        <p:tav tm="100000">
                                          <p:val>
                                            <p:strVal val="#ppt_x"/>
                                          </p:val>
                                        </p:tav>
                                      </p:tavLst>
                                    </p:anim>
                                    <p:anim calcmode="lin" valueType="num">
                                      <p:cBhvr additive="base">
                                        <p:cTn id="8" dur="500" fill="hold"/>
                                        <p:tgtEl>
                                          <p:spTgt spid="1239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41"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5565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that your car could be sold now for $5,000. Is this a sunk cost?</a:t>
            </a:r>
          </a:p>
          <a:p>
            <a:pPr lvl="1" eaLnBrk="1" hangingPunct="1">
              <a:buFont typeface="Wingdings" pitchFamily="2" charset="2"/>
              <a:buNone/>
            </a:pPr>
            <a:r>
              <a:rPr lang="en-US" smtClean="0"/>
              <a:t>A. Yes, it is a sunk cost.</a:t>
            </a:r>
          </a:p>
          <a:p>
            <a:pPr lvl="1" eaLnBrk="1" hangingPunct="1">
              <a:buFont typeface="Wingdings" pitchFamily="2" charset="2"/>
              <a:buNone/>
            </a:pPr>
            <a:r>
              <a:rPr lang="en-US" smtClean="0"/>
              <a:t>B. No, it is not a sunk cost.</a:t>
            </a:r>
          </a:p>
        </p:txBody>
      </p:sp>
    </p:spTree>
    <p:extLst>
      <p:ext uri="{BB962C8B-B14F-4D97-AF65-F5344CB8AC3E}">
        <p14:creationId xmlns="" xmlns:p14="http://schemas.microsoft.com/office/powerpoint/2010/main" val="2970610335"/>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noFill/>
          <a:extLst>
            <a:ext uri="{91240B29-F687-4F45-9708-019B960494DF}">
              <a14:hiddenLine xmlns="" xmlns:a14="http://schemas.microsoft.com/office/drawing/2010/main" w="12699">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chemeClr val="bg2"/>
                  </a:outerShdw>
                </a:effectLst>
              </a14:hiddenEffects>
            </a:ext>
          </a:extLst>
        </p:spPr>
        <p:txBody>
          <a:bodyPr lIns="90488" tIns="44450" rIns="90488" bIns="44450"/>
          <a:lstStyle/>
          <a:p>
            <a:r>
              <a:rPr lang="en-US" dirty="0"/>
              <a:t>Answer</a:t>
            </a:r>
            <a:endParaRPr lang="en-US" sz="3600" dirty="0" smtClean="0">
              <a:sym typeface="Wingdings" pitchFamily="2" charset="2"/>
            </a:endParaRPr>
          </a:p>
        </p:txBody>
      </p:sp>
      <p:sp>
        <p:nvSpPr>
          <p:cNvPr id="156675"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that your car could be sold now for $5,000. Is this a sunk cost?</a:t>
            </a:r>
          </a:p>
          <a:p>
            <a:pPr lvl="1" eaLnBrk="1" hangingPunct="1">
              <a:buFont typeface="Wingdings" pitchFamily="2" charset="2"/>
              <a:buNone/>
            </a:pPr>
            <a:r>
              <a:rPr lang="en-US" smtClean="0"/>
              <a:t>A. Yes, it is a sunk cost.</a:t>
            </a:r>
          </a:p>
          <a:p>
            <a:pPr lvl="1" eaLnBrk="1" hangingPunct="1">
              <a:buFont typeface="Wingdings" pitchFamily="2" charset="2"/>
              <a:buNone/>
            </a:pPr>
            <a:r>
              <a:rPr lang="en-US" smtClean="0"/>
              <a:t>B. No, it is not a sunk cost.</a:t>
            </a:r>
          </a:p>
        </p:txBody>
      </p:sp>
      <p:sp>
        <p:nvSpPr>
          <p:cNvPr id="156676" name="Oval 4"/>
          <p:cNvSpPr>
            <a:spLocks noChangeArrowheads="1"/>
          </p:cNvSpPr>
          <p:nvPr/>
        </p:nvSpPr>
        <p:spPr bwMode="auto">
          <a:xfrm>
            <a:off x="990600" y="2971800"/>
            <a:ext cx="635000" cy="635000"/>
          </a:xfrm>
          <a:prstGeom prst="ellipse">
            <a:avLst/>
          </a:prstGeom>
          <a:noFill/>
          <a:ln w="50800">
            <a:solidFill>
              <a:srgbClr val="FF0000"/>
            </a:solidFill>
            <a:round/>
            <a:headEnd/>
            <a:tailEn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 xmlns:p14="http://schemas.microsoft.com/office/powerpoint/2010/main" val="429388163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Lecture 06</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a:latin typeface="Times New Roman" pitchFamily="18" charset="0"/>
                <a:cs typeface="Times New Roman" pitchFamily="18" charset="0"/>
              </a:rPr>
              <a:t>Inventory Flows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Product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Cost Classifications for Predicting Cost </a:t>
            </a:r>
            <a:r>
              <a:rPr lang="en-US" dirty="0" smtClean="0">
                <a:latin typeface="Times New Roman" pitchFamily="18" charset="0"/>
                <a:cs typeface="Times New Roman" pitchFamily="18" charset="0"/>
              </a:rPr>
              <a:t>Behavior</a:t>
            </a:r>
          </a:p>
          <a:p>
            <a:r>
              <a:rPr lang="en-US" dirty="0" smtClean="0">
                <a:latin typeface="Times New Roman" pitchFamily="18" charset="0"/>
                <a:cs typeface="Times New Roman" pitchFamily="18" charset="0"/>
              </a:rPr>
              <a:t>Variable Cost</a:t>
            </a:r>
          </a:p>
          <a:p>
            <a:r>
              <a:rPr lang="en-US" dirty="0">
                <a:latin typeface="Times New Roman" pitchFamily="18" charset="0"/>
                <a:cs typeface="Times New Roman" pitchFamily="18" charset="0"/>
              </a:rPr>
              <a:t>Fixed </a:t>
            </a:r>
            <a:r>
              <a:rPr lang="en-US" dirty="0" smtClean="0">
                <a:latin typeface="Times New Roman" pitchFamily="18" charset="0"/>
                <a:cs typeface="Times New Roman" pitchFamily="18" charset="0"/>
              </a:rPr>
              <a:t>Cost</a:t>
            </a:r>
          </a:p>
          <a:p>
            <a:r>
              <a:rPr lang="en-US" dirty="0">
                <a:latin typeface="Times New Roman" pitchFamily="18" charset="0"/>
                <a:cs typeface="Times New Roman" pitchFamily="18" charset="0"/>
              </a:rPr>
              <a:t>Cost Classifications for Predicting Cost </a:t>
            </a:r>
            <a:r>
              <a:rPr lang="en-US" dirty="0" smtClean="0">
                <a:latin typeface="Times New Roman" pitchFamily="18" charset="0"/>
                <a:cs typeface="Times New Roman" pitchFamily="18" charset="0"/>
              </a:rPr>
              <a:t>Behavior</a:t>
            </a:r>
          </a:p>
          <a:p>
            <a:r>
              <a:rPr lang="en-US" dirty="0">
                <a:latin typeface="Times New Roman" pitchFamily="18" charset="0"/>
                <a:cs typeface="Times New Roman" pitchFamily="18" charset="0"/>
              </a:rPr>
              <a:t>Direct Costs and Indirect </a:t>
            </a:r>
            <a:r>
              <a:rPr lang="en-US" dirty="0" smtClean="0">
                <a:latin typeface="Times New Roman" pitchFamily="18" charset="0"/>
                <a:cs typeface="Times New Roman" pitchFamily="18" charset="0"/>
              </a:rPr>
              <a:t>Costs</a:t>
            </a:r>
          </a:p>
          <a:p>
            <a:r>
              <a:rPr lang="en-US" dirty="0" smtClean="0">
                <a:latin typeface="Times New Roman" pitchFamily="18" charset="0"/>
                <a:cs typeface="Times New Roman" pitchFamily="18" charset="0"/>
              </a:rPr>
              <a:t>Cost Concepts</a:t>
            </a:r>
          </a:p>
        </p:txBody>
      </p:sp>
    </p:spTree>
    <p:extLst>
      <p:ext uri="{BB962C8B-B14F-4D97-AF65-F5344CB8AC3E}">
        <p14:creationId xmlns="" xmlns:p14="http://schemas.microsoft.com/office/powerpoint/2010/main" val="9859757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p:cNvSpPr>
            <a:spLocks noGrp="1"/>
          </p:cNvSpPr>
          <p:nvPr>
            <p:ph type="title"/>
          </p:nvPr>
        </p:nvSpPr>
        <p:spPr>
          <a:xfrm>
            <a:off x="457200" y="2819400"/>
            <a:ext cx="8229600" cy="1143000"/>
          </a:xfrm>
        </p:spPr>
        <p:txBody>
          <a:bodyPr>
            <a:normAutofit/>
          </a:bodyPr>
          <a:lstStyle/>
          <a:p>
            <a:r>
              <a:rPr lang="en-US" sz="5400" b="1" dirty="0" smtClean="0">
                <a:latin typeface="Times New Roman" pitchFamily="18" charset="0"/>
                <a:cs typeface="Times New Roman" pitchFamily="18" charset="0"/>
              </a:rPr>
              <a:t>End of Lecture 06</a:t>
            </a:r>
          </a:p>
        </p:txBody>
      </p:sp>
    </p:spTree>
    <p:extLst>
      <p:ext uri="{BB962C8B-B14F-4D97-AF65-F5344CB8AC3E}">
        <p14:creationId xmlns="" xmlns:p14="http://schemas.microsoft.com/office/powerpoint/2010/main" val="365375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926</Words>
  <Application>Microsoft Office PowerPoint</Application>
  <PresentationFormat>On-screen Show (4:3)</PresentationFormat>
  <Paragraphs>233</Paragraphs>
  <Slides>41</Slides>
  <Notes>41</Notes>
  <HiddenSlides>9</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Worksheet</vt:lpstr>
      <vt:lpstr>Lecture 06</vt:lpstr>
      <vt:lpstr>Lecture 05</vt:lpstr>
      <vt:lpstr>Inventory Flows </vt:lpstr>
      <vt:lpstr>MCQs Test</vt:lpstr>
      <vt:lpstr>Answer</vt:lpstr>
      <vt:lpstr>Product Costs </vt:lpstr>
      <vt:lpstr>Product Costs</vt:lpstr>
      <vt:lpstr>MCQs Test</vt:lpstr>
      <vt:lpstr>Answer</vt:lpstr>
      <vt:lpstr>Product Costs </vt:lpstr>
      <vt:lpstr>Product Costs </vt:lpstr>
      <vt:lpstr>MCQs Test</vt:lpstr>
      <vt:lpstr>Answer</vt:lpstr>
      <vt:lpstr>Product Costs </vt:lpstr>
      <vt:lpstr>Product Costs - A Closer Look</vt:lpstr>
      <vt:lpstr>MCQs Test</vt:lpstr>
      <vt:lpstr>Answer</vt:lpstr>
      <vt:lpstr>Product Costs </vt:lpstr>
      <vt:lpstr>MCQs Test</vt:lpstr>
      <vt:lpstr>Answer</vt:lpstr>
      <vt:lpstr>Cost Classifications for Predicting Cost Behavior</vt:lpstr>
      <vt:lpstr>Total Variable Cost</vt:lpstr>
      <vt:lpstr>Variable Cost Per Unit</vt:lpstr>
      <vt:lpstr>Total Fixed Cost</vt:lpstr>
      <vt:lpstr>Fixed Cost Per Unit</vt:lpstr>
      <vt:lpstr>Cost Classifications for Predicting Cost Behavior</vt:lpstr>
      <vt:lpstr>Direct Costs and Indirect Costs</vt:lpstr>
      <vt:lpstr>Differential Costs and Revenues</vt:lpstr>
      <vt:lpstr>MCQs Test</vt:lpstr>
      <vt:lpstr>Answer</vt:lpstr>
      <vt:lpstr>Note </vt:lpstr>
      <vt:lpstr>MCQs</vt:lpstr>
      <vt:lpstr>Answer</vt:lpstr>
      <vt:lpstr>MCQs</vt:lpstr>
      <vt:lpstr>Answer</vt:lpstr>
      <vt:lpstr>Opportunity Costs</vt:lpstr>
      <vt:lpstr>Sunk Costs</vt:lpstr>
      <vt:lpstr>MCQs Test</vt:lpstr>
      <vt:lpstr>Answer</vt:lpstr>
      <vt:lpstr>Lecture 06</vt:lpstr>
      <vt:lpstr>End of Lecture 06</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04</dc:title>
  <dc:creator>MyUserName</dc:creator>
  <cp:lastModifiedBy>NTS</cp:lastModifiedBy>
  <cp:revision>16</cp:revision>
  <dcterms:created xsi:type="dcterms:W3CDTF">2012-10-21T11:33:43Z</dcterms:created>
  <dcterms:modified xsi:type="dcterms:W3CDTF">2012-11-03T06:22:16Z</dcterms:modified>
</cp:coreProperties>
</file>