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84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5" r:id="rId22"/>
    <p:sldId id="282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718263-E39D-4A0B-83D9-972117CD0D15}" type="datetimeFigureOut">
              <a:rPr lang="en-US" smtClean="0"/>
              <a:t>10/24/2012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43CA4C-3410-47FD-A15F-C56415448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710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5F0294F-C863-4322-B8A9-C5587E0F66F3}" type="slidenum">
              <a:rPr lang="en-US" sz="1200" smtClean="0"/>
              <a:pPr/>
              <a:t>12</a:t>
            </a:fld>
            <a:endParaRPr lang="en-US" sz="1200" smtClean="0"/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C142F5F-D29A-4CBA-A73E-91D3CAB5DD16}" type="slidenum">
              <a:rPr lang="en-US" sz="1200" smtClean="0"/>
              <a:pPr/>
              <a:t>15</a:t>
            </a:fld>
            <a:endParaRPr lang="en-US" sz="1200" smtClean="0"/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09CE84D-8EC6-463B-AAA0-D6C27AA7493F}" type="slidenum">
              <a:rPr lang="en-US" sz="1200" smtClean="0"/>
              <a:pPr/>
              <a:t>16</a:t>
            </a:fld>
            <a:endParaRPr lang="en-US" sz="1200" smtClean="0"/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3D5A61A-8B63-4209-A53A-CF0FABF55C2A}" type="slidenum">
              <a:rPr lang="en-US" sz="1200" smtClean="0"/>
              <a:pPr/>
              <a:t>17</a:t>
            </a:fld>
            <a:endParaRPr lang="en-US" sz="1200" smtClean="0"/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D286A1B-78FC-4D3C-BEB8-BC7359D78431}" type="slidenum">
              <a:rPr lang="en-US" sz="1200" smtClean="0"/>
              <a:pPr/>
              <a:t>18</a:t>
            </a:fld>
            <a:endParaRPr lang="en-US" sz="1200" smtClean="0"/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771A5-5246-4445-8C3A-0ADA4B60849F}" type="datetimeFigureOut">
              <a:rPr lang="en-US" smtClean="0"/>
              <a:t>10/24/2012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61E68-8D65-4CD3-A1D3-BAAD40733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582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771A5-5246-4445-8C3A-0ADA4B60849F}" type="datetimeFigureOut">
              <a:rPr lang="en-US" smtClean="0"/>
              <a:t>10/24/2012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61E68-8D65-4CD3-A1D3-BAAD40733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591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771A5-5246-4445-8C3A-0ADA4B60849F}" type="datetimeFigureOut">
              <a:rPr lang="en-US" smtClean="0"/>
              <a:t>10/24/2012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61E68-8D65-4CD3-A1D3-BAAD40733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345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771A5-5246-4445-8C3A-0ADA4B60849F}" type="datetimeFigureOut">
              <a:rPr lang="en-US" smtClean="0"/>
              <a:t>10/24/2012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61E68-8D65-4CD3-A1D3-BAAD40733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568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771A5-5246-4445-8C3A-0ADA4B60849F}" type="datetimeFigureOut">
              <a:rPr lang="en-US" smtClean="0"/>
              <a:t>10/24/2012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61E68-8D65-4CD3-A1D3-BAAD40733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249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771A5-5246-4445-8C3A-0ADA4B60849F}" type="datetimeFigureOut">
              <a:rPr lang="en-US" smtClean="0"/>
              <a:t>10/24/2012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61E68-8D65-4CD3-A1D3-BAAD40733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340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771A5-5246-4445-8C3A-0ADA4B60849F}" type="datetimeFigureOut">
              <a:rPr lang="en-US" smtClean="0"/>
              <a:t>10/24/2012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61E68-8D65-4CD3-A1D3-BAAD40733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136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771A5-5246-4445-8C3A-0ADA4B60849F}" type="datetimeFigureOut">
              <a:rPr lang="en-US" smtClean="0"/>
              <a:t>10/24/2012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61E68-8D65-4CD3-A1D3-BAAD40733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076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771A5-5246-4445-8C3A-0ADA4B60849F}" type="datetimeFigureOut">
              <a:rPr lang="en-US" smtClean="0"/>
              <a:t>10/24/2012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61E68-8D65-4CD3-A1D3-BAAD40733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127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771A5-5246-4445-8C3A-0ADA4B60849F}" type="datetimeFigureOut">
              <a:rPr lang="en-US" smtClean="0"/>
              <a:t>10/24/2012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61E68-8D65-4CD3-A1D3-BAAD40733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252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771A5-5246-4445-8C3A-0ADA4B60849F}" type="datetimeFigureOut">
              <a:rPr lang="en-US" smtClean="0"/>
              <a:t>10/24/2012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61E68-8D65-4CD3-A1D3-BAAD40733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130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3771A5-5246-4445-8C3A-0ADA4B60849F}" type="datetimeFigureOut">
              <a:rPr lang="en-US" smtClean="0"/>
              <a:t>10/24/2012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61E68-8D65-4CD3-A1D3-BAAD40733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206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>
          <a:xfrm>
            <a:off x="533400" y="2514600"/>
            <a:ext cx="8229600" cy="1143000"/>
          </a:xfrm>
        </p:spPr>
        <p:txBody>
          <a:bodyPr/>
          <a:lstStyle/>
          <a:p>
            <a:r>
              <a:rPr lang="en-US" sz="6600" b="1" dirty="0" smtClean="0"/>
              <a:t> Lecture </a:t>
            </a:r>
            <a:r>
              <a:rPr lang="en-US" sz="6600" b="1" dirty="0" smtClean="0"/>
              <a:t>05</a:t>
            </a:r>
            <a:endParaRPr lang="en-US" sz="6600" b="1" dirty="0" smtClean="0"/>
          </a:p>
        </p:txBody>
      </p:sp>
    </p:spTree>
    <p:extLst>
      <p:ext uri="{BB962C8B-B14F-4D97-AF65-F5344CB8AC3E}">
        <p14:creationId xmlns:p14="http://schemas.microsoft.com/office/powerpoint/2010/main" val="190391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Lecture 04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Service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Merchandising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Business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Accounts on the Income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Statement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Terms used in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merchandizing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Sample income statement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Computation of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Costs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Balance Sheet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Accounts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Closing Entries</a:t>
            </a:r>
          </a:p>
        </p:txBody>
      </p:sp>
    </p:spTree>
    <p:extLst>
      <p:ext uri="{BB962C8B-B14F-4D97-AF65-F5344CB8AC3E}">
        <p14:creationId xmlns:p14="http://schemas.microsoft.com/office/powerpoint/2010/main" val="1963061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986" name="Group 2"/>
          <p:cNvGrpSpPr>
            <a:grpSpLocks/>
          </p:cNvGrpSpPr>
          <p:nvPr/>
        </p:nvGrpSpPr>
        <p:grpSpPr bwMode="auto">
          <a:xfrm>
            <a:off x="839788" y="4038600"/>
            <a:ext cx="3579812" cy="1662113"/>
            <a:chOff x="529" y="2544"/>
            <a:chExt cx="2255" cy="1047"/>
          </a:xfrm>
        </p:grpSpPr>
        <p:grpSp>
          <p:nvGrpSpPr>
            <p:cNvPr id="93299" name="Group 3"/>
            <p:cNvGrpSpPr>
              <a:grpSpLocks/>
            </p:cNvGrpSpPr>
            <p:nvPr/>
          </p:nvGrpSpPr>
          <p:grpSpPr bwMode="auto">
            <a:xfrm>
              <a:off x="529" y="2683"/>
              <a:ext cx="2255" cy="908"/>
              <a:chOff x="529" y="2683"/>
              <a:chExt cx="2255" cy="908"/>
            </a:xfrm>
          </p:grpSpPr>
          <p:grpSp>
            <p:nvGrpSpPr>
              <p:cNvPr id="93301" name="Group 4"/>
              <p:cNvGrpSpPr>
                <a:grpSpLocks/>
              </p:cNvGrpSpPr>
              <p:nvPr/>
            </p:nvGrpSpPr>
            <p:grpSpPr bwMode="auto">
              <a:xfrm>
                <a:off x="675" y="2763"/>
                <a:ext cx="1983" cy="680"/>
                <a:chOff x="675" y="2763"/>
                <a:chExt cx="1983" cy="680"/>
              </a:xfrm>
            </p:grpSpPr>
            <p:sp>
              <p:nvSpPr>
                <p:cNvPr id="93342" name="Freeform 5"/>
                <p:cNvSpPr>
                  <a:spLocks/>
                </p:cNvSpPr>
                <p:nvPr/>
              </p:nvSpPr>
              <p:spPr bwMode="auto">
                <a:xfrm>
                  <a:off x="675" y="2763"/>
                  <a:ext cx="1983" cy="680"/>
                </a:xfrm>
                <a:custGeom>
                  <a:avLst/>
                  <a:gdLst>
                    <a:gd name="T0" fmla="*/ 0 w 3967"/>
                    <a:gd name="T1" fmla="*/ 11 h 1359"/>
                    <a:gd name="T2" fmla="*/ 0 w 3967"/>
                    <a:gd name="T3" fmla="*/ 0 h 1359"/>
                    <a:gd name="T4" fmla="*/ 30 w 3967"/>
                    <a:gd name="T5" fmla="*/ 0 h 1359"/>
                    <a:gd name="T6" fmla="*/ 30 w 3967"/>
                    <a:gd name="T7" fmla="*/ 11 h 1359"/>
                    <a:gd name="T8" fmla="*/ 0 w 3967"/>
                    <a:gd name="T9" fmla="*/ 11 h 135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967" h="1359">
                      <a:moveTo>
                        <a:pt x="0" y="1359"/>
                      </a:moveTo>
                      <a:lnTo>
                        <a:pt x="0" y="0"/>
                      </a:lnTo>
                      <a:lnTo>
                        <a:pt x="3967" y="0"/>
                      </a:lnTo>
                      <a:lnTo>
                        <a:pt x="3967" y="1353"/>
                      </a:lnTo>
                      <a:lnTo>
                        <a:pt x="0" y="1359"/>
                      </a:lnTo>
                      <a:close/>
                    </a:path>
                  </a:pathLst>
                </a:custGeom>
                <a:solidFill>
                  <a:srgbClr val="6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93343" name="Group 6"/>
                <p:cNvGrpSpPr>
                  <a:grpSpLocks/>
                </p:cNvGrpSpPr>
                <p:nvPr/>
              </p:nvGrpSpPr>
              <p:grpSpPr bwMode="auto">
                <a:xfrm>
                  <a:off x="693" y="2806"/>
                  <a:ext cx="1951" cy="609"/>
                  <a:chOff x="693" y="2806"/>
                  <a:chExt cx="1951" cy="609"/>
                </a:xfrm>
              </p:grpSpPr>
              <p:sp>
                <p:nvSpPr>
                  <p:cNvPr id="93344" name="Rectangle 7"/>
                  <p:cNvSpPr>
                    <a:spLocks noChangeArrowheads="1"/>
                  </p:cNvSpPr>
                  <p:nvPr/>
                </p:nvSpPr>
                <p:spPr bwMode="auto">
                  <a:xfrm>
                    <a:off x="2539" y="2821"/>
                    <a:ext cx="69" cy="26"/>
                  </a:xfrm>
                  <a:prstGeom prst="rect">
                    <a:avLst/>
                  </a:prstGeom>
                  <a:solidFill>
                    <a:srgbClr val="4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345" name="Rectangle 8"/>
                  <p:cNvSpPr>
                    <a:spLocks noChangeArrowheads="1"/>
                  </p:cNvSpPr>
                  <p:nvPr/>
                </p:nvSpPr>
                <p:spPr bwMode="auto">
                  <a:xfrm>
                    <a:off x="2519" y="3107"/>
                    <a:ext cx="69" cy="26"/>
                  </a:xfrm>
                  <a:prstGeom prst="rect">
                    <a:avLst/>
                  </a:prstGeom>
                  <a:solidFill>
                    <a:srgbClr val="4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346" name="Rectangle 9"/>
                  <p:cNvSpPr>
                    <a:spLocks noChangeArrowheads="1"/>
                  </p:cNvSpPr>
                  <p:nvPr/>
                </p:nvSpPr>
                <p:spPr bwMode="auto">
                  <a:xfrm>
                    <a:off x="2348" y="3068"/>
                    <a:ext cx="69" cy="27"/>
                  </a:xfrm>
                  <a:prstGeom prst="rect">
                    <a:avLst/>
                  </a:prstGeom>
                  <a:solidFill>
                    <a:srgbClr val="2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347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2553" y="2953"/>
                    <a:ext cx="69" cy="24"/>
                  </a:xfrm>
                  <a:prstGeom prst="rect">
                    <a:avLst/>
                  </a:prstGeom>
                  <a:solidFill>
                    <a:srgbClr val="4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348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2505" y="2913"/>
                    <a:ext cx="69" cy="26"/>
                  </a:xfrm>
                  <a:prstGeom prst="rect">
                    <a:avLst/>
                  </a:prstGeom>
                  <a:solidFill>
                    <a:srgbClr val="2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349" name="Rectangle 12"/>
                  <p:cNvSpPr>
                    <a:spLocks noChangeArrowheads="1"/>
                  </p:cNvSpPr>
                  <p:nvPr/>
                </p:nvSpPr>
                <p:spPr bwMode="auto">
                  <a:xfrm>
                    <a:off x="2553" y="3251"/>
                    <a:ext cx="69" cy="26"/>
                  </a:xfrm>
                  <a:prstGeom prst="rect">
                    <a:avLst/>
                  </a:prstGeom>
                  <a:solidFill>
                    <a:srgbClr val="4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350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2495" y="3309"/>
                    <a:ext cx="68" cy="26"/>
                  </a:xfrm>
                  <a:prstGeom prst="rect">
                    <a:avLst/>
                  </a:prstGeom>
                  <a:solidFill>
                    <a:srgbClr val="4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351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2358" y="3354"/>
                    <a:ext cx="69" cy="26"/>
                  </a:xfrm>
                  <a:prstGeom prst="rect">
                    <a:avLst/>
                  </a:prstGeom>
                  <a:solidFill>
                    <a:srgbClr val="4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352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2575" y="3389"/>
                    <a:ext cx="69" cy="26"/>
                  </a:xfrm>
                  <a:prstGeom prst="rect">
                    <a:avLst/>
                  </a:prstGeom>
                  <a:solidFill>
                    <a:srgbClr val="4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353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2375" y="3221"/>
                    <a:ext cx="69" cy="26"/>
                  </a:xfrm>
                  <a:prstGeom prst="rect">
                    <a:avLst/>
                  </a:prstGeom>
                  <a:solidFill>
                    <a:srgbClr val="2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354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563" y="3129"/>
                    <a:ext cx="70" cy="27"/>
                  </a:xfrm>
                  <a:prstGeom prst="rect">
                    <a:avLst/>
                  </a:prstGeom>
                  <a:solidFill>
                    <a:srgbClr val="2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355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795" y="2806"/>
                    <a:ext cx="69" cy="27"/>
                  </a:xfrm>
                  <a:prstGeom prst="rect">
                    <a:avLst/>
                  </a:prstGeom>
                  <a:solidFill>
                    <a:srgbClr val="4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356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754" y="2950"/>
                    <a:ext cx="69" cy="27"/>
                  </a:xfrm>
                  <a:prstGeom prst="rect">
                    <a:avLst/>
                  </a:prstGeom>
                  <a:solidFill>
                    <a:srgbClr val="4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357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806" y="3031"/>
                    <a:ext cx="69" cy="26"/>
                  </a:xfrm>
                  <a:prstGeom prst="rect">
                    <a:avLst/>
                  </a:prstGeom>
                  <a:solidFill>
                    <a:srgbClr val="4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358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720" y="3191"/>
                    <a:ext cx="70" cy="26"/>
                  </a:xfrm>
                  <a:prstGeom prst="rect">
                    <a:avLst/>
                  </a:prstGeom>
                  <a:solidFill>
                    <a:srgbClr val="4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359" name="Rectangle 22"/>
                  <p:cNvSpPr>
                    <a:spLocks noChangeArrowheads="1"/>
                  </p:cNvSpPr>
                  <p:nvPr/>
                </p:nvSpPr>
                <p:spPr bwMode="auto">
                  <a:xfrm>
                    <a:off x="925" y="3286"/>
                    <a:ext cx="69" cy="26"/>
                  </a:xfrm>
                  <a:prstGeom prst="rect">
                    <a:avLst/>
                  </a:prstGeom>
                  <a:solidFill>
                    <a:srgbClr val="4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360" name="Rectangle 23"/>
                  <p:cNvSpPr>
                    <a:spLocks noChangeArrowheads="1"/>
                  </p:cNvSpPr>
                  <p:nvPr/>
                </p:nvSpPr>
                <p:spPr bwMode="auto">
                  <a:xfrm>
                    <a:off x="772" y="3319"/>
                    <a:ext cx="68" cy="28"/>
                  </a:xfrm>
                  <a:prstGeom prst="rect">
                    <a:avLst/>
                  </a:prstGeom>
                  <a:solidFill>
                    <a:srgbClr val="4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361" name="Rectangle 24"/>
                  <p:cNvSpPr>
                    <a:spLocks noChangeArrowheads="1"/>
                  </p:cNvSpPr>
                  <p:nvPr/>
                </p:nvSpPr>
                <p:spPr bwMode="auto">
                  <a:xfrm>
                    <a:off x="799" y="3244"/>
                    <a:ext cx="69" cy="27"/>
                  </a:xfrm>
                  <a:prstGeom prst="rect">
                    <a:avLst/>
                  </a:prstGeom>
                  <a:solidFill>
                    <a:srgbClr val="2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362" name="Rectangle 25"/>
                  <p:cNvSpPr>
                    <a:spLocks noChangeArrowheads="1"/>
                  </p:cNvSpPr>
                  <p:nvPr/>
                </p:nvSpPr>
                <p:spPr bwMode="auto">
                  <a:xfrm>
                    <a:off x="857" y="3058"/>
                    <a:ext cx="69" cy="26"/>
                  </a:xfrm>
                  <a:prstGeom prst="rect">
                    <a:avLst/>
                  </a:prstGeom>
                  <a:solidFill>
                    <a:srgbClr val="2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363" name="Rectangle 26"/>
                  <p:cNvSpPr>
                    <a:spLocks noChangeArrowheads="1"/>
                  </p:cNvSpPr>
                  <p:nvPr/>
                </p:nvSpPr>
                <p:spPr bwMode="auto">
                  <a:xfrm>
                    <a:off x="693" y="2875"/>
                    <a:ext cx="69" cy="27"/>
                  </a:xfrm>
                  <a:prstGeom prst="rect">
                    <a:avLst/>
                  </a:prstGeom>
                  <a:solidFill>
                    <a:srgbClr val="2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93302" name="Group 27"/>
              <p:cNvGrpSpPr>
                <a:grpSpLocks/>
              </p:cNvGrpSpPr>
              <p:nvPr/>
            </p:nvGrpSpPr>
            <p:grpSpPr bwMode="auto">
              <a:xfrm>
                <a:off x="529" y="3437"/>
                <a:ext cx="2255" cy="154"/>
                <a:chOff x="529" y="3437"/>
                <a:chExt cx="2255" cy="154"/>
              </a:xfrm>
            </p:grpSpPr>
            <p:sp>
              <p:nvSpPr>
                <p:cNvPr id="93340" name="Rectangle 28"/>
                <p:cNvSpPr>
                  <a:spLocks noChangeArrowheads="1"/>
                </p:cNvSpPr>
                <p:nvPr/>
              </p:nvSpPr>
              <p:spPr bwMode="auto">
                <a:xfrm>
                  <a:off x="529" y="3437"/>
                  <a:ext cx="2254" cy="133"/>
                </a:xfrm>
                <a:prstGeom prst="rect">
                  <a:avLst/>
                </a:pr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341" name="Rectangle 29"/>
                <p:cNvSpPr>
                  <a:spLocks noChangeArrowheads="1"/>
                </p:cNvSpPr>
                <p:nvPr/>
              </p:nvSpPr>
              <p:spPr bwMode="auto">
                <a:xfrm>
                  <a:off x="534" y="3561"/>
                  <a:ext cx="2250" cy="30"/>
                </a:xfrm>
                <a:prstGeom prst="rect">
                  <a:avLst/>
                </a:prstGeom>
                <a:solidFill>
                  <a:srgbClr val="606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93303" name="Group 30"/>
              <p:cNvGrpSpPr>
                <a:grpSpLocks/>
              </p:cNvGrpSpPr>
              <p:nvPr/>
            </p:nvGrpSpPr>
            <p:grpSpPr bwMode="auto">
              <a:xfrm>
                <a:off x="893" y="2683"/>
                <a:ext cx="1546" cy="758"/>
                <a:chOff x="893" y="2683"/>
                <a:chExt cx="1546" cy="758"/>
              </a:xfrm>
            </p:grpSpPr>
            <p:grpSp>
              <p:nvGrpSpPr>
                <p:cNvPr id="93304" name="Group 31"/>
                <p:cNvGrpSpPr>
                  <a:grpSpLocks/>
                </p:cNvGrpSpPr>
                <p:nvPr/>
              </p:nvGrpSpPr>
              <p:grpSpPr bwMode="auto">
                <a:xfrm>
                  <a:off x="893" y="2683"/>
                  <a:ext cx="1546" cy="758"/>
                  <a:chOff x="893" y="2683"/>
                  <a:chExt cx="1546" cy="758"/>
                </a:xfrm>
              </p:grpSpPr>
              <p:sp>
                <p:nvSpPr>
                  <p:cNvPr id="93334" name="Freeform 32"/>
                  <p:cNvSpPr>
                    <a:spLocks/>
                  </p:cNvSpPr>
                  <p:nvPr/>
                </p:nvSpPr>
                <p:spPr bwMode="auto">
                  <a:xfrm>
                    <a:off x="893" y="2683"/>
                    <a:ext cx="1546" cy="758"/>
                  </a:xfrm>
                  <a:custGeom>
                    <a:avLst/>
                    <a:gdLst>
                      <a:gd name="T0" fmla="*/ 2 w 3091"/>
                      <a:gd name="T1" fmla="*/ 6 h 1515"/>
                      <a:gd name="T2" fmla="*/ 0 w 3091"/>
                      <a:gd name="T3" fmla="*/ 5 h 1515"/>
                      <a:gd name="T4" fmla="*/ 0 w 3091"/>
                      <a:gd name="T5" fmla="*/ 0 h 1515"/>
                      <a:gd name="T6" fmla="*/ 25 w 3091"/>
                      <a:gd name="T7" fmla="*/ 1 h 1515"/>
                      <a:gd name="T8" fmla="*/ 25 w 3091"/>
                      <a:gd name="T9" fmla="*/ 5 h 1515"/>
                      <a:gd name="T10" fmla="*/ 23 w 3091"/>
                      <a:gd name="T11" fmla="*/ 7 h 1515"/>
                      <a:gd name="T12" fmla="*/ 23 w 3091"/>
                      <a:gd name="T13" fmla="*/ 11 h 1515"/>
                      <a:gd name="T14" fmla="*/ 15 w 3091"/>
                      <a:gd name="T15" fmla="*/ 11 h 1515"/>
                      <a:gd name="T16" fmla="*/ 15 w 3091"/>
                      <a:gd name="T17" fmla="*/ 12 h 1515"/>
                      <a:gd name="T18" fmla="*/ 10 w 3091"/>
                      <a:gd name="T19" fmla="*/ 12 h 1515"/>
                      <a:gd name="T20" fmla="*/ 10 w 3091"/>
                      <a:gd name="T21" fmla="*/ 11 h 1515"/>
                      <a:gd name="T22" fmla="*/ 2 w 3091"/>
                      <a:gd name="T23" fmla="*/ 11 h 1515"/>
                      <a:gd name="T24" fmla="*/ 2 w 3091"/>
                      <a:gd name="T25" fmla="*/ 6 h 1515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3091" h="1515">
                        <a:moveTo>
                          <a:pt x="237" y="750"/>
                        </a:moveTo>
                        <a:lnTo>
                          <a:pt x="0" y="607"/>
                        </a:lnTo>
                        <a:lnTo>
                          <a:pt x="0" y="0"/>
                        </a:lnTo>
                        <a:lnTo>
                          <a:pt x="3091" y="3"/>
                        </a:lnTo>
                        <a:lnTo>
                          <a:pt x="3091" y="589"/>
                        </a:lnTo>
                        <a:lnTo>
                          <a:pt x="2862" y="780"/>
                        </a:lnTo>
                        <a:lnTo>
                          <a:pt x="2862" y="1326"/>
                        </a:lnTo>
                        <a:lnTo>
                          <a:pt x="1885" y="1326"/>
                        </a:lnTo>
                        <a:lnTo>
                          <a:pt x="1885" y="1509"/>
                        </a:lnTo>
                        <a:lnTo>
                          <a:pt x="1206" y="1515"/>
                        </a:lnTo>
                        <a:lnTo>
                          <a:pt x="1203" y="1337"/>
                        </a:lnTo>
                        <a:lnTo>
                          <a:pt x="237" y="1337"/>
                        </a:lnTo>
                        <a:lnTo>
                          <a:pt x="237" y="750"/>
                        </a:lnTo>
                        <a:close/>
                      </a:path>
                    </a:pathLst>
                  </a:custGeom>
                  <a:solidFill>
                    <a:srgbClr val="402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335" name="Freeform 33"/>
                  <p:cNvSpPr>
                    <a:spLocks/>
                  </p:cNvSpPr>
                  <p:nvPr/>
                </p:nvSpPr>
                <p:spPr bwMode="auto">
                  <a:xfrm>
                    <a:off x="916" y="2985"/>
                    <a:ext cx="90" cy="50"/>
                  </a:xfrm>
                  <a:custGeom>
                    <a:avLst/>
                    <a:gdLst>
                      <a:gd name="T0" fmla="*/ 0 w 180"/>
                      <a:gd name="T1" fmla="*/ 0 h 102"/>
                      <a:gd name="T2" fmla="*/ 2 w 180"/>
                      <a:gd name="T3" fmla="*/ 0 h 102"/>
                      <a:gd name="T4" fmla="*/ 2 w 180"/>
                      <a:gd name="T5" fmla="*/ 0 h 102"/>
                      <a:gd name="T6" fmla="*/ 0 w 180"/>
                      <a:gd name="T7" fmla="*/ 0 h 102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180" h="102">
                        <a:moveTo>
                          <a:pt x="0" y="2"/>
                        </a:moveTo>
                        <a:lnTo>
                          <a:pt x="180" y="0"/>
                        </a:lnTo>
                        <a:lnTo>
                          <a:pt x="180" y="102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603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336" name="Freeform 34"/>
                  <p:cNvSpPr>
                    <a:spLocks/>
                  </p:cNvSpPr>
                  <p:nvPr/>
                </p:nvSpPr>
                <p:spPr bwMode="auto">
                  <a:xfrm>
                    <a:off x="2328" y="2985"/>
                    <a:ext cx="83" cy="64"/>
                  </a:xfrm>
                  <a:custGeom>
                    <a:avLst/>
                    <a:gdLst>
                      <a:gd name="T0" fmla="*/ 1 w 168"/>
                      <a:gd name="T1" fmla="*/ 0 h 130"/>
                      <a:gd name="T2" fmla="*/ 0 w 168"/>
                      <a:gd name="T3" fmla="*/ 0 h 130"/>
                      <a:gd name="T4" fmla="*/ 0 w 168"/>
                      <a:gd name="T5" fmla="*/ 1 h 130"/>
                      <a:gd name="T6" fmla="*/ 1 w 168"/>
                      <a:gd name="T7" fmla="*/ 0 h 13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168" h="130">
                        <a:moveTo>
                          <a:pt x="168" y="0"/>
                        </a:moveTo>
                        <a:lnTo>
                          <a:pt x="0" y="0"/>
                        </a:lnTo>
                        <a:lnTo>
                          <a:pt x="0" y="130"/>
                        </a:lnTo>
                        <a:lnTo>
                          <a:pt x="168" y="0"/>
                        </a:lnTo>
                        <a:close/>
                      </a:path>
                    </a:pathLst>
                  </a:custGeom>
                  <a:solidFill>
                    <a:srgbClr val="603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93337" name="Group 35"/>
                  <p:cNvGrpSpPr>
                    <a:grpSpLocks/>
                  </p:cNvGrpSpPr>
                  <p:nvPr/>
                </p:nvGrpSpPr>
                <p:grpSpPr bwMode="auto">
                  <a:xfrm>
                    <a:off x="934" y="2713"/>
                    <a:ext cx="1469" cy="259"/>
                    <a:chOff x="934" y="2713"/>
                    <a:chExt cx="1469" cy="259"/>
                  </a:xfrm>
                </p:grpSpPr>
                <p:sp>
                  <p:nvSpPr>
                    <p:cNvPr id="93338" name="Rectangle 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34" y="2713"/>
                      <a:ext cx="1469" cy="259"/>
                    </a:xfrm>
                    <a:prstGeom prst="rect">
                      <a:avLst/>
                    </a:prstGeom>
                    <a:solidFill>
                      <a:srgbClr val="603000"/>
                    </a:solidFill>
                    <a:ln w="635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3339" name="Rectangle 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99" y="2743"/>
                      <a:ext cx="489" cy="187"/>
                    </a:xfrm>
                    <a:prstGeom prst="rect">
                      <a:avLst/>
                    </a:prstGeom>
                    <a:solidFill>
                      <a:srgbClr val="201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93305" name="Freeform 38"/>
                <p:cNvSpPr>
                  <a:spLocks/>
                </p:cNvSpPr>
                <p:nvPr/>
              </p:nvSpPr>
              <p:spPr bwMode="auto">
                <a:xfrm>
                  <a:off x="1016" y="3056"/>
                  <a:ext cx="1295" cy="373"/>
                </a:xfrm>
                <a:custGeom>
                  <a:avLst/>
                  <a:gdLst>
                    <a:gd name="T0" fmla="*/ 21 w 2589"/>
                    <a:gd name="T1" fmla="*/ 6 h 746"/>
                    <a:gd name="T2" fmla="*/ 21 w 2589"/>
                    <a:gd name="T3" fmla="*/ 0 h 746"/>
                    <a:gd name="T4" fmla="*/ 0 w 2589"/>
                    <a:gd name="T5" fmla="*/ 0 h 746"/>
                    <a:gd name="T6" fmla="*/ 0 w 2589"/>
                    <a:gd name="T7" fmla="*/ 6 h 746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589" h="746">
                      <a:moveTo>
                        <a:pt x="2589" y="740"/>
                      </a:moveTo>
                      <a:lnTo>
                        <a:pt x="2589" y="0"/>
                      </a:lnTo>
                      <a:lnTo>
                        <a:pt x="0" y="0"/>
                      </a:lnTo>
                      <a:lnTo>
                        <a:pt x="0" y="746"/>
                      </a:lnTo>
                    </a:path>
                  </a:pathLst>
                </a:custGeom>
                <a:noFill/>
                <a:ln w="63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93306" name="Group 39"/>
                <p:cNvGrpSpPr>
                  <a:grpSpLocks/>
                </p:cNvGrpSpPr>
                <p:nvPr/>
              </p:nvGrpSpPr>
              <p:grpSpPr bwMode="auto">
                <a:xfrm>
                  <a:off x="1055" y="3080"/>
                  <a:ext cx="1228" cy="336"/>
                  <a:chOff x="1055" y="3080"/>
                  <a:chExt cx="1228" cy="336"/>
                </a:xfrm>
              </p:grpSpPr>
              <p:grpSp>
                <p:nvGrpSpPr>
                  <p:cNvPr id="93307" name="Group 40"/>
                  <p:cNvGrpSpPr>
                    <a:grpSpLocks/>
                  </p:cNvGrpSpPr>
                  <p:nvPr/>
                </p:nvGrpSpPr>
                <p:grpSpPr bwMode="auto">
                  <a:xfrm>
                    <a:off x="1523" y="3080"/>
                    <a:ext cx="289" cy="336"/>
                    <a:chOff x="1523" y="3080"/>
                    <a:chExt cx="289" cy="336"/>
                  </a:xfrm>
                </p:grpSpPr>
                <p:grpSp>
                  <p:nvGrpSpPr>
                    <p:cNvPr id="93324" name="Group 4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524" y="3094"/>
                      <a:ext cx="127" cy="234"/>
                      <a:chOff x="1524" y="3094"/>
                      <a:chExt cx="127" cy="234"/>
                    </a:xfrm>
                  </p:grpSpPr>
                  <p:sp>
                    <p:nvSpPr>
                      <p:cNvPr id="93331" name="Rectangle 4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535" y="3094"/>
                        <a:ext cx="110" cy="234"/>
                      </a:xfrm>
                      <a:prstGeom prst="rect">
                        <a:avLst/>
                      </a:prstGeom>
                      <a:solidFill>
                        <a:srgbClr val="0000FF"/>
                      </a:solidFill>
                      <a:ln w="635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93332" name="Freeform 4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524" y="3261"/>
                        <a:ext cx="127" cy="18"/>
                      </a:xfrm>
                      <a:custGeom>
                        <a:avLst/>
                        <a:gdLst>
                          <a:gd name="T0" fmla="*/ 0 w 253"/>
                          <a:gd name="T1" fmla="*/ 1 h 36"/>
                          <a:gd name="T2" fmla="*/ 2 w 253"/>
                          <a:gd name="T3" fmla="*/ 1 h 36"/>
                          <a:gd name="T4" fmla="*/ 2 w 253"/>
                          <a:gd name="T5" fmla="*/ 1 h 36"/>
                          <a:gd name="T6" fmla="*/ 2 w 253"/>
                          <a:gd name="T7" fmla="*/ 0 h 36"/>
                          <a:gd name="T8" fmla="*/ 2 w 253"/>
                          <a:gd name="T9" fmla="*/ 0 h 36"/>
                          <a:gd name="T10" fmla="*/ 2 w 253"/>
                          <a:gd name="T11" fmla="*/ 0 h 36"/>
                          <a:gd name="T12" fmla="*/ 2 w 253"/>
                          <a:gd name="T13" fmla="*/ 1 h 36"/>
                          <a:gd name="T14" fmla="*/ 2 w 253"/>
                          <a:gd name="T15" fmla="*/ 1 h 36"/>
                          <a:gd name="T16" fmla="*/ 2 w 253"/>
                          <a:gd name="T17" fmla="*/ 1 h 36"/>
                          <a:gd name="T18" fmla="*/ 2 w 253"/>
                          <a:gd name="T19" fmla="*/ 1 h 36"/>
                          <a:gd name="T20" fmla="*/ 2 w 253"/>
                          <a:gd name="T21" fmla="*/ 1 h 36"/>
                          <a:gd name="T22" fmla="*/ 2 w 253"/>
                          <a:gd name="T23" fmla="*/ 1 h 36"/>
                          <a:gd name="T24" fmla="*/ 2 w 253"/>
                          <a:gd name="T25" fmla="*/ 1 h 36"/>
                          <a:gd name="T26" fmla="*/ 0 w 253"/>
                          <a:gd name="T27" fmla="*/ 1 h 36"/>
                          <a:gd name="T28" fmla="*/ 0 w 253"/>
                          <a:gd name="T29" fmla="*/ 1 h 36"/>
                          <a:gd name="T30" fmla="*/ 0 60000 65536"/>
                          <a:gd name="T31" fmla="*/ 0 60000 65536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60000 65536"/>
                          <a:gd name="T43" fmla="*/ 0 60000 65536"/>
                          <a:gd name="T44" fmla="*/ 0 60000 65536"/>
                        </a:gdLst>
                        <a:ahLst/>
                        <a:cxnLst>
                          <a:cxn ang="T30">
                            <a:pos x="T0" y="T1"/>
                          </a:cxn>
                          <a:cxn ang="T31">
                            <a:pos x="T2" y="T3"/>
                          </a:cxn>
                          <a:cxn ang="T32">
                            <a:pos x="T4" y="T5"/>
                          </a:cxn>
                          <a:cxn ang="T33">
                            <a:pos x="T6" y="T7"/>
                          </a:cxn>
                          <a:cxn ang="T34">
                            <a:pos x="T8" y="T9"/>
                          </a:cxn>
                          <a:cxn ang="T35">
                            <a:pos x="T10" y="T11"/>
                          </a:cxn>
                          <a:cxn ang="T36">
                            <a:pos x="T12" y="T13"/>
                          </a:cxn>
                          <a:cxn ang="T37">
                            <a:pos x="T14" y="T15"/>
                          </a:cxn>
                          <a:cxn ang="T38">
                            <a:pos x="T16" y="T17"/>
                          </a:cxn>
                          <a:cxn ang="T39">
                            <a:pos x="T18" y="T19"/>
                          </a:cxn>
                          <a:cxn ang="T40">
                            <a:pos x="T20" y="T21"/>
                          </a:cxn>
                          <a:cxn ang="T41">
                            <a:pos x="T22" y="T23"/>
                          </a:cxn>
                          <a:cxn ang="T42">
                            <a:pos x="T24" y="T25"/>
                          </a:cxn>
                          <a:cxn ang="T43">
                            <a:pos x="T26" y="T27"/>
                          </a:cxn>
                          <a:cxn ang="T44">
                            <a:pos x="T28" y="T29"/>
                          </a:cxn>
                        </a:cxnLst>
                        <a:rect l="0" t="0" r="r" b="b"/>
                        <a:pathLst>
                          <a:path w="253" h="36">
                            <a:moveTo>
                              <a:pt x="0" y="9"/>
                            </a:moveTo>
                            <a:lnTo>
                              <a:pt x="143" y="9"/>
                            </a:lnTo>
                            <a:lnTo>
                              <a:pt x="143" y="3"/>
                            </a:lnTo>
                            <a:lnTo>
                              <a:pt x="147" y="0"/>
                            </a:lnTo>
                            <a:lnTo>
                              <a:pt x="156" y="0"/>
                            </a:lnTo>
                            <a:lnTo>
                              <a:pt x="243" y="0"/>
                            </a:lnTo>
                            <a:lnTo>
                              <a:pt x="252" y="2"/>
                            </a:lnTo>
                            <a:lnTo>
                              <a:pt x="253" y="11"/>
                            </a:lnTo>
                            <a:lnTo>
                              <a:pt x="253" y="30"/>
                            </a:lnTo>
                            <a:lnTo>
                              <a:pt x="249" y="36"/>
                            </a:lnTo>
                            <a:lnTo>
                              <a:pt x="144" y="36"/>
                            </a:lnTo>
                            <a:lnTo>
                              <a:pt x="143" y="32"/>
                            </a:lnTo>
                            <a:lnTo>
                              <a:pt x="143" y="26"/>
                            </a:lnTo>
                            <a:lnTo>
                              <a:pt x="0" y="26"/>
                            </a:lnTo>
                            <a:lnTo>
                              <a:pt x="0" y="9"/>
                            </a:lnTo>
                            <a:close/>
                          </a:path>
                        </a:pathLst>
                      </a:custGeom>
                      <a:solidFill>
                        <a:srgbClr val="A0A0A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93333" name="Rectangle 4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601" y="3267"/>
                        <a:ext cx="43" cy="7"/>
                      </a:xfrm>
                      <a:prstGeom prst="rect">
                        <a:avLst/>
                      </a:prstGeom>
                      <a:solidFill>
                        <a:srgbClr val="0000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grpSp>
                  <p:nvGrpSpPr>
                    <p:cNvPr id="93325" name="Group 4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684" y="3094"/>
                      <a:ext cx="127" cy="234"/>
                      <a:chOff x="1684" y="3094"/>
                      <a:chExt cx="127" cy="234"/>
                    </a:xfrm>
                  </p:grpSpPr>
                  <p:sp>
                    <p:nvSpPr>
                      <p:cNvPr id="93328" name="Rectangle 4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690" y="3094"/>
                        <a:ext cx="110" cy="234"/>
                      </a:xfrm>
                      <a:prstGeom prst="rect">
                        <a:avLst/>
                      </a:prstGeom>
                      <a:solidFill>
                        <a:srgbClr val="0000FF"/>
                      </a:solidFill>
                      <a:ln w="635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93329" name="Freeform 4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684" y="3261"/>
                        <a:ext cx="127" cy="18"/>
                      </a:xfrm>
                      <a:custGeom>
                        <a:avLst/>
                        <a:gdLst>
                          <a:gd name="T0" fmla="*/ 2 w 254"/>
                          <a:gd name="T1" fmla="*/ 1 h 36"/>
                          <a:gd name="T2" fmla="*/ 1 w 254"/>
                          <a:gd name="T3" fmla="*/ 1 h 36"/>
                          <a:gd name="T4" fmla="*/ 1 w 254"/>
                          <a:gd name="T5" fmla="*/ 1 h 36"/>
                          <a:gd name="T6" fmla="*/ 1 w 254"/>
                          <a:gd name="T7" fmla="*/ 0 h 36"/>
                          <a:gd name="T8" fmla="*/ 1 w 254"/>
                          <a:gd name="T9" fmla="*/ 0 h 36"/>
                          <a:gd name="T10" fmla="*/ 1 w 254"/>
                          <a:gd name="T11" fmla="*/ 0 h 36"/>
                          <a:gd name="T12" fmla="*/ 1 w 254"/>
                          <a:gd name="T13" fmla="*/ 1 h 36"/>
                          <a:gd name="T14" fmla="*/ 0 w 254"/>
                          <a:gd name="T15" fmla="*/ 1 h 36"/>
                          <a:gd name="T16" fmla="*/ 0 w 254"/>
                          <a:gd name="T17" fmla="*/ 1 h 36"/>
                          <a:gd name="T18" fmla="*/ 1 w 254"/>
                          <a:gd name="T19" fmla="*/ 1 h 36"/>
                          <a:gd name="T20" fmla="*/ 1 w 254"/>
                          <a:gd name="T21" fmla="*/ 1 h 36"/>
                          <a:gd name="T22" fmla="*/ 1 w 254"/>
                          <a:gd name="T23" fmla="*/ 1 h 36"/>
                          <a:gd name="T24" fmla="*/ 1 w 254"/>
                          <a:gd name="T25" fmla="*/ 1 h 36"/>
                          <a:gd name="T26" fmla="*/ 2 w 254"/>
                          <a:gd name="T27" fmla="*/ 1 h 36"/>
                          <a:gd name="T28" fmla="*/ 2 w 254"/>
                          <a:gd name="T29" fmla="*/ 1 h 36"/>
                          <a:gd name="T30" fmla="*/ 0 60000 65536"/>
                          <a:gd name="T31" fmla="*/ 0 60000 65536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60000 65536"/>
                          <a:gd name="T43" fmla="*/ 0 60000 65536"/>
                          <a:gd name="T44" fmla="*/ 0 60000 65536"/>
                        </a:gdLst>
                        <a:ahLst/>
                        <a:cxnLst>
                          <a:cxn ang="T30">
                            <a:pos x="T0" y="T1"/>
                          </a:cxn>
                          <a:cxn ang="T31">
                            <a:pos x="T2" y="T3"/>
                          </a:cxn>
                          <a:cxn ang="T32">
                            <a:pos x="T4" y="T5"/>
                          </a:cxn>
                          <a:cxn ang="T33">
                            <a:pos x="T6" y="T7"/>
                          </a:cxn>
                          <a:cxn ang="T34">
                            <a:pos x="T8" y="T9"/>
                          </a:cxn>
                          <a:cxn ang="T35">
                            <a:pos x="T10" y="T11"/>
                          </a:cxn>
                          <a:cxn ang="T36">
                            <a:pos x="T12" y="T13"/>
                          </a:cxn>
                          <a:cxn ang="T37">
                            <a:pos x="T14" y="T15"/>
                          </a:cxn>
                          <a:cxn ang="T38">
                            <a:pos x="T16" y="T17"/>
                          </a:cxn>
                          <a:cxn ang="T39">
                            <a:pos x="T18" y="T19"/>
                          </a:cxn>
                          <a:cxn ang="T40">
                            <a:pos x="T20" y="T21"/>
                          </a:cxn>
                          <a:cxn ang="T41">
                            <a:pos x="T22" y="T23"/>
                          </a:cxn>
                          <a:cxn ang="T42">
                            <a:pos x="T24" y="T25"/>
                          </a:cxn>
                          <a:cxn ang="T43">
                            <a:pos x="T26" y="T27"/>
                          </a:cxn>
                          <a:cxn ang="T44">
                            <a:pos x="T28" y="T29"/>
                          </a:cxn>
                        </a:cxnLst>
                        <a:rect l="0" t="0" r="r" b="b"/>
                        <a:pathLst>
                          <a:path w="254" h="36">
                            <a:moveTo>
                              <a:pt x="254" y="9"/>
                            </a:moveTo>
                            <a:lnTo>
                              <a:pt x="110" y="9"/>
                            </a:lnTo>
                            <a:lnTo>
                              <a:pt x="110" y="3"/>
                            </a:lnTo>
                            <a:lnTo>
                              <a:pt x="106" y="0"/>
                            </a:lnTo>
                            <a:lnTo>
                              <a:pt x="97" y="0"/>
                            </a:lnTo>
                            <a:lnTo>
                              <a:pt x="10" y="0"/>
                            </a:lnTo>
                            <a:lnTo>
                              <a:pt x="1" y="2"/>
                            </a:lnTo>
                            <a:lnTo>
                              <a:pt x="0" y="11"/>
                            </a:lnTo>
                            <a:lnTo>
                              <a:pt x="0" y="30"/>
                            </a:lnTo>
                            <a:lnTo>
                              <a:pt x="3" y="36"/>
                            </a:lnTo>
                            <a:lnTo>
                              <a:pt x="109" y="36"/>
                            </a:lnTo>
                            <a:lnTo>
                              <a:pt x="110" y="32"/>
                            </a:lnTo>
                            <a:lnTo>
                              <a:pt x="110" y="26"/>
                            </a:lnTo>
                            <a:lnTo>
                              <a:pt x="254" y="26"/>
                            </a:lnTo>
                            <a:lnTo>
                              <a:pt x="254" y="9"/>
                            </a:lnTo>
                            <a:close/>
                          </a:path>
                        </a:pathLst>
                      </a:custGeom>
                      <a:solidFill>
                        <a:srgbClr val="A0A0A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93330" name="Rectangle 4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692" y="3267"/>
                        <a:ext cx="42" cy="7"/>
                      </a:xfrm>
                      <a:prstGeom prst="rect">
                        <a:avLst/>
                      </a:prstGeom>
                      <a:solidFill>
                        <a:srgbClr val="0000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sp>
                  <p:nvSpPr>
                    <p:cNvPr id="93326" name="Rectangle 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23" y="3080"/>
                      <a:ext cx="134" cy="336"/>
                    </a:xfrm>
                    <a:prstGeom prst="rect">
                      <a:avLst/>
                    </a:prstGeom>
                    <a:noFill/>
                    <a:ln w="635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3327" name="Rectangle 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77" y="3080"/>
                      <a:ext cx="135" cy="336"/>
                    </a:xfrm>
                    <a:prstGeom prst="rect">
                      <a:avLst/>
                    </a:prstGeom>
                    <a:noFill/>
                    <a:ln w="635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93308" name="Group 51"/>
                  <p:cNvGrpSpPr>
                    <a:grpSpLocks/>
                  </p:cNvGrpSpPr>
                  <p:nvPr/>
                </p:nvGrpSpPr>
                <p:grpSpPr bwMode="auto">
                  <a:xfrm>
                    <a:off x="1055" y="3080"/>
                    <a:ext cx="1228" cy="250"/>
                    <a:chOff x="1055" y="3080"/>
                    <a:chExt cx="1228" cy="250"/>
                  </a:xfrm>
                </p:grpSpPr>
                <p:grpSp>
                  <p:nvGrpSpPr>
                    <p:cNvPr id="93309" name="Group 5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055" y="3080"/>
                      <a:ext cx="168" cy="249"/>
                      <a:chOff x="1055" y="3080"/>
                      <a:chExt cx="168" cy="249"/>
                    </a:xfrm>
                  </p:grpSpPr>
                  <p:sp>
                    <p:nvSpPr>
                      <p:cNvPr id="93322" name="Rectangle 5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055" y="3080"/>
                        <a:ext cx="168" cy="249"/>
                      </a:xfrm>
                      <a:prstGeom prst="rect">
                        <a:avLst/>
                      </a:prstGeom>
                      <a:solidFill>
                        <a:srgbClr val="0000FF"/>
                      </a:solidFill>
                      <a:ln w="635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93323" name="Freeform 5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056" y="3217"/>
                        <a:ext cx="163" cy="106"/>
                      </a:xfrm>
                      <a:custGeom>
                        <a:avLst/>
                        <a:gdLst>
                          <a:gd name="T0" fmla="*/ 0 w 326"/>
                          <a:gd name="T1" fmla="*/ 1 h 212"/>
                          <a:gd name="T2" fmla="*/ 2 w 326"/>
                          <a:gd name="T3" fmla="*/ 1 h 212"/>
                          <a:gd name="T4" fmla="*/ 2 w 326"/>
                          <a:gd name="T5" fmla="*/ 0 h 212"/>
                          <a:gd name="T6" fmla="*/ 2 w 326"/>
                          <a:gd name="T7" fmla="*/ 1 h 212"/>
                          <a:gd name="T8" fmla="*/ 2 w 326"/>
                          <a:gd name="T9" fmla="*/ 1 h 212"/>
                          <a:gd name="T10" fmla="*/ 2 w 326"/>
                          <a:gd name="T11" fmla="*/ 1 h 212"/>
                          <a:gd name="T12" fmla="*/ 2 w 326"/>
                          <a:gd name="T13" fmla="*/ 1 h 212"/>
                          <a:gd name="T14" fmla="*/ 2 w 326"/>
                          <a:gd name="T15" fmla="*/ 1 h 212"/>
                          <a:gd name="T16" fmla="*/ 3 w 326"/>
                          <a:gd name="T17" fmla="*/ 1 h 212"/>
                          <a:gd name="T18" fmla="*/ 3 w 326"/>
                          <a:gd name="T19" fmla="*/ 1 h 212"/>
                          <a:gd name="T20" fmla="*/ 3 w 326"/>
                          <a:gd name="T21" fmla="*/ 1 h 212"/>
                          <a:gd name="T22" fmla="*/ 3 w 326"/>
                          <a:gd name="T23" fmla="*/ 1 h 212"/>
                          <a:gd name="T24" fmla="*/ 3 w 326"/>
                          <a:gd name="T25" fmla="*/ 1 h 212"/>
                          <a:gd name="T26" fmla="*/ 3 w 326"/>
                          <a:gd name="T27" fmla="*/ 2 h 212"/>
                          <a:gd name="T28" fmla="*/ 0 w 326"/>
                          <a:gd name="T29" fmla="*/ 2 h 212"/>
                          <a:gd name="T30" fmla="*/ 0 w 326"/>
                          <a:gd name="T31" fmla="*/ 1 h 212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60000 65536"/>
                          <a:gd name="T43" fmla="*/ 0 60000 65536"/>
                          <a:gd name="T44" fmla="*/ 0 60000 65536"/>
                          <a:gd name="T45" fmla="*/ 0 60000 65536"/>
                          <a:gd name="T46" fmla="*/ 0 60000 65536"/>
                          <a:gd name="T47" fmla="*/ 0 60000 65536"/>
                        </a:gdLst>
                        <a:ahLst/>
                        <a:cxnLst>
                          <a:cxn ang="T32">
                            <a:pos x="T0" y="T1"/>
                          </a:cxn>
                          <a:cxn ang="T33">
                            <a:pos x="T2" y="T3"/>
                          </a:cxn>
                          <a:cxn ang="T34">
                            <a:pos x="T4" y="T5"/>
                          </a:cxn>
                          <a:cxn ang="T35">
                            <a:pos x="T6" y="T7"/>
                          </a:cxn>
                          <a:cxn ang="T36">
                            <a:pos x="T8" y="T9"/>
                          </a:cxn>
                          <a:cxn ang="T37">
                            <a:pos x="T10" y="T11"/>
                          </a:cxn>
                          <a:cxn ang="T38">
                            <a:pos x="T12" y="T13"/>
                          </a:cxn>
                          <a:cxn ang="T39">
                            <a:pos x="T14" y="T15"/>
                          </a:cxn>
                          <a:cxn ang="T40">
                            <a:pos x="T16" y="T17"/>
                          </a:cxn>
                          <a:cxn ang="T41">
                            <a:pos x="T18" y="T19"/>
                          </a:cxn>
                          <a:cxn ang="T42">
                            <a:pos x="T20" y="T21"/>
                          </a:cxn>
                          <a:cxn ang="T43">
                            <a:pos x="T22" y="T23"/>
                          </a:cxn>
                          <a:cxn ang="T44">
                            <a:pos x="T24" y="T25"/>
                          </a:cxn>
                          <a:cxn ang="T45">
                            <a:pos x="T26" y="T27"/>
                          </a:cxn>
                          <a:cxn ang="T46">
                            <a:pos x="T28" y="T29"/>
                          </a:cxn>
                          <a:cxn ang="T47">
                            <a:pos x="T30" y="T31"/>
                          </a:cxn>
                        </a:cxnLst>
                        <a:rect l="0" t="0" r="r" b="b"/>
                        <a:pathLst>
                          <a:path w="326" h="212">
                            <a:moveTo>
                              <a:pt x="0" y="105"/>
                            </a:moveTo>
                            <a:lnTo>
                              <a:pt x="130" y="105"/>
                            </a:lnTo>
                            <a:lnTo>
                              <a:pt x="130" y="0"/>
                            </a:lnTo>
                            <a:lnTo>
                              <a:pt x="167" y="11"/>
                            </a:lnTo>
                            <a:lnTo>
                              <a:pt x="177" y="19"/>
                            </a:lnTo>
                            <a:lnTo>
                              <a:pt x="198" y="19"/>
                            </a:lnTo>
                            <a:lnTo>
                              <a:pt x="198" y="102"/>
                            </a:lnTo>
                            <a:lnTo>
                              <a:pt x="249" y="102"/>
                            </a:lnTo>
                            <a:lnTo>
                              <a:pt x="260" y="80"/>
                            </a:lnTo>
                            <a:lnTo>
                              <a:pt x="267" y="41"/>
                            </a:lnTo>
                            <a:lnTo>
                              <a:pt x="281" y="33"/>
                            </a:lnTo>
                            <a:lnTo>
                              <a:pt x="315" y="33"/>
                            </a:lnTo>
                            <a:lnTo>
                              <a:pt x="326" y="44"/>
                            </a:lnTo>
                            <a:lnTo>
                              <a:pt x="326" y="212"/>
                            </a:lnTo>
                            <a:lnTo>
                              <a:pt x="0" y="212"/>
                            </a:lnTo>
                            <a:lnTo>
                              <a:pt x="0" y="105"/>
                            </a:lnTo>
                            <a:close/>
                          </a:path>
                        </a:pathLst>
                      </a:custGeom>
                      <a:solidFill>
                        <a:srgbClr val="4040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grpSp>
                  <p:nvGrpSpPr>
                    <p:cNvPr id="93310" name="Group 5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267" y="3080"/>
                      <a:ext cx="230" cy="245"/>
                      <a:chOff x="1267" y="3080"/>
                      <a:chExt cx="230" cy="245"/>
                    </a:xfrm>
                  </p:grpSpPr>
                  <p:sp>
                    <p:nvSpPr>
                      <p:cNvPr id="93320" name="Rectangle 5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267" y="3080"/>
                        <a:ext cx="230" cy="245"/>
                      </a:xfrm>
                      <a:prstGeom prst="rect">
                        <a:avLst/>
                      </a:prstGeom>
                      <a:solidFill>
                        <a:srgbClr val="0000FF"/>
                      </a:solidFill>
                      <a:ln w="635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93321" name="Freeform 5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268" y="3202"/>
                        <a:ext cx="228" cy="119"/>
                      </a:xfrm>
                      <a:custGeom>
                        <a:avLst/>
                        <a:gdLst>
                          <a:gd name="T0" fmla="*/ 0 w 455"/>
                          <a:gd name="T1" fmla="*/ 1 h 236"/>
                          <a:gd name="T2" fmla="*/ 1 w 455"/>
                          <a:gd name="T3" fmla="*/ 1 h 236"/>
                          <a:gd name="T4" fmla="*/ 1 w 455"/>
                          <a:gd name="T5" fmla="*/ 1 h 236"/>
                          <a:gd name="T6" fmla="*/ 1 w 455"/>
                          <a:gd name="T7" fmla="*/ 0 h 236"/>
                          <a:gd name="T8" fmla="*/ 1 w 455"/>
                          <a:gd name="T9" fmla="*/ 1 h 236"/>
                          <a:gd name="T10" fmla="*/ 1 w 455"/>
                          <a:gd name="T11" fmla="*/ 1 h 236"/>
                          <a:gd name="T12" fmla="*/ 1 w 455"/>
                          <a:gd name="T13" fmla="*/ 1 h 236"/>
                          <a:gd name="T14" fmla="*/ 2 w 455"/>
                          <a:gd name="T15" fmla="*/ 1 h 236"/>
                          <a:gd name="T16" fmla="*/ 2 w 455"/>
                          <a:gd name="T17" fmla="*/ 1 h 236"/>
                          <a:gd name="T18" fmla="*/ 2 w 455"/>
                          <a:gd name="T19" fmla="*/ 1 h 236"/>
                          <a:gd name="T20" fmla="*/ 2 w 455"/>
                          <a:gd name="T21" fmla="*/ 1 h 236"/>
                          <a:gd name="T22" fmla="*/ 2 w 455"/>
                          <a:gd name="T23" fmla="*/ 1 h 236"/>
                          <a:gd name="T24" fmla="*/ 4 w 455"/>
                          <a:gd name="T25" fmla="*/ 2 h 236"/>
                          <a:gd name="T26" fmla="*/ 4 w 455"/>
                          <a:gd name="T27" fmla="*/ 2 h 236"/>
                          <a:gd name="T28" fmla="*/ 0 w 455"/>
                          <a:gd name="T29" fmla="*/ 2 h 236"/>
                          <a:gd name="T30" fmla="*/ 0 w 455"/>
                          <a:gd name="T31" fmla="*/ 1 h 236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60000 65536"/>
                          <a:gd name="T43" fmla="*/ 0 60000 65536"/>
                          <a:gd name="T44" fmla="*/ 0 60000 65536"/>
                          <a:gd name="T45" fmla="*/ 0 60000 65536"/>
                          <a:gd name="T46" fmla="*/ 0 60000 65536"/>
                          <a:gd name="T47" fmla="*/ 0 60000 65536"/>
                        </a:gdLst>
                        <a:ahLst/>
                        <a:cxnLst>
                          <a:cxn ang="T32">
                            <a:pos x="T0" y="T1"/>
                          </a:cxn>
                          <a:cxn ang="T33">
                            <a:pos x="T2" y="T3"/>
                          </a:cxn>
                          <a:cxn ang="T34">
                            <a:pos x="T4" y="T5"/>
                          </a:cxn>
                          <a:cxn ang="T35">
                            <a:pos x="T6" y="T7"/>
                          </a:cxn>
                          <a:cxn ang="T36">
                            <a:pos x="T8" y="T9"/>
                          </a:cxn>
                          <a:cxn ang="T37">
                            <a:pos x="T10" y="T11"/>
                          </a:cxn>
                          <a:cxn ang="T38">
                            <a:pos x="T12" y="T13"/>
                          </a:cxn>
                          <a:cxn ang="T39">
                            <a:pos x="T14" y="T15"/>
                          </a:cxn>
                          <a:cxn ang="T40">
                            <a:pos x="T16" y="T17"/>
                          </a:cxn>
                          <a:cxn ang="T41">
                            <a:pos x="T18" y="T19"/>
                          </a:cxn>
                          <a:cxn ang="T42">
                            <a:pos x="T20" y="T21"/>
                          </a:cxn>
                          <a:cxn ang="T43">
                            <a:pos x="T22" y="T23"/>
                          </a:cxn>
                          <a:cxn ang="T44">
                            <a:pos x="T24" y="T25"/>
                          </a:cxn>
                          <a:cxn ang="T45">
                            <a:pos x="T26" y="T27"/>
                          </a:cxn>
                          <a:cxn ang="T46">
                            <a:pos x="T28" y="T29"/>
                          </a:cxn>
                          <a:cxn ang="T47">
                            <a:pos x="T30" y="T31"/>
                          </a:cxn>
                        </a:cxnLst>
                        <a:rect l="0" t="0" r="r" b="b"/>
                        <a:pathLst>
                          <a:path w="455" h="236">
                            <a:moveTo>
                              <a:pt x="0" y="66"/>
                            </a:moveTo>
                            <a:lnTo>
                              <a:pt x="14" y="52"/>
                            </a:lnTo>
                            <a:lnTo>
                              <a:pt x="27" y="25"/>
                            </a:lnTo>
                            <a:lnTo>
                              <a:pt x="55" y="0"/>
                            </a:lnTo>
                            <a:lnTo>
                              <a:pt x="88" y="3"/>
                            </a:lnTo>
                            <a:lnTo>
                              <a:pt x="98" y="11"/>
                            </a:lnTo>
                            <a:lnTo>
                              <a:pt x="116" y="14"/>
                            </a:lnTo>
                            <a:lnTo>
                              <a:pt x="136" y="11"/>
                            </a:lnTo>
                            <a:lnTo>
                              <a:pt x="167" y="11"/>
                            </a:lnTo>
                            <a:lnTo>
                              <a:pt x="167" y="33"/>
                            </a:lnTo>
                            <a:lnTo>
                              <a:pt x="181" y="52"/>
                            </a:lnTo>
                            <a:lnTo>
                              <a:pt x="181" y="127"/>
                            </a:lnTo>
                            <a:lnTo>
                              <a:pt x="455" y="131"/>
                            </a:lnTo>
                            <a:lnTo>
                              <a:pt x="455" y="236"/>
                            </a:lnTo>
                            <a:lnTo>
                              <a:pt x="0" y="236"/>
                            </a:lnTo>
                            <a:lnTo>
                              <a:pt x="0" y="66"/>
                            </a:lnTo>
                            <a:close/>
                          </a:path>
                        </a:pathLst>
                      </a:custGeom>
                      <a:solidFill>
                        <a:srgbClr val="4040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grpSp>
                  <p:nvGrpSpPr>
                    <p:cNvPr id="93311" name="Group 5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837" y="3080"/>
                      <a:ext cx="232" cy="245"/>
                      <a:chOff x="1837" y="3080"/>
                      <a:chExt cx="232" cy="245"/>
                    </a:xfrm>
                  </p:grpSpPr>
                  <p:sp>
                    <p:nvSpPr>
                      <p:cNvPr id="93318" name="Rectangle 5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837" y="3080"/>
                        <a:ext cx="232" cy="245"/>
                      </a:xfrm>
                      <a:prstGeom prst="rect">
                        <a:avLst/>
                      </a:prstGeom>
                      <a:solidFill>
                        <a:srgbClr val="0000FF"/>
                      </a:solidFill>
                      <a:ln w="635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93319" name="Freeform 6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838" y="3202"/>
                        <a:ext cx="228" cy="119"/>
                      </a:xfrm>
                      <a:custGeom>
                        <a:avLst/>
                        <a:gdLst>
                          <a:gd name="T0" fmla="*/ 4 w 456"/>
                          <a:gd name="T1" fmla="*/ 1 h 236"/>
                          <a:gd name="T2" fmla="*/ 4 w 456"/>
                          <a:gd name="T3" fmla="*/ 1 h 236"/>
                          <a:gd name="T4" fmla="*/ 4 w 456"/>
                          <a:gd name="T5" fmla="*/ 1 h 236"/>
                          <a:gd name="T6" fmla="*/ 4 w 456"/>
                          <a:gd name="T7" fmla="*/ 0 h 236"/>
                          <a:gd name="T8" fmla="*/ 3 w 456"/>
                          <a:gd name="T9" fmla="*/ 1 h 236"/>
                          <a:gd name="T10" fmla="*/ 3 w 456"/>
                          <a:gd name="T11" fmla="*/ 1 h 236"/>
                          <a:gd name="T12" fmla="*/ 3 w 456"/>
                          <a:gd name="T13" fmla="*/ 1 h 236"/>
                          <a:gd name="T14" fmla="*/ 3 w 456"/>
                          <a:gd name="T15" fmla="*/ 1 h 236"/>
                          <a:gd name="T16" fmla="*/ 3 w 456"/>
                          <a:gd name="T17" fmla="*/ 1 h 236"/>
                          <a:gd name="T18" fmla="*/ 3 w 456"/>
                          <a:gd name="T19" fmla="*/ 1 h 236"/>
                          <a:gd name="T20" fmla="*/ 3 w 456"/>
                          <a:gd name="T21" fmla="*/ 1 h 236"/>
                          <a:gd name="T22" fmla="*/ 3 w 456"/>
                          <a:gd name="T23" fmla="*/ 1 h 236"/>
                          <a:gd name="T24" fmla="*/ 0 w 456"/>
                          <a:gd name="T25" fmla="*/ 2 h 236"/>
                          <a:gd name="T26" fmla="*/ 0 w 456"/>
                          <a:gd name="T27" fmla="*/ 2 h 236"/>
                          <a:gd name="T28" fmla="*/ 4 w 456"/>
                          <a:gd name="T29" fmla="*/ 2 h 236"/>
                          <a:gd name="T30" fmla="*/ 4 w 456"/>
                          <a:gd name="T31" fmla="*/ 1 h 236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60000 65536"/>
                          <a:gd name="T43" fmla="*/ 0 60000 65536"/>
                          <a:gd name="T44" fmla="*/ 0 60000 65536"/>
                          <a:gd name="T45" fmla="*/ 0 60000 65536"/>
                          <a:gd name="T46" fmla="*/ 0 60000 65536"/>
                          <a:gd name="T47" fmla="*/ 0 60000 65536"/>
                        </a:gdLst>
                        <a:ahLst/>
                        <a:cxnLst>
                          <a:cxn ang="T32">
                            <a:pos x="T0" y="T1"/>
                          </a:cxn>
                          <a:cxn ang="T33">
                            <a:pos x="T2" y="T3"/>
                          </a:cxn>
                          <a:cxn ang="T34">
                            <a:pos x="T4" y="T5"/>
                          </a:cxn>
                          <a:cxn ang="T35">
                            <a:pos x="T6" y="T7"/>
                          </a:cxn>
                          <a:cxn ang="T36">
                            <a:pos x="T8" y="T9"/>
                          </a:cxn>
                          <a:cxn ang="T37">
                            <a:pos x="T10" y="T11"/>
                          </a:cxn>
                          <a:cxn ang="T38">
                            <a:pos x="T12" y="T13"/>
                          </a:cxn>
                          <a:cxn ang="T39">
                            <a:pos x="T14" y="T15"/>
                          </a:cxn>
                          <a:cxn ang="T40">
                            <a:pos x="T16" y="T17"/>
                          </a:cxn>
                          <a:cxn ang="T41">
                            <a:pos x="T18" y="T19"/>
                          </a:cxn>
                          <a:cxn ang="T42">
                            <a:pos x="T20" y="T21"/>
                          </a:cxn>
                          <a:cxn ang="T43">
                            <a:pos x="T22" y="T23"/>
                          </a:cxn>
                          <a:cxn ang="T44">
                            <a:pos x="T24" y="T25"/>
                          </a:cxn>
                          <a:cxn ang="T45">
                            <a:pos x="T26" y="T27"/>
                          </a:cxn>
                          <a:cxn ang="T46">
                            <a:pos x="T28" y="T29"/>
                          </a:cxn>
                          <a:cxn ang="T47">
                            <a:pos x="T30" y="T31"/>
                          </a:cxn>
                        </a:cxnLst>
                        <a:rect l="0" t="0" r="r" b="b"/>
                        <a:pathLst>
                          <a:path w="456" h="236">
                            <a:moveTo>
                              <a:pt x="456" y="66"/>
                            </a:moveTo>
                            <a:lnTo>
                              <a:pt x="442" y="52"/>
                            </a:lnTo>
                            <a:lnTo>
                              <a:pt x="428" y="25"/>
                            </a:lnTo>
                            <a:lnTo>
                              <a:pt x="402" y="0"/>
                            </a:lnTo>
                            <a:lnTo>
                              <a:pt x="366" y="3"/>
                            </a:lnTo>
                            <a:lnTo>
                              <a:pt x="356" y="11"/>
                            </a:lnTo>
                            <a:lnTo>
                              <a:pt x="340" y="14"/>
                            </a:lnTo>
                            <a:lnTo>
                              <a:pt x="320" y="11"/>
                            </a:lnTo>
                            <a:lnTo>
                              <a:pt x="288" y="11"/>
                            </a:lnTo>
                            <a:lnTo>
                              <a:pt x="288" y="33"/>
                            </a:lnTo>
                            <a:lnTo>
                              <a:pt x="274" y="52"/>
                            </a:lnTo>
                            <a:lnTo>
                              <a:pt x="274" y="127"/>
                            </a:lnTo>
                            <a:lnTo>
                              <a:pt x="0" y="131"/>
                            </a:lnTo>
                            <a:lnTo>
                              <a:pt x="0" y="236"/>
                            </a:lnTo>
                            <a:lnTo>
                              <a:pt x="456" y="236"/>
                            </a:lnTo>
                            <a:lnTo>
                              <a:pt x="456" y="66"/>
                            </a:lnTo>
                            <a:close/>
                          </a:path>
                        </a:pathLst>
                      </a:custGeom>
                      <a:solidFill>
                        <a:srgbClr val="4040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grpSp>
                  <p:nvGrpSpPr>
                    <p:cNvPr id="93312" name="Group 6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115" y="3080"/>
                      <a:ext cx="168" cy="250"/>
                      <a:chOff x="2115" y="3080"/>
                      <a:chExt cx="168" cy="250"/>
                    </a:xfrm>
                  </p:grpSpPr>
                  <p:sp>
                    <p:nvSpPr>
                      <p:cNvPr id="93316" name="Rectangle 6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115" y="3080"/>
                        <a:ext cx="168" cy="250"/>
                      </a:xfrm>
                      <a:prstGeom prst="rect">
                        <a:avLst/>
                      </a:prstGeom>
                      <a:solidFill>
                        <a:srgbClr val="0000FF"/>
                      </a:solidFill>
                      <a:ln w="635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93317" name="Freeform 6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117" y="3223"/>
                        <a:ext cx="164" cy="105"/>
                      </a:xfrm>
                      <a:custGeom>
                        <a:avLst/>
                        <a:gdLst>
                          <a:gd name="T0" fmla="*/ 3 w 328"/>
                          <a:gd name="T1" fmla="*/ 0 h 211"/>
                          <a:gd name="T2" fmla="*/ 2 w 328"/>
                          <a:gd name="T3" fmla="*/ 0 h 211"/>
                          <a:gd name="T4" fmla="*/ 2 w 328"/>
                          <a:gd name="T5" fmla="*/ 0 h 211"/>
                          <a:gd name="T6" fmla="*/ 2 w 328"/>
                          <a:gd name="T7" fmla="*/ 0 h 211"/>
                          <a:gd name="T8" fmla="*/ 2 w 328"/>
                          <a:gd name="T9" fmla="*/ 0 h 211"/>
                          <a:gd name="T10" fmla="*/ 1 w 328"/>
                          <a:gd name="T11" fmla="*/ 0 h 211"/>
                          <a:gd name="T12" fmla="*/ 1 w 328"/>
                          <a:gd name="T13" fmla="*/ 0 h 211"/>
                          <a:gd name="T14" fmla="*/ 1 w 328"/>
                          <a:gd name="T15" fmla="*/ 0 h 211"/>
                          <a:gd name="T16" fmla="*/ 1 w 328"/>
                          <a:gd name="T17" fmla="*/ 0 h 211"/>
                          <a:gd name="T18" fmla="*/ 1 w 328"/>
                          <a:gd name="T19" fmla="*/ 0 h 211"/>
                          <a:gd name="T20" fmla="*/ 1 w 328"/>
                          <a:gd name="T21" fmla="*/ 0 h 211"/>
                          <a:gd name="T22" fmla="*/ 1 w 328"/>
                          <a:gd name="T23" fmla="*/ 0 h 211"/>
                          <a:gd name="T24" fmla="*/ 0 w 328"/>
                          <a:gd name="T25" fmla="*/ 0 h 211"/>
                          <a:gd name="T26" fmla="*/ 0 w 328"/>
                          <a:gd name="T27" fmla="*/ 1 h 211"/>
                          <a:gd name="T28" fmla="*/ 3 w 328"/>
                          <a:gd name="T29" fmla="*/ 1 h 211"/>
                          <a:gd name="T30" fmla="*/ 3 w 328"/>
                          <a:gd name="T31" fmla="*/ 0 h 211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60000 65536"/>
                          <a:gd name="T43" fmla="*/ 0 60000 65536"/>
                          <a:gd name="T44" fmla="*/ 0 60000 65536"/>
                          <a:gd name="T45" fmla="*/ 0 60000 65536"/>
                          <a:gd name="T46" fmla="*/ 0 60000 65536"/>
                          <a:gd name="T47" fmla="*/ 0 60000 65536"/>
                        </a:gdLst>
                        <a:ahLst/>
                        <a:cxnLst>
                          <a:cxn ang="T32">
                            <a:pos x="T0" y="T1"/>
                          </a:cxn>
                          <a:cxn ang="T33">
                            <a:pos x="T2" y="T3"/>
                          </a:cxn>
                          <a:cxn ang="T34">
                            <a:pos x="T4" y="T5"/>
                          </a:cxn>
                          <a:cxn ang="T35">
                            <a:pos x="T6" y="T7"/>
                          </a:cxn>
                          <a:cxn ang="T36">
                            <a:pos x="T8" y="T9"/>
                          </a:cxn>
                          <a:cxn ang="T37">
                            <a:pos x="T10" y="T11"/>
                          </a:cxn>
                          <a:cxn ang="T38">
                            <a:pos x="T12" y="T13"/>
                          </a:cxn>
                          <a:cxn ang="T39">
                            <a:pos x="T14" y="T15"/>
                          </a:cxn>
                          <a:cxn ang="T40">
                            <a:pos x="T16" y="T17"/>
                          </a:cxn>
                          <a:cxn ang="T41">
                            <a:pos x="T18" y="T19"/>
                          </a:cxn>
                          <a:cxn ang="T42">
                            <a:pos x="T20" y="T21"/>
                          </a:cxn>
                          <a:cxn ang="T43">
                            <a:pos x="T22" y="T23"/>
                          </a:cxn>
                          <a:cxn ang="T44">
                            <a:pos x="T24" y="T25"/>
                          </a:cxn>
                          <a:cxn ang="T45">
                            <a:pos x="T26" y="T27"/>
                          </a:cxn>
                          <a:cxn ang="T46">
                            <a:pos x="T28" y="T29"/>
                          </a:cxn>
                          <a:cxn ang="T47">
                            <a:pos x="T30" y="T31"/>
                          </a:cxn>
                        </a:cxnLst>
                        <a:rect l="0" t="0" r="r" b="b"/>
                        <a:pathLst>
                          <a:path w="328" h="211">
                            <a:moveTo>
                              <a:pt x="328" y="105"/>
                            </a:moveTo>
                            <a:lnTo>
                              <a:pt x="194" y="105"/>
                            </a:lnTo>
                            <a:lnTo>
                              <a:pt x="194" y="0"/>
                            </a:lnTo>
                            <a:lnTo>
                              <a:pt x="158" y="11"/>
                            </a:lnTo>
                            <a:lnTo>
                              <a:pt x="146" y="17"/>
                            </a:lnTo>
                            <a:lnTo>
                              <a:pt x="126" y="17"/>
                            </a:lnTo>
                            <a:lnTo>
                              <a:pt x="126" y="102"/>
                            </a:lnTo>
                            <a:lnTo>
                              <a:pt x="74" y="102"/>
                            </a:lnTo>
                            <a:lnTo>
                              <a:pt x="64" y="78"/>
                            </a:lnTo>
                            <a:lnTo>
                              <a:pt x="58" y="42"/>
                            </a:lnTo>
                            <a:lnTo>
                              <a:pt x="44" y="33"/>
                            </a:lnTo>
                            <a:lnTo>
                              <a:pt x="10" y="33"/>
                            </a:lnTo>
                            <a:lnTo>
                              <a:pt x="0" y="45"/>
                            </a:lnTo>
                            <a:lnTo>
                              <a:pt x="0" y="211"/>
                            </a:lnTo>
                            <a:lnTo>
                              <a:pt x="328" y="211"/>
                            </a:lnTo>
                            <a:lnTo>
                              <a:pt x="328" y="105"/>
                            </a:lnTo>
                            <a:close/>
                          </a:path>
                        </a:pathLst>
                      </a:custGeom>
                      <a:solidFill>
                        <a:srgbClr val="4040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grpSp>
                  <p:nvGrpSpPr>
                    <p:cNvPr id="93313" name="Group 6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181" y="3198"/>
                      <a:ext cx="83" cy="87"/>
                      <a:chOff x="2181" y="3198"/>
                      <a:chExt cx="83" cy="87"/>
                    </a:xfrm>
                  </p:grpSpPr>
                  <p:sp>
                    <p:nvSpPr>
                      <p:cNvPr id="93314" name="Rectangle 6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181" y="3198"/>
                        <a:ext cx="83" cy="87"/>
                      </a:xfrm>
                      <a:prstGeom prst="rect">
                        <a:avLst/>
                      </a:prstGeom>
                      <a:solidFill>
                        <a:srgbClr val="F9F9F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93315" name="Rectangle 6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183" y="3199"/>
                        <a:ext cx="79" cy="83"/>
                      </a:xfrm>
                      <a:prstGeom prst="rect">
                        <a:avLst/>
                      </a:prstGeom>
                      <a:noFill/>
                      <a:ln w="6350">
                        <a:solidFill>
                          <a:srgbClr val="C0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</p:grpSp>
            </p:grpSp>
          </p:grpSp>
        </p:grpSp>
        <p:sp>
          <p:nvSpPr>
            <p:cNvPr id="93300" name="Rectangle 67"/>
            <p:cNvSpPr>
              <a:spLocks noChangeArrowheads="1"/>
            </p:cNvSpPr>
            <p:nvPr/>
          </p:nvSpPr>
          <p:spPr bwMode="auto">
            <a:xfrm>
              <a:off x="923" y="2544"/>
              <a:ext cx="1466" cy="264"/>
            </a:xfrm>
            <a:prstGeom prst="rect">
              <a:avLst/>
            </a:prstGeom>
            <a:solidFill>
              <a:srgbClr val="FCFEB9"/>
            </a:solidFill>
            <a:ln w="25399">
              <a:solidFill>
                <a:srgbClr val="712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b="1" dirty="0" err="1">
                  <a:solidFill>
                    <a:srgbClr val="FC0128"/>
                  </a:solidFill>
                  <a:latin typeface="Arial" pitchFamily="34" charset="0"/>
                </a:rPr>
                <a:t>MegaLoMart</a:t>
              </a:r>
              <a:endParaRPr lang="en-US" sz="2000" b="1" dirty="0">
                <a:solidFill>
                  <a:srgbClr val="FC0128"/>
                </a:solidFill>
                <a:latin typeface="Arial" pitchFamily="34" charset="0"/>
              </a:endParaRPr>
            </a:p>
          </p:txBody>
        </p:sp>
      </p:grpSp>
      <p:grpSp>
        <p:nvGrpSpPr>
          <p:cNvPr id="170052" name="Group 68"/>
          <p:cNvGrpSpPr>
            <a:grpSpLocks/>
          </p:cNvGrpSpPr>
          <p:nvPr/>
        </p:nvGrpSpPr>
        <p:grpSpPr bwMode="auto">
          <a:xfrm>
            <a:off x="5486400" y="3962400"/>
            <a:ext cx="2730500" cy="1704975"/>
            <a:chOff x="3456" y="2496"/>
            <a:chExt cx="1720" cy="1074"/>
          </a:xfrm>
        </p:grpSpPr>
        <p:grpSp>
          <p:nvGrpSpPr>
            <p:cNvPr id="93191" name="Group 69"/>
            <p:cNvGrpSpPr>
              <a:grpSpLocks/>
            </p:cNvGrpSpPr>
            <p:nvPr/>
          </p:nvGrpSpPr>
          <p:grpSpPr bwMode="auto">
            <a:xfrm>
              <a:off x="4013" y="2908"/>
              <a:ext cx="386" cy="102"/>
              <a:chOff x="4013" y="2908"/>
              <a:chExt cx="386" cy="102"/>
            </a:xfrm>
          </p:grpSpPr>
          <p:sp>
            <p:nvSpPr>
              <p:cNvPr id="93297" name="Freeform 70"/>
              <p:cNvSpPr>
                <a:spLocks/>
              </p:cNvSpPr>
              <p:nvPr/>
            </p:nvSpPr>
            <p:spPr bwMode="auto">
              <a:xfrm>
                <a:off x="4013" y="2908"/>
                <a:ext cx="261" cy="102"/>
              </a:xfrm>
              <a:custGeom>
                <a:avLst/>
                <a:gdLst>
                  <a:gd name="T0" fmla="*/ 0 w 785"/>
                  <a:gd name="T1" fmla="*/ 0 h 306"/>
                  <a:gd name="T2" fmla="*/ 0 w 785"/>
                  <a:gd name="T3" fmla="*/ 0 h 306"/>
                  <a:gd name="T4" fmla="*/ 0 w 785"/>
                  <a:gd name="T5" fmla="*/ 0 h 306"/>
                  <a:gd name="T6" fmla="*/ 0 w 785"/>
                  <a:gd name="T7" fmla="*/ 0 h 306"/>
                  <a:gd name="T8" fmla="*/ 0 w 785"/>
                  <a:gd name="T9" fmla="*/ 0 h 30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85" h="306">
                    <a:moveTo>
                      <a:pt x="0" y="306"/>
                    </a:moveTo>
                    <a:lnTo>
                      <a:pt x="0" y="127"/>
                    </a:lnTo>
                    <a:lnTo>
                      <a:pt x="785" y="0"/>
                    </a:lnTo>
                    <a:lnTo>
                      <a:pt x="785" y="217"/>
                    </a:lnTo>
                    <a:lnTo>
                      <a:pt x="0" y="306"/>
                    </a:lnTo>
                    <a:close/>
                  </a:path>
                </a:pathLst>
              </a:custGeom>
              <a:solidFill>
                <a:srgbClr val="606060"/>
              </a:solidFill>
              <a:ln w="6350">
                <a:solidFill>
                  <a:srgbClr val="60606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298" name="Freeform 71"/>
              <p:cNvSpPr>
                <a:spLocks/>
              </p:cNvSpPr>
              <p:nvPr/>
            </p:nvSpPr>
            <p:spPr bwMode="auto">
              <a:xfrm>
                <a:off x="4274" y="2908"/>
                <a:ext cx="125" cy="73"/>
              </a:xfrm>
              <a:custGeom>
                <a:avLst/>
                <a:gdLst>
                  <a:gd name="T0" fmla="*/ 0 w 375"/>
                  <a:gd name="T1" fmla="*/ 0 h 217"/>
                  <a:gd name="T2" fmla="*/ 0 w 375"/>
                  <a:gd name="T3" fmla="*/ 0 h 217"/>
                  <a:gd name="T4" fmla="*/ 0 w 375"/>
                  <a:gd name="T5" fmla="*/ 0 h 217"/>
                  <a:gd name="T6" fmla="*/ 0 w 375"/>
                  <a:gd name="T7" fmla="*/ 0 h 217"/>
                  <a:gd name="T8" fmla="*/ 0 w 375"/>
                  <a:gd name="T9" fmla="*/ 0 h 2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75" h="217">
                    <a:moveTo>
                      <a:pt x="0" y="0"/>
                    </a:moveTo>
                    <a:lnTo>
                      <a:pt x="0" y="217"/>
                    </a:lnTo>
                    <a:lnTo>
                      <a:pt x="375" y="217"/>
                    </a:lnTo>
                    <a:lnTo>
                      <a:pt x="375" y="5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3192" name="Group 72"/>
            <p:cNvGrpSpPr>
              <a:grpSpLocks/>
            </p:cNvGrpSpPr>
            <p:nvPr/>
          </p:nvGrpSpPr>
          <p:grpSpPr bwMode="auto">
            <a:xfrm>
              <a:off x="4350" y="2496"/>
              <a:ext cx="425" cy="621"/>
              <a:chOff x="4350" y="2496"/>
              <a:chExt cx="425" cy="621"/>
            </a:xfrm>
          </p:grpSpPr>
          <p:sp>
            <p:nvSpPr>
              <p:cNvPr id="93294" name="Freeform 73"/>
              <p:cNvSpPr>
                <a:spLocks/>
              </p:cNvSpPr>
              <p:nvPr/>
            </p:nvSpPr>
            <p:spPr bwMode="auto">
              <a:xfrm>
                <a:off x="4350" y="2496"/>
                <a:ext cx="95" cy="584"/>
              </a:xfrm>
              <a:custGeom>
                <a:avLst/>
                <a:gdLst>
                  <a:gd name="T0" fmla="*/ 0 w 283"/>
                  <a:gd name="T1" fmla="*/ 1 h 1751"/>
                  <a:gd name="T2" fmla="*/ 0 w 283"/>
                  <a:gd name="T3" fmla="*/ 0 h 1751"/>
                  <a:gd name="T4" fmla="*/ 0 w 283"/>
                  <a:gd name="T5" fmla="*/ 0 h 1751"/>
                  <a:gd name="T6" fmla="*/ 0 w 283"/>
                  <a:gd name="T7" fmla="*/ 1 h 1751"/>
                  <a:gd name="T8" fmla="*/ 0 w 283"/>
                  <a:gd name="T9" fmla="*/ 1 h 17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3" h="1751">
                    <a:moveTo>
                      <a:pt x="0" y="1751"/>
                    </a:moveTo>
                    <a:lnTo>
                      <a:pt x="79" y="0"/>
                    </a:lnTo>
                    <a:lnTo>
                      <a:pt x="204" y="0"/>
                    </a:lnTo>
                    <a:lnTo>
                      <a:pt x="283" y="1751"/>
                    </a:lnTo>
                    <a:lnTo>
                      <a:pt x="0" y="1751"/>
                    </a:lnTo>
                    <a:close/>
                  </a:path>
                </a:pathLst>
              </a:cu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295" name="Freeform 74"/>
              <p:cNvSpPr>
                <a:spLocks/>
              </p:cNvSpPr>
              <p:nvPr/>
            </p:nvSpPr>
            <p:spPr bwMode="auto">
              <a:xfrm>
                <a:off x="4507" y="2509"/>
                <a:ext cx="95" cy="579"/>
              </a:xfrm>
              <a:custGeom>
                <a:avLst/>
                <a:gdLst>
                  <a:gd name="T0" fmla="*/ 0 w 283"/>
                  <a:gd name="T1" fmla="*/ 1 h 1737"/>
                  <a:gd name="T2" fmla="*/ 0 w 283"/>
                  <a:gd name="T3" fmla="*/ 0 h 1737"/>
                  <a:gd name="T4" fmla="*/ 0 w 283"/>
                  <a:gd name="T5" fmla="*/ 0 h 1737"/>
                  <a:gd name="T6" fmla="*/ 0 w 283"/>
                  <a:gd name="T7" fmla="*/ 1 h 1737"/>
                  <a:gd name="T8" fmla="*/ 0 w 283"/>
                  <a:gd name="T9" fmla="*/ 1 h 17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3" h="1737">
                    <a:moveTo>
                      <a:pt x="0" y="1737"/>
                    </a:moveTo>
                    <a:lnTo>
                      <a:pt x="78" y="0"/>
                    </a:lnTo>
                    <a:lnTo>
                      <a:pt x="204" y="0"/>
                    </a:lnTo>
                    <a:lnTo>
                      <a:pt x="283" y="1737"/>
                    </a:lnTo>
                    <a:lnTo>
                      <a:pt x="0" y="1737"/>
                    </a:lnTo>
                    <a:close/>
                  </a:path>
                </a:pathLst>
              </a:cu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296" name="Freeform 75"/>
              <p:cNvSpPr>
                <a:spLocks/>
              </p:cNvSpPr>
              <p:nvPr/>
            </p:nvSpPr>
            <p:spPr bwMode="auto">
              <a:xfrm>
                <a:off x="4680" y="2533"/>
                <a:ext cx="95" cy="584"/>
              </a:xfrm>
              <a:custGeom>
                <a:avLst/>
                <a:gdLst>
                  <a:gd name="T0" fmla="*/ 0 w 284"/>
                  <a:gd name="T1" fmla="*/ 1 h 1750"/>
                  <a:gd name="T2" fmla="*/ 0 w 284"/>
                  <a:gd name="T3" fmla="*/ 0 h 1750"/>
                  <a:gd name="T4" fmla="*/ 0 w 284"/>
                  <a:gd name="T5" fmla="*/ 0 h 1750"/>
                  <a:gd name="T6" fmla="*/ 0 w 284"/>
                  <a:gd name="T7" fmla="*/ 1 h 1750"/>
                  <a:gd name="T8" fmla="*/ 0 w 284"/>
                  <a:gd name="T9" fmla="*/ 1 h 17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4" h="1750">
                    <a:moveTo>
                      <a:pt x="0" y="1750"/>
                    </a:moveTo>
                    <a:lnTo>
                      <a:pt x="79" y="0"/>
                    </a:lnTo>
                    <a:lnTo>
                      <a:pt x="207" y="0"/>
                    </a:lnTo>
                    <a:lnTo>
                      <a:pt x="284" y="1750"/>
                    </a:lnTo>
                    <a:lnTo>
                      <a:pt x="0" y="1750"/>
                    </a:lnTo>
                    <a:close/>
                  </a:path>
                </a:pathLst>
              </a:custGeom>
              <a:solidFill>
                <a:srgbClr val="606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3193" name="Freeform 76"/>
            <p:cNvSpPr>
              <a:spLocks/>
            </p:cNvSpPr>
            <p:nvPr/>
          </p:nvSpPr>
          <p:spPr bwMode="auto">
            <a:xfrm>
              <a:off x="3456" y="3230"/>
              <a:ext cx="1720" cy="340"/>
            </a:xfrm>
            <a:custGeom>
              <a:avLst/>
              <a:gdLst>
                <a:gd name="T0" fmla="*/ 0 w 5160"/>
                <a:gd name="T1" fmla="*/ 0 h 1021"/>
                <a:gd name="T2" fmla="*/ 0 w 5160"/>
                <a:gd name="T3" fmla="*/ 0 h 1021"/>
                <a:gd name="T4" fmla="*/ 0 w 5160"/>
                <a:gd name="T5" fmla="*/ 0 h 1021"/>
                <a:gd name="T6" fmla="*/ 0 w 5160"/>
                <a:gd name="T7" fmla="*/ 0 h 1021"/>
                <a:gd name="T8" fmla="*/ 0 w 5160"/>
                <a:gd name="T9" fmla="*/ 0 h 1021"/>
                <a:gd name="T10" fmla="*/ 0 w 5160"/>
                <a:gd name="T11" fmla="*/ 0 h 1021"/>
                <a:gd name="T12" fmla="*/ 1 w 5160"/>
                <a:gd name="T13" fmla="*/ 0 h 1021"/>
                <a:gd name="T14" fmla="*/ 1 w 5160"/>
                <a:gd name="T15" fmla="*/ 0 h 1021"/>
                <a:gd name="T16" fmla="*/ 1 w 5160"/>
                <a:gd name="T17" fmla="*/ 0 h 1021"/>
                <a:gd name="T18" fmla="*/ 1 w 5160"/>
                <a:gd name="T19" fmla="*/ 0 h 1021"/>
                <a:gd name="T20" fmla="*/ 1 w 5160"/>
                <a:gd name="T21" fmla="*/ 0 h 1021"/>
                <a:gd name="T22" fmla="*/ 1 w 5160"/>
                <a:gd name="T23" fmla="*/ 0 h 1021"/>
                <a:gd name="T24" fmla="*/ 1 w 5160"/>
                <a:gd name="T25" fmla="*/ 0 h 1021"/>
                <a:gd name="T26" fmla="*/ 1 w 5160"/>
                <a:gd name="T27" fmla="*/ 0 h 1021"/>
                <a:gd name="T28" fmla="*/ 1 w 5160"/>
                <a:gd name="T29" fmla="*/ 0 h 1021"/>
                <a:gd name="T30" fmla="*/ 1 w 5160"/>
                <a:gd name="T31" fmla="*/ 0 h 1021"/>
                <a:gd name="T32" fmla="*/ 1 w 5160"/>
                <a:gd name="T33" fmla="*/ 0 h 1021"/>
                <a:gd name="T34" fmla="*/ 1 w 5160"/>
                <a:gd name="T35" fmla="*/ 0 h 1021"/>
                <a:gd name="T36" fmla="*/ 1 w 5160"/>
                <a:gd name="T37" fmla="*/ 0 h 1021"/>
                <a:gd name="T38" fmla="*/ 1 w 5160"/>
                <a:gd name="T39" fmla="*/ 0 h 1021"/>
                <a:gd name="T40" fmla="*/ 1 w 5160"/>
                <a:gd name="T41" fmla="*/ 0 h 1021"/>
                <a:gd name="T42" fmla="*/ 1 w 5160"/>
                <a:gd name="T43" fmla="*/ 0 h 1021"/>
                <a:gd name="T44" fmla="*/ 2 w 5160"/>
                <a:gd name="T45" fmla="*/ 0 h 1021"/>
                <a:gd name="T46" fmla="*/ 2 w 5160"/>
                <a:gd name="T47" fmla="*/ 0 h 1021"/>
                <a:gd name="T48" fmla="*/ 2 w 5160"/>
                <a:gd name="T49" fmla="*/ 0 h 1021"/>
                <a:gd name="T50" fmla="*/ 2 w 5160"/>
                <a:gd name="T51" fmla="*/ 0 h 1021"/>
                <a:gd name="T52" fmla="*/ 2 w 5160"/>
                <a:gd name="T53" fmla="*/ 0 h 1021"/>
                <a:gd name="T54" fmla="*/ 2 w 5160"/>
                <a:gd name="T55" fmla="*/ 0 h 1021"/>
                <a:gd name="T56" fmla="*/ 2 w 5160"/>
                <a:gd name="T57" fmla="*/ 0 h 1021"/>
                <a:gd name="T58" fmla="*/ 2 w 5160"/>
                <a:gd name="T59" fmla="*/ 0 h 1021"/>
                <a:gd name="T60" fmla="*/ 2 w 5160"/>
                <a:gd name="T61" fmla="*/ 0 h 1021"/>
                <a:gd name="T62" fmla="*/ 2 w 5160"/>
                <a:gd name="T63" fmla="*/ 0 h 1021"/>
                <a:gd name="T64" fmla="*/ 2 w 5160"/>
                <a:gd name="T65" fmla="*/ 0 h 1021"/>
                <a:gd name="T66" fmla="*/ 2 w 5160"/>
                <a:gd name="T67" fmla="*/ 0 h 1021"/>
                <a:gd name="T68" fmla="*/ 2 w 5160"/>
                <a:gd name="T69" fmla="*/ 0 h 102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5160" h="1021">
                  <a:moveTo>
                    <a:pt x="200" y="58"/>
                  </a:moveTo>
                  <a:lnTo>
                    <a:pt x="33" y="66"/>
                  </a:lnTo>
                  <a:lnTo>
                    <a:pt x="0" y="166"/>
                  </a:lnTo>
                  <a:lnTo>
                    <a:pt x="67" y="266"/>
                  </a:lnTo>
                  <a:lnTo>
                    <a:pt x="117" y="349"/>
                  </a:lnTo>
                  <a:lnTo>
                    <a:pt x="266" y="365"/>
                  </a:lnTo>
                  <a:lnTo>
                    <a:pt x="408" y="340"/>
                  </a:lnTo>
                  <a:lnTo>
                    <a:pt x="583" y="349"/>
                  </a:lnTo>
                  <a:lnTo>
                    <a:pt x="666" y="357"/>
                  </a:lnTo>
                  <a:lnTo>
                    <a:pt x="824" y="432"/>
                  </a:lnTo>
                  <a:lnTo>
                    <a:pt x="915" y="490"/>
                  </a:lnTo>
                  <a:lnTo>
                    <a:pt x="999" y="573"/>
                  </a:lnTo>
                  <a:lnTo>
                    <a:pt x="1090" y="664"/>
                  </a:lnTo>
                  <a:lnTo>
                    <a:pt x="1165" y="739"/>
                  </a:lnTo>
                  <a:lnTo>
                    <a:pt x="1373" y="813"/>
                  </a:lnTo>
                  <a:lnTo>
                    <a:pt x="1490" y="830"/>
                  </a:lnTo>
                  <a:lnTo>
                    <a:pt x="1540" y="838"/>
                  </a:lnTo>
                  <a:lnTo>
                    <a:pt x="1565" y="838"/>
                  </a:lnTo>
                  <a:lnTo>
                    <a:pt x="1581" y="838"/>
                  </a:lnTo>
                  <a:lnTo>
                    <a:pt x="1598" y="838"/>
                  </a:lnTo>
                  <a:lnTo>
                    <a:pt x="1615" y="838"/>
                  </a:lnTo>
                  <a:lnTo>
                    <a:pt x="1640" y="838"/>
                  </a:lnTo>
                  <a:lnTo>
                    <a:pt x="1698" y="838"/>
                  </a:lnTo>
                  <a:lnTo>
                    <a:pt x="1839" y="838"/>
                  </a:lnTo>
                  <a:lnTo>
                    <a:pt x="1947" y="838"/>
                  </a:lnTo>
                  <a:lnTo>
                    <a:pt x="1964" y="838"/>
                  </a:lnTo>
                  <a:lnTo>
                    <a:pt x="1981" y="838"/>
                  </a:lnTo>
                  <a:lnTo>
                    <a:pt x="1997" y="838"/>
                  </a:lnTo>
                  <a:lnTo>
                    <a:pt x="2014" y="838"/>
                  </a:lnTo>
                  <a:lnTo>
                    <a:pt x="2031" y="838"/>
                  </a:lnTo>
                  <a:lnTo>
                    <a:pt x="2047" y="847"/>
                  </a:lnTo>
                  <a:lnTo>
                    <a:pt x="2064" y="847"/>
                  </a:lnTo>
                  <a:lnTo>
                    <a:pt x="2081" y="847"/>
                  </a:lnTo>
                  <a:lnTo>
                    <a:pt x="2097" y="847"/>
                  </a:lnTo>
                  <a:lnTo>
                    <a:pt x="2114" y="855"/>
                  </a:lnTo>
                  <a:lnTo>
                    <a:pt x="2297" y="888"/>
                  </a:lnTo>
                  <a:lnTo>
                    <a:pt x="2364" y="913"/>
                  </a:lnTo>
                  <a:lnTo>
                    <a:pt x="2455" y="963"/>
                  </a:lnTo>
                  <a:lnTo>
                    <a:pt x="2505" y="996"/>
                  </a:lnTo>
                  <a:lnTo>
                    <a:pt x="2821" y="1021"/>
                  </a:lnTo>
                  <a:lnTo>
                    <a:pt x="2946" y="979"/>
                  </a:lnTo>
                  <a:lnTo>
                    <a:pt x="3029" y="913"/>
                  </a:lnTo>
                  <a:lnTo>
                    <a:pt x="3171" y="847"/>
                  </a:lnTo>
                  <a:lnTo>
                    <a:pt x="3254" y="838"/>
                  </a:lnTo>
                  <a:lnTo>
                    <a:pt x="3371" y="822"/>
                  </a:lnTo>
                  <a:lnTo>
                    <a:pt x="3537" y="631"/>
                  </a:lnTo>
                  <a:lnTo>
                    <a:pt x="3679" y="606"/>
                  </a:lnTo>
                  <a:lnTo>
                    <a:pt x="3729" y="606"/>
                  </a:lnTo>
                  <a:lnTo>
                    <a:pt x="3753" y="606"/>
                  </a:lnTo>
                  <a:lnTo>
                    <a:pt x="3778" y="614"/>
                  </a:lnTo>
                  <a:lnTo>
                    <a:pt x="3812" y="614"/>
                  </a:lnTo>
                  <a:lnTo>
                    <a:pt x="3837" y="614"/>
                  </a:lnTo>
                  <a:lnTo>
                    <a:pt x="3862" y="614"/>
                  </a:lnTo>
                  <a:lnTo>
                    <a:pt x="3887" y="623"/>
                  </a:lnTo>
                  <a:lnTo>
                    <a:pt x="3903" y="623"/>
                  </a:lnTo>
                  <a:lnTo>
                    <a:pt x="3920" y="631"/>
                  </a:lnTo>
                  <a:lnTo>
                    <a:pt x="3937" y="631"/>
                  </a:lnTo>
                  <a:lnTo>
                    <a:pt x="3953" y="639"/>
                  </a:lnTo>
                  <a:lnTo>
                    <a:pt x="3970" y="647"/>
                  </a:lnTo>
                  <a:lnTo>
                    <a:pt x="4070" y="664"/>
                  </a:lnTo>
                  <a:lnTo>
                    <a:pt x="4261" y="647"/>
                  </a:lnTo>
                  <a:lnTo>
                    <a:pt x="4386" y="531"/>
                  </a:lnTo>
                  <a:lnTo>
                    <a:pt x="4503" y="415"/>
                  </a:lnTo>
                  <a:lnTo>
                    <a:pt x="4594" y="365"/>
                  </a:lnTo>
                  <a:lnTo>
                    <a:pt x="4744" y="390"/>
                  </a:lnTo>
                  <a:lnTo>
                    <a:pt x="4877" y="340"/>
                  </a:lnTo>
                  <a:lnTo>
                    <a:pt x="4944" y="232"/>
                  </a:lnTo>
                  <a:lnTo>
                    <a:pt x="5160" y="166"/>
                  </a:lnTo>
                  <a:lnTo>
                    <a:pt x="5160" y="58"/>
                  </a:lnTo>
                  <a:lnTo>
                    <a:pt x="5027" y="0"/>
                  </a:lnTo>
                  <a:lnTo>
                    <a:pt x="200" y="58"/>
                  </a:lnTo>
                  <a:close/>
                </a:path>
              </a:pathLst>
            </a:custGeom>
            <a:solidFill>
              <a:srgbClr val="00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194" name="Freeform 77"/>
            <p:cNvSpPr>
              <a:spLocks/>
            </p:cNvSpPr>
            <p:nvPr/>
          </p:nvSpPr>
          <p:spPr bwMode="auto">
            <a:xfrm>
              <a:off x="4875" y="3298"/>
              <a:ext cx="134" cy="32"/>
            </a:xfrm>
            <a:custGeom>
              <a:avLst/>
              <a:gdLst>
                <a:gd name="T0" fmla="*/ 0 w 400"/>
                <a:gd name="T1" fmla="*/ 0 h 96"/>
                <a:gd name="T2" fmla="*/ 0 w 400"/>
                <a:gd name="T3" fmla="*/ 0 h 96"/>
                <a:gd name="T4" fmla="*/ 0 w 400"/>
                <a:gd name="T5" fmla="*/ 0 h 96"/>
                <a:gd name="T6" fmla="*/ 0 w 400"/>
                <a:gd name="T7" fmla="*/ 0 h 96"/>
                <a:gd name="T8" fmla="*/ 0 w 400"/>
                <a:gd name="T9" fmla="*/ 0 h 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0" h="96">
                  <a:moveTo>
                    <a:pt x="0" y="73"/>
                  </a:moveTo>
                  <a:lnTo>
                    <a:pt x="304" y="0"/>
                  </a:lnTo>
                  <a:lnTo>
                    <a:pt x="400" y="24"/>
                  </a:lnTo>
                  <a:lnTo>
                    <a:pt x="77" y="96"/>
                  </a:lnTo>
                  <a:lnTo>
                    <a:pt x="0" y="73"/>
                  </a:lnTo>
                  <a:close/>
                </a:path>
              </a:pathLst>
            </a:custGeom>
            <a:solidFill>
              <a:srgbClr val="5B5B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195" name="Freeform 78"/>
            <p:cNvSpPr>
              <a:spLocks/>
            </p:cNvSpPr>
            <p:nvPr/>
          </p:nvSpPr>
          <p:spPr bwMode="auto">
            <a:xfrm>
              <a:off x="4875" y="3323"/>
              <a:ext cx="26" cy="22"/>
            </a:xfrm>
            <a:custGeom>
              <a:avLst/>
              <a:gdLst>
                <a:gd name="T0" fmla="*/ 0 w 77"/>
                <a:gd name="T1" fmla="*/ 0 h 68"/>
                <a:gd name="T2" fmla="*/ 0 w 77"/>
                <a:gd name="T3" fmla="*/ 0 h 68"/>
                <a:gd name="T4" fmla="*/ 0 w 77"/>
                <a:gd name="T5" fmla="*/ 0 h 68"/>
                <a:gd name="T6" fmla="*/ 0 w 77"/>
                <a:gd name="T7" fmla="*/ 0 h 68"/>
                <a:gd name="T8" fmla="*/ 0 w 77"/>
                <a:gd name="T9" fmla="*/ 0 h 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7" h="68">
                  <a:moveTo>
                    <a:pt x="0" y="0"/>
                  </a:moveTo>
                  <a:lnTo>
                    <a:pt x="77" y="23"/>
                  </a:lnTo>
                  <a:lnTo>
                    <a:pt x="77" y="68"/>
                  </a:lnTo>
                  <a:lnTo>
                    <a:pt x="0" y="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C6C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196" name="Freeform 79"/>
            <p:cNvSpPr>
              <a:spLocks/>
            </p:cNvSpPr>
            <p:nvPr/>
          </p:nvSpPr>
          <p:spPr bwMode="auto">
            <a:xfrm>
              <a:off x="4875" y="3168"/>
              <a:ext cx="102" cy="12"/>
            </a:xfrm>
            <a:custGeom>
              <a:avLst/>
              <a:gdLst>
                <a:gd name="T0" fmla="*/ 0 w 304"/>
                <a:gd name="T1" fmla="*/ 0 h 37"/>
                <a:gd name="T2" fmla="*/ 0 w 304"/>
                <a:gd name="T3" fmla="*/ 0 h 37"/>
                <a:gd name="T4" fmla="*/ 0 w 304"/>
                <a:gd name="T5" fmla="*/ 0 h 37"/>
                <a:gd name="T6" fmla="*/ 0 w 304"/>
                <a:gd name="T7" fmla="*/ 0 h 37"/>
                <a:gd name="T8" fmla="*/ 0 w 304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37">
                  <a:moveTo>
                    <a:pt x="0" y="16"/>
                  </a:moveTo>
                  <a:lnTo>
                    <a:pt x="304" y="0"/>
                  </a:lnTo>
                  <a:lnTo>
                    <a:pt x="278" y="22"/>
                  </a:lnTo>
                  <a:lnTo>
                    <a:pt x="0" y="37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2F1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197" name="Freeform 80"/>
            <p:cNvSpPr>
              <a:spLocks/>
            </p:cNvSpPr>
            <p:nvPr/>
          </p:nvSpPr>
          <p:spPr bwMode="auto">
            <a:xfrm>
              <a:off x="4875" y="3295"/>
              <a:ext cx="102" cy="28"/>
            </a:xfrm>
            <a:custGeom>
              <a:avLst/>
              <a:gdLst>
                <a:gd name="T0" fmla="*/ 0 w 304"/>
                <a:gd name="T1" fmla="*/ 0 h 83"/>
                <a:gd name="T2" fmla="*/ 0 w 304"/>
                <a:gd name="T3" fmla="*/ 0 h 83"/>
                <a:gd name="T4" fmla="*/ 0 w 304"/>
                <a:gd name="T5" fmla="*/ 0 h 83"/>
                <a:gd name="T6" fmla="*/ 0 w 304"/>
                <a:gd name="T7" fmla="*/ 0 h 83"/>
                <a:gd name="T8" fmla="*/ 0 w 304"/>
                <a:gd name="T9" fmla="*/ 0 h 8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83">
                  <a:moveTo>
                    <a:pt x="0" y="83"/>
                  </a:moveTo>
                  <a:lnTo>
                    <a:pt x="304" y="10"/>
                  </a:lnTo>
                  <a:lnTo>
                    <a:pt x="278" y="0"/>
                  </a:lnTo>
                  <a:lnTo>
                    <a:pt x="0" y="64"/>
                  </a:lnTo>
                  <a:lnTo>
                    <a:pt x="0" y="83"/>
                  </a:lnTo>
                  <a:close/>
                </a:path>
              </a:pathLst>
            </a:custGeom>
            <a:solidFill>
              <a:srgbClr val="563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93198" name="Group 81"/>
            <p:cNvGrpSpPr>
              <a:grpSpLocks/>
            </p:cNvGrpSpPr>
            <p:nvPr/>
          </p:nvGrpSpPr>
          <p:grpSpPr bwMode="auto">
            <a:xfrm>
              <a:off x="3498" y="2967"/>
              <a:ext cx="824" cy="502"/>
              <a:chOff x="3498" y="2967"/>
              <a:chExt cx="824" cy="502"/>
            </a:xfrm>
          </p:grpSpPr>
          <p:sp>
            <p:nvSpPr>
              <p:cNvPr id="93242" name="Freeform 82"/>
              <p:cNvSpPr>
                <a:spLocks/>
              </p:cNvSpPr>
              <p:nvPr/>
            </p:nvSpPr>
            <p:spPr bwMode="auto">
              <a:xfrm>
                <a:off x="3498" y="2967"/>
                <a:ext cx="824" cy="502"/>
              </a:xfrm>
              <a:custGeom>
                <a:avLst/>
                <a:gdLst>
                  <a:gd name="T0" fmla="*/ 1 w 2474"/>
                  <a:gd name="T1" fmla="*/ 0 h 1504"/>
                  <a:gd name="T2" fmla="*/ 1 w 2474"/>
                  <a:gd name="T3" fmla="*/ 1 h 1504"/>
                  <a:gd name="T4" fmla="*/ 0 w 2474"/>
                  <a:gd name="T5" fmla="*/ 0 h 1504"/>
                  <a:gd name="T6" fmla="*/ 0 w 2474"/>
                  <a:gd name="T7" fmla="*/ 0 h 1504"/>
                  <a:gd name="T8" fmla="*/ 1 w 2474"/>
                  <a:gd name="T9" fmla="*/ 0 h 15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74" h="1504">
                    <a:moveTo>
                      <a:pt x="2474" y="0"/>
                    </a:moveTo>
                    <a:lnTo>
                      <a:pt x="2474" y="1504"/>
                    </a:lnTo>
                    <a:lnTo>
                      <a:pt x="0" y="887"/>
                    </a:lnTo>
                    <a:lnTo>
                      <a:pt x="0" y="270"/>
                    </a:lnTo>
                    <a:lnTo>
                      <a:pt x="2474" y="0"/>
                    </a:lnTo>
                    <a:close/>
                  </a:path>
                </a:pathLst>
              </a:custGeom>
              <a:solidFill>
                <a:srgbClr val="6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93243" name="Group 83"/>
              <p:cNvGrpSpPr>
                <a:grpSpLocks/>
              </p:cNvGrpSpPr>
              <p:nvPr/>
            </p:nvGrpSpPr>
            <p:grpSpPr bwMode="auto">
              <a:xfrm>
                <a:off x="3518" y="3025"/>
                <a:ext cx="750" cy="324"/>
                <a:chOff x="3518" y="3025"/>
                <a:chExt cx="750" cy="324"/>
              </a:xfrm>
            </p:grpSpPr>
            <p:sp>
              <p:nvSpPr>
                <p:cNvPr id="93244" name="Freeform 84"/>
                <p:cNvSpPr>
                  <a:spLocks/>
                </p:cNvSpPr>
                <p:nvPr/>
              </p:nvSpPr>
              <p:spPr bwMode="auto">
                <a:xfrm>
                  <a:off x="3518" y="3025"/>
                  <a:ext cx="750" cy="324"/>
                </a:xfrm>
                <a:custGeom>
                  <a:avLst/>
                  <a:gdLst>
                    <a:gd name="T0" fmla="*/ 0 w 2250"/>
                    <a:gd name="T1" fmla="*/ 0 h 971"/>
                    <a:gd name="T2" fmla="*/ 0 w 2250"/>
                    <a:gd name="T3" fmla="*/ 0 h 971"/>
                    <a:gd name="T4" fmla="*/ 1 w 2250"/>
                    <a:gd name="T5" fmla="*/ 0 h 971"/>
                    <a:gd name="T6" fmla="*/ 1 w 2250"/>
                    <a:gd name="T7" fmla="*/ 0 h 971"/>
                    <a:gd name="T8" fmla="*/ 0 w 2250"/>
                    <a:gd name="T9" fmla="*/ 0 h 9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250" h="971">
                      <a:moveTo>
                        <a:pt x="0" y="158"/>
                      </a:moveTo>
                      <a:lnTo>
                        <a:pt x="0" y="584"/>
                      </a:lnTo>
                      <a:lnTo>
                        <a:pt x="2250" y="971"/>
                      </a:lnTo>
                      <a:lnTo>
                        <a:pt x="2250" y="0"/>
                      </a:lnTo>
                      <a:lnTo>
                        <a:pt x="0" y="158"/>
                      </a:lnTo>
                      <a:close/>
                    </a:path>
                  </a:pathLst>
                </a:custGeom>
                <a:solidFill>
                  <a:srgbClr val="4040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245" name="Line 85"/>
                <p:cNvSpPr>
                  <a:spLocks noChangeShapeType="1"/>
                </p:cNvSpPr>
                <p:nvPr/>
              </p:nvSpPr>
              <p:spPr bwMode="auto">
                <a:xfrm flipH="1">
                  <a:off x="3518" y="3079"/>
                  <a:ext cx="750" cy="22"/>
                </a:xfrm>
                <a:prstGeom prst="line">
                  <a:avLst/>
                </a:prstGeom>
                <a:noFill/>
                <a:ln w="7938">
                  <a:solidFill>
                    <a:srgbClr val="40404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246" name="Line 86"/>
                <p:cNvSpPr>
                  <a:spLocks noChangeShapeType="1"/>
                </p:cNvSpPr>
                <p:nvPr/>
              </p:nvSpPr>
              <p:spPr bwMode="auto">
                <a:xfrm flipH="1" flipV="1">
                  <a:off x="3518" y="3125"/>
                  <a:ext cx="750" cy="8"/>
                </a:xfrm>
                <a:prstGeom prst="line">
                  <a:avLst/>
                </a:prstGeom>
                <a:noFill/>
                <a:ln w="7938">
                  <a:solidFill>
                    <a:srgbClr val="40404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247" name="Line 87"/>
                <p:cNvSpPr>
                  <a:spLocks noChangeShapeType="1"/>
                </p:cNvSpPr>
                <p:nvPr/>
              </p:nvSpPr>
              <p:spPr bwMode="auto">
                <a:xfrm flipH="1" flipV="1">
                  <a:off x="3518" y="3149"/>
                  <a:ext cx="750" cy="38"/>
                </a:xfrm>
                <a:prstGeom prst="line">
                  <a:avLst/>
                </a:prstGeom>
                <a:noFill/>
                <a:ln w="7938">
                  <a:solidFill>
                    <a:srgbClr val="40404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248" name="Line 88"/>
                <p:cNvSpPr>
                  <a:spLocks noChangeShapeType="1"/>
                </p:cNvSpPr>
                <p:nvPr/>
              </p:nvSpPr>
              <p:spPr bwMode="auto">
                <a:xfrm flipH="1" flipV="1">
                  <a:off x="3518" y="3173"/>
                  <a:ext cx="750" cy="68"/>
                </a:xfrm>
                <a:prstGeom prst="line">
                  <a:avLst/>
                </a:prstGeom>
                <a:noFill/>
                <a:ln w="7938">
                  <a:solidFill>
                    <a:srgbClr val="40404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249" name="Line 89"/>
                <p:cNvSpPr>
                  <a:spLocks noChangeShapeType="1"/>
                </p:cNvSpPr>
                <p:nvPr/>
              </p:nvSpPr>
              <p:spPr bwMode="auto">
                <a:xfrm flipH="1" flipV="1">
                  <a:off x="3518" y="3196"/>
                  <a:ext cx="750" cy="99"/>
                </a:xfrm>
                <a:prstGeom prst="line">
                  <a:avLst/>
                </a:prstGeom>
                <a:noFill/>
                <a:ln w="7938">
                  <a:solidFill>
                    <a:srgbClr val="40404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250" name="Line 90"/>
                <p:cNvSpPr>
                  <a:spLocks noChangeShapeType="1"/>
                </p:cNvSpPr>
                <p:nvPr/>
              </p:nvSpPr>
              <p:spPr bwMode="auto">
                <a:xfrm>
                  <a:off x="4199" y="3032"/>
                  <a:ext cx="1" cy="303"/>
                </a:xfrm>
                <a:prstGeom prst="line">
                  <a:avLst/>
                </a:prstGeom>
                <a:noFill/>
                <a:ln w="7938">
                  <a:solidFill>
                    <a:srgbClr val="40404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251" name="Line 91"/>
                <p:cNvSpPr>
                  <a:spLocks noChangeShapeType="1"/>
                </p:cNvSpPr>
                <p:nvPr/>
              </p:nvSpPr>
              <p:spPr bwMode="auto">
                <a:xfrm>
                  <a:off x="4137" y="3036"/>
                  <a:ext cx="1" cy="291"/>
                </a:xfrm>
                <a:prstGeom prst="line">
                  <a:avLst/>
                </a:prstGeom>
                <a:noFill/>
                <a:ln w="7938">
                  <a:solidFill>
                    <a:srgbClr val="40404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252" name="Line 92"/>
                <p:cNvSpPr>
                  <a:spLocks noChangeShapeType="1"/>
                </p:cNvSpPr>
                <p:nvPr/>
              </p:nvSpPr>
              <p:spPr bwMode="auto">
                <a:xfrm>
                  <a:off x="4085" y="3039"/>
                  <a:ext cx="1" cy="279"/>
                </a:xfrm>
                <a:prstGeom prst="line">
                  <a:avLst/>
                </a:prstGeom>
                <a:noFill/>
                <a:ln w="7938">
                  <a:solidFill>
                    <a:srgbClr val="40404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253" name="Line 93"/>
                <p:cNvSpPr>
                  <a:spLocks noChangeShapeType="1"/>
                </p:cNvSpPr>
                <p:nvPr/>
              </p:nvSpPr>
              <p:spPr bwMode="auto">
                <a:xfrm>
                  <a:off x="4033" y="3043"/>
                  <a:ext cx="1" cy="266"/>
                </a:xfrm>
                <a:prstGeom prst="line">
                  <a:avLst/>
                </a:prstGeom>
                <a:noFill/>
                <a:ln w="7938">
                  <a:solidFill>
                    <a:srgbClr val="40404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254" name="Line 94"/>
                <p:cNvSpPr>
                  <a:spLocks noChangeShapeType="1"/>
                </p:cNvSpPr>
                <p:nvPr/>
              </p:nvSpPr>
              <p:spPr bwMode="auto">
                <a:xfrm>
                  <a:off x="3984" y="3045"/>
                  <a:ext cx="1" cy="256"/>
                </a:xfrm>
                <a:prstGeom prst="line">
                  <a:avLst/>
                </a:prstGeom>
                <a:noFill/>
                <a:ln w="7938">
                  <a:solidFill>
                    <a:srgbClr val="40404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255" name="Line 95"/>
                <p:cNvSpPr>
                  <a:spLocks noChangeShapeType="1"/>
                </p:cNvSpPr>
                <p:nvPr/>
              </p:nvSpPr>
              <p:spPr bwMode="auto">
                <a:xfrm>
                  <a:off x="3946" y="3048"/>
                  <a:ext cx="1" cy="245"/>
                </a:xfrm>
                <a:prstGeom prst="line">
                  <a:avLst/>
                </a:prstGeom>
                <a:noFill/>
                <a:ln w="7938">
                  <a:solidFill>
                    <a:srgbClr val="40404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256" name="Line 96"/>
                <p:cNvSpPr>
                  <a:spLocks noChangeShapeType="1"/>
                </p:cNvSpPr>
                <p:nvPr/>
              </p:nvSpPr>
              <p:spPr bwMode="auto">
                <a:xfrm>
                  <a:off x="3907" y="3050"/>
                  <a:ext cx="1" cy="237"/>
                </a:xfrm>
                <a:prstGeom prst="line">
                  <a:avLst/>
                </a:prstGeom>
                <a:noFill/>
                <a:ln w="7938">
                  <a:solidFill>
                    <a:srgbClr val="40404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257" name="Line 97"/>
                <p:cNvSpPr>
                  <a:spLocks noChangeShapeType="1"/>
                </p:cNvSpPr>
                <p:nvPr/>
              </p:nvSpPr>
              <p:spPr bwMode="auto">
                <a:xfrm>
                  <a:off x="3873" y="3054"/>
                  <a:ext cx="1" cy="227"/>
                </a:xfrm>
                <a:prstGeom prst="line">
                  <a:avLst/>
                </a:prstGeom>
                <a:noFill/>
                <a:ln w="7938">
                  <a:solidFill>
                    <a:srgbClr val="40404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258" name="Line 98"/>
                <p:cNvSpPr>
                  <a:spLocks noChangeShapeType="1"/>
                </p:cNvSpPr>
                <p:nvPr/>
              </p:nvSpPr>
              <p:spPr bwMode="auto">
                <a:xfrm>
                  <a:off x="3837" y="3055"/>
                  <a:ext cx="1" cy="220"/>
                </a:xfrm>
                <a:prstGeom prst="line">
                  <a:avLst/>
                </a:prstGeom>
                <a:noFill/>
                <a:ln w="7938">
                  <a:solidFill>
                    <a:srgbClr val="40404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259" name="Line 99"/>
                <p:cNvSpPr>
                  <a:spLocks noChangeShapeType="1"/>
                </p:cNvSpPr>
                <p:nvPr/>
              </p:nvSpPr>
              <p:spPr bwMode="auto">
                <a:xfrm>
                  <a:off x="3803" y="3058"/>
                  <a:ext cx="1" cy="211"/>
                </a:xfrm>
                <a:prstGeom prst="line">
                  <a:avLst/>
                </a:prstGeom>
                <a:noFill/>
                <a:ln w="7938">
                  <a:solidFill>
                    <a:srgbClr val="40404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260" name="Line 100"/>
                <p:cNvSpPr>
                  <a:spLocks noChangeShapeType="1"/>
                </p:cNvSpPr>
                <p:nvPr/>
              </p:nvSpPr>
              <p:spPr bwMode="auto">
                <a:xfrm>
                  <a:off x="3771" y="3060"/>
                  <a:ext cx="1" cy="203"/>
                </a:xfrm>
                <a:prstGeom prst="line">
                  <a:avLst/>
                </a:prstGeom>
                <a:noFill/>
                <a:ln w="7938">
                  <a:solidFill>
                    <a:srgbClr val="40404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261" name="Line 101"/>
                <p:cNvSpPr>
                  <a:spLocks noChangeShapeType="1"/>
                </p:cNvSpPr>
                <p:nvPr/>
              </p:nvSpPr>
              <p:spPr bwMode="auto">
                <a:xfrm>
                  <a:off x="3739" y="3063"/>
                  <a:ext cx="1" cy="195"/>
                </a:xfrm>
                <a:prstGeom prst="line">
                  <a:avLst/>
                </a:prstGeom>
                <a:noFill/>
                <a:ln w="7938">
                  <a:solidFill>
                    <a:srgbClr val="40404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262" name="Line 102"/>
                <p:cNvSpPr>
                  <a:spLocks noChangeShapeType="1"/>
                </p:cNvSpPr>
                <p:nvPr/>
              </p:nvSpPr>
              <p:spPr bwMode="auto">
                <a:xfrm>
                  <a:off x="3674" y="3067"/>
                  <a:ext cx="1" cy="180"/>
                </a:xfrm>
                <a:prstGeom prst="line">
                  <a:avLst/>
                </a:prstGeom>
                <a:noFill/>
                <a:ln w="7938">
                  <a:solidFill>
                    <a:srgbClr val="40404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263" name="Line 103"/>
                <p:cNvSpPr>
                  <a:spLocks noChangeShapeType="1"/>
                </p:cNvSpPr>
                <p:nvPr/>
              </p:nvSpPr>
              <p:spPr bwMode="auto">
                <a:xfrm>
                  <a:off x="3648" y="3069"/>
                  <a:ext cx="1" cy="173"/>
                </a:xfrm>
                <a:prstGeom prst="line">
                  <a:avLst/>
                </a:prstGeom>
                <a:noFill/>
                <a:ln w="7938">
                  <a:solidFill>
                    <a:srgbClr val="40404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264" name="Line 104"/>
                <p:cNvSpPr>
                  <a:spLocks noChangeShapeType="1"/>
                </p:cNvSpPr>
                <p:nvPr/>
              </p:nvSpPr>
              <p:spPr bwMode="auto">
                <a:xfrm>
                  <a:off x="3622" y="3071"/>
                  <a:ext cx="1" cy="167"/>
                </a:xfrm>
                <a:prstGeom prst="line">
                  <a:avLst/>
                </a:prstGeom>
                <a:noFill/>
                <a:ln w="7938">
                  <a:solidFill>
                    <a:srgbClr val="40404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265" name="Line 105"/>
                <p:cNvSpPr>
                  <a:spLocks noChangeShapeType="1"/>
                </p:cNvSpPr>
                <p:nvPr/>
              </p:nvSpPr>
              <p:spPr bwMode="auto">
                <a:xfrm>
                  <a:off x="3596" y="3072"/>
                  <a:ext cx="1" cy="161"/>
                </a:xfrm>
                <a:prstGeom prst="line">
                  <a:avLst/>
                </a:prstGeom>
                <a:noFill/>
                <a:ln w="7938">
                  <a:solidFill>
                    <a:srgbClr val="40404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266" name="Line 106"/>
                <p:cNvSpPr>
                  <a:spLocks noChangeShapeType="1"/>
                </p:cNvSpPr>
                <p:nvPr/>
              </p:nvSpPr>
              <p:spPr bwMode="auto">
                <a:xfrm>
                  <a:off x="3570" y="3074"/>
                  <a:ext cx="1" cy="155"/>
                </a:xfrm>
                <a:prstGeom prst="line">
                  <a:avLst/>
                </a:prstGeom>
                <a:noFill/>
                <a:ln w="7938">
                  <a:solidFill>
                    <a:srgbClr val="40404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267" name="Line 107"/>
                <p:cNvSpPr>
                  <a:spLocks noChangeShapeType="1"/>
                </p:cNvSpPr>
                <p:nvPr/>
              </p:nvSpPr>
              <p:spPr bwMode="auto">
                <a:xfrm>
                  <a:off x="3545" y="3076"/>
                  <a:ext cx="1" cy="149"/>
                </a:xfrm>
                <a:prstGeom prst="line">
                  <a:avLst/>
                </a:prstGeom>
                <a:noFill/>
                <a:ln w="7938">
                  <a:solidFill>
                    <a:srgbClr val="40404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268" name="Freeform 108"/>
                <p:cNvSpPr>
                  <a:spLocks/>
                </p:cNvSpPr>
                <p:nvPr/>
              </p:nvSpPr>
              <p:spPr bwMode="auto">
                <a:xfrm>
                  <a:off x="3518" y="3025"/>
                  <a:ext cx="750" cy="324"/>
                </a:xfrm>
                <a:custGeom>
                  <a:avLst/>
                  <a:gdLst>
                    <a:gd name="T0" fmla="*/ 0 w 2250"/>
                    <a:gd name="T1" fmla="*/ 0 h 971"/>
                    <a:gd name="T2" fmla="*/ 0 w 2250"/>
                    <a:gd name="T3" fmla="*/ 0 h 971"/>
                    <a:gd name="T4" fmla="*/ 1 w 2250"/>
                    <a:gd name="T5" fmla="*/ 0 h 971"/>
                    <a:gd name="T6" fmla="*/ 1 w 2250"/>
                    <a:gd name="T7" fmla="*/ 0 h 971"/>
                    <a:gd name="T8" fmla="*/ 0 w 2250"/>
                    <a:gd name="T9" fmla="*/ 0 h 9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250" h="971">
                      <a:moveTo>
                        <a:pt x="0" y="158"/>
                      </a:moveTo>
                      <a:lnTo>
                        <a:pt x="0" y="584"/>
                      </a:lnTo>
                      <a:lnTo>
                        <a:pt x="2250" y="971"/>
                      </a:lnTo>
                      <a:lnTo>
                        <a:pt x="2250" y="0"/>
                      </a:lnTo>
                      <a:lnTo>
                        <a:pt x="0" y="158"/>
                      </a:lnTo>
                    </a:path>
                  </a:pathLst>
                </a:custGeom>
                <a:noFill/>
                <a:ln w="7938">
                  <a:solidFill>
                    <a:srgbClr val="20202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93269" name="Group 109"/>
                <p:cNvGrpSpPr>
                  <a:grpSpLocks/>
                </p:cNvGrpSpPr>
                <p:nvPr/>
              </p:nvGrpSpPr>
              <p:grpSpPr bwMode="auto">
                <a:xfrm>
                  <a:off x="3556" y="3065"/>
                  <a:ext cx="671" cy="189"/>
                  <a:chOff x="3556" y="3065"/>
                  <a:chExt cx="671" cy="189"/>
                </a:xfrm>
              </p:grpSpPr>
              <p:sp>
                <p:nvSpPr>
                  <p:cNvPr id="93271" name="Line 11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556" y="3123"/>
                    <a:ext cx="26" cy="24"/>
                  </a:xfrm>
                  <a:prstGeom prst="line">
                    <a:avLst/>
                  </a:prstGeom>
                  <a:noFill/>
                  <a:ln w="6350">
                    <a:solidFill>
                      <a:srgbClr val="C0C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272" name="Line 11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589" y="3095"/>
                    <a:ext cx="40" cy="38"/>
                  </a:xfrm>
                  <a:prstGeom prst="line">
                    <a:avLst/>
                  </a:prstGeom>
                  <a:noFill/>
                  <a:ln w="6350">
                    <a:solidFill>
                      <a:srgbClr val="C0C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273" name="Line 11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559" y="3157"/>
                    <a:ext cx="30" cy="28"/>
                  </a:xfrm>
                  <a:prstGeom prst="line">
                    <a:avLst/>
                  </a:prstGeom>
                  <a:noFill/>
                  <a:ln w="6350">
                    <a:solidFill>
                      <a:srgbClr val="C0C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274" name="Line 11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592" y="3143"/>
                    <a:ext cx="30" cy="26"/>
                  </a:xfrm>
                  <a:prstGeom prst="line">
                    <a:avLst/>
                  </a:prstGeom>
                  <a:noFill/>
                  <a:ln w="6350">
                    <a:solidFill>
                      <a:srgbClr val="C0C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275" name="Line 11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702" y="3081"/>
                    <a:ext cx="66" cy="56"/>
                  </a:xfrm>
                  <a:prstGeom prst="line">
                    <a:avLst/>
                  </a:prstGeom>
                  <a:noFill/>
                  <a:ln w="6350">
                    <a:solidFill>
                      <a:srgbClr val="C0C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276" name="Line 11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61" y="3125"/>
                    <a:ext cx="84" cy="76"/>
                  </a:xfrm>
                  <a:prstGeom prst="line">
                    <a:avLst/>
                  </a:prstGeom>
                  <a:noFill/>
                  <a:ln w="6350">
                    <a:solidFill>
                      <a:srgbClr val="C0C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277" name="Line 11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719" y="3104"/>
                    <a:ext cx="63" cy="57"/>
                  </a:xfrm>
                  <a:prstGeom prst="line">
                    <a:avLst/>
                  </a:prstGeom>
                  <a:noFill/>
                  <a:ln w="6350">
                    <a:solidFill>
                      <a:srgbClr val="C0C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278" name="Line 11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27" y="3149"/>
                    <a:ext cx="34" cy="31"/>
                  </a:xfrm>
                  <a:prstGeom prst="line">
                    <a:avLst/>
                  </a:prstGeom>
                  <a:noFill/>
                  <a:ln w="6350">
                    <a:solidFill>
                      <a:srgbClr val="C0C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279" name="Line 11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831" y="3065"/>
                    <a:ext cx="57" cy="45"/>
                  </a:xfrm>
                  <a:prstGeom prst="line">
                    <a:avLst/>
                  </a:prstGeom>
                  <a:noFill/>
                  <a:ln w="6350">
                    <a:solidFill>
                      <a:srgbClr val="C0C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280" name="Line 11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761" y="3150"/>
                    <a:ext cx="48" cy="46"/>
                  </a:xfrm>
                  <a:prstGeom prst="line">
                    <a:avLst/>
                  </a:prstGeom>
                  <a:noFill/>
                  <a:ln w="6350">
                    <a:solidFill>
                      <a:srgbClr val="C0C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281" name="Line 12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810" y="3104"/>
                    <a:ext cx="72" cy="65"/>
                  </a:xfrm>
                  <a:prstGeom prst="line">
                    <a:avLst/>
                  </a:prstGeom>
                  <a:noFill/>
                  <a:ln w="6350">
                    <a:solidFill>
                      <a:srgbClr val="C0C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282" name="Line 12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820" y="3184"/>
                    <a:ext cx="44" cy="37"/>
                  </a:xfrm>
                  <a:prstGeom prst="line">
                    <a:avLst/>
                  </a:prstGeom>
                  <a:noFill/>
                  <a:ln w="6350">
                    <a:solidFill>
                      <a:srgbClr val="C0C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283" name="Line 12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884" y="3122"/>
                    <a:ext cx="71" cy="66"/>
                  </a:xfrm>
                  <a:prstGeom prst="line">
                    <a:avLst/>
                  </a:prstGeom>
                  <a:noFill/>
                  <a:ln w="6350">
                    <a:solidFill>
                      <a:srgbClr val="C0C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284" name="Line 12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955" y="3078"/>
                    <a:ext cx="65" cy="61"/>
                  </a:xfrm>
                  <a:prstGeom prst="line">
                    <a:avLst/>
                  </a:prstGeom>
                  <a:noFill/>
                  <a:ln w="6350">
                    <a:solidFill>
                      <a:srgbClr val="C0C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285" name="Line 12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898" y="3098"/>
                    <a:ext cx="63" cy="59"/>
                  </a:xfrm>
                  <a:prstGeom prst="line">
                    <a:avLst/>
                  </a:prstGeom>
                  <a:noFill/>
                  <a:ln w="6350">
                    <a:solidFill>
                      <a:srgbClr val="C0C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286" name="Line 12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861" y="3177"/>
                    <a:ext cx="61" cy="52"/>
                  </a:xfrm>
                  <a:prstGeom prst="line">
                    <a:avLst/>
                  </a:prstGeom>
                  <a:noFill/>
                  <a:ln w="6350">
                    <a:solidFill>
                      <a:srgbClr val="C0C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287" name="Line 12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009" y="3066"/>
                    <a:ext cx="75" cy="73"/>
                  </a:xfrm>
                  <a:prstGeom prst="line">
                    <a:avLst/>
                  </a:prstGeom>
                  <a:noFill/>
                  <a:ln w="6350">
                    <a:solidFill>
                      <a:srgbClr val="C0C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288" name="Line 12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976" y="3115"/>
                    <a:ext cx="84" cy="84"/>
                  </a:xfrm>
                  <a:prstGeom prst="line">
                    <a:avLst/>
                  </a:prstGeom>
                  <a:noFill/>
                  <a:ln w="6350">
                    <a:solidFill>
                      <a:srgbClr val="C0C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289" name="Line 12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953" y="3184"/>
                    <a:ext cx="74" cy="70"/>
                  </a:xfrm>
                  <a:prstGeom prst="line">
                    <a:avLst/>
                  </a:prstGeom>
                  <a:noFill/>
                  <a:ln w="6350">
                    <a:solidFill>
                      <a:srgbClr val="C0C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290" name="Line 12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021" y="3143"/>
                    <a:ext cx="66" cy="61"/>
                  </a:xfrm>
                  <a:prstGeom prst="line">
                    <a:avLst/>
                  </a:prstGeom>
                  <a:noFill/>
                  <a:ln w="6350">
                    <a:solidFill>
                      <a:srgbClr val="C0C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291" name="Line 13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128" y="3100"/>
                    <a:ext cx="56" cy="55"/>
                  </a:xfrm>
                  <a:prstGeom prst="line">
                    <a:avLst/>
                  </a:prstGeom>
                  <a:noFill/>
                  <a:ln w="6350">
                    <a:solidFill>
                      <a:srgbClr val="C0C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292" name="Line 13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109" y="3198"/>
                    <a:ext cx="52" cy="49"/>
                  </a:xfrm>
                  <a:prstGeom prst="line">
                    <a:avLst/>
                  </a:prstGeom>
                  <a:noFill/>
                  <a:ln w="6350">
                    <a:solidFill>
                      <a:srgbClr val="C0C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293" name="Line 13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167" y="3151"/>
                    <a:ext cx="60" cy="61"/>
                  </a:xfrm>
                  <a:prstGeom prst="line">
                    <a:avLst/>
                  </a:prstGeom>
                  <a:noFill/>
                  <a:ln w="6350">
                    <a:solidFill>
                      <a:srgbClr val="C0C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93270" name="Line 133"/>
                <p:cNvSpPr>
                  <a:spLocks noChangeShapeType="1"/>
                </p:cNvSpPr>
                <p:nvPr/>
              </p:nvSpPr>
              <p:spPr bwMode="auto">
                <a:xfrm>
                  <a:off x="3707" y="3064"/>
                  <a:ext cx="1" cy="189"/>
                </a:xfrm>
                <a:prstGeom prst="line">
                  <a:avLst/>
                </a:prstGeom>
                <a:noFill/>
                <a:ln w="7938">
                  <a:solidFill>
                    <a:srgbClr val="40404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93199" name="Group 134"/>
            <p:cNvGrpSpPr>
              <a:grpSpLocks/>
            </p:cNvGrpSpPr>
            <p:nvPr/>
          </p:nvGrpSpPr>
          <p:grpSpPr bwMode="auto">
            <a:xfrm>
              <a:off x="4322" y="2967"/>
              <a:ext cx="825" cy="502"/>
              <a:chOff x="4322" y="2967"/>
              <a:chExt cx="825" cy="502"/>
            </a:xfrm>
          </p:grpSpPr>
          <p:sp>
            <p:nvSpPr>
              <p:cNvPr id="93200" name="Freeform 135"/>
              <p:cNvSpPr>
                <a:spLocks/>
              </p:cNvSpPr>
              <p:nvPr/>
            </p:nvSpPr>
            <p:spPr bwMode="auto">
              <a:xfrm>
                <a:off x="4322" y="2967"/>
                <a:ext cx="825" cy="502"/>
              </a:xfrm>
              <a:custGeom>
                <a:avLst/>
                <a:gdLst>
                  <a:gd name="T0" fmla="*/ 0 w 2474"/>
                  <a:gd name="T1" fmla="*/ 0 h 1504"/>
                  <a:gd name="T2" fmla="*/ 0 w 2474"/>
                  <a:gd name="T3" fmla="*/ 1 h 1504"/>
                  <a:gd name="T4" fmla="*/ 1 w 2474"/>
                  <a:gd name="T5" fmla="*/ 0 h 1504"/>
                  <a:gd name="T6" fmla="*/ 1 w 2474"/>
                  <a:gd name="T7" fmla="*/ 0 h 1504"/>
                  <a:gd name="T8" fmla="*/ 0 w 2474"/>
                  <a:gd name="T9" fmla="*/ 0 h 15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74" h="1504">
                    <a:moveTo>
                      <a:pt x="0" y="0"/>
                    </a:moveTo>
                    <a:lnTo>
                      <a:pt x="0" y="1504"/>
                    </a:lnTo>
                    <a:lnTo>
                      <a:pt x="2474" y="887"/>
                    </a:lnTo>
                    <a:lnTo>
                      <a:pt x="2474" y="27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201" name="Freeform 136"/>
              <p:cNvSpPr>
                <a:spLocks/>
              </p:cNvSpPr>
              <p:nvPr/>
            </p:nvSpPr>
            <p:spPr bwMode="auto">
              <a:xfrm>
                <a:off x="4875" y="3168"/>
                <a:ext cx="102" cy="155"/>
              </a:xfrm>
              <a:custGeom>
                <a:avLst/>
                <a:gdLst>
                  <a:gd name="T0" fmla="*/ 0 w 304"/>
                  <a:gd name="T1" fmla="*/ 0 h 464"/>
                  <a:gd name="T2" fmla="*/ 0 w 304"/>
                  <a:gd name="T3" fmla="*/ 0 h 464"/>
                  <a:gd name="T4" fmla="*/ 0 w 304"/>
                  <a:gd name="T5" fmla="*/ 0 h 464"/>
                  <a:gd name="T6" fmla="*/ 0 w 304"/>
                  <a:gd name="T7" fmla="*/ 0 h 464"/>
                  <a:gd name="T8" fmla="*/ 0 w 304"/>
                  <a:gd name="T9" fmla="*/ 0 h 4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4" h="464">
                    <a:moveTo>
                      <a:pt x="0" y="464"/>
                    </a:moveTo>
                    <a:lnTo>
                      <a:pt x="0" y="16"/>
                    </a:lnTo>
                    <a:lnTo>
                      <a:pt x="304" y="0"/>
                    </a:lnTo>
                    <a:lnTo>
                      <a:pt x="304" y="391"/>
                    </a:lnTo>
                    <a:lnTo>
                      <a:pt x="0" y="464"/>
                    </a:lnTo>
                    <a:close/>
                  </a:path>
                </a:pathLst>
              </a:custGeom>
              <a:solidFill>
                <a:srgbClr val="472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93202" name="Group 137"/>
              <p:cNvGrpSpPr>
                <a:grpSpLocks/>
              </p:cNvGrpSpPr>
              <p:nvPr/>
            </p:nvGrpSpPr>
            <p:grpSpPr bwMode="auto">
              <a:xfrm>
                <a:off x="5011" y="3090"/>
                <a:ext cx="48" cy="104"/>
                <a:chOff x="5011" y="3090"/>
                <a:chExt cx="48" cy="104"/>
              </a:xfrm>
            </p:grpSpPr>
            <p:sp>
              <p:nvSpPr>
                <p:cNvPr id="93234" name="Freeform 138"/>
                <p:cNvSpPr>
                  <a:spLocks/>
                </p:cNvSpPr>
                <p:nvPr/>
              </p:nvSpPr>
              <p:spPr bwMode="auto">
                <a:xfrm>
                  <a:off x="5011" y="3090"/>
                  <a:ext cx="48" cy="104"/>
                </a:xfrm>
                <a:custGeom>
                  <a:avLst/>
                  <a:gdLst>
                    <a:gd name="T0" fmla="*/ 0 w 144"/>
                    <a:gd name="T1" fmla="*/ 0 h 310"/>
                    <a:gd name="T2" fmla="*/ 0 w 144"/>
                    <a:gd name="T3" fmla="*/ 0 h 310"/>
                    <a:gd name="T4" fmla="*/ 0 w 144"/>
                    <a:gd name="T5" fmla="*/ 0 h 310"/>
                    <a:gd name="T6" fmla="*/ 0 w 144"/>
                    <a:gd name="T7" fmla="*/ 0 h 310"/>
                    <a:gd name="T8" fmla="*/ 0 w 144"/>
                    <a:gd name="T9" fmla="*/ 0 h 31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44" h="310">
                      <a:moveTo>
                        <a:pt x="0" y="0"/>
                      </a:moveTo>
                      <a:lnTo>
                        <a:pt x="144" y="9"/>
                      </a:lnTo>
                      <a:lnTo>
                        <a:pt x="144" y="303"/>
                      </a:lnTo>
                      <a:lnTo>
                        <a:pt x="0" y="31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D556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235" name="Line 139"/>
                <p:cNvSpPr>
                  <a:spLocks noChangeShapeType="1"/>
                </p:cNvSpPr>
                <p:nvPr/>
              </p:nvSpPr>
              <p:spPr bwMode="auto">
                <a:xfrm flipV="1">
                  <a:off x="5024" y="3134"/>
                  <a:ext cx="17" cy="18"/>
                </a:xfrm>
                <a:prstGeom prst="line">
                  <a:avLst/>
                </a:prstGeom>
                <a:noFill/>
                <a:ln w="1588">
                  <a:solidFill>
                    <a:srgbClr val="7485A4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236" name="Line 140"/>
                <p:cNvSpPr>
                  <a:spLocks noChangeShapeType="1"/>
                </p:cNvSpPr>
                <p:nvPr/>
              </p:nvSpPr>
              <p:spPr bwMode="auto">
                <a:xfrm flipV="1">
                  <a:off x="5020" y="3149"/>
                  <a:ext cx="21" cy="22"/>
                </a:xfrm>
                <a:prstGeom prst="line">
                  <a:avLst/>
                </a:prstGeom>
                <a:noFill/>
                <a:ln w="1588">
                  <a:solidFill>
                    <a:srgbClr val="7485A4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237" name="Line 141"/>
                <p:cNvSpPr>
                  <a:spLocks noChangeShapeType="1"/>
                </p:cNvSpPr>
                <p:nvPr/>
              </p:nvSpPr>
              <p:spPr bwMode="auto">
                <a:xfrm flipV="1">
                  <a:off x="5041" y="3131"/>
                  <a:ext cx="11" cy="12"/>
                </a:xfrm>
                <a:prstGeom prst="line">
                  <a:avLst/>
                </a:prstGeom>
                <a:noFill/>
                <a:ln w="1588">
                  <a:solidFill>
                    <a:srgbClr val="7485A4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238" name="Line 142"/>
                <p:cNvSpPr>
                  <a:spLocks noChangeShapeType="1"/>
                </p:cNvSpPr>
                <p:nvPr/>
              </p:nvSpPr>
              <p:spPr bwMode="auto">
                <a:xfrm>
                  <a:off x="5011" y="3125"/>
                  <a:ext cx="48" cy="1"/>
                </a:xfrm>
                <a:prstGeom prst="line">
                  <a:avLst/>
                </a:prstGeom>
                <a:noFill/>
                <a:ln w="4763">
                  <a:solidFill>
                    <a:srgbClr val="272B36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239" name="Line 143"/>
                <p:cNvSpPr>
                  <a:spLocks noChangeShapeType="1"/>
                </p:cNvSpPr>
                <p:nvPr/>
              </p:nvSpPr>
              <p:spPr bwMode="auto">
                <a:xfrm flipV="1">
                  <a:off x="5011" y="3158"/>
                  <a:ext cx="48" cy="1"/>
                </a:xfrm>
                <a:prstGeom prst="line">
                  <a:avLst/>
                </a:prstGeom>
                <a:noFill/>
                <a:ln w="4763">
                  <a:solidFill>
                    <a:srgbClr val="272B36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240" name="Line 144"/>
                <p:cNvSpPr>
                  <a:spLocks noChangeShapeType="1"/>
                </p:cNvSpPr>
                <p:nvPr/>
              </p:nvSpPr>
              <p:spPr bwMode="auto">
                <a:xfrm>
                  <a:off x="5035" y="3092"/>
                  <a:ext cx="1" cy="100"/>
                </a:xfrm>
                <a:prstGeom prst="line">
                  <a:avLst/>
                </a:prstGeom>
                <a:noFill/>
                <a:ln w="4763">
                  <a:solidFill>
                    <a:srgbClr val="272B36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241" name="Freeform 145"/>
                <p:cNvSpPr>
                  <a:spLocks/>
                </p:cNvSpPr>
                <p:nvPr/>
              </p:nvSpPr>
              <p:spPr bwMode="auto">
                <a:xfrm>
                  <a:off x="5011" y="3090"/>
                  <a:ext cx="48" cy="104"/>
                </a:xfrm>
                <a:custGeom>
                  <a:avLst/>
                  <a:gdLst>
                    <a:gd name="T0" fmla="*/ 0 w 144"/>
                    <a:gd name="T1" fmla="*/ 0 h 310"/>
                    <a:gd name="T2" fmla="*/ 0 w 144"/>
                    <a:gd name="T3" fmla="*/ 0 h 310"/>
                    <a:gd name="T4" fmla="*/ 0 w 144"/>
                    <a:gd name="T5" fmla="*/ 0 h 310"/>
                    <a:gd name="T6" fmla="*/ 0 w 144"/>
                    <a:gd name="T7" fmla="*/ 0 h 310"/>
                    <a:gd name="T8" fmla="*/ 0 w 144"/>
                    <a:gd name="T9" fmla="*/ 0 h 31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44" h="310">
                      <a:moveTo>
                        <a:pt x="0" y="0"/>
                      </a:moveTo>
                      <a:lnTo>
                        <a:pt x="144" y="9"/>
                      </a:lnTo>
                      <a:lnTo>
                        <a:pt x="144" y="303"/>
                      </a:lnTo>
                      <a:lnTo>
                        <a:pt x="0" y="31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7938">
                  <a:solidFill>
                    <a:srgbClr val="21212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93203" name="Group 146"/>
              <p:cNvGrpSpPr>
                <a:grpSpLocks/>
              </p:cNvGrpSpPr>
              <p:nvPr/>
            </p:nvGrpSpPr>
            <p:grpSpPr bwMode="auto">
              <a:xfrm>
                <a:off x="4367" y="3025"/>
                <a:ext cx="451" cy="324"/>
                <a:chOff x="4367" y="3025"/>
                <a:chExt cx="451" cy="324"/>
              </a:xfrm>
            </p:grpSpPr>
            <p:sp>
              <p:nvSpPr>
                <p:cNvPr id="93204" name="Freeform 147"/>
                <p:cNvSpPr>
                  <a:spLocks/>
                </p:cNvSpPr>
                <p:nvPr/>
              </p:nvSpPr>
              <p:spPr bwMode="auto">
                <a:xfrm>
                  <a:off x="4367" y="3025"/>
                  <a:ext cx="451" cy="324"/>
                </a:xfrm>
                <a:custGeom>
                  <a:avLst/>
                  <a:gdLst>
                    <a:gd name="T0" fmla="*/ 1 w 1352"/>
                    <a:gd name="T1" fmla="*/ 0 h 971"/>
                    <a:gd name="T2" fmla="*/ 1 w 1352"/>
                    <a:gd name="T3" fmla="*/ 0 h 971"/>
                    <a:gd name="T4" fmla="*/ 0 w 1352"/>
                    <a:gd name="T5" fmla="*/ 0 h 971"/>
                    <a:gd name="T6" fmla="*/ 0 w 1352"/>
                    <a:gd name="T7" fmla="*/ 0 h 971"/>
                    <a:gd name="T8" fmla="*/ 1 w 1352"/>
                    <a:gd name="T9" fmla="*/ 0 h 9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52" h="971">
                      <a:moveTo>
                        <a:pt x="1352" y="74"/>
                      </a:moveTo>
                      <a:lnTo>
                        <a:pt x="1352" y="730"/>
                      </a:lnTo>
                      <a:lnTo>
                        <a:pt x="0" y="971"/>
                      </a:lnTo>
                      <a:lnTo>
                        <a:pt x="0" y="0"/>
                      </a:lnTo>
                      <a:lnTo>
                        <a:pt x="1352" y="74"/>
                      </a:lnTo>
                      <a:close/>
                    </a:path>
                  </a:pathLst>
                </a:custGeom>
                <a:solidFill>
                  <a:srgbClr val="4040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205" name="Line 148"/>
                <p:cNvSpPr>
                  <a:spLocks noChangeShapeType="1"/>
                </p:cNvSpPr>
                <p:nvPr/>
              </p:nvSpPr>
              <p:spPr bwMode="auto">
                <a:xfrm>
                  <a:off x="4551" y="3036"/>
                  <a:ext cx="1" cy="283"/>
                </a:xfrm>
                <a:prstGeom prst="line">
                  <a:avLst/>
                </a:prstGeom>
                <a:noFill/>
                <a:ln w="7938">
                  <a:solidFill>
                    <a:srgbClr val="303543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206" name="Line 149"/>
                <p:cNvSpPr>
                  <a:spLocks noChangeShapeType="1"/>
                </p:cNvSpPr>
                <p:nvPr/>
              </p:nvSpPr>
              <p:spPr bwMode="auto">
                <a:xfrm>
                  <a:off x="4601" y="3040"/>
                  <a:ext cx="1" cy="270"/>
                </a:xfrm>
                <a:prstGeom prst="line">
                  <a:avLst/>
                </a:prstGeom>
                <a:noFill/>
                <a:ln w="7938">
                  <a:solidFill>
                    <a:srgbClr val="303543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207" name="Line 150"/>
                <p:cNvSpPr>
                  <a:spLocks noChangeShapeType="1"/>
                </p:cNvSpPr>
                <p:nvPr/>
              </p:nvSpPr>
              <p:spPr bwMode="auto">
                <a:xfrm>
                  <a:off x="4649" y="3043"/>
                  <a:ext cx="1" cy="259"/>
                </a:xfrm>
                <a:prstGeom prst="line">
                  <a:avLst/>
                </a:prstGeom>
                <a:noFill/>
                <a:ln w="7938">
                  <a:solidFill>
                    <a:srgbClr val="303543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208" name="Freeform 151"/>
                <p:cNvSpPr>
                  <a:spLocks/>
                </p:cNvSpPr>
                <p:nvPr/>
              </p:nvSpPr>
              <p:spPr bwMode="auto">
                <a:xfrm>
                  <a:off x="4375" y="3025"/>
                  <a:ext cx="443" cy="324"/>
                </a:xfrm>
                <a:custGeom>
                  <a:avLst/>
                  <a:gdLst>
                    <a:gd name="T0" fmla="*/ 0 w 1328"/>
                    <a:gd name="T1" fmla="*/ 0 h 971"/>
                    <a:gd name="T2" fmla="*/ 0 w 1328"/>
                    <a:gd name="T3" fmla="*/ 0 h 971"/>
                    <a:gd name="T4" fmla="*/ 1 w 1328"/>
                    <a:gd name="T5" fmla="*/ 0 h 971"/>
                    <a:gd name="T6" fmla="*/ 1 w 1328"/>
                    <a:gd name="T7" fmla="*/ 0 h 971"/>
                    <a:gd name="T8" fmla="*/ 0 w 1328"/>
                    <a:gd name="T9" fmla="*/ 0 h 9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28" h="971">
                      <a:moveTo>
                        <a:pt x="0" y="0"/>
                      </a:moveTo>
                      <a:lnTo>
                        <a:pt x="0" y="971"/>
                      </a:lnTo>
                      <a:lnTo>
                        <a:pt x="1328" y="730"/>
                      </a:lnTo>
                      <a:lnTo>
                        <a:pt x="1328" y="7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7938">
                  <a:solidFill>
                    <a:srgbClr val="21212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209" name="Line 152"/>
                <p:cNvSpPr>
                  <a:spLocks noChangeShapeType="1"/>
                </p:cNvSpPr>
                <p:nvPr/>
              </p:nvSpPr>
              <p:spPr bwMode="auto">
                <a:xfrm>
                  <a:off x="4437" y="3032"/>
                  <a:ext cx="1" cy="303"/>
                </a:xfrm>
                <a:prstGeom prst="line">
                  <a:avLst/>
                </a:prstGeom>
                <a:noFill/>
                <a:ln w="7938">
                  <a:solidFill>
                    <a:srgbClr val="40404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210" name="Line 153"/>
                <p:cNvSpPr>
                  <a:spLocks noChangeShapeType="1"/>
                </p:cNvSpPr>
                <p:nvPr/>
              </p:nvSpPr>
              <p:spPr bwMode="auto">
                <a:xfrm>
                  <a:off x="4550" y="3039"/>
                  <a:ext cx="1" cy="279"/>
                </a:xfrm>
                <a:prstGeom prst="line">
                  <a:avLst/>
                </a:prstGeom>
                <a:noFill/>
                <a:ln w="7938">
                  <a:solidFill>
                    <a:srgbClr val="40404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211" name="Line 154"/>
                <p:cNvSpPr>
                  <a:spLocks noChangeShapeType="1"/>
                </p:cNvSpPr>
                <p:nvPr/>
              </p:nvSpPr>
              <p:spPr bwMode="auto">
                <a:xfrm>
                  <a:off x="4602" y="3043"/>
                  <a:ext cx="1" cy="266"/>
                </a:xfrm>
                <a:prstGeom prst="line">
                  <a:avLst/>
                </a:prstGeom>
                <a:noFill/>
                <a:ln w="7938">
                  <a:solidFill>
                    <a:srgbClr val="40404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212" name="Line 155"/>
                <p:cNvSpPr>
                  <a:spLocks noChangeShapeType="1"/>
                </p:cNvSpPr>
                <p:nvPr/>
              </p:nvSpPr>
              <p:spPr bwMode="auto">
                <a:xfrm>
                  <a:off x="4690" y="3048"/>
                  <a:ext cx="1" cy="245"/>
                </a:xfrm>
                <a:prstGeom prst="line">
                  <a:avLst/>
                </a:prstGeom>
                <a:noFill/>
                <a:ln w="7938">
                  <a:solidFill>
                    <a:srgbClr val="40404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213" name="Line 156"/>
                <p:cNvSpPr>
                  <a:spLocks noChangeShapeType="1"/>
                </p:cNvSpPr>
                <p:nvPr/>
              </p:nvSpPr>
              <p:spPr bwMode="auto">
                <a:xfrm>
                  <a:off x="4729" y="3050"/>
                  <a:ext cx="1" cy="237"/>
                </a:xfrm>
                <a:prstGeom prst="line">
                  <a:avLst/>
                </a:prstGeom>
                <a:noFill/>
                <a:ln w="7938">
                  <a:solidFill>
                    <a:srgbClr val="40404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214" name="Line 157"/>
                <p:cNvSpPr>
                  <a:spLocks noChangeShapeType="1"/>
                </p:cNvSpPr>
                <p:nvPr/>
              </p:nvSpPr>
              <p:spPr bwMode="auto">
                <a:xfrm>
                  <a:off x="4763" y="3054"/>
                  <a:ext cx="1" cy="227"/>
                </a:xfrm>
                <a:prstGeom prst="line">
                  <a:avLst/>
                </a:prstGeom>
                <a:noFill/>
                <a:ln w="7938">
                  <a:solidFill>
                    <a:srgbClr val="40404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215" name="Line 158"/>
                <p:cNvSpPr>
                  <a:spLocks noChangeShapeType="1"/>
                </p:cNvSpPr>
                <p:nvPr/>
              </p:nvSpPr>
              <p:spPr bwMode="auto">
                <a:xfrm>
                  <a:off x="4799" y="3055"/>
                  <a:ext cx="1" cy="219"/>
                </a:xfrm>
                <a:prstGeom prst="line">
                  <a:avLst/>
                </a:prstGeom>
                <a:noFill/>
                <a:ln w="7938">
                  <a:solidFill>
                    <a:srgbClr val="40404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93216" name="Group 159"/>
                <p:cNvGrpSpPr>
                  <a:grpSpLocks/>
                </p:cNvGrpSpPr>
                <p:nvPr/>
              </p:nvGrpSpPr>
              <p:grpSpPr bwMode="auto">
                <a:xfrm>
                  <a:off x="4408" y="3065"/>
                  <a:ext cx="407" cy="214"/>
                  <a:chOff x="4408" y="3065"/>
                  <a:chExt cx="407" cy="214"/>
                </a:xfrm>
              </p:grpSpPr>
              <p:sp>
                <p:nvSpPr>
                  <p:cNvPr id="93223" name="Line 160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4747" y="3065"/>
                    <a:ext cx="58" cy="45"/>
                  </a:xfrm>
                  <a:prstGeom prst="line">
                    <a:avLst/>
                  </a:prstGeom>
                  <a:noFill/>
                  <a:ln w="6350">
                    <a:solidFill>
                      <a:srgbClr val="E0E0E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224" name="Line 16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4771" y="3184"/>
                    <a:ext cx="44" cy="37"/>
                  </a:xfrm>
                  <a:prstGeom prst="line">
                    <a:avLst/>
                  </a:prstGeom>
                  <a:noFill/>
                  <a:ln w="6350">
                    <a:solidFill>
                      <a:srgbClr val="E0E0E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225" name="Line 162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4680" y="3122"/>
                    <a:ext cx="72" cy="66"/>
                  </a:xfrm>
                  <a:prstGeom prst="line">
                    <a:avLst/>
                  </a:prstGeom>
                  <a:noFill/>
                  <a:ln w="6350">
                    <a:solidFill>
                      <a:srgbClr val="E0E0E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226" name="Line 16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4414" y="3080"/>
                    <a:ext cx="64" cy="62"/>
                  </a:xfrm>
                  <a:prstGeom prst="line">
                    <a:avLst/>
                  </a:prstGeom>
                  <a:noFill/>
                  <a:ln w="6350">
                    <a:solidFill>
                      <a:srgbClr val="E0E0E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227" name="Line 164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4674" y="3098"/>
                    <a:ext cx="64" cy="59"/>
                  </a:xfrm>
                  <a:prstGeom prst="line">
                    <a:avLst/>
                  </a:prstGeom>
                  <a:noFill/>
                  <a:ln w="6350">
                    <a:solidFill>
                      <a:srgbClr val="E0E0E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228" name="Line 16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4714" y="3177"/>
                    <a:ext cx="61" cy="52"/>
                  </a:xfrm>
                  <a:prstGeom prst="line">
                    <a:avLst/>
                  </a:prstGeom>
                  <a:noFill/>
                  <a:ln w="6350">
                    <a:solidFill>
                      <a:srgbClr val="E0E0E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229" name="Line 166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4552" y="3066"/>
                    <a:ext cx="74" cy="73"/>
                  </a:xfrm>
                  <a:prstGeom prst="line">
                    <a:avLst/>
                  </a:prstGeom>
                  <a:noFill/>
                  <a:ln w="6350">
                    <a:solidFill>
                      <a:srgbClr val="E0E0E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230" name="Line 16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4575" y="3115"/>
                    <a:ext cx="85" cy="84"/>
                  </a:xfrm>
                  <a:prstGeom prst="line">
                    <a:avLst/>
                  </a:prstGeom>
                  <a:noFill/>
                  <a:ln w="6350">
                    <a:solidFill>
                      <a:srgbClr val="E0E0E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231" name="Line 168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4490" y="3112"/>
                    <a:ext cx="74" cy="70"/>
                  </a:xfrm>
                  <a:prstGeom prst="line">
                    <a:avLst/>
                  </a:prstGeom>
                  <a:noFill/>
                  <a:ln w="6350">
                    <a:solidFill>
                      <a:srgbClr val="E0E0E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232" name="Line 169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4521" y="3217"/>
                    <a:ext cx="65" cy="62"/>
                  </a:xfrm>
                  <a:prstGeom prst="line">
                    <a:avLst/>
                  </a:prstGeom>
                  <a:noFill/>
                  <a:ln w="6350">
                    <a:solidFill>
                      <a:srgbClr val="E0E0E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3233" name="Line 170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4408" y="3151"/>
                    <a:ext cx="61" cy="61"/>
                  </a:xfrm>
                  <a:prstGeom prst="line">
                    <a:avLst/>
                  </a:prstGeom>
                  <a:noFill/>
                  <a:ln w="6350">
                    <a:solidFill>
                      <a:srgbClr val="E0E0E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93217" name="Line 171"/>
                <p:cNvSpPr>
                  <a:spLocks noChangeShapeType="1"/>
                </p:cNvSpPr>
                <p:nvPr/>
              </p:nvSpPr>
              <p:spPr bwMode="auto">
                <a:xfrm>
                  <a:off x="4492" y="3042"/>
                  <a:ext cx="1" cy="279"/>
                </a:xfrm>
                <a:prstGeom prst="line">
                  <a:avLst/>
                </a:prstGeom>
                <a:noFill/>
                <a:ln w="7938">
                  <a:solidFill>
                    <a:srgbClr val="40404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218" name="Line 172"/>
                <p:cNvSpPr>
                  <a:spLocks noChangeShapeType="1"/>
                </p:cNvSpPr>
                <p:nvPr/>
              </p:nvSpPr>
              <p:spPr bwMode="auto">
                <a:xfrm>
                  <a:off x="4374" y="3075"/>
                  <a:ext cx="439" cy="14"/>
                </a:xfrm>
                <a:prstGeom prst="line">
                  <a:avLst/>
                </a:prstGeom>
                <a:noFill/>
                <a:ln w="7938">
                  <a:solidFill>
                    <a:srgbClr val="40404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219" name="Line 173"/>
                <p:cNvSpPr>
                  <a:spLocks noChangeShapeType="1"/>
                </p:cNvSpPr>
                <p:nvPr/>
              </p:nvSpPr>
              <p:spPr bwMode="auto">
                <a:xfrm flipV="1">
                  <a:off x="4377" y="3127"/>
                  <a:ext cx="438" cy="3"/>
                </a:xfrm>
                <a:prstGeom prst="line">
                  <a:avLst/>
                </a:prstGeom>
                <a:noFill/>
                <a:ln w="7938">
                  <a:solidFill>
                    <a:srgbClr val="40404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220" name="Line 174"/>
                <p:cNvSpPr>
                  <a:spLocks noChangeShapeType="1"/>
                </p:cNvSpPr>
                <p:nvPr/>
              </p:nvSpPr>
              <p:spPr bwMode="auto">
                <a:xfrm flipV="1">
                  <a:off x="4380" y="3169"/>
                  <a:ext cx="433" cy="22"/>
                </a:xfrm>
                <a:prstGeom prst="line">
                  <a:avLst/>
                </a:prstGeom>
                <a:noFill/>
                <a:ln w="7938">
                  <a:solidFill>
                    <a:srgbClr val="40404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221" name="Line 175"/>
                <p:cNvSpPr>
                  <a:spLocks noChangeShapeType="1"/>
                </p:cNvSpPr>
                <p:nvPr/>
              </p:nvSpPr>
              <p:spPr bwMode="auto">
                <a:xfrm flipV="1">
                  <a:off x="4377" y="3241"/>
                  <a:ext cx="441" cy="52"/>
                </a:xfrm>
                <a:prstGeom prst="line">
                  <a:avLst/>
                </a:prstGeom>
                <a:noFill/>
                <a:ln w="7938">
                  <a:solidFill>
                    <a:srgbClr val="40404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222" name="Line 176"/>
                <p:cNvSpPr>
                  <a:spLocks noChangeShapeType="1"/>
                </p:cNvSpPr>
                <p:nvPr/>
              </p:nvSpPr>
              <p:spPr bwMode="auto">
                <a:xfrm flipV="1">
                  <a:off x="4380" y="3205"/>
                  <a:ext cx="438" cy="39"/>
                </a:xfrm>
                <a:prstGeom prst="line">
                  <a:avLst/>
                </a:prstGeom>
                <a:noFill/>
                <a:ln w="7938">
                  <a:solidFill>
                    <a:srgbClr val="40404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56324" name="Rectangle 177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>Comparing Merchandising and Manufacturing Activities</a:t>
            </a:r>
          </a:p>
        </p:txBody>
      </p:sp>
      <p:sp>
        <p:nvSpPr>
          <p:cNvPr id="170162" name="Rectangle 178"/>
          <p:cNvSpPr>
            <a:spLocks noGrp="1" noChangeArrowheads="1"/>
          </p:cNvSpPr>
          <p:nvPr>
            <p:ph sz="half" idx="1"/>
          </p:nvPr>
        </p:nvSpPr>
        <p:spPr>
          <a:ln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dirty="0" smtClean="0"/>
              <a:t>Merchandisers . . .</a:t>
            </a:r>
          </a:p>
          <a:p>
            <a:pPr lvl="1" eaLnBrk="1" hangingPunct="1"/>
            <a:r>
              <a:rPr lang="en-US" dirty="0" smtClean="0"/>
              <a:t>Buy finished goods.</a:t>
            </a:r>
          </a:p>
          <a:p>
            <a:pPr lvl="1" eaLnBrk="1" hangingPunct="1"/>
            <a:r>
              <a:rPr lang="en-US" dirty="0" smtClean="0"/>
              <a:t>Sell finished goods. </a:t>
            </a:r>
          </a:p>
        </p:txBody>
      </p:sp>
      <p:sp>
        <p:nvSpPr>
          <p:cNvPr id="170163" name="Rectangle 179"/>
          <p:cNvSpPr>
            <a:spLocks noGrp="1" noChangeArrowheads="1"/>
          </p:cNvSpPr>
          <p:nvPr>
            <p:ph sz="half" idx="2"/>
          </p:nvPr>
        </p:nvSpPr>
        <p:spPr>
          <a:ln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Manufacturers . . .</a:t>
            </a:r>
          </a:p>
          <a:p>
            <a:pPr lvl="1" eaLnBrk="1" hangingPunct="1"/>
            <a:r>
              <a:rPr lang="en-US" smtClean="0"/>
              <a:t>Buy raw materials.</a:t>
            </a:r>
          </a:p>
          <a:p>
            <a:pPr lvl="1" eaLnBrk="1" hangingPunct="1"/>
            <a:r>
              <a:rPr lang="en-US" smtClean="0"/>
              <a:t>Produce and sell finished goods.</a:t>
            </a:r>
          </a:p>
        </p:txBody>
      </p:sp>
    </p:spTree>
    <p:extLst>
      <p:ext uri="{BB962C8B-B14F-4D97-AF65-F5344CB8AC3E}">
        <p14:creationId xmlns:p14="http://schemas.microsoft.com/office/powerpoint/2010/main" val="18471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9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0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0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0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0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0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0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70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0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0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0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0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0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0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162" grpId="0" build="p" bldLvl="2" autoUpdateAnimBg="0"/>
      <p:bldP spid="170163" grpId="0" build="p" bldLvl="2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25" name="Group 5"/>
          <p:cNvGrpSpPr>
            <a:grpSpLocks/>
          </p:cNvGrpSpPr>
          <p:nvPr/>
        </p:nvGrpSpPr>
        <p:grpSpPr bwMode="auto">
          <a:xfrm>
            <a:off x="2097088" y="3760788"/>
            <a:ext cx="5062537" cy="1301750"/>
            <a:chOff x="1321" y="2369"/>
            <a:chExt cx="3189" cy="820"/>
          </a:xfrm>
        </p:grpSpPr>
        <p:grpSp>
          <p:nvGrpSpPr>
            <p:cNvPr id="94222" name="Group 6"/>
            <p:cNvGrpSpPr>
              <a:grpSpLocks/>
            </p:cNvGrpSpPr>
            <p:nvPr/>
          </p:nvGrpSpPr>
          <p:grpSpPr bwMode="auto">
            <a:xfrm>
              <a:off x="1321" y="2369"/>
              <a:ext cx="3189" cy="739"/>
              <a:chOff x="1321" y="2369"/>
              <a:chExt cx="3189" cy="739"/>
            </a:xfrm>
          </p:grpSpPr>
          <p:grpSp>
            <p:nvGrpSpPr>
              <p:cNvPr id="94244" name="Group 7"/>
              <p:cNvGrpSpPr>
                <a:grpSpLocks/>
              </p:cNvGrpSpPr>
              <p:nvPr/>
            </p:nvGrpSpPr>
            <p:grpSpPr bwMode="auto">
              <a:xfrm>
                <a:off x="1488" y="2369"/>
                <a:ext cx="2187" cy="289"/>
                <a:chOff x="1488" y="2369"/>
                <a:chExt cx="2187" cy="289"/>
              </a:xfrm>
            </p:grpSpPr>
            <p:grpSp>
              <p:nvGrpSpPr>
                <p:cNvPr id="94272" name="Group 8"/>
                <p:cNvGrpSpPr>
                  <a:grpSpLocks/>
                </p:cNvGrpSpPr>
                <p:nvPr/>
              </p:nvGrpSpPr>
              <p:grpSpPr bwMode="auto">
                <a:xfrm>
                  <a:off x="2256" y="2400"/>
                  <a:ext cx="1168" cy="255"/>
                  <a:chOff x="2256" y="2400"/>
                  <a:chExt cx="1168" cy="255"/>
                </a:xfrm>
              </p:grpSpPr>
              <p:grpSp>
                <p:nvGrpSpPr>
                  <p:cNvPr id="94274" name="Group 9"/>
                  <p:cNvGrpSpPr>
                    <a:grpSpLocks/>
                  </p:cNvGrpSpPr>
                  <p:nvPr/>
                </p:nvGrpSpPr>
                <p:grpSpPr bwMode="auto">
                  <a:xfrm>
                    <a:off x="2515" y="2409"/>
                    <a:ext cx="744" cy="220"/>
                    <a:chOff x="2515" y="2409"/>
                    <a:chExt cx="744" cy="220"/>
                  </a:xfrm>
                </p:grpSpPr>
                <p:sp>
                  <p:nvSpPr>
                    <p:cNvPr id="94276" name="Freeform 10"/>
                    <p:cNvSpPr>
                      <a:spLocks/>
                    </p:cNvSpPr>
                    <p:nvPr/>
                  </p:nvSpPr>
                  <p:spPr bwMode="auto">
                    <a:xfrm>
                      <a:off x="2515" y="2409"/>
                      <a:ext cx="127" cy="180"/>
                    </a:xfrm>
                    <a:custGeom>
                      <a:avLst/>
                      <a:gdLst>
                        <a:gd name="T0" fmla="*/ 0 w 255"/>
                        <a:gd name="T1" fmla="*/ 1 h 359"/>
                        <a:gd name="T2" fmla="*/ 0 w 255"/>
                        <a:gd name="T3" fmla="*/ 0 h 359"/>
                        <a:gd name="T4" fmla="*/ 1 w 255"/>
                        <a:gd name="T5" fmla="*/ 3 h 359"/>
                        <a:gd name="T6" fmla="*/ 1 w 255"/>
                        <a:gd name="T7" fmla="*/ 3 h 359"/>
                        <a:gd name="T8" fmla="*/ 0 w 255"/>
                        <a:gd name="T9" fmla="*/ 0 h 359"/>
                        <a:gd name="T10" fmla="*/ 0 w 255"/>
                        <a:gd name="T11" fmla="*/ 1 h 359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0" t="0" r="r" b="b"/>
                      <a:pathLst>
                        <a:path w="255" h="359">
                          <a:moveTo>
                            <a:pt x="6" y="5"/>
                          </a:moveTo>
                          <a:lnTo>
                            <a:pt x="0" y="0"/>
                          </a:lnTo>
                          <a:lnTo>
                            <a:pt x="168" y="359"/>
                          </a:lnTo>
                          <a:lnTo>
                            <a:pt x="255" y="359"/>
                          </a:lnTo>
                          <a:lnTo>
                            <a:pt x="70" y="0"/>
                          </a:lnTo>
                          <a:lnTo>
                            <a:pt x="6" y="5"/>
                          </a:lnTo>
                          <a:close/>
                        </a:path>
                      </a:pathLst>
                    </a:custGeom>
                    <a:solidFill>
                      <a:srgbClr val="800000"/>
                    </a:solidFill>
                    <a:ln w="952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4277" name="Freeform 11"/>
                    <p:cNvSpPr>
                      <a:spLocks/>
                    </p:cNvSpPr>
                    <p:nvPr/>
                  </p:nvSpPr>
                  <p:spPr bwMode="auto">
                    <a:xfrm>
                      <a:off x="3142" y="2509"/>
                      <a:ext cx="117" cy="120"/>
                    </a:xfrm>
                    <a:custGeom>
                      <a:avLst/>
                      <a:gdLst>
                        <a:gd name="T0" fmla="*/ 1 w 234"/>
                        <a:gd name="T1" fmla="*/ 1 h 239"/>
                        <a:gd name="T2" fmla="*/ 1 w 234"/>
                        <a:gd name="T3" fmla="*/ 1 h 239"/>
                        <a:gd name="T4" fmla="*/ 2 w 234"/>
                        <a:gd name="T5" fmla="*/ 2 h 239"/>
                        <a:gd name="T6" fmla="*/ 2 w 234"/>
                        <a:gd name="T7" fmla="*/ 2 h 239"/>
                        <a:gd name="T8" fmla="*/ 0 w 234"/>
                        <a:gd name="T9" fmla="*/ 0 h 239"/>
                        <a:gd name="T10" fmla="*/ 1 w 234"/>
                        <a:gd name="T11" fmla="*/ 1 h 239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0" t="0" r="r" b="b"/>
                      <a:pathLst>
                        <a:path w="234" h="239">
                          <a:moveTo>
                            <a:pt x="62" y="27"/>
                          </a:moveTo>
                          <a:lnTo>
                            <a:pt x="68" y="23"/>
                          </a:lnTo>
                          <a:lnTo>
                            <a:pt x="234" y="239"/>
                          </a:lnTo>
                          <a:lnTo>
                            <a:pt x="154" y="227"/>
                          </a:lnTo>
                          <a:lnTo>
                            <a:pt x="0" y="0"/>
                          </a:lnTo>
                          <a:lnTo>
                            <a:pt x="62" y="27"/>
                          </a:lnTo>
                          <a:close/>
                        </a:path>
                      </a:pathLst>
                    </a:custGeom>
                    <a:solidFill>
                      <a:srgbClr val="800000"/>
                    </a:solidFill>
                    <a:ln w="952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94275" name="Freeform 12"/>
                  <p:cNvSpPr>
                    <a:spLocks/>
                  </p:cNvSpPr>
                  <p:nvPr/>
                </p:nvSpPr>
                <p:spPr bwMode="auto">
                  <a:xfrm>
                    <a:off x="2256" y="2400"/>
                    <a:ext cx="1168" cy="255"/>
                  </a:xfrm>
                  <a:custGeom>
                    <a:avLst/>
                    <a:gdLst>
                      <a:gd name="T0" fmla="*/ 1 w 2336"/>
                      <a:gd name="T1" fmla="*/ 1 h 510"/>
                      <a:gd name="T2" fmla="*/ 2 w 2336"/>
                      <a:gd name="T3" fmla="*/ 1 h 510"/>
                      <a:gd name="T4" fmla="*/ 4 w 2336"/>
                      <a:gd name="T5" fmla="*/ 1 h 510"/>
                      <a:gd name="T6" fmla="*/ 5 w 2336"/>
                      <a:gd name="T7" fmla="*/ 1 h 510"/>
                      <a:gd name="T8" fmla="*/ 7 w 2336"/>
                      <a:gd name="T9" fmla="*/ 1 h 510"/>
                      <a:gd name="T10" fmla="*/ 9 w 2336"/>
                      <a:gd name="T11" fmla="*/ 1 h 510"/>
                      <a:gd name="T12" fmla="*/ 11 w 2336"/>
                      <a:gd name="T13" fmla="*/ 1 h 510"/>
                      <a:gd name="T14" fmla="*/ 11 w 2336"/>
                      <a:gd name="T15" fmla="*/ 1 h 510"/>
                      <a:gd name="T16" fmla="*/ 12 w 2336"/>
                      <a:gd name="T17" fmla="*/ 1 h 510"/>
                      <a:gd name="T18" fmla="*/ 13 w 2336"/>
                      <a:gd name="T19" fmla="*/ 1 h 510"/>
                      <a:gd name="T20" fmla="*/ 13 w 2336"/>
                      <a:gd name="T21" fmla="*/ 2 h 510"/>
                      <a:gd name="T22" fmla="*/ 16 w 2336"/>
                      <a:gd name="T23" fmla="*/ 3 h 510"/>
                      <a:gd name="T24" fmla="*/ 17 w 2336"/>
                      <a:gd name="T25" fmla="*/ 4 h 510"/>
                      <a:gd name="T26" fmla="*/ 18 w 2336"/>
                      <a:gd name="T27" fmla="*/ 4 h 510"/>
                      <a:gd name="T28" fmla="*/ 17 w 2336"/>
                      <a:gd name="T29" fmla="*/ 4 h 510"/>
                      <a:gd name="T30" fmla="*/ 0 w 2336"/>
                      <a:gd name="T31" fmla="*/ 3 h 510"/>
                      <a:gd name="T32" fmla="*/ 1 w 2336"/>
                      <a:gd name="T33" fmla="*/ 3 h 510"/>
                      <a:gd name="T34" fmla="*/ 18 w 2336"/>
                      <a:gd name="T35" fmla="*/ 4 h 510"/>
                      <a:gd name="T36" fmla="*/ 19 w 2336"/>
                      <a:gd name="T37" fmla="*/ 4 h 510"/>
                      <a:gd name="T38" fmla="*/ 18 w 2336"/>
                      <a:gd name="T39" fmla="*/ 4 h 510"/>
                      <a:gd name="T40" fmla="*/ 18 w 2336"/>
                      <a:gd name="T41" fmla="*/ 4 h 510"/>
                      <a:gd name="T42" fmla="*/ 17 w 2336"/>
                      <a:gd name="T43" fmla="*/ 3 h 510"/>
                      <a:gd name="T44" fmla="*/ 16 w 2336"/>
                      <a:gd name="T45" fmla="*/ 3 h 510"/>
                      <a:gd name="T46" fmla="*/ 14 w 2336"/>
                      <a:gd name="T47" fmla="*/ 1 h 510"/>
                      <a:gd name="T48" fmla="*/ 12 w 2336"/>
                      <a:gd name="T49" fmla="*/ 1 h 510"/>
                      <a:gd name="T50" fmla="*/ 11 w 2336"/>
                      <a:gd name="T51" fmla="*/ 1 h 510"/>
                      <a:gd name="T52" fmla="*/ 9 w 2336"/>
                      <a:gd name="T53" fmla="*/ 0 h 510"/>
                      <a:gd name="T54" fmla="*/ 6 w 2336"/>
                      <a:gd name="T55" fmla="*/ 0 h 510"/>
                      <a:gd name="T56" fmla="*/ 1 w 2336"/>
                      <a:gd name="T57" fmla="*/ 1 h 510"/>
                      <a:gd name="T58" fmla="*/ 1 w 2336"/>
                      <a:gd name="T59" fmla="*/ 1 h 510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</a:gdLst>
                    <a:ahLst/>
                    <a:cxnLst>
                      <a:cxn ang="T60">
                        <a:pos x="T0" y="T1"/>
                      </a:cxn>
                      <a:cxn ang="T61">
                        <a:pos x="T2" y="T3"/>
                      </a:cxn>
                      <a:cxn ang="T62">
                        <a:pos x="T4" y="T5"/>
                      </a:cxn>
                      <a:cxn ang="T63">
                        <a:pos x="T6" y="T7"/>
                      </a:cxn>
                      <a:cxn ang="T64">
                        <a:pos x="T8" y="T9"/>
                      </a:cxn>
                      <a:cxn ang="T65">
                        <a:pos x="T10" y="T11"/>
                      </a:cxn>
                      <a:cxn ang="T66">
                        <a:pos x="T12" y="T13"/>
                      </a:cxn>
                      <a:cxn ang="T67">
                        <a:pos x="T14" y="T15"/>
                      </a:cxn>
                      <a:cxn ang="T68">
                        <a:pos x="T16" y="T17"/>
                      </a:cxn>
                      <a:cxn ang="T69">
                        <a:pos x="T18" y="T19"/>
                      </a:cxn>
                      <a:cxn ang="T70">
                        <a:pos x="T20" y="T21"/>
                      </a:cxn>
                      <a:cxn ang="T71">
                        <a:pos x="T22" y="T23"/>
                      </a:cxn>
                      <a:cxn ang="T72">
                        <a:pos x="T24" y="T25"/>
                      </a:cxn>
                      <a:cxn ang="T73">
                        <a:pos x="T26" y="T27"/>
                      </a:cxn>
                      <a:cxn ang="T74">
                        <a:pos x="T28" y="T29"/>
                      </a:cxn>
                      <a:cxn ang="T75">
                        <a:pos x="T30" y="T31"/>
                      </a:cxn>
                      <a:cxn ang="T76">
                        <a:pos x="T32" y="T33"/>
                      </a:cxn>
                      <a:cxn ang="T77">
                        <a:pos x="T34" y="T35"/>
                      </a:cxn>
                      <a:cxn ang="T78">
                        <a:pos x="T36" y="T37"/>
                      </a:cxn>
                      <a:cxn ang="T79">
                        <a:pos x="T38" y="T39"/>
                      </a:cxn>
                      <a:cxn ang="T80">
                        <a:pos x="T40" y="T41"/>
                      </a:cxn>
                      <a:cxn ang="T81">
                        <a:pos x="T42" y="T43"/>
                      </a:cxn>
                      <a:cxn ang="T82">
                        <a:pos x="T44" y="T45"/>
                      </a:cxn>
                      <a:cxn ang="T83">
                        <a:pos x="T46" y="T47"/>
                      </a:cxn>
                      <a:cxn ang="T84">
                        <a:pos x="T48" y="T49"/>
                      </a:cxn>
                      <a:cxn ang="T85">
                        <a:pos x="T50" y="T51"/>
                      </a:cxn>
                      <a:cxn ang="T86">
                        <a:pos x="T52" y="T53"/>
                      </a:cxn>
                      <a:cxn ang="T87">
                        <a:pos x="T54" y="T55"/>
                      </a:cxn>
                      <a:cxn ang="T88">
                        <a:pos x="T56" y="T57"/>
                      </a:cxn>
                      <a:cxn ang="T89">
                        <a:pos x="T58" y="T59"/>
                      </a:cxn>
                    </a:cxnLst>
                    <a:rect l="0" t="0" r="r" b="b"/>
                    <a:pathLst>
                      <a:path w="2336" h="510">
                        <a:moveTo>
                          <a:pt x="17" y="68"/>
                        </a:moveTo>
                        <a:lnTo>
                          <a:pt x="236" y="59"/>
                        </a:lnTo>
                        <a:lnTo>
                          <a:pt x="404" y="59"/>
                        </a:lnTo>
                        <a:lnTo>
                          <a:pt x="630" y="47"/>
                        </a:lnTo>
                        <a:lnTo>
                          <a:pt x="838" y="47"/>
                        </a:lnTo>
                        <a:lnTo>
                          <a:pt x="1073" y="47"/>
                        </a:lnTo>
                        <a:lnTo>
                          <a:pt x="1283" y="53"/>
                        </a:lnTo>
                        <a:lnTo>
                          <a:pt x="1383" y="67"/>
                        </a:lnTo>
                        <a:lnTo>
                          <a:pt x="1468" y="85"/>
                        </a:lnTo>
                        <a:lnTo>
                          <a:pt x="1563" y="119"/>
                        </a:lnTo>
                        <a:lnTo>
                          <a:pt x="1653" y="157"/>
                        </a:lnTo>
                        <a:lnTo>
                          <a:pt x="1983" y="327"/>
                        </a:lnTo>
                        <a:lnTo>
                          <a:pt x="2159" y="406"/>
                        </a:lnTo>
                        <a:lnTo>
                          <a:pt x="2260" y="471"/>
                        </a:lnTo>
                        <a:lnTo>
                          <a:pt x="2168" y="469"/>
                        </a:lnTo>
                        <a:lnTo>
                          <a:pt x="0" y="304"/>
                        </a:lnTo>
                        <a:lnTo>
                          <a:pt x="3" y="355"/>
                        </a:lnTo>
                        <a:lnTo>
                          <a:pt x="2266" y="510"/>
                        </a:lnTo>
                        <a:lnTo>
                          <a:pt x="2336" y="497"/>
                        </a:lnTo>
                        <a:lnTo>
                          <a:pt x="2301" y="452"/>
                        </a:lnTo>
                        <a:lnTo>
                          <a:pt x="2238" y="406"/>
                        </a:lnTo>
                        <a:lnTo>
                          <a:pt x="2086" y="327"/>
                        </a:lnTo>
                        <a:lnTo>
                          <a:pt x="1968" y="263"/>
                        </a:lnTo>
                        <a:lnTo>
                          <a:pt x="1667" y="116"/>
                        </a:lnTo>
                        <a:lnTo>
                          <a:pt x="1532" y="64"/>
                        </a:lnTo>
                        <a:lnTo>
                          <a:pt x="1398" y="30"/>
                        </a:lnTo>
                        <a:lnTo>
                          <a:pt x="1098" y="0"/>
                        </a:lnTo>
                        <a:lnTo>
                          <a:pt x="687" y="0"/>
                        </a:lnTo>
                        <a:lnTo>
                          <a:pt x="17" y="36"/>
                        </a:lnTo>
                        <a:lnTo>
                          <a:pt x="17" y="68"/>
                        </a:lnTo>
                        <a:close/>
                      </a:path>
                    </a:pathLst>
                  </a:custGeom>
                  <a:solidFill>
                    <a:srgbClr val="800000"/>
                  </a:solidFill>
                  <a:ln w="9525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94273" name="Freeform 13"/>
                <p:cNvSpPr>
                  <a:spLocks/>
                </p:cNvSpPr>
                <p:nvPr/>
              </p:nvSpPr>
              <p:spPr bwMode="auto">
                <a:xfrm>
                  <a:off x="1488" y="2369"/>
                  <a:ext cx="2187" cy="289"/>
                </a:xfrm>
                <a:custGeom>
                  <a:avLst/>
                  <a:gdLst>
                    <a:gd name="T0" fmla="*/ 1 w 4375"/>
                    <a:gd name="T1" fmla="*/ 3 h 578"/>
                    <a:gd name="T2" fmla="*/ 3 w 4375"/>
                    <a:gd name="T3" fmla="*/ 3 h 578"/>
                    <a:gd name="T4" fmla="*/ 4 w 4375"/>
                    <a:gd name="T5" fmla="*/ 3 h 578"/>
                    <a:gd name="T6" fmla="*/ 5 w 4375"/>
                    <a:gd name="T7" fmla="*/ 2 h 578"/>
                    <a:gd name="T8" fmla="*/ 6 w 4375"/>
                    <a:gd name="T9" fmla="*/ 2 h 578"/>
                    <a:gd name="T10" fmla="*/ 8 w 4375"/>
                    <a:gd name="T11" fmla="*/ 2 h 578"/>
                    <a:gd name="T12" fmla="*/ 9 w 4375"/>
                    <a:gd name="T13" fmla="*/ 2 h 578"/>
                    <a:gd name="T14" fmla="*/ 10 w 4375"/>
                    <a:gd name="T15" fmla="*/ 1 h 578"/>
                    <a:gd name="T16" fmla="*/ 11 w 4375"/>
                    <a:gd name="T17" fmla="*/ 1 h 578"/>
                    <a:gd name="T18" fmla="*/ 13 w 4375"/>
                    <a:gd name="T19" fmla="*/ 1 h 578"/>
                    <a:gd name="T20" fmla="*/ 15 w 4375"/>
                    <a:gd name="T21" fmla="*/ 1 h 578"/>
                    <a:gd name="T22" fmla="*/ 18 w 4375"/>
                    <a:gd name="T23" fmla="*/ 1 h 578"/>
                    <a:gd name="T24" fmla="*/ 20 w 4375"/>
                    <a:gd name="T25" fmla="*/ 0 h 578"/>
                    <a:gd name="T26" fmla="*/ 22 w 4375"/>
                    <a:gd name="T27" fmla="*/ 1 h 578"/>
                    <a:gd name="T28" fmla="*/ 24 w 4375"/>
                    <a:gd name="T29" fmla="*/ 1 h 578"/>
                    <a:gd name="T30" fmla="*/ 25 w 4375"/>
                    <a:gd name="T31" fmla="*/ 2 h 578"/>
                    <a:gd name="T32" fmla="*/ 27 w 4375"/>
                    <a:gd name="T33" fmla="*/ 2 h 578"/>
                    <a:gd name="T34" fmla="*/ 29 w 4375"/>
                    <a:gd name="T35" fmla="*/ 3 h 578"/>
                    <a:gd name="T36" fmla="*/ 30 w 4375"/>
                    <a:gd name="T37" fmla="*/ 3 h 578"/>
                    <a:gd name="T38" fmla="*/ 32 w 4375"/>
                    <a:gd name="T39" fmla="*/ 4 h 578"/>
                    <a:gd name="T40" fmla="*/ 34 w 4375"/>
                    <a:gd name="T41" fmla="*/ 4 h 578"/>
                    <a:gd name="T42" fmla="*/ 33 w 4375"/>
                    <a:gd name="T43" fmla="*/ 5 h 578"/>
                    <a:gd name="T44" fmla="*/ 32 w 4375"/>
                    <a:gd name="T45" fmla="*/ 5 h 578"/>
                    <a:gd name="T46" fmla="*/ 30 w 4375"/>
                    <a:gd name="T47" fmla="*/ 5 h 578"/>
                    <a:gd name="T48" fmla="*/ 29 w 4375"/>
                    <a:gd name="T49" fmla="*/ 4 h 578"/>
                    <a:gd name="T50" fmla="*/ 28 w 4375"/>
                    <a:gd name="T51" fmla="*/ 4 h 578"/>
                    <a:gd name="T52" fmla="*/ 26 w 4375"/>
                    <a:gd name="T53" fmla="*/ 3 h 578"/>
                    <a:gd name="T54" fmla="*/ 24 w 4375"/>
                    <a:gd name="T55" fmla="*/ 2 h 578"/>
                    <a:gd name="T56" fmla="*/ 22 w 4375"/>
                    <a:gd name="T57" fmla="*/ 1 h 578"/>
                    <a:gd name="T58" fmla="*/ 18 w 4375"/>
                    <a:gd name="T59" fmla="*/ 1 h 578"/>
                    <a:gd name="T60" fmla="*/ 14 w 4375"/>
                    <a:gd name="T61" fmla="*/ 1 h 578"/>
                    <a:gd name="T62" fmla="*/ 11 w 4375"/>
                    <a:gd name="T63" fmla="*/ 4 h 57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0" t="0" r="r" b="b"/>
                  <a:pathLst>
                    <a:path w="4375" h="578">
                      <a:moveTo>
                        <a:pt x="0" y="386"/>
                      </a:moveTo>
                      <a:lnTo>
                        <a:pt x="168" y="363"/>
                      </a:lnTo>
                      <a:lnTo>
                        <a:pt x="297" y="333"/>
                      </a:lnTo>
                      <a:lnTo>
                        <a:pt x="384" y="308"/>
                      </a:lnTo>
                      <a:lnTo>
                        <a:pt x="456" y="288"/>
                      </a:lnTo>
                      <a:lnTo>
                        <a:pt x="549" y="265"/>
                      </a:lnTo>
                      <a:lnTo>
                        <a:pt x="629" y="242"/>
                      </a:lnTo>
                      <a:lnTo>
                        <a:pt x="719" y="219"/>
                      </a:lnTo>
                      <a:lnTo>
                        <a:pt x="800" y="202"/>
                      </a:lnTo>
                      <a:lnTo>
                        <a:pt x="892" y="188"/>
                      </a:lnTo>
                      <a:lnTo>
                        <a:pt x="966" y="175"/>
                      </a:lnTo>
                      <a:lnTo>
                        <a:pt x="1030" y="164"/>
                      </a:lnTo>
                      <a:lnTo>
                        <a:pt x="1125" y="149"/>
                      </a:lnTo>
                      <a:lnTo>
                        <a:pt x="1206" y="137"/>
                      </a:lnTo>
                      <a:lnTo>
                        <a:pt x="1282" y="124"/>
                      </a:lnTo>
                      <a:lnTo>
                        <a:pt x="1361" y="103"/>
                      </a:lnTo>
                      <a:lnTo>
                        <a:pt x="1427" y="70"/>
                      </a:lnTo>
                      <a:lnTo>
                        <a:pt x="1473" y="33"/>
                      </a:lnTo>
                      <a:lnTo>
                        <a:pt x="1568" y="28"/>
                      </a:lnTo>
                      <a:lnTo>
                        <a:pt x="1705" y="25"/>
                      </a:lnTo>
                      <a:lnTo>
                        <a:pt x="1861" y="13"/>
                      </a:lnTo>
                      <a:lnTo>
                        <a:pt x="1982" y="7"/>
                      </a:lnTo>
                      <a:lnTo>
                        <a:pt x="2161" y="3"/>
                      </a:lnTo>
                      <a:lnTo>
                        <a:pt x="2334" y="2"/>
                      </a:lnTo>
                      <a:lnTo>
                        <a:pt x="2499" y="0"/>
                      </a:lnTo>
                      <a:lnTo>
                        <a:pt x="2625" y="0"/>
                      </a:lnTo>
                      <a:lnTo>
                        <a:pt x="2762" y="11"/>
                      </a:lnTo>
                      <a:lnTo>
                        <a:pt x="2902" y="33"/>
                      </a:lnTo>
                      <a:lnTo>
                        <a:pt x="3006" y="59"/>
                      </a:lnTo>
                      <a:lnTo>
                        <a:pt x="3099" y="84"/>
                      </a:lnTo>
                      <a:lnTo>
                        <a:pt x="3200" y="115"/>
                      </a:lnTo>
                      <a:lnTo>
                        <a:pt x="3311" y="149"/>
                      </a:lnTo>
                      <a:lnTo>
                        <a:pt x="3423" y="188"/>
                      </a:lnTo>
                      <a:lnTo>
                        <a:pt x="3542" y="228"/>
                      </a:lnTo>
                      <a:lnTo>
                        <a:pt x="3659" y="268"/>
                      </a:lnTo>
                      <a:lnTo>
                        <a:pt x="3782" y="307"/>
                      </a:lnTo>
                      <a:lnTo>
                        <a:pt x="3874" y="338"/>
                      </a:lnTo>
                      <a:lnTo>
                        <a:pt x="3959" y="361"/>
                      </a:lnTo>
                      <a:lnTo>
                        <a:pt x="4053" y="395"/>
                      </a:lnTo>
                      <a:lnTo>
                        <a:pt x="4149" y="425"/>
                      </a:lnTo>
                      <a:lnTo>
                        <a:pt x="4267" y="463"/>
                      </a:lnTo>
                      <a:lnTo>
                        <a:pt x="4375" y="503"/>
                      </a:lnTo>
                      <a:lnTo>
                        <a:pt x="4331" y="531"/>
                      </a:lnTo>
                      <a:lnTo>
                        <a:pt x="4267" y="548"/>
                      </a:lnTo>
                      <a:lnTo>
                        <a:pt x="4197" y="567"/>
                      </a:lnTo>
                      <a:lnTo>
                        <a:pt x="4110" y="576"/>
                      </a:lnTo>
                      <a:lnTo>
                        <a:pt x="3995" y="578"/>
                      </a:lnTo>
                      <a:lnTo>
                        <a:pt x="3880" y="575"/>
                      </a:lnTo>
                      <a:lnTo>
                        <a:pt x="3851" y="531"/>
                      </a:lnTo>
                      <a:lnTo>
                        <a:pt x="3823" y="503"/>
                      </a:lnTo>
                      <a:lnTo>
                        <a:pt x="3768" y="465"/>
                      </a:lnTo>
                      <a:lnTo>
                        <a:pt x="3650" y="401"/>
                      </a:lnTo>
                      <a:lnTo>
                        <a:pt x="3504" y="325"/>
                      </a:lnTo>
                      <a:lnTo>
                        <a:pt x="3373" y="260"/>
                      </a:lnTo>
                      <a:lnTo>
                        <a:pt x="3214" y="181"/>
                      </a:lnTo>
                      <a:lnTo>
                        <a:pt x="3082" y="130"/>
                      </a:lnTo>
                      <a:lnTo>
                        <a:pt x="2956" y="95"/>
                      </a:lnTo>
                      <a:lnTo>
                        <a:pt x="2853" y="81"/>
                      </a:lnTo>
                      <a:lnTo>
                        <a:pt x="2664" y="62"/>
                      </a:lnTo>
                      <a:lnTo>
                        <a:pt x="2416" y="61"/>
                      </a:lnTo>
                      <a:lnTo>
                        <a:pt x="2127" y="68"/>
                      </a:lnTo>
                      <a:lnTo>
                        <a:pt x="1906" y="76"/>
                      </a:lnTo>
                      <a:lnTo>
                        <a:pt x="1553" y="95"/>
                      </a:lnTo>
                      <a:lnTo>
                        <a:pt x="1533" y="438"/>
                      </a:lnTo>
                      <a:lnTo>
                        <a:pt x="0" y="386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94245" name="Freeform 14"/>
              <p:cNvSpPr>
                <a:spLocks/>
              </p:cNvSpPr>
              <p:nvPr/>
            </p:nvSpPr>
            <p:spPr bwMode="auto">
              <a:xfrm>
                <a:off x="1550" y="2652"/>
                <a:ext cx="2958" cy="456"/>
              </a:xfrm>
              <a:custGeom>
                <a:avLst/>
                <a:gdLst>
                  <a:gd name="T0" fmla="*/ 39 w 5916"/>
                  <a:gd name="T1" fmla="*/ 4 h 912"/>
                  <a:gd name="T2" fmla="*/ 40 w 5916"/>
                  <a:gd name="T3" fmla="*/ 5 h 912"/>
                  <a:gd name="T4" fmla="*/ 40 w 5916"/>
                  <a:gd name="T5" fmla="*/ 6 h 912"/>
                  <a:gd name="T6" fmla="*/ 47 w 5916"/>
                  <a:gd name="T7" fmla="*/ 6 h 912"/>
                  <a:gd name="T8" fmla="*/ 46 w 5916"/>
                  <a:gd name="T9" fmla="*/ 6 h 912"/>
                  <a:gd name="T10" fmla="*/ 47 w 5916"/>
                  <a:gd name="T11" fmla="*/ 7 h 912"/>
                  <a:gd name="T12" fmla="*/ 47 w 5916"/>
                  <a:gd name="T13" fmla="*/ 7 h 912"/>
                  <a:gd name="T14" fmla="*/ 46 w 5916"/>
                  <a:gd name="T15" fmla="*/ 7 h 912"/>
                  <a:gd name="T16" fmla="*/ 42 w 5916"/>
                  <a:gd name="T17" fmla="*/ 7 h 912"/>
                  <a:gd name="T18" fmla="*/ 42 w 5916"/>
                  <a:gd name="T19" fmla="*/ 8 h 912"/>
                  <a:gd name="T20" fmla="*/ 40 w 5916"/>
                  <a:gd name="T21" fmla="*/ 8 h 912"/>
                  <a:gd name="T22" fmla="*/ 40 w 5916"/>
                  <a:gd name="T23" fmla="*/ 7 h 912"/>
                  <a:gd name="T24" fmla="*/ 3 w 5916"/>
                  <a:gd name="T25" fmla="*/ 7 h 912"/>
                  <a:gd name="T26" fmla="*/ 2 w 5916"/>
                  <a:gd name="T27" fmla="*/ 6 h 912"/>
                  <a:gd name="T28" fmla="*/ 1 w 5916"/>
                  <a:gd name="T29" fmla="*/ 7 h 912"/>
                  <a:gd name="T30" fmla="*/ 0 w 5916"/>
                  <a:gd name="T31" fmla="*/ 3 h 912"/>
                  <a:gd name="T32" fmla="*/ 3 w 5916"/>
                  <a:gd name="T33" fmla="*/ 0 h 912"/>
                  <a:gd name="T34" fmla="*/ 8 w 5916"/>
                  <a:gd name="T35" fmla="*/ 1 h 912"/>
                  <a:gd name="T36" fmla="*/ 30 w 5916"/>
                  <a:gd name="T37" fmla="*/ 6 h 912"/>
                  <a:gd name="T38" fmla="*/ 31 w 5916"/>
                  <a:gd name="T39" fmla="*/ 6 h 912"/>
                  <a:gd name="T40" fmla="*/ 32 w 5916"/>
                  <a:gd name="T41" fmla="*/ 4 h 912"/>
                  <a:gd name="T42" fmla="*/ 32 w 5916"/>
                  <a:gd name="T43" fmla="*/ 2 h 912"/>
                  <a:gd name="T44" fmla="*/ 35 w 5916"/>
                  <a:gd name="T45" fmla="*/ 1 h 912"/>
                  <a:gd name="T46" fmla="*/ 37 w 5916"/>
                  <a:gd name="T47" fmla="*/ 1 h 912"/>
                  <a:gd name="T48" fmla="*/ 39 w 5916"/>
                  <a:gd name="T49" fmla="*/ 2 h 912"/>
                  <a:gd name="T50" fmla="*/ 39 w 5916"/>
                  <a:gd name="T51" fmla="*/ 4 h 91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5916" h="912">
                    <a:moveTo>
                      <a:pt x="4992" y="432"/>
                    </a:moveTo>
                    <a:lnTo>
                      <a:pt x="5037" y="570"/>
                    </a:lnTo>
                    <a:lnTo>
                      <a:pt x="5037" y="675"/>
                    </a:lnTo>
                    <a:lnTo>
                      <a:pt x="5916" y="675"/>
                    </a:lnTo>
                    <a:lnTo>
                      <a:pt x="5856" y="746"/>
                    </a:lnTo>
                    <a:lnTo>
                      <a:pt x="5896" y="826"/>
                    </a:lnTo>
                    <a:lnTo>
                      <a:pt x="5896" y="864"/>
                    </a:lnTo>
                    <a:lnTo>
                      <a:pt x="5870" y="890"/>
                    </a:lnTo>
                    <a:lnTo>
                      <a:pt x="5364" y="890"/>
                    </a:lnTo>
                    <a:lnTo>
                      <a:pt x="5324" y="912"/>
                    </a:lnTo>
                    <a:lnTo>
                      <a:pt x="5065" y="912"/>
                    </a:lnTo>
                    <a:lnTo>
                      <a:pt x="5031" y="887"/>
                    </a:lnTo>
                    <a:lnTo>
                      <a:pt x="350" y="887"/>
                    </a:lnTo>
                    <a:lnTo>
                      <a:pt x="165" y="720"/>
                    </a:lnTo>
                    <a:lnTo>
                      <a:pt x="19" y="775"/>
                    </a:lnTo>
                    <a:lnTo>
                      <a:pt x="0" y="333"/>
                    </a:lnTo>
                    <a:lnTo>
                      <a:pt x="356" y="0"/>
                    </a:lnTo>
                    <a:lnTo>
                      <a:pt x="913" y="12"/>
                    </a:lnTo>
                    <a:lnTo>
                      <a:pt x="3815" y="746"/>
                    </a:lnTo>
                    <a:lnTo>
                      <a:pt x="3897" y="658"/>
                    </a:lnTo>
                    <a:lnTo>
                      <a:pt x="3969" y="430"/>
                    </a:lnTo>
                    <a:lnTo>
                      <a:pt x="4071" y="243"/>
                    </a:lnTo>
                    <a:lnTo>
                      <a:pt x="4376" y="93"/>
                    </a:lnTo>
                    <a:lnTo>
                      <a:pt x="4659" y="101"/>
                    </a:lnTo>
                    <a:lnTo>
                      <a:pt x="4871" y="210"/>
                    </a:lnTo>
                    <a:lnTo>
                      <a:pt x="4992" y="43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94246" name="Group 15"/>
              <p:cNvGrpSpPr>
                <a:grpSpLocks/>
              </p:cNvGrpSpPr>
              <p:nvPr/>
            </p:nvGrpSpPr>
            <p:grpSpPr bwMode="auto">
              <a:xfrm>
                <a:off x="1321" y="2463"/>
                <a:ext cx="3189" cy="579"/>
                <a:chOff x="1321" y="2463"/>
                <a:chExt cx="3189" cy="579"/>
              </a:xfrm>
            </p:grpSpPr>
            <p:grpSp>
              <p:nvGrpSpPr>
                <p:cNvPr id="94247" name="Group 16"/>
                <p:cNvGrpSpPr>
                  <a:grpSpLocks/>
                </p:cNvGrpSpPr>
                <p:nvPr/>
              </p:nvGrpSpPr>
              <p:grpSpPr bwMode="auto">
                <a:xfrm>
                  <a:off x="1321" y="2650"/>
                  <a:ext cx="193" cy="333"/>
                  <a:chOff x="1321" y="2650"/>
                  <a:chExt cx="193" cy="333"/>
                </a:xfrm>
              </p:grpSpPr>
              <p:sp>
                <p:nvSpPr>
                  <p:cNvPr id="94259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720"/>
                    <a:ext cx="74" cy="12"/>
                  </a:xfrm>
                  <a:prstGeom prst="rect">
                    <a:avLst/>
                  </a:prstGeom>
                  <a:solidFill>
                    <a:srgbClr val="808080"/>
                  </a:solidFill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4260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650"/>
                    <a:ext cx="74" cy="30"/>
                  </a:xfrm>
                  <a:prstGeom prst="rect">
                    <a:avLst/>
                  </a:prstGeom>
                  <a:solidFill>
                    <a:srgbClr val="808080"/>
                  </a:solidFill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4261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693"/>
                    <a:ext cx="74" cy="13"/>
                  </a:xfrm>
                  <a:prstGeom prst="rect">
                    <a:avLst/>
                  </a:prstGeom>
                  <a:solidFill>
                    <a:srgbClr val="808080"/>
                  </a:solidFill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4262" name="Arc 20"/>
                  <p:cNvSpPr>
                    <a:spLocks/>
                  </p:cNvSpPr>
                  <p:nvPr/>
                </p:nvSpPr>
                <p:spPr bwMode="auto">
                  <a:xfrm>
                    <a:off x="1337" y="2749"/>
                    <a:ext cx="72" cy="75"/>
                  </a:xfrm>
                  <a:custGeom>
                    <a:avLst/>
                    <a:gdLst>
                      <a:gd name="T0" fmla="*/ 0 w 21600"/>
                      <a:gd name="T1" fmla="*/ 0 h 21868"/>
                      <a:gd name="T2" fmla="*/ 0 w 21600"/>
                      <a:gd name="T3" fmla="*/ 0 h 21868"/>
                      <a:gd name="T4" fmla="*/ 0 w 21600"/>
                      <a:gd name="T5" fmla="*/ 0 h 21868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868" fill="none" extrusionOk="0">
                        <a:moveTo>
                          <a:pt x="21015" y="21868"/>
                        </a:moveTo>
                        <a:cubicBezTo>
                          <a:pt x="9318" y="21551"/>
                          <a:pt x="0" y="11977"/>
                          <a:pt x="0" y="276"/>
                        </a:cubicBezTo>
                        <a:cubicBezTo>
                          <a:pt x="-1" y="183"/>
                          <a:pt x="0" y="91"/>
                          <a:pt x="1" y="-1"/>
                        </a:cubicBezTo>
                      </a:path>
                      <a:path w="21600" h="21868" stroke="0" extrusionOk="0">
                        <a:moveTo>
                          <a:pt x="21015" y="21868"/>
                        </a:moveTo>
                        <a:cubicBezTo>
                          <a:pt x="9318" y="21551"/>
                          <a:pt x="0" y="11977"/>
                          <a:pt x="0" y="276"/>
                        </a:cubicBezTo>
                        <a:cubicBezTo>
                          <a:pt x="-1" y="183"/>
                          <a:pt x="0" y="91"/>
                          <a:pt x="1" y="-1"/>
                        </a:cubicBezTo>
                        <a:lnTo>
                          <a:pt x="21600" y="276"/>
                        </a:lnTo>
                        <a:lnTo>
                          <a:pt x="21015" y="21868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 w="9525">
                    <a:solidFill>
                      <a:srgbClr val="C0C0C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94263" name="Group 21"/>
                  <p:cNvGrpSpPr>
                    <a:grpSpLocks/>
                  </p:cNvGrpSpPr>
                  <p:nvPr/>
                </p:nvGrpSpPr>
                <p:grpSpPr bwMode="auto">
                  <a:xfrm>
                    <a:off x="1321" y="2945"/>
                    <a:ext cx="193" cy="12"/>
                    <a:chOff x="1321" y="2945"/>
                    <a:chExt cx="193" cy="12"/>
                  </a:xfrm>
                </p:grpSpPr>
                <p:sp>
                  <p:nvSpPr>
                    <p:cNvPr id="94270" name="Rectangle 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29" y="2945"/>
                      <a:ext cx="185" cy="12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9525">
                      <a:solidFill>
                        <a:srgbClr val="C0C0C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4271" name="Oval 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21" y="2945"/>
                      <a:ext cx="22" cy="12"/>
                    </a:xfrm>
                    <a:prstGeom prst="ellipse">
                      <a:avLst/>
                    </a:prstGeom>
                    <a:solidFill>
                      <a:srgbClr val="808080"/>
                    </a:solidFill>
                    <a:ln w="9525">
                      <a:solidFill>
                        <a:srgbClr val="C0C0C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94264" name="Group 24"/>
                  <p:cNvGrpSpPr>
                    <a:grpSpLocks/>
                  </p:cNvGrpSpPr>
                  <p:nvPr/>
                </p:nvGrpSpPr>
                <p:grpSpPr bwMode="auto">
                  <a:xfrm>
                    <a:off x="1321" y="2970"/>
                    <a:ext cx="193" cy="13"/>
                    <a:chOff x="1321" y="2970"/>
                    <a:chExt cx="193" cy="13"/>
                  </a:xfrm>
                </p:grpSpPr>
                <p:sp>
                  <p:nvSpPr>
                    <p:cNvPr id="94268" name="Rectangle 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29" y="2970"/>
                      <a:ext cx="185" cy="13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9525">
                      <a:solidFill>
                        <a:srgbClr val="C0C0C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4269" name="Oval 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21" y="2970"/>
                      <a:ext cx="22" cy="13"/>
                    </a:xfrm>
                    <a:prstGeom prst="ellipse">
                      <a:avLst/>
                    </a:prstGeom>
                    <a:solidFill>
                      <a:srgbClr val="808080"/>
                    </a:solidFill>
                    <a:ln w="9525">
                      <a:solidFill>
                        <a:srgbClr val="C0C0C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94265" name="Group 27"/>
                  <p:cNvGrpSpPr>
                    <a:grpSpLocks/>
                  </p:cNvGrpSpPr>
                  <p:nvPr/>
                </p:nvGrpSpPr>
                <p:grpSpPr bwMode="auto">
                  <a:xfrm>
                    <a:off x="1321" y="2918"/>
                    <a:ext cx="193" cy="12"/>
                    <a:chOff x="1321" y="2918"/>
                    <a:chExt cx="193" cy="12"/>
                  </a:xfrm>
                </p:grpSpPr>
                <p:sp>
                  <p:nvSpPr>
                    <p:cNvPr id="94266" name="Rectangle 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29" y="2918"/>
                      <a:ext cx="185" cy="12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9525">
                      <a:solidFill>
                        <a:srgbClr val="C0C0C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4267" name="Oval 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21" y="2918"/>
                      <a:ext cx="22" cy="12"/>
                    </a:xfrm>
                    <a:prstGeom prst="ellipse">
                      <a:avLst/>
                    </a:prstGeom>
                    <a:solidFill>
                      <a:srgbClr val="808080"/>
                    </a:solidFill>
                    <a:ln w="9525">
                      <a:solidFill>
                        <a:srgbClr val="C0C0C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94248" name="Freeform 30"/>
                <p:cNvSpPr>
                  <a:spLocks/>
                </p:cNvSpPr>
                <p:nvPr/>
              </p:nvSpPr>
              <p:spPr bwMode="auto">
                <a:xfrm>
                  <a:off x="1337" y="2561"/>
                  <a:ext cx="3173" cy="481"/>
                </a:xfrm>
                <a:custGeom>
                  <a:avLst/>
                  <a:gdLst>
                    <a:gd name="T0" fmla="*/ 3 w 6346"/>
                    <a:gd name="T1" fmla="*/ 0 h 962"/>
                    <a:gd name="T2" fmla="*/ 1 w 6346"/>
                    <a:gd name="T3" fmla="*/ 0 h 962"/>
                    <a:gd name="T4" fmla="*/ 0 w 6346"/>
                    <a:gd name="T5" fmla="*/ 2 h 962"/>
                    <a:gd name="T6" fmla="*/ 1 w 6346"/>
                    <a:gd name="T7" fmla="*/ 2 h 962"/>
                    <a:gd name="T8" fmla="*/ 1 w 6346"/>
                    <a:gd name="T9" fmla="*/ 6 h 962"/>
                    <a:gd name="T10" fmla="*/ 3 w 6346"/>
                    <a:gd name="T11" fmla="*/ 8 h 962"/>
                    <a:gd name="T12" fmla="*/ 4 w 6346"/>
                    <a:gd name="T13" fmla="*/ 8 h 962"/>
                    <a:gd name="T14" fmla="*/ 4 w 6346"/>
                    <a:gd name="T15" fmla="*/ 8 h 962"/>
                    <a:gd name="T16" fmla="*/ 4 w 6346"/>
                    <a:gd name="T17" fmla="*/ 7 h 962"/>
                    <a:gd name="T18" fmla="*/ 4 w 6346"/>
                    <a:gd name="T19" fmla="*/ 6 h 962"/>
                    <a:gd name="T20" fmla="*/ 4 w 6346"/>
                    <a:gd name="T21" fmla="*/ 5 h 962"/>
                    <a:gd name="T22" fmla="*/ 5 w 6346"/>
                    <a:gd name="T23" fmla="*/ 4 h 962"/>
                    <a:gd name="T24" fmla="*/ 5 w 6346"/>
                    <a:gd name="T25" fmla="*/ 4 h 962"/>
                    <a:gd name="T26" fmla="*/ 6 w 6346"/>
                    <a:gd name="T27" fmla="*/ 3 h 962"/>
                    <a:gd name="T28" fmla="*/ 7 w 6346"/>
                    <a:gd name="T29" fmla="*/ 3 h 962"/>
                    <a:gd name="T30" fmla="*/ 8 w 6346"/>
                    <a:gd name="T31" fmla="*/ 2 h 962"/>
                    <a:gd name="T32" fmla="*/ 9 w 6346"/>
                    <a:gd name="T33" fmla="*/ 2 h 962"/>
                    <a:gd name="T34" fmla="*/ 10 w 6346"/>
                    <a:gd name="T35" fmla="*/ 2 h 962"/>
                    <a:gd name="T36" fmla="*/ 11 w 6346"/>
                    <a:gd name="T37" fmla="*/ 3 h 962"/>
                    <a:gd name="T38" fmla="*/ 11 w 6346"/>
                    <a:gd name="T39" fmla="*/ 3 h 962"/>
                    <a:gd name="T40" fmla="*/ 12 w 6346"/>
                    <a:gd name="T41" fmla="*/ 4 h 962"/>
                    <a:gd name="T42" fmla="*/ 13 w 6346"/>
                    <a:gd name="T43" fmla="*/ 5 h 962"/>
                    <a:gd name="T44" fmla="*/ 13 w 6346"/>
                    <a:gd name="T45" fmla="*/ 5 h 962"/>
                    <a:gd name="T46" fmla="*/ 13 w 6346"/>
                    <a:gd name="T47" fmla="*/ 6 h 962"/>
                    <a:gd name="T48" fmla="*/ 13 w 6346"/>
                    <a:gd name="T49" fmla="*/ 8 h 962"/>
                    <a:gd name="T50" fmla="*/ 35 w 6346"/>
                    <a:gd name="T51" fmla="*/ 8 h 962"/>
                    <a:gd name="T52" fmla="*/ 35 w 6346"/>
                    <a:gd name="T53" fmla="*/ 7 h 962"/>
                    <a:gd name="T54" fmla="*/ 35 w 6346"/>
                    <a:gd name="T55" fmla="*/ 6 h 962"/>
                    <a:gd name="T56" fmla="*/ 35 w 6346"/>
                    <a:gd name="T57" fmla="*/ 5 h 962"/>
                    <a:gd name="T58" fmla="*/ 36 w 6346"/>
                    <a:gd name="T59" fmla="*/ 4 h 962"/>
                    <a:gd name="T60" fmla="*/ 37 w 6346"/>
                    <a:gd name="T61" fmla="*/ 3 h 962"/>
                    <a:gd name="T62" fmla="*/ 37 w 6346"/>
                    <a:gd name="T63" fmla="*/ 3 h 962"/>
                    <a:gd name="T64" fmla="*/ 38 w 6346"/>
                    <a:gd name="T65" fmla="*/ 3 h 962"/>
                    <a:gd name="T66" fmla="*/ 40 w 6346"/>
                    <a:gd name="T67" fmla="*/ 3 h 962"/>
                    <a:gd name="T68" fmla="*/ 40 w 6346"/>
                    <a:gd name="T69" fmla="*/ 3 h 962"/>
                    <a:gd name="T70" fmla="*/ 41 w 6346"/>
                    <a:gd name="T71" fmla="*/ 3 h 962"/>
                    <a:gd name="T72" fmla="*/ 42 w 6346"/>
                    <a:gd name="T73" fmla="*/ 4 h 962"/>
                    <a:gd name="T74" fmla="*/ 42 w 6346"/>
                    <a:gd name="T75" fmla="*/ 5 h 962"/>
                    <a:gd name="T76" fmla="*/ 43 w 6346"/>
                    <a:gd name="T77" fmla="*/ 5 h 962"/>
                    <a:gd name="T78" fmla="*/ 43 w 6346"/>
                    <a:gd name="T79" fmla="*/ 6 h 962"/>
                    <a:gd name="T80" fmla="*/ 43 w 6346"/>
                    <a:gd name="T81" fmla="*/ 7 h 962"/>
                    <a:gd name="T82" fmla="*/ 50 w 6346"/>
                    <a:gd name="T83" fmla="*/ 7 h 962"/>
                    <a:gd name="T84" fmla="*/ 50 w 6346"/>
                    <a:gd name="T85" fmla="*/ 7 h 962"/>
                    <a:gd name="T86" fmla="*/ 50 w 6346"/>
                    <a:gd name="T87" fmla="*/ 7 h 962"/>
                    <a:gd name="T88" fmla="*/ 50 w 6346"/>
                    <a:gd name="T89" fmla="*/ 7 h 962"/>
                    <a:gd name="T90" fmla="*/ 50 w 6346"/>
                    <a:gd name="T91" fmla="*/ 7 h 962"/>
                    <a:gd name="T92" fmla="*/ 50 w 6346"/>
                    <a:gd name="T93" fmla="*/ 5 h 962"/>
                    <a:gd name="T94" fmla="*/ 50 w 6346"/>
                    <a:gd name="T95" fmla="*/ 5 h 962"/>
                    <a:gd name="T96" fmla="*/ 48 w 6346"/>
                    <a:gd name="T97" fmla="*/ 4 h 962"/>
                    <a:gd name="T98" fmla="*/ 46 w 6346"/>
                    <a:gd name="T99" fmla="*/ 3 h 962"/>
                    <a:gd name="T100" fmla="*/ 44 w 6346"/>
                    <a:gd name="T101" fmla="*/ 3 h 962"/>
                    <a:gd name="T102" fmla="*/ 42 w 6346"/>
                    <a:gd name="T103" fmla="*/ 2 h 962"/>
                    <a:gd name="T104" fmla="*/ 40 w 6346"/>
                    <a:gd name="T105" fmla="*/ 2 h 962"/>
                    <a:gd name="T106" fmla="*/ 38 w 6346"/>
                    <a:gd name="T107" fmla="*/ 1 h 962"/>
                    <a:gd name="T108" fmla="*/ 37 w 6346"/>
                    <a:gd name="T109" fmla="*/ 1 h 962"/>
                    <a:gd name="T110" fmla="*/ 36 w 6346"/>
                    <a:gd name="T111" fmla="*/ 1 h 962"/>
                    <a:gd name="T112" fmla="*/ 34 w 6346"/>
                    <a:gd name="T113" fmla="*/ 2 h 962"/>
                    <a:gd name="T114" fmla="*/ 32 w 6346"/>
                    <a:gd name="T115" fmla="*/ 2 h 962"/>
                    <a:gd name="T116" fmla="*/ 23 w 6346"/>
                    <a:gd name="T117" fmla="*/ 1 h 962"/>
                    <a:gd name="T118" fmla="*/ 19 w 6346"/>
                    <a:gd name="T119" fmla="*/ 1 h 962"/>
                    <a:gd name="T120" fmla="*/ 14 w 6346"/>
                    <a:gd name="T121" fmla="*/ 1 h 962"/>
                    <a:gd name="T122" fmla="*/ 12 w 6346"/>
                    <a:gd name="T123" fmla="*/ 1 h 962"/>
                    <a:gd name="T124" fmla="*/ 3 w 6346"/>
                    <a:gd name="T125" fmla="*/ 0 h 962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0" t="0" r="r" b="b"/>
                  <a:pathLst>
                    <a:path w="6346" h="962">
                      <a:moveTo>
                        <a:pt x="318" y="0"/>
                      </a:moveTo>
                      <a:lnTo>
                        <a:pt x="38" y="0"/>
                      </a:lnTo>
                      <a:lnTo>
                        <a:pt x="0" y="149"/>
                      </a:lnTo>
                      <a:lnTo>
                        <a:pt x="125" y="149"/>
                      </a:lnTo>
                      <a:lnTo>
                        <a:pt x="125" y="686"/>
                      </a:lnTo>
                      <a:lnTo>
                        <a:pt x="369" y="929"/>
                      </a:lnTo>
                      <a:lnTo>
                        <a:pt x="424" y="954"/>
                      </a:lnTo>
                      <a:lnTo>
                        <a:pt x="470" y="962"/>
                      </a:lnTo>
                      <a:lnTo>
                        <a:pt x="462" y="839"/>
                      </a:lnTo>
                      <a:lnTo>
                        <a:pt x="456" y="694"/>
                      </a:lnTo>
                      <a:lnTo>
                        <a:pt x="489" y="570"/>
                      </a:lnTo>
                      <a:lnTo>
                        <a:pt x="534" y="479"/>
                      </a:lnTo>
                      <a:lnTo>
                        <a:pt x="593" y="398"/>
                      </a:lnTo>
                      <a:lnTo>
                        <a:pt x="679" y="319"/>
                      </a:lnTo>
                      <a:lnTo>
                        <a:pt x="778" y="260"/>
                      </a:lnTo>
                      <a:lnTo>
                        <a:pt x="918" y="223"/>
                      </a:lnTo>
                      <a:lnTo>
                        <a:pt x="1102" y="209"/>
                      </a:lnTo>
                      <a:lnTo>
                        <a:pt x="1229" y="242"/>
                      </a:lnTo>
                      <a:lnTo>
                        <a:pt x="1323" y="293"/>
                      </a:lnTo>
                      <a:lnTo>
                        <a:pt x="1401" y="352"/>
                      </a:lnTo>
                      <a:lnTo>
                        <a:pt x="1494" y="443"/>
                      </a:lnTo>
                      <a:lnTo>
                        <a:pt x="1553" y="544"/>
                      </a:lnTo>
                      <a:lnTo>
                        <a:pt x="1592" y="633"/>
                      </a:lnTo>
                      <a:lnTo>
                        <a:pt x="1604" y="720"/>
                      </a:lnTo>
                      <a:lnTo>
                        <a:pt x="1604" y="909"/>
                      </a:lnTo>
                      <a:lnTo>
                        <a:pt x="4377" y="962"/>
                      </a:lnTo>
                      <a:lnTo>
                        <a:pt x="4377" y="779"/>
                      </a:lnTo>
                      <a:lnTo>
                        <a:pt x="4415" y="653"/>
                      </a:lnTo>
                      <a:lnTo>
                        <a:pt x="4461" y="556"/>
                      </a:lnTo>
                      <a:lnTo>
                        <a:pt x="4529" y="465"/>
                      </a:lnTo>
                      <a:lnTo>
                        <a:pt x="4627" y="384"/>
                      </a:lnTo>
                      <a:lnTo>
                        <a:pt x="4727" y="332"/>
                      </a:lnTo>
                      <a:lnTo>
                        <a:pt x="4825" y="301"/>
                      </a:lnTo>
                      <a:lnTo>
                        <a:pt x="4997" y="301"/>
                      </a:lnTo>
                      <a:lnTo>
                        <a:pt x="5089" y="319"/>
                      </a:lnTo>
                      <a:lnTo>
                        <a:pt x="5182" y="359"/>
                      </a:lnTo>
                      <a:lnTo>
                        <a:pt x="5266" y="431"/>
                      </a:lnTo>
                      <a:lnTo>
                        <a:pt x="5347" y="523"/>
                      </a:lnTo>
                      <a:lnTo>
                        <a:pt x="5400" y="633"/>
                      </a:lnTo>
                      <a:lnTo>
                        <a:pt x="5433" y="753"/>
                      </a:lnTo>
                      <a:lnTo>
                        <a:pt x="5433" y="876"/>
                      </a:lnTo>
                      <a:lnTo>
                        <a:pt x="6346" y="873"/>
                      </a:lnTo>
                      <a:lnTo>
                        <a:pt x="6346" y="833"/>
                      </a:lnTo>
                      <a:lnTo>
                        <a:pt x="6316" y="833"/>
                      </a:lnTo>
                      <a:lnTo>
                        <a:pt x="6316" y="774"/>
                      </a:lnTo>
                      <a:lnTo>
                        <a:pt x="6344" y="771"/>
                      </a:lnTo>
                      <a:lnTo>
                        <a:pt x="6344" y="593"/>
                      </a:lnTo>
                      <a:lnTo>
                        <a:pt x="6320" y="556"/>
                      </a:lnTo>
                      <a:lnTo>
                        <a:pt x="6108" y="451"/>
                      </a:lnTo>
                      <a:lnTo>
                        <a:pt x="5875" y="359"/>
                      </a:lnTo>
                      <a:lnTo>
                        <a:pt x="5593" y="274"/>
                      </a:lnTo>
                      <a:lnTo>
                        <a:pt x="5288" y="201"/>
                      </a:lnTo>
                      <a:lnTo>
                        <a:pt x="5008" y="143"/>
                      </a:lnTo>
                      <a:lnTo>
                        <a:pt x="4741" y="96"/>
                      </a:lnTo>
                      <a:lnTo>
                        <a:pt x="4649" y="96"/>
                      </a:lnTo>
                      <a:lnTo>
                        <a:pt x="4588" y="123"/>
                      </a:lnTo>
                      <a:lnTo>
                        <a:pt x="4303" y="163"/>
                      </a:lnTo>
                      <a:lnTo>
                        <a:pt x="4078" y="183"/>
                      </a:lnTo>
                      <a:lnTo>
                        <a:pt x="2894" y="109"/>
                      </a:lnTo>
                      <a:lnTo>
                        <a:pt x="2326" y="64"/>
                      </a:lnTo>
                      <a:lnTo>
                        <a:pt x="1791" y="23"/>
                      </a:lnTo>
                      <a:lnTo>
                        <a:pt x="1520" y="5"/>
                      </a:lnTo>
                      <a:lnTo>
                        <a:pt x="318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4249" name="Freeform 31"/>
                <p:cNvSpPr>
                  <a:spLocks/>
                </p:cNvSpPr>
                <p:nvPr/>
              </p:nvSpPr>
              <p:spPr bwMode="auto">
                <a:xfrm>
                  <a:off x="2613" y="2601"/>
                  <a:ext cx="640" cy="432"/>
                </a:xfrm>
                <a:custGeom>
                  <a:avLst/>
                  <a:gdLst>
                    <a:gd name="T0" fmla="*/ 0 w 1280"/>
                    <a:gd name="T1" fmla="*/ 0 h 865"/>
                    <a:gd name="T2" fmla="*/ 0 w 1280"/>
                    <a:gd name="T3" fmla="*/ 6 h 865"/>
                    <a:gd name="T4" fmla="*/ 10 w 1280"/>
                    <a:gd name="T5" fmla="*/ 6 h 865"/>
                    <a:gd name="T6" fmla="*/ 10 w 1280"/>
                    <a:gd name="T7" fmla="*/ 0 h 865"/>
                    <a:gd name="T8" fmla="*/ 9 w 1280"/>
                    <a:gd name="T9" fmla="*/ 0 h 865"/>
                    <a:gd name="T10" fmla="*/ 7 w 1280"/>
                    <a:gd name="T11" fmla="*/ 0 h 865"/>
                    <a:gd name="T12" fmla="*/ 6 w 1280"/>
                    <a:gd name="T13" fmla="*/ 0 h 865"/>
                    <a:gd name="T14" fmla="*/ 4 w 1280"/>
                    <a:gd name="T15" fmla="*/ 0 h 865"/>
                    <a:gd name="T16" fmla="*/ 3 w 1280"/>
                    <a:gd name="T17" fmla="*/ 0 h 865"/>
                    <a:gd name="T18" fmla="*/ 2 w 1280"/>
                    <a:gd name="T19" fmla="*/ 0 h 865"/>
                    <a:gd name="T20" fmla="*/ 0 w 1280"/>
                    <a:gd name="T21" fmla="*/ 0 h 865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280" h="865">
                      <a:moveTo>
                        <a:pt x="0" y="0"/>
                      </a:moveTo>
                      <a:lnTo>
                        <a:pt x="0" y="845"/>
                      </a:lnTo>
                      <a:lnTo>
                        <a:pt x="1280" y="865"/>
                      </a:lnTo>
                      <a:lnTo>
                        <a:pt x="1280" y="92"/>
                      </a:lnTo>
                      <a:lnTo>
                        <a:pt x="1110" y="75"/>
                      </a:lnTo>
                      <a:lnTo>
                        <a:pt x="877" y="59"/>
                      </a:lnTo>
                      <a:lnTo>
                        <a:pt x="642" y="48"/>
                      </a:lnTo>
                      <a:lnTo>
                        <a:pt x="490" y="34"/>
                      </a:lnTo>
                      <a:lnTo>
                        <a:pt x="340" y="25"/>
                      </a:lnTo>
                      <a:lnTo>
                        <a:pt x="138" y="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94250" name="Group 32"/>
                <p:cNvGrpSpPr>
                  <a:grpSpLocks/>
                </p:cNvGrpSpPr>
                <p:nvPr/>
              </p:nvGrpSpPr>
              <p:grpSpPr bwMode="auto">
                <a:xfrm>
                  <a:off x="2096" y="2463"/>
                  <a:ext cx="1075" cy="491"/>
                  <a:chOff x="2096" y="2463"/>
                  <a:chExt cx="1075" cy="491"/>
                </a:xfrm>
              </p:grpSpPr>
              <p:sp>
                <p:nvSpPr>
                  <p:cNvPr id="94251" name="Oval 33"/>
                  <p:cNvSpPr>
                    <a:spLocks noChangeArrowheads="1"/>
                  </p:cNvSpPr>
                  <p:nvPr/>
                </p:nvSpPr>
                <p:spPr bwMode="auto">
                  <a:xfrm>
                    <a:off x="2096" y="2463"/>
                    <a:ext cx="123" cy="67"/>
                  </a:xfrm>
                  <a:prstGeom prst="ellipse">
                    <a:avLst/>
                  </a:prstGeom>
                  <a:solidFill>
                    <a:srgbClr val="800000"/>
                  </a:solidFill>
                  <a:ln w="9525">
                    <a:solidFill>
                      <a:srgbClr val="8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4252" name="Oval 34"/>
                  <p:cNvSpPr>
                    <a:spLocks noChangeArrowheads="1"/>
                  </p:cNvSpPr>
                  <p:nvPr/>
                </p:nvSpPr>
                <p:spPr bwMode="auto">
                  <a:xfrm>
                    <a:off x="2119" y="2486"/>
                    <a:ext cx="18" cy="18"/>
                  </a:xfrm>
                  <a:prstGeom prst="ellipse">
                    <a:avLst/>
                  </a:prstGeom>
                  <a:solidFill>
                    <a:srgbClr val="00000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94253" name="Group 35"/>
                  <p:cNvGrpSpPr>
                    <a:grpSpLocks/>
                  </p:cNvGrpSpPr>
                  <p:nvPr/>
                </p:nvGrpSpPr>
                <p:grpSpPr bwMode="auto">
                  <a:xfrm>
                    <a:off x="2494" y="2659"/>
                    <a:ext cx="677" cy="295"/>
                    <a:chOff x="2494" y="2659"/>
                    <a:chExt cx="677" cy="295"/>
                  </a:xfrm>
                </p:grpSpPr>
                <p:sp>
                  <p:nvSpPr>
                    <p:cNvPr id="94254" name="Freeform 36"/>
                    <p:cNvSpPr>
                      <a:spLocks/>
                    </p:cNvSpPr>
                    <p:nvPr/>
                  </p:nvSpPr>
                  <p:spPr bwMode="auto">
                    <a:xfrm>
                      <a:off x="2494" y="2860"/>
                      <a:ext cx="677" cy="94"/>
                    </a:xfrm>
                    <a:custGeom>
                      <a:avLst/>
                      <a:gdLst>
                        <a:gd name="T0" fmla="*/ 0 w 1355"/>
                        <a:gd name="T1" fmla="*/ 0 h 189"/>
                        <a:gd name="T2" fmla="*/ 0 w 1355"/>
                        <a:gd name="T3" fmla="*/ 1 h 189"/>
                        <a:gd name="T4" fmla="*/ 10 w 1355"/>
                        <a:gd name="T5" fmla="*/ 0 h 189"/>
                        <a:gd name="T6" fmla="*/ 0 w 1355"/>
                        <a:gd name="T7" fmla="*/ 0 h 189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1355" h="189">
                          <a:moveTo>
                            <a:pt x="0" y="105"/>
                          </a:moveTo>
                          <a:lnTo>
                            <a:pt x="0" y="189"/>
                          </a:lnTo>
                          <a:lnTo>
                            <a:pt x="1355" y="0"/>
                          </a:lnTo>
                          <a:lnTo>
                            <a:pt x="0" y="105"/>
                          </a:lnTo>
                          <a:close/>
                        </a:path>
                      </a:pathLst>
                    </a:custGeom>
                    <a:solidFill>
                      <a:srgbClr val="800000"/>
                    </a:solidFill>
                    <a:ln w="9525">
                      <a:solidFill>
                        <a:srgbClr val="8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4255" name="Freeform 37"/>
                    <p:cNvSpPr>
                      <a:spLocks/>
                    </p:cNvSpPr>
                    <p:nvPr/>
                  </p:nvSpPr>
                  <p:spPr bwMode="auto">
                    <a:xfrm>
                      <a:off x="2494" y="2659"/>
                      <a:ext cx="670" cy="112"/>
                    </a:xfrm>
                    <a:custGeom>
                      <a:avLst/>
                      <a:gdLst>
                        <a:gd name="T0" fmla="*/ 0 w 1341"/>
                        <a:gd name="T1" fmla="*/ 0 h 223"/>
                        <a:gd name="T2" fmla="*/ 0 w 1341"/>
                        <a:gd name="T3" fmla="*/ 1 h 223"/>
                        <a:gd name="T4" fmla="*/ 10 w 1341"/>
                        <a:gd name="T5" fmla="*/ 2 h 223"/>
                        <a:gd name="T6" fmla="*/ 0 w 1341"/>
                        <a:gd name="T7" fmla="*/ 0 h 22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1341" h="223">
                          <a:moveTo>
                            <a:pt x="0" y="0"/>
                          </a:moveTo>
                          <a:lnTo>
                            <a:pt x="0" y="87"/>
                          </a:lnTo>
                          <a:lnTo>
                            <a:pt x="1341" y="223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800000"/>
                    </a:solidFill>
                    <a:ln w="9525">
                      <a:solidFill>
                        <a:srgbClr val="8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4256" name="Freeform 38"/>
                    <p:cNvSpPr>
                      <a:spLocks/>
                    </p:cNvSpPr>
                    <p:nvPr/>
                  </p:nvSpPr>
                  <p:spPr bwMode="auto">
                    <a:xfrm>
                      <a:off x="2494" y="2725"/>
                      <a:ext cx="670" cy="69"/>
                    </a:xfrm>
                    <a:custGeom>
                      <a:avLst/>
                      <a:gdLst>
                        <a:gd name="T0" fmla="*/ 0 w 1341"/>
                        <a:gd name="T1" fmla="*/ 0 h 138"/>
                        <a:gd name="T2" fmla="*/ 0 w 1341"/>
                        <a:gd name="T3" fmla="*/ 1 h 138"/>
                        <a:gd name="T4" fmla="*/ 10 w 1341"/>
                        <a:gd name="T5" fmla="*/ 2 h 138"/>
                        <a:gd name="T6" fmla="*/ 0 w 1341"/>
                        <a:gd name="T7" fmla="*/ 0 h 138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1341" h="138">
                          <a:moveTo>
                            <a:pt x="0" y="0"/>
                          </a:moveTo>
                          <a:lnTo>
                            <a:pt x="0" y="86"/>
                          </a:lnTo>
                          <a:lnTo>
                            <a:pt x="1341" y="138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800000"/>
                    </a:solidFill>
                    <a:ln w="9525">
                      <a:solidFill>
                        <a:srgbClr val="8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4257" name="Freeform 39"/>
                    <p:cNvSpPr>
                      <a:spLocks/>
                    </p:cNvSpPr>
                    <p:nvPr/>
                  </p:nvSpPr>
                  <p:spPr bwMode="auto">
                    <a:xfrm>
                      <a:off x="2494" y="2788"/>
                      <a:ext cx="677" cy="42"/>
                    </a:xfrm>
                    <a:custGeom>
                      <a:avLst/>
                      <a:gdLst>
                        <a:gd name="T0" fmla="*/ 0 w 1355"/>
                        <a:gd name="T1" fmla="*/ 0 h 85"/>
                        <a:gd name="T2" fmla="*/ 0 w 1355"/>
                        <a:gd name="T3" fmla="*/ 0 h 85"/>
                        <a:gd name="T4" fmla="*/ 10 w 1355"/>
                        <a:gd name="T5" fmla="*/ 0 h 85"/>
                        <a:gd name="T6" fmla="*/ 0 w 1355"/>
                        <a:gd name="T7" fmla="*/ 0 h 85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1355" h="85">
                          <a:moveTo>
                            <a:pt x="0" y="0"/>
                          </a:moveTo>
                          <a:lnTo>
                            <a:pt x="0" y="85"/>
                          </a:lnTo>
                          <a:lnTo>
                            <a:pt x="1355" y="51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800000"/>
                    </a:solidFill>
                    <a:ln w="9525">
                      <a:solidFill>
                        <a:srgbClr val="8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4258" name="Freeform 40"/>
                    <p:cNvSpPr>
                      <a:spLocks/>
                    </p:cNvSpPr>
                    <p:nvPr/>
                  </p:nvSpPr>
                  <p:spPr bwMode="auto">
                    <a:xfrm>
                      <a:off x="2494" y="2837"/>
                      <a:ext cx="677" cy="55"/>
                    </a:xfrm>
                    <a:custGeom>
                      <a:avLst/>
                      <a:gdLst>
                        <a:gd name="T0" fmla="*/ 0 w 1355"/>
                        <a:gd name="T1" fmla="*/ 0 h 112"/>
                        <a:gd name="T2" fmla="*/ 0 w 1355"/>
                        <a:gd name="T3" fmla="*/ 0 h 112"/>
                        <a:gd name="T4" fmla="*/ 10 w 1355"/>
                        <a:gd name="T5" fmla="*/ 0 h 112"/>
                        <a:gd name="T6" fmla="*/ 0 w 1355"/>
                        <a:gd name="T7" fmla="*/ 0 h 112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1355" h="112">
                          <a:moveTo>
                            <a:pt x="0" y="27"/>
                          </a:moveTo>
                          <a:lnTo>
                            <a:pt x="0" y="112"/>
                          </a:lnTo>
                          <a:lnTo>
                            <a:pt x="1355" y="0"/>
                          </a:lnTo>
                          <a:lnTo>
                            <a:pt x="0" y="27"/>
                          </a:lnTo>
                          <a:close/>
                        </a:path>
                      </a:pathLst>
                    </a:custGeom>
                    <a:solidFill>
                      <a:srgbClr val="800000"/>
                    </a:solidFill>
                    <a:ln w="9525">
                      <a:solidFill>
                        <a:srgbClr val="8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</p:grpSp>
        </p:grpSp>
        <p:grpSp>
          <p:nvGrpSpPr>
            <p:cNvPr id="94223" name="Group 41"/>
            <p:cNvGrpSpPr>
              <a:grpSpLocks/>
            </p:cNvGrpSpPr>
            <p:nvPr/>
          </p:nvGrpSpPr>
          <p:grpSpPr bwMode="auto">
            <a:xfrm>
              <a:off x="1597" y="2685"/>
              <a:ext cx="2446" cy="504"/>
              <a:chOff x="1597" y="2685"/>
              <a:chExt cx="2446" cy="504"/>
            </a:xfrm>
          </p:grpSpPr>
          <p:grpSp>
            <p:nvGrpSpPr>
              <p:cNvPr id="94224" name="Group 42"/>
              <p:cNvGrpSpPr>
                <a:grpSpLocks/>
              </p:cNvGrpSpPr>
              <p:nvPr/>
            </p:nvGrpSpPr>
            <p:grpSpPr bwMode="auto">
              <a:xfrm>
                <a:off x="3541" y="2685"/>
                <a:ext cx="502" cy="504"/>
                <a:chOff x="3541" y="2685"/>
                <a:chExt cx="502" cy="504"/>
              </a:xfrm>
            </p:grpSpPr>
            <p:sp>
              <p:nvSpPr>
                <p:cNvPr id="94235" name="Oval 43"/>
                <p:cNvSpPr>
                  <a:spLocks noChangeArrowheads="1"/>
                </p:cNvSpPr>
                <p:nvPr/>
              </p:nvSpPr>
              <p:spPr bwMode="auto">
                <a:xfrm>
                  <a:off x="3541" y="2685"/>
                  <a:ext cx="502" cy="504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4236" name="Freeform 44"/>
                <p:cNvSpPr>
                  <a:spLocks/>
                </p:cNvSpPr>
                <p:nvPr/>
              </p:nvSpPr>
              <p:spPr bwMode="auto">
                <a:xfrm>
                  <a:off x="3752" y="3012"/>
                  <a:ext cx="88" cy="108"/>
                </a:xfrm>
                <a:custGeom>
                  <a:avLst/>
                  <a:gdLst>
                    <a:gd name="T0" fmla="*/ 0 w 176"/>
                    <a:gd name="T1" fmla="*/ 2 h 215"/>
                    <a:gd name="T2" fmla="*/ 1 w 176"/>
                    <a:gd name="T3" fmla="*/ 0 h 215"/>
                    <a:gd name="T4" fmla="*/ 1 w 176"/>
                    <a:gd name="T5" fmla="*/ 0 h 215"/>
                    <a:gd name="T6" fmla="*/ 2 w 176"/>
                    <a:gd name="T7" fmla="*/ 2 h 215"/>
                    <a:gd name="T8" fmla="*/ 1 w 176"/>
                    <a:gd name="T9" fmla="*/ 2 h 215"/>
                    <a:gd name="T10" fmla="*/ 0 w 176"/>
                    <a:gd name="T11" fmla="*/ 2 h 21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76" h="215">
                      <a:moveTo>
                        <a:pt x="0" y="199"/>
                      </a:moveTo>
                      <a:lnTo>
                        <a:pt x="69" y="0"/>
                      </a:lnTo>
                      <a:lnTo>
                        <a:pt x="111" y="0"/>
                      </a:lnTo>
                      <a:lnTo>
                        <a:pt x="176" y="207"/>
                      </a:lnTo>
                      <a:lnTo>
                        <a:pt x="90" y="215"/>
                      </a:lnTo>
                      <a:lnTo>
                        <a:pt x="0" y="199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4237" name="Freeform 45"/>
                <p:cNvSpPr>
                  <a:spLocks/>
                </p:cNvSpPr>
                <p:nvPr/>
              </p:nvSpPr>
              <p:spPr bwMode="auto">
                <a:xfrm>
                  <a:off x="3747" y="2752"/>
                  <a:ext cx="89" cy="108"/>
                </a:xfrm>
                <a:custGeom>
                  <a:avLst/>
                  <a:gdLst>
                    <a:gd name="T0" fmla="*/ 0 w 179"/>
                    <a:gd name="T1" fmla="*/ 1 h 215"/>
                    <a:gd name="T2" fmla="*/ 0 w 179"/>
                    <a:gd name="T3" fmla="*/ 2 h 215"/>
                    <a:gd name="T4" fmla="*/ 0 w 179"/>
                    <a:gd name="T5" fmla="*/ 2 h 215"/>
                    <a:gd name="T6" fmla="*/ 1 w 179"/>
                    <a:gd name="T7" fmla="*/ 1 h 215"/>
                    <a:gd name="T8" fmla="*/ 0 w 179"/>
                    <a:gd name="T9" fmla="*/ 0 h 215"/>
                    <a:gd name="T10" fmla="*/ 0 w 179"/>
                    <a:gd name="T11" fmla="*/ 1 h 21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79" h="215">
                      <a:moveTo>
                        <a:pt x="0" y="15"/>
                      </a:moveTo>
                      <a:lnTo>
                        <a:pt x="71" y="215"/>
                      </a:lnTo>
                      <a:lnTo>
                        <a:pt x="112" y="215"/>
                      </a:lnTo>
                      <a:lnTo>
                        <a:pt x="179" y="9"/>
                      </a:lnTo>
                      <a:lnTo>
                        <a:pt x="92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4238" name="Freeform 46"/>
                <p:cNvSpPr>
                  <a:spLocks/>
                </p:cNvSpPr>
                <p:nvPr/>
              </p:nvSpPr>
              <p:spPr bwMode="auto">
                <a:xfrm>
                  <a:off x="3867" y="2890"/>
                  <a:ext cx="107" cy="88"/>
                </a:xfrm>
                <a:custGeom>
                  <a:avLst/>
                  <a:gdLst>
                    <a:gd name="T0" fmla="*/ 1 w 215"/>
                    <a:gd name="T1" fmla="*/ 0 h 175"/>
                    <a:gd name="T2" fmla="*/ 0 w 215"/>
                    <a:gd name="T3" fmla="*/ 1 h 175"/>
                    <a:gd name="T4" fmla="*/ 0 w 215"/>
                    <a:gd name="T5" fmla="*/ 1 h 175"/>
                    <a:gd name="T6" fmla="*/ 1 w 215"/>
                    <a:gd name="T7" fmla="*/ 2 h 175"/>
                    <a:gd name="T8" fmla="*/ 1 w 215"/>
                    <a:gd name="T9" fmla="*/ 1 h 175"/>
                    <a:gd name="T10" fmla="*/ 1 w 215"/>
                    <a:gd name="T11" fmla="*/ 0 h 17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15" h="175">
                      <a:moveTo>
                        <a:pt x="200" y="0"/>
                      </a:moveTo>
                      <a:lnTo>
                        <a:pt x="0" y="70"/>
                      </a:lnTo>
                      <a:lnTo>
                        <a:pt x="0" y="112"/>
                      </a:lnTo>
                      <a:lnTo>
                        <a:pt x="206" y="175"/>
                      </a:lnTo>
                      <a:lnTo>
                        <a:pt x="215" y="91"/>
                      </a:lnTo>
                      <a:lnTo>
                        <a:pt x="200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4239" name="Freeform 47"/>
                <p:cNvSpPr>
                  <a:spLocks/>
                </p:cNvSpPr>
                <p:nvPr/>
              </p:nvSpPr>
              <p:spPr bwMode="auto">
                <a:xfrm>
                  <a:off x="3610" y="2890"/>
                  <a:ext cx="107" cy="88"/>
                </a:xfrm>
                <a:custGeom>
                  <a:avLst/>
                  <a:gdLst>
                    <a:gd name="T0" fmla="*/ 0 w 215"/>
                    <a:gd name="T1" fmla="*/ 0 h 175"/>
                    <a:gd name="T2" fmla="*/ 1 w 215"/>
                    <a:gd name="T3" fmla="*/ 1 h 175"/>
                    <a:gd name="T4" fmla="*/ 1 w 215"/>
                    <a:gd name="T5" fmla="*/ 1 h 175"/>
                    <a:gd name="T6" fmla="*/ 0 w 215"/>
                    <a:gd name="T7" fmla="*/ 2 h 175"/>
                    <a:gd name="T8" fmla="*/ 0 w 215"/>
                    <a:gd name="T9" fmla="*/ 1 h 175"/>
                    <a:gd name="T10" fmla="*/ 0 w 215"/>
                    <a:gd name="T11" fmla="*/ 0 h 17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15" h="175">
                      <a:moveTo>
                        <a:pt x="16" y="0"/>
                      </a:moveTo>
                      <a:lnTo>
                        <a:pt x="215" y="70"/>
                      </a:lnTo>
                      <a:lnTo>
                        <a:pt x="215" y="112"/>
                      </a:lnTo>
                      <a:lnTo>
                        <a:pt x="8" y="175"/>
                      </a:lnTo>
                      <a:lnTo>
                        <a:pt x="0" y="91"/>
                      </a:ln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4240" name="Oval 48"/>
                <p:cNvSpPr>
                  <a:spLocks noChangeArrowheads="1"/>
                </p:cNvSpPr>
                <p:nvPr/>
              </p:nvSpPr>
              <p:spPr bwMode="auto">
                <a:xfrm>
                  <a:off x="3609" y="2751"/>
                  <a:ext cx="362" cy="365"/>
                </a:xfrm>
                <a:prstGeom prst="ellipse">
                  <a:avLst/>
                </a:prstGeom>
                <a:noFill/>
                <a:ln w="1905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94241" name="Group 49"/>
                <p:cNvGrpSpPr>
                  <a:grpSpLocks/>
                </p:cNvGrpSpPr>
                <p:nvPr/>
              </p:nvGrpSpPr>
              <p:grpSpPr bwMode="auto">
                <a:xfrm>
                  <a:off x="3723" y="2864"/>
                  <a:ext cx="136" cy="139"/>
                  <a:chOff x="3723" y="2864"/>
                  <a:chExt cx="136" cy="139"/>
                </a:xfrm>
              </p:grpSpPr>
              <p:sp>
                <p:nvSpPr>
                  <p:cNvPr id="94242" name="Oval 50"/>
                  <p:cNvSpPr>
                    <a:spLocks noChangeArrowheads="1"/>
                  </p:cNvSpPr>
                  <p:nvPr/>
                </p:nvSpPr>
                <p:spPr bwMode="auto">
                  <a:xfrm>
                    <a:off x="3723" y="2864"/>
                    <a:ext cx="136" cy="139"/>
                  </a:xfrm>
                  <a:prstGeom prst="ellipse">
                    <a:avLst/>
                  </a:prstGeom>
                  <a:solidFill>
                    <a:srgbClr val="000000"/>
                  </a:solidFill>
                  <a:ln w="19050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4243" name="Oval 51"/>
                  <p:cNvSpPr>
                    <a:spLocks noChangeArrowheads="1"/>
                  </p:cNvSpPr>
                  <p:nvPr/>
                </p:nvSpPr>
                <p:spPr bwMode="auto">
                  <a:xfrm>
                    <a:off x="3750" y="2893"/>
                    <a:ext cx="79" cy="82"/>
                  </a:xfrm>
                  <a:prstGeom prst="ellipse">
                    <a:avLst/>
                  </a:prstGeom>
                  <a:solidFill>
                    <a:srgbClr val="000000"/>
                  </a:solidFill>
                  <a:ln w="19050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94225" name="Group 52"/>
              <p:cNvGrpSpPr>
                <a:grpSpLocks/>
              </p:cNvGrpSpPr>
              <p:nvPr/>
            </p:nvGrpSpPr>
            <p:grpSpPr bwMode="auto">
              <a:xfrm>
                <a:off x="1597" y="2685"/>
                <a:ext cx="502" cy="504"/>
                <a:chOff x="1597" y="2685"/>
                <a:chExt cx="502" cy="504"/>
              </a:xfrm>
            </p:grpSpPr>
            <p:sp>
              <p:nvSpPr>
                <p:cNvPr id="94226" name="Oval 53"/>
                <p:cNvSpPr>
                  <a:spLocks noChangeArrowheads="1"/>
                </p:cNvSpPr>
                <p:nvPr/>
              </p:nvSpPr>
              <p:spPr bwMode="auto">
                <a:xfrm>
                  <a:off x="1597" y="2685"/>
                  <a:ext cx="502" cy="504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4227" name="Freeform 54"/>
                <p:cNvSpPr>
                  <a:spLocks/>
                </p:cNvSpPr>
                <p:nvPr/>
              </p:nvSpPr>
              <p:spPr bwMode="auto">
                <a:xfrm>
                  <a:off x="1809" y="3012"/>
                  <a:ext cx="87" cy="108"/>
                </a:xfrm>
                <a:custGeom>
                  <a:avLst/>
                  <a:gdLst>
                    <a:gd name="T0" fmla="*/ 0 w 174"/>
                    <a:gd name="T1" fmla="*/ 2 h 215"/>
                    <a:gd name="T2" fmla="*/ 1 w 174"/>
                    <a:gd name="T3" fmla="*/ 0 h 215"/>
                    <a:gd name="T4" fmla="*/ 1 w 174"/>
                    <a:gd name="T5" fmla="*/ 0 h 215"/>
                    <a:gd name="T6" fmla="*/ 2 w 174"/>
                    <a:gd name="T7" fmla="*/ 2 h 215"/>
                    <a:gd name="T8" fmla="*/ 1 w 174"/>
                    <a:gd name="T9" fmla="*/ 2 h 215"/>
                    <a:gd name="T10" fmla="*/ 0 w 174"/>
                    <a:gd name="T11" fmla="*/ 2 h 21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74" h="215">
                      <a:moveTo>
                        <a:pt x="0" y="199"/>
                      </a:moveTo>
                      <a:lnTo>
                        <a:pt x="67" y="0"/>
                      </a:lnTo>
                      <a:lnTo>
                        <a:pt x="109" y="0"/>
                      </a:lnTo>
                      <a:lnTo>
                        <a:pt x="174" y="207"/>
                      </a:lnTo>
                      <a:lnTo>
                        <a:pt x="90" y="215"/>
                      </a:lnTo>
                      <a:lnTo>
                        <a:pt x="0" y="199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4228" name="Freeform 55"/>
                <p:cNvSpPr>
                  <a:spLocks/>
                </p:cNvSpPr>
                <p:nvPr/>
              </p:nvSpPr>
              <p:spPr bwMode="auto">
                <a:xfrm>
                  <a:off x="1803" y="2752"/>
                  <a:ext cx="90" cy="108"/>
                </a:xfrm>
                <a:custGeom>
                  <a:avLst/>
                  <a:gdLst>
                    <a:gd name="T0" fmla="*/ 0 w 181"/>
                    <a:gd name="T1" fmla="*/ 1 h 215"/>
                    <a:gd name="T2" fmla="*/ 0 w 181"/>
                    <a:gd name="T3" fmla="*/ 2 h 215"/>
                    <a:gd name="T4" fmla="*/ 0 w 181"/>
                    <a:gd name="T5" fmla="*/ 2 h 215"/>
                    <a:gd name="T6" fmla="*/ 1 w 181"/>
                    <a:gd name="T7" fmla="*/ 1 h 215"/>
                    <a:gd name="T8" fmla="*/ 0 w 181"/>
                    <a:gd name="T9" fmla="*/ 0 h 215"/>
                    <a:gd name="T10" fmla="*/ 0 w 181"/>
                    <a:gd name="T11" fmla="*/ 1 h 21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81" h="215">
                      <a:moveTo>
                        <a:pt x="0" y="15"/>
                      </a:moveTo>
                      <a:lnTo>
                        <a:pt x="72" y="215"/>
                      </a:lnTo>
                      <a:lnTo>
                        <a:pt x="115" y="215"/>
                      </a:lnTo>
                      <a:lnTo>
                        <a:pt x="181" y="9"/>
                      </a:lnTo>
                      <a:lnTo>
                        <a:pt x="94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4229" name="Freeform 56"/>
                <p:cNvSpPr>
                  <a:spLocks/>
                </p:cNvSpPr>
                <p:nvPr/>
              </p:nvSpPr>
              <p:spPr bwMode="auto">
                <a:xfrm>
                  <a:off x="1923" y="2890"/>
                  <a:ext cx="108" cy="88"/>
                </a:xfrm>
                <a:custGeom>
                  <a:avLst/>
                  <a:gdLst>
                    <a:gd name="T0" fmla="*/ 2 w 216"/>
                    <a:gd name="T1" fmla="*/ 0 h 175"/>
                    <a:gd name="T2" fmla="*/ 0 w 216"/>
                    <a:gd name="T3" fmla="*/ 1 h 175"/>
                    <a:gd name="T4" fmla="*/ 0 w 216"/>
                    <a:gd name="T5" fmla="*/ 1 h 175"/>
                    <a:gd name="T6" fmla="*/ 2 w 216"/>
                    <a:gd name="T7" fmla="*/ 2 h 175"/>
                    <a:gd name="T8" fmla="*/ 2 w 216"/>
                    <a:gd name="T9" fmla="*/ 1 h 175"/>
                    <a:gd name="T10" fmla="*/ 2 w 216"/>
                    <a:gd name="T11" fmla="*/ 0 h 17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16" h="175">
                      <a:moveTo>
                        <a:pt x="201" y="0"/>
                      </a:moveTo>
                      <a:lnTo>
                        <a:pt x="0" y="70"/>
                      </a:lnTo>
                      <a:lnTo>
                        <a:pt x="0" y="112"/>
                      </a:lnTo>
                      <a:lnTo>
                        <a:pt x="207" y="175"/>
                      </a:lnTo>
                      <a:lnTo>
                        <a:pt x="216" y="91"/>
                      </a:lnTo>
                      <a:lnTo>
                        <a:pt x="201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4230" name="Freeform 57"/>
                <p:cNvSpPr>
                  <a:spLocks/>
                </p:cNvSpPr>
                <p:nvPr/>
              </p:nvSpPr>
              <p:spPr bwMode="auto">
                <a:xfrm>
                  <a:off x="1665" y="2890"/>
                  <a:ext cx="109" cy="88"/>
                </a:xfrm>
                <a:custGeom>
                  <a:avLst/>
                  <a:gdLst>
                    <a:gd name="T0" fmla="*/ 1 w 216"/>
                    <a:gd name="T1" fmla="*/ 0 h 175"/>
                    <a:gd name="T2" fmla="*/ 2 w 216"/>
                    <a:gd name="T3" fmla="*/ 1 h 175"/>
                    <a:gd name="T4" fmla="*/ 2 w 216"/>
                    <a:gd name="T5" fmla="*/ 1 h 175"/>
                    <a:gd name="T6" fmla="*/ 1 w 216"/>
                    <a:gd name="T7" fmla="*/ 2 h 175"/>
                    <a:gd name="T8" fmla="*/ 0 w 216"/>
                    <a:gd name="T9" fmla="*/ 1 h 175"/>
                    <a:gd name="T10" fmla="*/ 1 w 216"/>
                    <a:gd name="T11" fmla="*/ 0 h 17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16" h="175">
                      <a:moveTo>
                        <a:pt x="15" y="0"/>
                      </a:moveTo>
                      <a:lnTo>
                        <a:pt x="216" y="70"/>
                      </a:lnTo>
                      <a:lnTo>
                        <a:pt x="216" y="112"/>
                      </a:lnTo>
                      <a:lnTo>
                        <a:pt x="9" y="175"/>
                      </a:lnTo>
                      <a:lnTo>
                        <a:pt x="0" y="91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4231" name="Oval 58"/>
                <p:cNvSpPr>
                  <a:spLocks noChangeArrowheads="1"/>
                </p:cNvSpPr>
                <p:nvPr/>
              </p:nvSpPr>
              <p:spPr bwMode="auto">
                <a:xfrm>
                  <a:off x="1664" y="2751"/>
                  <a:ext cx="363" cy="365"/>
                </a:xfrm>
                <a:prstGeom prst="ellipse">
                  <a:avLst/>
                </a:prstGeom>
                <a:noFill/>
                <a:ln w="1905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94232" name="Group 59"/>
                <p:cNvGrpSpPr>
                  <a:grpSpLocks/>
                </p:cNvGrpSpPr>
                <p:nvPr/>
              </p:nvGrpSpPr>
              <p:grpSpPr bwMode="auto">
                <a:xfrm>
                  <a:off x="1778" y="2864"/>
                  <a:ext cx="138" cy="139"/>
                  <a:chOff x="1778" y="2864"/>
                  <a:chExt cx="138" cy="139"/>
                </a:xfrm>
              </p:grpSpPr>
              <p:sp>
                <p:nvSpPr>
                  <p:cNvPr id="94233" name="Oval 60"/>
                  <p:cNvSpPr>
                    <a:spLocks noChangeArrowheads="1"/>
                  </p:cNvSpPr>
                  <p:nvPr/>
                </p:nvSpPr>
                <p:spPr bwMode="auto">
                  <a:xfrm>
                    <a:off x="1778" y="2864"/>
                    <a:ext cx="138" cy="139"/>
                  </a:xfrm>
                  <a:prstGeom prst="ellipse">
                    <a:avLst/>
                  </a:prstGeom>
                  <a:solidFill>
                    <a:srgbClr val="000000"/>
                  </a:solidFill>
                  <a:ln w="19050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4234" name="Oval 61"/>
                  <p:cNvSpPr>
                    <a:spLocks noChangeArrowheads="1"/>
                  </p:cNvSpPr>
                  <p:nvPr/>
                </p:nvSpPr>
                <p:spPr bwMode="auto">
                  <a:xfrm>
                    <a:off x="1807" y="2893"/>
                    <a:ext cx="78" cy="82"/>
                  </a:xfrm>
                  <a:prstGeom prst="ellipse">
                    <a:avLst/>
                  </a:prstGeom>
                  <a:solidFill>
                    <a:srgbClr val="000000"/>
                  </a:solidFill>
                  <a:ln w="19050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</p:grpSp>
      <p:sp>
        <p:nvSpPr>
          <p:cNvPr id="81982" name="Text Box 62"/>
          <p:cNvSpPr txBox="1">
            <a:spLocks noChangeArrowheads="1"/>
          </p:cNvSpPr>
          <p:nvPr/>
        </p:nvSpPr>
        <p:spPr bwMode="auto">
          <a:xfrm>
            <a:off x="3429000" y="4953000"/>
            <a:ext cx="2260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The Product</a:t>
            </a:r>
          </a:p>
        </p:txBody>
      </p:sp>
      <p:grpSp>
        <p:nvGrpSpPr>
          <p:cNvPr id="81989" name="Group 69"/>
          <p:cNvGrpSpPr>
            <a:grpSpLocks/>
          </p:cNvGrpSpPr>
          <p:nvPr/>
        </p:nvGrpSpPr>
        <p:grpSpPr bwMode="auto">
          <a:xfrm>
            <a:off x="558800" y="1752600"/>
            <a:ext cx="2362200" cy="2159000"/>
            <a:chOff x="352" y="1104"/>
            <a:chExt cx="1488" cy="1360"/>
          </a:xfrm>
        </p:grpSpPr>
        <p:sp>
          <p:nvSpPr>
            <p:cNvPr id="94220" name="Line 3"/>
            <p:cNvSpPr>
              <a:spLocks noChangeShapeType="1"/>
            </p:cNvSpPr>
            <p:nvPr/>
          </p:nvSpPr>
          <p:spPr bwMode="auto">
            <a:xfrm>
              <a:off x="1040" y="1856"/>
              <a:ext cx="800" cy="60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221" name="Oval 63"/>
            <p:cNvSpPr>
              <a:spLocks noChangeArrowheads="1"/>
            </p:cNvSpPr>
            <p:nvPr/>
          </p:nvSpPr>
          <p:spPr bwMode="auto">
            <a:xfrm>
              <a:off x="352" y="1104"/>
              <a:ext cx="1424" cy="752"/>
            </a:xfrm>
            <a:prstGeom prst="ellipse">
              <a:avLst/>
            </a:prstGeom>
            <a:solidFill>
              <a:srgbClr val="CCECFF"/>
            </a:solidFill>
            <a:ln w="25399">
              <a:solidFill>
                <a:schemeClr val="tx1"/>
              </a:solidFill>
              <a:round/>
              <a:headEnd/>
              <a:tailEnd/>
            </a:ln>
            <a:effectLst>
              <a:outerShdw dist="63500" dir="3187806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sz="2400">
                  <a:solidFill>
                    <a:srgbClr val="0000CC"/>
                  </a:solidFill>
                  <a:latin typeface="Arial" pitchFamily="34" charset="0"/>
                </a:rPr>
                <a:t>Direct</a:t>
              </a:r>
              <a:br>
                <a:rPr lang="en-US" sz="2400">
                  <a:solidFill>
                    <a:srgbClr val="0000CC"/>
                  </a:solidFill>
                  <a:latin typeface="Arial" pitchFamily="34" charset="0"/>
                </a:rPr>
              </a:br>
              <a:r>
                <a:rPr lang="en-US" sz="2400">
                  <a:solidFill>
                    <a:srgbClr val="0000CC"/>
                  </a:solidFill>
                  <a:latin typeface="Arial" pitchFamily="34" charset="0"/>
                </a:rPr>
                <a:t>Materials</a:t>
              </a:r>
              <a:endParaRPr lang="en-US">
                <a:solidFill>
                  <a:srgbClr val="0000CC"/>
                </a:solidFill>
              </a:endParaRPr>
            </a:p>
          </p:txBody>
        </p:sp>
      </p:grpSp>
      <p:grpSp>
        <p:nvGrpSpPr>
          <p:cNvPr id="81987" name="Group 67"/>
          <p:cNvGrpSpPr>
            <a:grpSpLocks/>
          </p:cNvGrpSpPr>
          <p:nvPr/>
        </p:nvGrpSpPr>
        <p:grpSpPr bwMode="auto">
          <a:xfrm>
            <a:off x="3517900" y="1752600"/>
            <a:ext cx="2260600" cy="2022475"/>
            <a:chOff x="2216" y="1104"/>
            <a:chExt cx="1424" cy="1274"/>
          </a:xfrm>
        </p:grpSpPr>
        <p:sp>
          <p:nvSpPr>
            <p:cNvPr id="94218" name="Line 2"/>
            <p:cNvSpPr>
              <a:spLocks noChangeShapeType="1"/>
            </p:cNvSpPr>
            <p:nvPr/>
          </p:nvSpPr>
          <p:spPr bwMode="auto">
            <a:xfrm>
              <a:off x="2976" y="1850"/>
              <a:ext cx="0" cy="52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219" name="Oval 64"/>
            <p:cNvSpPr>
              <a:spLocks noChangeArrowheads="1"/>
            </p:cNvSpPr>
            <p:nvPr/>
          </p:nvSpPr>
          <p:spPr bwMode="auto">
            <a:xfrm>
              <a:off x="2216" y="1104"/>
              <a:ext cx="1424" cy="752"/>
            </a:xfrm>
            <a:prstGeom prst="ellipse">
              <a:avLst/>
            </a:prstGeom>
            <a:solidFill>
              <a:srgbClr val="CCECFF"/>
            </a:solidFill>
            <a:ln w="25399">
              <a:solidFill>
                <a:schemeClr val="tx1"/>
              </a:solidFill>
              <a:round/>
              <a:headEnd/>
              <a:tailEnd/>
            </a:ln>
            <a:effectLst>
              <a:outerShdw dist="53882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sz="2400">
                  <a:solidFill>
                    <a:srgbClr val="0000CC"/>
                  </a:solidFill>
                  <a:latin typeface="Arial" pitchFamily="34" charset="0"/>
                </a:rPr>
                <a:t>Direct</a:t>
              </a:r>
              <a:br>
                <a:rPr lang="en-US" sz="2400">
                  <a:solidFill>
                    <a:srgbClr val="0000CC"/>
                  </a:solidFill>
                  <a:latin typeface="Arial" pitchFamily="34" charset="0"/>
                </a:rPr>
              </a:br>
              <a:r>
                <a:rPr lang="en-US" sz="2400">
                  <a:solidFill>
                    <a:srgbClr val="0000CC"/>
                  </a:solidFill>
                  <a:latin typeface="Arial" pitchFamily="34" charset="0"/>
                </a:rPr>
                <a:t>Labor</a:t>
              </a:r>
              <a:endParaRPr lang="en-US">
                <a:solidFill>
                  <a:srgbClr val="0000CC"/>
                </a:solidFill>
                <a:latin typeface="Arial" pitchFamily="34" charset="0"/>
              </a:endParaRPr>
            </a:p>
          </p:txBody>
        </p:sp>
      </p:grpSp>
      <p:grpSp>
        <p:nvGrpSpPr>
          <p:cNvPr id="81988" name="Group 68"/>
          <p:cNvGrpSpPr>
            <a:grpSpLocks/>
          </p:cNvGrpSpPr>
          <p:nvPr/>
        </p:nvGrpSpPr>
        <p:grpSpPr bwMode="auto">
          <a:xfrm>
            <a:off x="6400800" y="1752600"/>
            <a:ext cx="2349500" cy="2360613"/>
            <a:chOff x="4032" y="1104"/>
            <a:chExt cx="1480" cy="1487"/>
          </a:xfrm>
        </p:grpSpPr>
        <p:sp>
          <p:nvSpPr>
            <p:cNvPr id="94216" name="Line 4"/>
            <p:cNvSpPr>
              <a:spLocks noChangeShapeType="1"/>
            </p:cNvSpPr>
            <p:nvPr/>
          </p:nvSpPr>
          <p:spPr bwMode="auto">
            <a:xfrm flipV="1">
              <a:off x="4032" y="1856"/>
              <a:ext cx="808" cy="735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217" name="Oval 65"/>
            <p:cNvSpPr>
              <a:spLocks noChangeArrowheads="1"/>
            </p:cNvSpPr>
            <p:nvPr/>
          </p:nvSpPr>
          <p:spPr bwMode="auto">
            <a:xfrm>
              <a:off x="4088" y="1104"/>
              <a:ext cx="1424" cy="752"/>
            </a:xfrm>
            <a:prstGeom prst="ellipse">
              <a:avLst/>
            </a:prstGeom>
            <a:solidFill>
              <a:srgbClr val="CCECFF"/>
            </a:solidFill>
            <a:ln w="25399">
              <a:solidFill>
                <a:schemeClr val="tx1"/>
              </a:solidFill>
              <a:round/>
              <a:headEnd/>
              <a:tailEnd/>
            </a:ln>
            <a:effectLst>
              <a:outerShdw dist="53882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sz="2400">
                  <a:solidFill>
                    <a:srgbClr val="0000CC"/>
                  </a:solidFill>
                  <a:latin typeface="Arial" pitchFamily="34" charset="0"/>
                </a:rPr>
                <a:t>Manufacturing</a:t>
              </a:r>
              <a:br>
                <a:rPr lang="en-US" sz="2400">
                  <a:solidFill>
                    <a:srgbClr val="0000CC"/>
                  </a:solidFill>
                  <a:latin typeface="Arial" pitchFamily="34" charset="0"/>
                </a:rPr>
              </a:br>
              <a:r>
                <a:rPr lang="en-US" sz="2400">
                  <a:solidFill>
                    <a:srgbClr val="0000CC"/>
                  </a:solidFill>
                  <a:latin typeface="Arial" pitchFamily="34" charset="0"/>
                </a:rPr>
                <a:t>Overhead</a:t>
              </a:r>
              <a:endParaRPr lang="en-US">
                <a:solidFill>
                  <a:srgbClr val="0000CC"/>
                </a:solidFill>
                <a:latin typeface="Arial" pitchFamily="34" charset="0"/>
              </a:endParaRPr>
            </a:p>
          </p:txBody>
        </p:sp>
      </p:grpSp>
      <p:sp>
        <p:nvSpPr>
          <p:cNvPr id="94215" name="Rectangle 6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/>
              <a:t>Manufacturing Costs</a:t>
            </a:r>
          </a:p>
        </p:txBody>
      </p:sp>
    </p:spTree>
    <p:extLst>
      <p:ext uri="{BB962C8B-B14F-4D97-AF65-F5344CB8AC3E}">
        <p14:creationId xmlns:p14="http://schemas.microsoft.com/office/powerpoint/2010/main" val="31165380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1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8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81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1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eaLnBrk="1" hangingPunct="1"/>
            <a:r>
              <a:rPr lang="en-US" b="1" dirty="0" smtClean="0"/>
              <a:t>Direct Materials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idx="1"/>
          </p:nvPr>
        </p:nvSpPr>
        <p:spPr>
          <a:xfrm>
            <a:off x="76200" y="1600200"/>
            <a:ext cx="8839200" cy="4114800"/>
          </a:xfrm>
          <a:extLs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algn="ctr" eaLnBrk="1" hangingPunct="1">
              <a:lnSpc>
                <a:spcPct val="9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en-US" smtClean="0"/>
              <a:t>  Those materials that become an integral part of the product and that can be conveniently traced directly to it.</a:t>
            </a:r>
          </a:p>
        </p:txBody>
      </p:sp>
      <p:sp>
        <p:nvSpPr>
          <p:cNvPr id="82948" name="Rectangle 4"/>
          <p:cNvSpPr>
            <a:spLocks noChangeArrowheads="1"/>
          </p:cNvSpPr>
          <p:nvPr/>
        </p:nvSpPr>
        <p:spPr bwMode="auto">
          <a:xfrm>
            <a:off x="1066800" y="5094288"/>
            <a:ext cx="7010400" cy="479425"/>
          </a:xfrm>
          <a:prstGeom prst="rect">
            <a:avLst/>
          </a:prstGeom>
          <a:solidFill>
            <a:srgbClr val="F8F8F8"/>
          </a:solidFill>
          <a:ln w="25399">
            <a:solidFill>
              <a:schemeClr val="accent2"/>
            </a:solidFill>
            <a:miter lim="800000"/>
            <a:headEnd/>
            <a:tailEnd/>
          </a:ln>
          <a:effectLst>
            <a:outerShdw dist="53882" dir="2700000" algn="ctr" rotWithShape="0">
              <a:schemeClr val="tx1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latin typeface="Arial" pitchFamily="34" charset="0"/>
              </a:rPr>
              <a:t>Example:</a:t>
            </a:r>
            <a:r>
              <a:rPr lang="en-US" sz="2400" b="1">
                <a:solidFill>
                  <a:schemeClr val="accent2"/>
                </a:solidFill>
                <a:latin typeface="Arial" pitchFamily="34" charset="0"/>
              </a:rPr>
              <a:t>  </a:t>
            </a:r>
            <a:r>
              <a:rPr lang="en-US" sz="2400" b="1">
                <a:solidFill>
                  <a:srgbClr val="0000CC"/>
                </a:solidFill>
                <a:latin typeface="Arial" pitchFamily="34" charset="0"/>
              </a:rPr>
              <a:t>A radio installed in an automobile</a:t>
            </a:r>
            <a:endParaRPr lang="en-US" sz="2400" b="1">
              <a:solidFill>
                <a:schemeClr val="bg1"/>
              </a:solidFill>
              <a:latin typeface="Arial" pitchFamily="34" charset="0"/>
            </a:endParaRPr>
          </a:p>
        </p:txBody>
      </p:sp>
      <p:grpSp>
        <p:nvGrpSpPr>
          <p:cNvPr id="82949" name="Group 5"/>
          <p:cNvGrpSpPr>
            <a:grpSpLocks/>
          </p:cNvGrpSpPr>
          <p:nvPr/>
        </p:nvGrpSpPr>
        <p:grpSpPr bwMode="auto">
          <a:xfrm>
            <a:off x="2097088" y="3760788"/>
            <a:ext cx="5062537" cy="1301750"/>
            <a:chOff x="1321" y="2369"/>
            <a:chExt cx="3189" cy="820"/>
          </a:xfrm>
        </p:grpSpPr>
        <p:grpSp>
          <p:nvGrpSpPr>
            <p:cNvPr id="95238" name="Group 6"/>
            <p:cNvGrpSpPr>
              <a:grpSpLocks/>
            </p:cNvGrpSpPr>
            <p:nvPr/>
          </p:nvGrpSpPr>
          <p:grpSpPr bwMode="auto">
            <a:xfrm>
              <a:off x="1321" y="2369"/>
              <a:ext cx="3189" cy="739"/>
              <a:chOff x="1321" y="2369"/>
              <a:chExt cx="3189" cy="739"/>
            </a:xfrm>
          </p:grpSpPr>
          <p:grpSp>
            <p:nvGrpSpPr>
              <p:cNvPr id="95260" name="Group 7"/>
              <p:cNvGrpSpPr>
                <a:grpSpLocks/>
              </p:cNvGrpSpPr>
              <p:nvPr/>
            </p:nvGrpSpPr>
            <p:grpSpPr bwMode="auto">
              <a:xfrm>
                <a:off x="1488" y="2369"/>
                <a:ext cx="2187" cy="289"/>
                <a:chOff x="1488" y="2369"/>
                <a:chExt cx="2187" cy="289"/>
              </a:xfrm>
            </p:grpSpPr>
            <p:grpSp>
              <p:nvGrpSpPr>
                <p:cNvPr id="95288" name="Group 8"/>
                <p:cNvGrpSpPr>
                  <a:grpSpLocks/>
                </p:cNvGrpSpPr>
                <p:nvPr/>
              </p:nvGrpSpPr>
              <p:grpSpPr bwMode="auto">
                <a:xfrm>
                  <a:off x="2256" y="2400"/>
                  <a:ext cx="1168" cy="255"/>
                  <a:chOff x="2256" y="2400"/>
                  <a:chExt cx="1168" cy="255"/>
                </a:xfrm>
              </p:grpSpPr>
              <p:grpSp>
                <p:nvGrpSpPr>
                  <p:cNvPr id="95290" name="Group 9"/>
                  <p:cNvGrpSpPr>
                    <a:grpSpLocks/>
                  </p:cNvGrpSpPr>
                  <p:nvPr/>
                </p:nvGrpSpPr>
                <p:grpSpPr bwMode="auto">
                  <a:xfrm>
                    <a:off x="2515" y="2409"/>
                    <a:ext cx="744" cy="220"/>
                    <a:chOff x="2515" y="2409"/>
                    <a:chExt cx="744" cy="220"/>
                  </a:xfrm>
                </p:grpSpPr>
                <p:sp>
                  <p:nvSpPr>
                    <p:cNvPr id="95292" name="Freeform 10"/>
                    <p:cNvSpPr>
                      <a:spLocks/>
                    </p:cNvSpPr>
                    <p:nvPr/>
                  </p:nvSpPr>
                  <p:spPr bwMode="auto">
                    <a:xfrm>
                      <a:off x="2515" y="2409"/>
                      <a:ext cx="127" cy="180"/>
                    </a:xfrm>
                    <a:custGeom>
                      <a:avLst/>
                      <a:gdLst>
                        <a:gd name="T0" fmla="*/ 0 w 255"/>
                        <a:gd name="T1" fmla="*/ 1 h 359"/>
                        <a:gd name="T2" fmla="*/ 0 w 255"/>
                        <a:gd name="T3" fmla="*/ 0 h 359"/>
                        <a:gd name="T4" fmla="*/ 1 w 255"/>
                        <a:gd name="T5" fmla="*/ 3 h 359"/>
                        <a:gd name="T6" fmla="*/ 1 w 255"/>
                        <a:gd name="T7" fmla="*/ 3 h 359"/>
                        <a:gd name="T8" fmla="*/ 0 w 255"/>
                        <a:gd name="T9" fmla="*/ 0 h 359"/>
                        <a:gd name="T10" fmla="*/ 0 w 255"/>
                        <a:gd name="T11" fmla="*/ 1 h 359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0" t="0" r="r" b="b"/>
                      <a:pathLst>
                        <a:path w="255" h="359">
                          <a:moveTo>
                            <a:pt x="6" y="5"/>
                          </a:moveTo>
                          <a:lnTo>
                            <a:pt x="0" y="0"/>
                          </a:lnTo>
                          <a:lnTo>
                            <a:pt x="168" y="359"/>
                          </a:lnTo>
                          <a:lnTo>
                            <a:pt x="255" y="359"/>
                          </a:lnTo>
                          <a:lnTo>
                            <a:pt x="70" y="0"/>
                          </a:lnTo>
                          <a:lnTo>
                            <a:pt x="6" y="5"/>
                          </a:lnTo>
                          <a:close/>
                        </a:path>
                      </a:pathLst>
                    </a:custGeom>
                    <a:solidFill>
                      <a:srgbClr val="800000"/>
                    </a:solidFill>
                    <a:ln w="952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5293" name="Freeform 11"/>
                    <p:cNvSpPr>
                      <a:spLocks/>
                    </p:cNvSpPr>
                    <p:nvPr/>
                  </p:nvSpPr>
                  <p:spPr bwMode="auto">
                    <a:xfrm>
                      <a:off x="3142" y="2509"/>
                      <a:ext cx="117" cy="120"/>
                    </a:xfrm>
                    <a:custGeom>
                      <a:avLst/>
                      <a:gdLst>
                        <a:gd name="T0" fmla="*/ 1 w 234"/>
                        <a:gd name="T1" fmla="*/ 1 h 239"/>
                        <a:gd name="T2" fmla="*/ 1 w 234"/>
                        <a:gd name="T3" fmla="*/ 1 h 239"/>
                        <a:gd name="T4" fmla="*/ 2 w 234"/>
                        <a:gd name="T5" fmla="*/ 2 h 239"/>
                        <a:gd name="T6" fmla="*/ 2 w 234"/>
                        <a:gd name="T7" fmla="*/ 2 h 239"/>
                        <a:gd name="T8" fmla="*/ 0 w 234"/>
                        <a:gd name="T9" fmla="*/ 0 h 239"/>
                        <a:gd name="T10" fmla="*/ 1 w 234"/>
                        <a:gd name="T11" fmla="*/ 1 h 239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0" t="0" r="r" b="b"/>
                      <a:pathLst>
                        <a:path w="234" h="239">
                          <a:moveTo>
                            <a:pt x="62" y="27"/>
                          </a:moveTo>
                          <a:lnTo>
                            <a:pt x="68" y="23"/>
                          </a:lnTo>
                          <a:lnTo>
                            <a:pt x="234" y="239"/>
                          </a:lnTo>
                          <a:lnTo>
                            <a:pt x="154" y="227"/>
                          </a:lnTo>
                          <a:lnTo>
                            <a:pt x="0" y="0"/>
                          </a:lnTo>
                          <a:lnTo>
                            <a:pt x="62" y="27"/>
                          </a:lnTo>
                          <a:close/>
                        </a:path>
                      </a:pathLst>
                    </a:custGeom>
                    <a:solidFill>
                      <a:srgbClr val="800000"/>
                    </a:solidFill>
                    <a:ln w="952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95291" name="Freeform 12"/>
                  <p:cNvSpPr>
                    <a:spLocks/>
                  </p:cNvSpPr>
                  <p:nvPr/>
                </p:nvSpPr>
                <p:spPr bwMode="auto">
                  <a:xfrm>
                    <a:off x="2256" y="2400"/>
                    <a:ext cx="1168" cy="255"/>
                  </a:xfrm>
                  <a:custGeom>
                    <a:avLst/>
                    <a:gdLst>
                      <a:gd name="T0" fmla="*/ 1 w 2336"/>
                      <a:gd name="T1" fmla="*/ 1 h 510"/>
                      <a:gd name="T2" fmla="*/ 2 w 2336"/>
                      <a:gd name="T3" fmla="*/ 1 h 510"/>
                      <a:gd name="T4" fmla="*/ 4 w 2336"/>
                      <a:gd name="T5" fmla="*/ 1 h 510"/>
                      <a:gd name="T6" fmla="*/ 5 w 2336"/>
                      <a:gd name="T7" fmla="*/ 1 h 510"/>
                      <a:gd name="T8" fmla="*/ 7 w 2336"/>
                      <a:gd name="T9" fmla="*/ 1 h 510"/>
                      <a:gd name="T10" fmla="*/ 9 w 2336"/>
                      <a:gd name="T11" fmla="*/ 1 h 510"/>
                      <a:gd name="T12" fmla="*/ 11 w 2336"/>
                      <a:gd name="T13" fmla="*/ 1 h 510"/>
                      <a:gd name="T14" fmla="*/ 11 w 2336"/>
                      <a:gd name="T15" fmla="*/ 1 h 510"/>
                      <a:gd name="T16" fmla="*/ 12 w 2336"/>
                      <a:gd name="T17" fmla="*/ 1 h 510"/>
                      <a:gd name="T18" fmla="*/ 13 w 2336"/>
                      <a:gd name="T19" fmla="*/ 1 h 510"/>
                      <a:gd name="T20" fmla="*/ 13 w 2336"/>
                      <a:gd name="T21" fmla="*/ 2 h 510"/>
                      <a:gd name="T22" fmla="*/ 16 w 2336"/>
                      <a:gd name="T23" fmla="*/ 3 h 510"/>
                      <a:gd name="T24" fmla="*/ 17 w 2336"/>
                      <a:gd name="T25" fmla="*/ 4 h 510"/>
                      <a:gd name="T26" fmla="*/ 18 w 2336"/>
                      <a:gd name="T27" fmla="*/ 4 h 510"/>
                      <a:gd name="T28" fmla="*/ 17 w 2336"/>
                      <a:gd name="T29" fmla="*/ 4 h 510"/>
                      <a:gd name="T30" fmla="*/ 0 w 2336"/>
                      <a:gd name="T31" fmla="*/ 3 h 510"/>
                      <a:gd name="T32" fmla="*/ 1 w 2336"/>
                      <a:gd name="T33" fmla="*/ 3 h 510"/>
                      <a:gd name="T34" fmla="*/ 18 w 2336"/>
                      <a:gd name="T35" fmla="*/ 4 h 510"/>
                      <a:gd name="T36" fmla="*/ 19 w 2336"/>
                      <a:gd name="T37" fmla="*/ 4 h 510"/>
                      <a:gd name="T38" fmla="*/ 18 w 2336"/>
                      <a:gd name="T39" fmla="*/ 4 h 510"/>
                      <a:gd name="T40" fmla="*/ 18 w 2336"/>
                      <a:gd name="T41" fmla="*/ 4 h 510"/>
                      <a:gd name="T42" fmla="*/ 17 w 2336"/>
                      <a:gd name="T43" fmla="*/ 3 h 510"/>
                      <a:gd name="T44" fmla="*/ 16 w 2336"/>
                      <a:gd name="T45" fmla="*/ 3 h 510"/>
                      <a:gd name="T46" fmla="*/ 14 w 2336"/>
                      <a:gd name="T47" fmla="*/ 1 h 510"/>
                      <a:gd name="T48" fmla="*/ 12 w 2336"/>
                      <a:gd name="T49" fmla="*/ 1 h 510"/>
                      <a:gd name="T50" fmla="*/ 11 w 2336"/>
                      <a:gd name="T51" fmla="*/ 1 h 510"/>
                      <a:gd name="T52" fmla="*/ 9 w 2336"/>
                      <a:gd name="T53" fmla="*/ 0 h 510"/>
                      <a:gd name="T54" fmla="*/ 6 w 2336"/>
                      <a:gd name="T55" fmla="*/ 0 h 510"/>
                      <a:gd name="T56" fmla="*/ 1 w 2336"/>
                      <a:gd name="T57" fmla="*/ 1 h 510"/>
                      <a:gd name="T58" fmla="*/ 1 w 2336"/>
                      <a:gd name="T59" fmla="*/ 1 h 510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</a:gdLst>
                    <a:ahLst/>
                    <a:cxnLst>
                      <a:cxn ang="T60">
                        <a:pos x="T0" y="T1"/>
                      </a:cxn>
                      <a:cxn ang="T61">
                        <a:pos x="T2" y="T3"/>
                      </a:cxn>
                      <a:cxn ang="T62">
                        <a:pos x="T4" y="T5"/>
                      </a:cxn>
                      <a:cxn ang="T63">
                        <a:pos x="T6" y="T7"/>
                      </a:cxn>
                      <a:cxn ang="T64">
                        <a:pos x="T8" y="T9"/>
                      </a:cxn>
                      <a:cxn ang="T65">
                        <a:pos x="T10" y="T11"/>
                      </a:cxn>
                      <a:cxn ang="T66">
                        <a:pos x="T12" y="T13"/>
                      </a:cxn>
                      <a:cxn ang="T67">
                        <a:pos x="T14" y="T15"/>
                      </a:cxn>
                      <a:cxn ang="T68">
                        <a:pos x="T16" y="T17"/>
                      </a:cxn>
                      <a:cxn ang="T69">
                        <a:pos x="T18" y="T19"/>
                      </a:cxn>
                      <a:cxn ang="T70">
                        <a:pos x="T20" y="T21"/>
                      </a:cxn>
                      <a:cxn ang="T71">
                        <a:pos x="T22" y="T23"/>
                      </a:cxn>
                      <a:cxn ang="T72">
                        <a:pos x="T24" y="T25"/>
                      </a:cxn>
                      <a:cxn ang="T73">
                        <a:pos x="T26" y="T27"/>
                      </a:cxn>
                      <a:cxn ang="T74">
                        <a:pos x="T28" y="T29"/>
                      </a:cxn>
                      <a:cxn ang="T75">
                        <a:pos x="T30" y="T31"/>
                      </a:cxn>
                      <a:cxn ang="T76">
                        <a:pos x="T32" y="T33"/>
                      </a:cxn>
                      <a:cxn ang="T77">
                        <a:pos x="T34" y="T35"/>
                      </a:cxn>
                      <a:cxn ang="T78">
                        <a:pos x="T36" y="T37"/>
                      </a:cxn>
                      <a:cxn ang="T79">
                        <a:pos x="T38" y="T39"/>
                      </a:cxn>
                      <a:cxn ang="T80">
                        <a:pos x="T40" y="T41"/>
                      </a:cxn>
                      <a:cxn ang="T81">
                        <a:pos x="T42" y="T43"/>
                      </a:cxn>
                      <a:cxn ang="T82">
                        <a:pos x="T44" y="T45"/>
                      </a:cxn>
                      <a:cxn ang="T83">
                        <a:pos x="T46" y="T47"/>
                      </a:cxn>
                      <a:cxn ang="T84">
                        <a:pos x="T48" y="T49"/>
                      </a:cxn>
                      <a:cxn ang="T85">
                        <a:pos x="T50" y="T51"/>
                      </a:cxn>
                      <a:cxn ang="T86">
                        <a:pos x="T52" y="T53"/>
                      </a:cxn>
                      <a:cxn ang="T87">
                        <a:pos x="T54" y="T55"/>
                      </a:cxn>
                      <a:cxn ang="T88">
                        <a:pos x="T56" y="T57"/>
                      </a:cxn>
                      <a:cxn ang="T89">
                        <a:pos x="T58" y="T59"/>
                      </a:cxn>
                    </a:cxnLst>
                    <a:rect l="0" t="0" r="r" b="b"/>
                    <a:pathLst>
                      <a:path w="2336" h="510">
                        <a:moveTo>
                          <a:pt x="17" y="68"/>
                        </a:moveTo>
                        <a:lnTo>
                          <a:pt x="236" y="59"/>
                        </a:lnTo>
                        <a:lnTo>
                          <a:pt x="404" y="59"/>
                        </a:lnTo>
                        <a:lnTo>
                          <a:pt x="630" y="47"/>
                        </a:lnTo>
                        <a:lnTo>
                          <a:pt x="838" y="47"/>
                        </a:lnTo>
                        <a:lnTo>
                          <a:pt x="1073" y="47"/>
                        </a:lnTo>
                        <a:lnTo>
                          <a:pt x="1283" y="53"/>
                        </a:lnTo>
                        <a:lnTo>
                          <a:pt x="1383" y="67"/>
                        </a:lnTo>
                        <a:lnTo>
                          <a:pt x="1468" y="85"/>
                        </a:lnTo>
                        <a:lnTo>
                          <a:pt x="1563" y="119"/>
                        </a:lnTo>
                        <a:lnTo>
                          <a:pt x="1653" y="157"/>
                        </a:lnTo>
                        <a:lnTo>
                          <a:pt x="1983" y="327"/>
                        </a:lnTo>
                        <a:lnTo>
                          <a:pt x="2159" y="406"/>
                        </a:lnTo>
                        <a:lnTo>
                          <a:pt x="2260" y="471"/>
                        </a:lnTo>
                        <a:lnTo>
                          <a:pt x="2168" y="469"/>
                        </a:lnTo>
                        <a:lnTo>
                          <a:pt x="0" y="304"/>
                        </a:lnTo>
                        <a:lnTo>
                          <a:pt x="3" y="355"/>
                        </a:lnTo>
                        <a:lnTo>
                          <a:pt x="2266" y="510"/>
                        </a:lnTo>
                        <a:lnTo>
                          <a:pt x="2336" y="497"/>
                        </a:lnTo>
                        <a:lnTo>
                          <a:pt x="2301" y="452"/>
                        </a:lnTo>
                        <a:lnTo>
                          <a:pt x="2238" y="406"/>
                        </a:lnTo>
                        <a:lnTo>
                          <a:pt x="2086" y="327"/>
                        </a:lnTo>
                        <a:lnTo>
                          <a:pt x="1968" y="263"/>
                        </a:lnTo>
                        <a:lnTo>
                          <a:pt x="1667" y="116"/>
                        </a:lnTo>
                        <a:lnTo>
                          <a:pt x="1532" y="64"/>
                        </a:lnTo>
                        <a:lnTo>
                          <a:pt x="1398" y="30"/>
                        </a:lnTo>
                        <a:lnTo>
                          <a:pt x="1098" y="0"/>
                        </a:lnTo>
                        <a:lnTo>
                          <a:pt x="687" y="0"/>
                        </a:lnTo>
                        <a:lnTo>
                          <a:pt x="17" y="36"/>
                        </a:lnTo>
                        <a:lnTo>
                          <a:pt x="17" y="68"/>
                        </a:lnTo>
                        <a:close/>
                      </a:path>
                    </a:pathLst>
                  </a:custGeom>
                  <a:solidFill>
                    <a:srgbClr val="800000"/>
                  </a:solidFill>
                  <a:ln w="9525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95289" name="Freeform 13"/>
                <p:cNvSpPr>
                  <a:spLocks/>
                </p:cNvSpPr>
                <p:nvPr/>
              </p:nvSpPr>
              <p:spPr bwMode="auto">
                <a:xfrm>
                  <a:off x="1488" y="2369"/>
                  <a:ext cx="2187" cy="289"/>
                </a:xfrm>
                <a:custGeom>
                  <a:avLst/>
                  <a:gdLst>
                    <a:gd name="T0" fmla="*/ 1 w 4375"/>
                    <a:gd name="T1" fmla="*/ 3 h 578"/>
                    <a:gd name="T2" fmla="*/ 3 w 4375"/>
                    <a:gd name="T3" fmla="*/ 3 h 578"/>
                    <a:gd name="T4" fmla="*/ 4 w 4375"/>
                    <a:gd name="T5" fmla="*/ 3 h 578"/>
                    <a:gd name="T6" fmla="*/ 5 w 4375"/>
                    <a:gd name="T7" fmla="*/ 2 h 578"/>
                    <a:gd name="T8" fmla="*/ 6 w 4375"/>
                    <a:gd name="T9" fmla="*/ 2 h 578"/>
                    <a:gd name="T10" fmla="*/ 8 w 4375"/>
                    <a:gd name="T11" fmla="*/ 2 h 578"/>
                    <a:gd name="T12" fmla="*/ 9 w 4375"/>
                    <a:gd name="T13" fmla="*/ 2 h 578"/>
                    <a:gd name="T14" fmla="*/ 10 w 4375"/>
                    <a:gd name="T15" fmla="*/ 1 h 578"/>
                    <a:gd name="T16" fmla="*/ 11 w 4375"/>
                    <a:gd name="T17" fmla="*/ 1 h 578"/>
                    <a:gd name="T18" fmla="*/ 13 w 4375"/>
                    <a:gd name="T19" fmla="*/ 1 h 578"/>
                    <a:gd name="T20" fmla="*/ 15 w 4375"/>
                    <a:gd name="T21" fmla="*/ 1 h 578"/>
                    <a:gd name="T22" fmla="*/ 18 w 4375"/>
                    <a:gd name="T23" fmla="*/ 1 h 578"/>
                    <a:gd name="T24" fmla="*/ 20 w 4375"/>
                    <a:gd name="T25" fmla="*/ 0 h 578"/>
                    <a:gd name="T26" fmla="*/ 22 w 4375"/>
                    <a:gd name="T27" fmla="*/ 1 h 578"/>
                    <a:gd name="T28" fmla="*/ 24 w 4375"/>
                    <a:gd name="T29" fmla="*/ 1 h 578"/>
                    <a:gd name="T30" fmla="*/ 25 w 4375"/>
                    <a:gd name="T31" fmla="*/ 2 h 578"/>
                    <a:gd name="T32" fmla="*/ 27 w 4375"/>
                    <a:gd name="T33" fmla="*/ 2 h 578"/>
                    <a:gd name="T34" fmla="*/ 29 w 4375"/>
                    <a:gd name="T35" fmla="*/ 3 h 578"/>
                    <a:gd name="T36" fmla="*/ 30 w 4375"/>
                    <a:gd name="T37" fmla="*/ 3 h 578"/>
                    <a:gd name="T38" fmla="*/ 32 w 4375"/>
                    <a:gd name="T39" fmla="*/ 4 h 578"/>
                    <a:gd name="T40" fmla="*/ 34 w 4375"/>
                    <a:gd name="T41" fmla="*/ 4 h 578"/>
                    <a:gd name="T42" fmla="*/ 33 w 4375"/>
                    <a:gd name="T43" fmla="*/ 5 h 578"/>
                    <a:gd name="T44" fmla="*/ 32 w 4375"/>
                    <a:gd name="T45" fmla="*/ 5 h 578"/>
                    <a:gd name="T46" fmla="*/ 30 w 4375"/>
                    <a:gd name="T47" fmla="*/ 5 h 578"/>
                    <a:gd name="T48" fmla="*/ 29 w 4375"/>
                    <a:gd name="T49" fmla="*/ 4 h 578"/>
                    <a:gd name="T50" fmla="*/ 28 w 4375"/>
                    <a:gd name="T51" fmla="*/ 4 h 578"/>
                    <a:gd name="T52" fmla="*/ 26 w 4375"/>
                    <a:gd name="T53" fmla="*/ 3 h 578"/>
                    <a:gd name="T54" fmla="*/ 24 w 4375"/>
                    <a:gd name="T55" fmla="*/ 2 h 578"/>
                    <a:gd name="T56" fmla="*/ 22 w 4375"/>
                    <a:gd name="T57" fmla="*/ 1 h 578"/>
                    <a:gd name="T58" fmla="*/ 18 w 4375"/>
                    <a:gd name="T59" fmla="*/ 1 h 578"/>
                    <a:gd name="T60" fmla="*/ 14 w 4375"/>
                    <a:gd name="T61" fmla="*/ 1 h 578"/>
                    <a:gd name="T62" fmla="*/ 11 w 4375"/>
                    <a:gd name="T63" fmla="*/ 4 h 57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0" t="0" r="r" b="b"/>
                  <a:pathLst>
                    <a:path w="4375" h="578">
                      <a:moveTo>
                        <a:pt x="0" y="386"/>
                      </a:moveTo>
                      <a:lnTo>
                        <a:pt x="168" y="363"/>
                      </a:lnTo>
                      <a:lnTo>
                        <a:pt x="297" y="333"/>
                      </a:lnTo>
                      <a:lnTo>
                        <a:pt x="384" y="308"/>
                      </a:lnTo>
                      <a:lnTo>
                        <a:pt x="456" y="288"/>
                      </a:lnTo>
                      <a:lnTo>
                        <a:pt x="549" y="265"/>
                      </a:lnTo>
                      <a:lnTo>
                        <a:pt x="629" y="242"/>
                      </a:lnTo>
                      <a:lnTo>
                        <a:pt x="719" y="219"/>
                      </a:lnTo>
                      <a:lnTo>
                        <a:pt x="800" y="202"/>
                      </a:lnTo>
                      <a:lnTo>
                        <a:pt x="892" y="188"/>
                      </a:lnTo>
                      <a:lnTo>
                        <a:pt x="966" y="175"/>
                      </a:lnTo>
                      <a:lnTo>
                        <a:pt x="1030" y="164"/>
                      </a:lnTo>
                      <a:lnTo>
                        <a:pt x="1125" y="149"/>
                      </a:lnTo>
                      <a:lnTo>
                        <a:pt x="1206" y="137"/>
                      </a:lnTo>
                      <a:lnTo>
                        <a:pt x="1282" y="124"/>
                      </a:lnTo>
                      <a:lnTo>
                        <a:pt x="1361" y="103"/>
                      </a:lnTo>
                      <a:lnTo>
                        <a:pt x="1427" y="70"/>
                      </a:lnTo>
                      <a:lnTo>
                        <a:pt x="1473" y="33"/>
                      </a:lnTo>
                      <a:lnTo>
                        <a:pt x="1568" y="28"/>
                      </a:lnTo>
                      <a:lnTo>
                        <a:pt x="1705" y="25"/>
                      </a:lnTo>
                      <a:lnTo>
                        <a:pt x="1861" y="13"/>
                      </a:lnTo>
                      <a:lnTo>
                        <a:pt x="1982" y="7"/>
                      </a:lnTo>
                      <a:lnTo>
                        <a:pt x="2161" y="3"/>
                      </a:lnTo>
                      <a:lnTo>
                        <a:pt x="2334" y="2"/>
                      </a:lnTo>
                      <a:lnTo>
                        <a:pt x="2499" y="0"/>
                      </a:lnTo>
                      <a:lnTo>
                        <a:pt x="2625" y="0"/>
                      </a:lnTo>
                      <a:lnTo>
                        <a:pt x="2762" y="11"/>
                      </a:lnTo>
                      <a:lnTo>
                        <a:pt x="2902" y="33"/>
                      </a:lnTo>
                      <a:lnTo>
                        <a:pt x="3006" y="59"/>
                      </a:lnTo>
                      <a:lnTo>
                        <a:pt x="3099" y="84"/>
                      </a:lnTo>
                      <a:lnTo>
                        <a:pt x="3200" y="115"/>
                      </a:lnTo>
                      <a:lnTo>
                        <a:pt x="3311" y="149"/>
                      </a:lnTo>
                      <a:lnTo>
                        <a:pt x="3423" y="188"/>
                      </a:lnTo>
                      <a:lnTo>
                        <a:pt x="3542" y="228"/>
                      </a:lnTo>
                      <a:lnTo>
                        <a:pt x="3659" y="268"/>
                      </a:lnTo>
                      <a:lnTo>
                        <a:pt x="3782" y="307"/>
                      </a:lnTo>
                      <a:lnTo>
                        <a:pt x="3874" y="338"/>
                      </a:lnTo>
                      <a:lnTo>
                        <a:pt x="3959" y="361"/>
                      </a:lnTo>
                      <a:lnTo>
                        <a:pt x="4053" y="395"/>
                      </a:lnTo>
                      <a:lnTo>
                        <a:pt x="4149" y="425"/>
                      </a:lnTo>
                      <a:lnTo>
                        <a:pt x="4267" y="463"/>
                      </a:lnTo>
                      <a:lnTo>
                        <a:pt x="4375" y="503"/>
                      </a:lnTo>
                      <a:lnTo>
                        <a:pt x="4331" y="531"/>
                      </a:lnTo>
                      <a:lnTo>
                        <a:pt x="4267" y="548"/>
                      </a:lnTo>
                      <a:lnTo>
                        <a:pt x="4197" y="567"/>
                      </a:lnTo>
                      <a:lnTo>
                        <a:pt x="4110" y="576"/>
                      </a:lnTo>
                      <a:lnTo>
                        <a:pt x="3995" y="578"/>
                      </a:lnTo>
                      <a:lnTo>
                        <a:pt x="3880" y="575"/>
                      </a:lnTo>
                      <a:lnTo>
                        <a:pt x="3851" y="531"/>
                      </a:lnTo>
                      <a:lnTo>
                        <a:pt x="3823" y="503"/>
                      </a:lnTo>
                      <a:lnTo>
                        <a:pt x="3768" y="465"/>
                      </a:lnTo>
                      <a:lnTo>
                        <a:pt x="3650" y="401"/>
                      </a:lnTo>
                      <a:lnTo>
                        <a:pt x="3504" y="325"/>
                      </a:lnTo>
                      <a:lnTo>
                        <a:pt x="3373" y="260"/>
                      </a:lnTo>
                      <a:lnTo>
                        <a:pt x="3214" y="181"/>
                      </a:lnTo>
                      <a:lnTo>
                        <a:pt x="3082" y="130"/>
                      </a:lnTo>
                      <a:lnTo>
                        <a:pt x="2956" y="95"/>
                      </a:lnTo>
                      <a:lnTo>
                        <a:pt x="2853" y="81"/>
                      </a:lnTo>
                      <a:lnTo>
                        <a:pt x="2664" y="62"/>
                      </a:lnTo>
                      <a:lnTo>
                        <a:pt x="2416" y="61"/>
                      </a:lnTo>
                      <a:lnTo>
                        <a:pt x="2127" y="68"/>
                      </a:lnTo>
                      <a:lnTo>
                        <a:pt x="1906" y="76"/>
                      </a:lnTo>
                      <a:lnTo>
                        <a:pt x="1553" y="95"/>
                      </a:lnTo>
                      <a:lnTo>
                        <a:pt x="1533" y="438"/>
                      </a:lnTo>
                      <a:lnTo>
                        <a:pt x="0" y="386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95261" name="Freeform 14"/>
              <p:cNvSpPr>
                <a:spLocks/>
              </p:cNvSpPr>
              <p:nvPr/>
            </p:nvSpPr>
            <p:spPr bwMode="auto">
              <a:xfrm>
                <a:off x="1550" y="2652"/>
                <a:ext cx="2958" cy="456"/>
              </a:xfrm>
              <a:custGeom>
                <a:avLst/>
                <a:gdLst>
                  <a:gd name="T0" fmla="*/ 39 w 5916"/>
                  <a:gd name="T1" fmla="*/ 4 h 912"/>
                  <a:gd name="T2" fmla="*/ 40 w 5916"/>
                  <a:gd name="T3" fmla="*/ 5 h 912"/>
                  <a:gd name="T4" fmla="*/ 40 w 5916"/>
                  <a:gd name="T5" fmla="*/ 6 h 912"/>
                  <a:gd name="T6" fmla="*/ 47 w 5916"/>
                  <a:gd name="T7" fmla="*/ 6 h 912"/>
                  <a:gd name="T8" fmla="*/ 46 w 5916"/>
                  <a:gd name="T9" fmla="*/ 6 h 912"/>
                  <a:gd name="T10" fmla="*/ 47 w 5916"/>
                  <a:gd name="T11" fmla="*/ 7 h 912"/>
                  <a:gd name="T12" fmla="*/ 47 w 5916"/>
                  <a:gd name="T13" fmla="*/ 7 h 912"/>
                  <a:gd name="T14" fmla="*/ 46 w 5916"/>
                  <a:gd name="T15" fmla="*/ 7 h 912"/>
                  <a:gd name="T16" fmla="*/ 42 w 5916"/>
                  <a:gd name="T17" fmla="*/ 7 h 912"/>
                  <a:gd name="T18" fmla="*/ 42 w 5916"/>
                  <a:gd name="T19" fmla="*/ 8 h 912"/>
                  <a:gd name="T20" fmla="*/ 40 w 5916"/>
                  <a:gd name="T21" fmla="*/ 8 h 912"/>
                  <a:gd name="T22" fmla="*/ 40 w 5916"/>
                  <a:gd name="T23" fmla="*/ 7 h 912"/>
                  <a:gd name="T24" fmla="*/ 3 w 5916"/>
                  <a:gd name="T25" fmla="*/ 7 h 912"/>
                  <a:gd name="T26" fmla="*/ 2 w 5916"/>
                  <a:gd name="T27" fmla="*/ 6 h 912"/>
                  <a:gd name="T28" fmla="*/ 1 w 5916"/>
                  <a:gd name="T29" fmla="*/ 7 h 912"/>
                  <a:gd name="T30" fmla="*/ 0 w 5916"/>
                  <a:gd name="T31" fmla="*/ 3 h 912"/>
                  <a:gd name="T32" fmla="*/ 3 w 5916"/>
                  <a:gd name="T33" fmla="*/ 0 h 912"/>
                  <a:gd name="T34" fmla="*/ 8 w 5916"/>
                  <a:gd name="T35" fmla="*/ 1 h 912"/>
                  <a:gd name="T36" fmla="*/ 30 w 5916"/>
                  <a:gd name="T37" fmla="*/ 6 h 912"/>
                  <a:gd name="T38" fmla="*/ 31 w 5916"/>
                  <a:gd name="T39" fmla="*/ 6 h 912"/>
                  <a:gd name="T40" fmla="*/ 32 w 5916"/>
                  <a:gd name="T41" fmla="*/ 4 h 912"/>
                  <a:gd name="T42" fmla="*/ 32 w 5916"/>
                  <a:gd name="T43" fmla="*/ 2 h 912"/>
                  <a:gd name="T44" fmla="*/ 35 w 5916"/>
                  <a:gd name="T45" fmla="*/ 1 h 912"/>
                  <a:gd name="T46" fmla="*/ 37 w 5916"/>
                  <a:gd name="T47" fmla="*/ 1 h 912"/>
                  <a:gd name="T48" fmla="*/ 39 w 5916"/>
                  <a:gd name="T49" fmla="*/ 2 h 912"/>
                  <a:gd name="T50" fmla="*/ 39 w 5916"/>
                  <a:gd name="T51" fmla="*/ 4 h 91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5916" h="912">
                    <a:moveTo>
                      <a:pt x="4992" y="432"/>
                    </a:moveTo>
                    <a:lnTo>
                      <a:pt x="5037" y="570"/>
                    </a:lnTo>
                    <a:lnTo>
                      <a:pt x="5037" y="675"/>
                    </a:lnTo>
                    <a:lnTo>
                      <a:pt x="5916" y="675"/>
                    </a:lnTo>
                    <a:lnTo>
                      <a:pt x="5856" y="746"/>
                    </a:lnTo>
                    <a:lnTo>
                      <a:pt x="5896" y="826"/>
                    </a:lnTo>
                    <a:lnTo>
                      <a:pt x="5896" y="864"/>
                    </a:lnTo>
                    <a:lnTo>
                      <a:pt x="5870" y="890"/>
                    </a:lnTo>
                    <a:lnTo>
                      <a:pt x="5364" y="890"/>
                    </a:lnTo>
                    <a:lnTo>
                      <a:pt x="5324" y="912"/>
                    </a:lnTo>
                    <a:lnTo>
                      <a:pt x="5065" y="912"/>
                    </a:lnTo>
                    <a:lnTo>
                      <a:pt x="5031" y="887"/>
                    </a:lnTo>
                    <a:lnTo>
                      <a:pt x="350" y="887"/>
                    </a:lnTo>
                    <a:lnTo>
                      <a:pt x="165" y="720"/>
                    </a:lnTo>
                    <a:lnTo>
                      <a:pt x="19" y="775"/>
                    </a:lnTo>
                    <a:lnTo>
                      <a:pt x="0" y="333"/>
                    </a:lnTo>
                    <a:lnTo>
                      <a:pt x="356" y="0"/>
                    </a:lnTo>
                    <a:lnTo>
                      <a:pt x="913" y="12"/>
                    </a:lnTo>
                    <a:lnTo>
                      <a:pt x="3815" y="746"/>
                    </a:lnTo>
                    <a:lnTo>
                      <a:pt x="3897" y="658"/>
                    </a:lnTo>
                    <a:lnTo>
                      <a:pt x="3969" y="430"/>
                    </a:lnTo>
                    <a:lnTo>
                      <a:pt x="4071" y="243"/>
                    </a:lnTo>
                    <a:lnTo>
                      <a:pt x="4376" y="93"/>
                    </a:lnTo>
                    <a:lnTo>
                      <a:pt x="4659" y="101"/>
                    </a:lnTo>
                    <a:lnTo>
                      <a:pt x="4871" y="210"/>
                    </a:lnTo>
                    <a:lnTo>
                      <a:pt x="4992" y="43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95262" name="Group 15"/>
              <p:cNvGrpSpPr>
                <a:grpSpLocks/>
              </p:cNvGrpSpPr>
              <p:nvPr/>
            </p:nvGrpSpPr>
            <p:grpSpPr bwMode="auto">
              <a:xfrm>
                <a:off x="1321" y="2463"/>
                <a:ext cx="3189" cy="579"/>
                <a:chOff x="1321" y="2463"/>
                <a:chExt cx="3189" cy="579"/>
              </a:xfrm>
            </p:grpSpPr>
            <p:grpSp>
              <p:nvGrpSpPr>
                <p:cNvPr id="95263" name="Group 16"/>
                <p:cNvGrpSpPr>
                  <a:grpSpLocks/>
                </p:cNvGrpSpPr>
                <p:nvPr/>
              </p:nvGrpSpPr>
              <p:grpSpPr bwMode="auto">
                <a:xfrm>
                  <a:off x="1321" y="2650"/>
                  <a:ext cx="193" cy="333"/>
                  <a:chOff x="1321" y="2650"/>
                  <a:chExt cx="193" cy="333"/>
                </a:xfrm>
              </p:grpSpPr>
              <p:sp>
                <p:nvSpPr>
                  <p:cNvPr id="95275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720"/>
                    <a:ext cx="74" cy="12"/>
                  </a:xfrm>
                  <a:prstGeom prst="rect">
                    <a:avLst/>
                  </a:prstGeom>
                  <a:solidFill>
                    <a:srgbClr val="808080"/>
                  </a:solidFill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5276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650"/>
                    <a:ext cx="74" cy="30"/>
                  </a:xfrm>
                  <a:prstGeom prst="rect">
                    <a:avLst/>
                  </a:prstGeom>
                  <a:solidFill>
                    <a:srgbClr val="808080"/>
                  </a:solidFill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5277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693"/>
                    <a:ext cx="74" cy="13"/>
                  </a:xfrm>
                  <a:prstGeom prst="rect">
                    <a:avLst/>
                  </a:prstGeom>
                  <a:solidFill>
                    <a:srgbClr val="808080"/>
                  </a:solidFill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5278" name="Arc 20"/>
                  <p:cNvSpPr>
                    <a:spLocks/>
                  </p:cNvSpPr>
                  <p:nvPr/>
                </p:nvSpPr>
                <p:spPr bwMode="auto">
                  <a:xfrm>
                    <a:off x="1337" y="2749"/>
                    <a:ext cx="72" cy="75"/>
                  </a:xfrm>
                  <a:custGeom>
                    <a:avLst/>
                    <a:gdLst>
                      <a:gd name="T0" fmla="*/ 0 w 21600"/>
                      <a:gd name="T1" fmla="*/ 0 h 21868"/>
                      <a:gd name="T2" fmla="*/ 0 w 21600"/>
                      <a:gd name="T3" fmla="*/ 0 h 21868"/>
                      <a:gd name="T4" fmla="*/ 0 w 21600"/>
                      <a:gd name="T5" fmla="*/ 0 h 21868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868" fill="none" extrusionOk="0">
                        <a:moveTo>
                          <a:pt x="21015" y="21868"/>
                        </a:moveTo>
                        <a:cubicBezTo>
                          <a:pt x="9318" y="21551"/>
                          <a:pt x="0" y="11977"/>
                          <a:pt x="0" y="276"/>
                        </a:cubicBezTo>
                        <a:cubicBezTo>
                          <a:pt x="-1" y="183"/>
                          <a:pt x="0" y="91"/>
                          <a:pt x="1" y="-1"/>
                        </a:cubicBezTo>
                      </a:path>
                      <a:path w="21600" h="21868" stroke="0" extrusionOk="0">
                        <a:moveTo>
                          <a:pt x="21015" y="21868"/>
                        </a:moveTo>
                        <a:cubicBezTo>
                          <a:pt x="9318" y="21551"/>
                          <a:pt x="0" y="11977"/>
                          <a:pt x="0" y="276"/>
                        </a:cubicBezTo>
                        <a:cubicBezTo>
                          <a:pt x="-1" y="183"/>
                          <a:pt x="0" y="91"/>
                          <a:pt x="1" y="-1"/>
                        </a:cubicBezTo>
                        <a:lnTo>
                          <a:pt x="21600" y="276"/>
                        </a:lnTo>
                        <a:lnTo>
                          <a:pt x="21015" y="21868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 w="9525">
                    <a:solidFill>
                      <a:srgbClr val="C0C0C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95279" name="Group 21"/>
                  <p:cNvGrpSpPr>
                    <a:grpSpLocks/>
                  </p:cNvGrpSpPr>
                  <p:nvPr/>
                </p:nvGrpSpPr>
                <p:grpSpPr bwMode="auto">
                  <a:xfrm>
                    <a:off x="1321" y="2945"/>
                    <a:ext cx="193" cy="12"/>
                    <a:chOff x="1321" y="2945"/>
                    <a:chExt cx="193" cy="12"/>
                  </a:xfrm>
                </p:grpSpPr>
                <p:sp>
                  <p:nvSpPr>
                    <p:cNvPr id="95286" name="Rectangle 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29" y="2945"/>
                      <a:ext cx="185" cy="12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9525">
                      <a:solidFill>
                        <a:srgbClr val="C0C0C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5287" name="Oval 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21" y="2945"/>
                      <a:ext cx="22" cy="12"/>
                    </a:xfrm>
                    <a:prstGeom prst="ellipse">
                      <a:avLst/>
                    </a:prstGeom>
                    <a:solidFill>
                      <a:srgbClr val="808080"/>
                    </a:solidFill>
                    <a:ln w="9525">
                      <a:solidFill>
                        <a:srgbClr val="C0C0C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95280" name="Group 24"/>
                  <p:cNvGrpSpPr>
                    <a:grpSpLocks/>
                  </p:cNvGrpSpPr>
                  <p:nvPr/>
                </p:nvGrpSpPr>
                <p:grpSpPr bwMode="auto">
                  <a:xfrm>
                    <a:off x="1321" y="2970"/>
                    <a:ext cx="193" cy="13"/>
                    <a:chOff x="1321" y="2970"/>
                    <a:chExt cx="193" cy="13"/>
                  </a:xfrm>
                </p:grpSpPr>
                <p:sp>
                  <p:nvSpPr>
                    <p:cNvPr id="95284" name="Rectangle 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29" y="2970"/>
                      <a:ext cx="185" cy="13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9525">
                      <a:solidFill>
                        <a:srgbClr val="C0C0C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5285" name="Oval 2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21" y="2970"/>
                      <a:ext cx="22" cy="13"/>
                    </a:xfrm>
                    <a:prstGeom prst="ellipse">
                      <a:avLst/>
                    </a:prstGeom>
                    <a:solidFill>
                      <a:srgbClr val="808080"/>
                    </a:solidFill>
                    <a:ln w="9525">
                      <a:solidFill>
                        <a:srgbClr val="C0C0C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95281" name="Group 27"/>
                  <p:cNvGrpSpPr>
                    <a:grpSpLocks/>
                  </p:cNvGrpSpPr>
                  <p:nvPr/>
                </p:nvGrpSpPr>
                <p:grpSpPr bwMode="auto">
                  <a:xfrm>
                    <a:off x="1321" y="2918"/>
                    <a:ext cx="193" cy="12"/>
                    <a:chOff x="1321" y="2918"/>
                    <a:chExt cx="193" cy="12"/>
                  </a:xfrm>
                </p:grpSpPr>
                <p:sp>
                  <p:nvSpPr>
                    <p:cNvPr id="95282" name="Rectangle 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29" y="2918"/>
                      <a:ext cx="185" cy="12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9525">
                      <a:solidFill>
                        <a:srgbClr val="C0C0C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5283" name="Oval 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21" y="2918"/>
                      <a:ext cx="22" cy="12"/>
                    </a:xfrm>
                    <a:prstGeom prst="ellipse">
                      <a:avLst/>
                    </a:prstGeom>
                    <a:solidFill>
                      <a:srgbClr val="808080"/>
                    </a:solidFill>
                    <a:ln w="9525">
                      <a:solidFill>
                        <a:srgbClr val="C0C0C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95264" name="Freeform 30"/>
                <p:cNvSpPr>
                  <a:spLocks/>
                </p:cNvSpPr>
                <p:nvPr/>
              </p:nvSpPr>
              <p:spPr bwMode="auto">
                <a:xfrm>
                  <a:off x="1337" y="2561"/>
                  <a:ext cx="3173" cy="481"/>
                </a:xfrm>
                <a:custGeom>
                  <a:avLst/>
                  <a:gdLst>
                    <a:gd name="T0" fmla="*/ 3 w 6346"/>
                    <a:gd name="T1" fmla="*/ 0 h 962"/>
                    <a:gd name="T2" fmla="*/ 1 w 6346"/>
                    <a:gd name="T3" fmla="*/ 0 h 962"/>
                    <a:gd name="T4" fmla="*/ 0 w 6346"/>
                    <a:gd name="T5" fmla="*/ 2 h 962"/>
                    <a:gd name="T6" fmla="*/ 1 w 6346"/>
                    <a:gd name="T7" fmla="*/ 2 h 962"/>
                    <a:gd name="T8" fmla="*/ 1 w 6346"/>
                    <a:gd name="T9" fmla="*/ 6 h 962"/>
                    <a:gd name="T10" fmla="*/ 3 w 6346"/>
                    <a:gd name="T11" fmla="*/ 8 h 962"/>
                    <a:gd name="T12" fmla="*/ 4 w 6346"/>
                    <a:gd name="T13" fmla="*/ 8 h 962"/>
                    <a:gd name="T14" fmla="*/ 4 w 6346"/>
                    <a:gd name="T15" fmla="*/ 8 h 962"/>
                    <a:gd name="T16" fmla="*/ 4 w 6346"/>
                    <a:gd name="T17" fmla="*/ 7 h 962"/>
                    <a:gd name="T18" fmla="*/ 4 w 6346"/>
                    <a:gd name="T19" fmla="*/ 6 h 962"/>
                    <a:gd name="T20" fmla="*/ 4 w 6346"/>
                    <a:gd name="T21" fmla="*/ 5 h 962"/>
                    <a:gd name="T22" fmla="*/ 5 w 6346"/>
                    <a:gd name="T23" fmla="*/ 4 h 962"/>
                    <a:gd name="T24" fmla="*/ 5 w 6346"/>
                    <a:gd name="T25" fmla="*/ 4 h 962"/>
                    <a:gd name="T26" fmla="*/ 6 w 6346"/>
                    <a:gd name="T27" fmla="*/ 3 h 962"/>
                    <a:gd name="T28" fmla="*/ 7 w 6346"/>
                    <a:gd name="T29" fmla="*/ 3 h 962"/>
                    <a:gd name="T30" fmla="*/ 8 w 6346"/>
                    <a:gd name="T31" fmla="*/ 2 h 962"/>
                    <a:gd name="T32" fmla="*/ 9 w 6346"/>
                    <a:gd name="T33" fmla="*/ 2 h 962"/>
                    <a:gd name="T34" fmla="*/ 10 w 6346"/>
                    <a:gd name="T35" fmla="*/ 2 h 962"/>
                    <a:gd name="T36" fmla="*/ 11 w 6346"/>
                    <a:gd name="T37" fmla="*/ 3 h 962"/>
                    <a:gd name="T38" fmla="*/ 11 w 6346"/>
                    <a:gd name="T39" fmla="*/ 3 h 962"/>
                    <a:gd name="T40" fmla="*/ 12 w 6346"/>
                    <a:gd name="T41" fmla="*/ 4 h 962"/>
                    <a:gd name="T42" fmla="*/ 13 w 6346"/>
                    <a:gd name="T43" fmla="*/ 5 h 962"/>
                    <a:gd name="T44" fmla="*/ 13 w 6346"/>
                    <a:gd name="T45" fmla="*/ 5 h 962"/>
                    <a:gd name="T46" fmla="*/ 13 w 6346"/>
                    <a:gd name="T47" fmla="*/ 6 h 962"/>
                    <a:gd name="T48" fmla="*/ 13 w 6346"/>
                    <a:gd name="T49" fmla="*/ 8 h 962"/>
                    <a:gd name="T50" fmla="*/ 35 w 6346"/>
                    <a:gd name="T51" fmla="*/ 8 h 962"/>
                    <a:gd name="T52" fmla="*/ 35 w 6346"/>
                    <a:gd name="T53" fmla="*/ 7 h 962"/>
                    <a:gd name="T54" fmla="*/ 35 w 6346"/>
                    <a:gd name="T55" fmla="*/ 6 h 962"/>
                    <a:gd name="T56" fmla="*/ 35 w 6346"/>
                    <a:gd name="T57" fmla="*/ 5 h 962"/>
                    <a:gd name="T58" fmla="*/ 36 w 6346"/>
                    <a:gd name="T59" fmla="*/ 4 h 962"/>
                    <a:gd name="T60" fmla="*/ 37 w 6346"/>
                    <a:gd name="T61" fmla="*/ 3 h 962"/>
                    <a:gd name="T62" fmla="*/ 37 w 6346"/>
                    <a:gd name="T63" fmla="*/ 3 h 962"/>
                    <a:gd name="T64" fmla="*/ 38 w 6346"/>
                    <a:gd name="T65" fmla="*/ 3 h 962"/>
                    <a:gd name="T66" fmla="*/ 40 w 6346"/>
                    <a:gd name="T67" fmla="*/ 3 h 962"/>
                    <a:gd name="T68" fmla="*/ 40 w 6346"/>
                    <a:gd name="T69" fmla="*/ 3 h 962"/>
                    <a:gd name="T70" fmla="*/ 41 w 6346"/>
                    <a:gd name="T71" fmla="*/ 3 h 962"/>
                    <a:gd name="T72" fmla="*/ 42 w 6346"/>
                    <a:gd name="T73" fmla="*/ 4 h 962"/>
                    <a:gd name="T74" fmla="*/ 42 w 6346"/>
                    <a:gd name="T75" fmla="*/ 5 h 962"/>
                    <a:gd name="T76" fmla="*/ 43 w 6346"/>
                    <a:gd name="T77" fmla="*/ 5 h 962"/>
                    <a:gd name="T78" fmla="*/ 43 w 6346"/>
                    <a:gd name="T79" fmla="*/ 6 h 962"/>
                    <a:gd name="T80" fmla="*/ 43 w 6346"/>
                    <a:gd name="T81" fmla="*/ 7 h 962"/>
                    <a:gd name="T82" fmla="*/ 50 w 6346"/>
                    <a:gd name="T83" fmla="*/ 7 h 962"/>
                    <a:gd name="T84" fmla="*/ 50 w 6346"/>
                    <a:gd name="T85" fmla="*/ 7 h 962"/>
                    <a:gd name="T86" fmla="*/ 50 w 6346"/>
                    <a:gd name="T87" fmla="*/ 7 h 962"/>
                    <a:gd name="T88" fmla="*/ 50 w 6346"/>
                    <a:gd name="T89" fmla="*/ 7 h 962"/>
                    <a:gd name="T90" fmla="*/ 50 w 6346"/>
                    <a:gd name="T91" fmla="*/ 7 h 962"/>
                    <a:gd name="T92" fmla="*/ 50 w 6346"/>
                    <a:gd name="T93" fmla="*/ 5 h 962"/>
                    <a:gd name="T94" fmla="*/ 50 w 6346"/>
                    <a:gd name="T95" fmla="*/ 5 h 962"/>
                    <a:gd name="T96" fmla="*/ 48 w 6346"/>
                    <a:gd name="T97" fmla="*/ 4 h 962"/>
                    <a:gd name="T98" fmla="*/ 46 w 6346"/>
                    <a:gd name="T99" fmla="*/ 3 h 962"/>
                    <a:gd name="T100" fmla="*/ 44 w 6346"/>
                    <a:gd name="T101" fmla="*/ 3 h 962"/>
                    <a:gd name="T102" fmla="*/ 42 w 6346"/>
                    <a:gd name="T103" fmla="*/ 2 h 962"/>
                    <a:gd name="T104" fmla="*/ 40 w 6346"/>
                    <a:gd name="T105" fmla="*/ 2 h 962"/>
                    <a:gd name="T106" fmla="*/ 38 w 6346"/>
                    <a:gd name="T107" fmla="*/ 1 h 962"/>
                    <a:gd name="T108" fmla="*/ 37 w 6346"/>
                    <a:gd name="T109" fmla="*/ 1 h 962"/>
                    <a:gd name="T110" fmla="*/ 36 w 6346"/>
                    <a:gd name="T111" fmla="*/ 1 h 962"/>
                    <a:gd name="T112" fmla="*/ 34 w 6346"/>
                    <a:gd name="T113" fmla="*/ 2 h 962"/>
                    <a:gd name="T114" fmla="*/ 32 w 6346"/>
                    <a:gd name="T115" fmla="*/ 2 h 962"/>
                    <a:gd name="T116" fmla="*/ 23 w 6346"/>
                    <a:gd name="T117" fmla="*/ 1 h 962"/>
                    <a:gd name="T118" fmla="*/ 19 w 6346"/>
                    <a:gd name="T119" fmla="*/ 1 h 962"/>
                    <a:gd name="T120" fmla="*/ 14 w 6346"/>
                    <a:gd name="T121" fmla="*/ 1 h 962"/>
                    <a:gd name="T122" fmla="*/ 12 w 6346"/>
                    <a:gd name="T123" fmla="*/ 1 h 962"/>
                    <a:gd name="T124" fmla="*/ 3 w 6346"/>
                    <a:gd name="T125" fmla="*/ 0 h 962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0" t="0" r="r" b="b"/>
                  <a:pathLst>
                    <a:path w="6346" h="962">
                      <a:moveTo>
                        <a:pt x="318" y="0"/>
                      </a:moveTo>
                      <a:lnTo>
                        <a:pt x="38" y="0"/>
                      </a:lnTo>
                      <a:lnTo>
                        <a:pt x="0" y="149"/>
                      </a:lnTo>
                      <a:lnTo>
                        <a:pt x="125" y="149"/>
                      </a:lnTo>
                      <a:lnTo>
                        <a:pt x="125" y="686"/>
                      </a:lnTo>
                      <a:lnTo>
                        <a:pt x="369" y="929"/>
                      </a:lnTo>
                      <a:lnTo>
                        <a:pt x="424" y="954"/>
                      </a:lnTo>
                      <a:lnTo>
                        <a:pt x="470" y="962"/>
                      </a:lnTo>
                      <a:lnTo>
                        <a:pt x="462" y="839"/>
                      </a:lnTo>
                      <a:lnTo>
                        <a:pt x="456" y="694"/>
                      </a:lnTo>
                      <a:lnTo>
                        <a:pt x="489" y="570"/>
                      </a:lnTo>
                      <a:lnTo>
                        <a:pt x="534" y="479"/>
                      </a:lnTo>
                      <a:lnTo>
                        <a:pt x="593" y="398"/>
                      </a:lnTo>
                      <a:lnTo>
                        <a:pt x="679" y="319"/>
                      </a:lnTo>
                      <a:lnTo>
                        <a:pt x="778" y="260"/>
                      </a:lnTo>
                      <a:lnTo>
                        <a:pt x="918" y="223"/>
                      </a:lnTo>
                      <a:lnTo>
                        <a:pt x="1102" y="209"/>
                      </a:lnTo>
                      <a:lnTo>
                        <a:pt x="1229" y="242"/>
                      </a:lnTo>
                      <a:lnTo>
                        <a:pt x="1323" y="293"/>
                      </a:lnTo>
                      <a:lnTo>
                        <a:pt x="1401" y="352"/>
                      </a:lnTo>
                      <a:lnTo>
                        <a:pt x="1494" y="443"/>
                      </a:lnTo>
                      <a:lnTo>
                        <a:pt x="1553" y="544"/>
                      </a:lnTo>
                      <a:lnTo>
                        <a:pt x="1592" y="633"/>
                      </a:lnTo>
                      <a:lnTo>
                        <a:pt x="1604" y="720"/>
                      </a:lnTo>
                      <a:lnTo>
                        <a:pt x="1604" y="909"/>
                      </a:lnTo>
                      <a:lnTo>
                        <a:pt x="4377" y="962"/>
                      </a:lnTo>
                      <a:lnTo>
                        <a:pt x="4377" y="779"/>
                      </a:lnTo>
                      <a:lnTo>
                        <a:pt x="4415" y="653"/>
                      </a:lnTo>
                      <a:lnTo>
                        <a:pt x="4461" y="556"/>
                      </a:lnTo>
                      <a:lnTo>
                        <a:pt x="4529" y="465"/>
                      </a:lnTo>
                      <a:lnTo>
                        <a:pt x="4627" y="384"/>
                      </a:lnTo>
                      <a:lnTo>
                        <a:pt x="4727" y="332"/>
                      </a:lnTo>
                      <a:lnTo>
                        <a:pt x="4825" y="301"/>
                      </a:lnTo>
                      <a:lnTo>
                        <a:pt x="4997" y="301"/>
                      </a:lnTo>
                      <a:lnTo>
                        <a:pt x="5089" y="319"/>
                      </a:lnTo>
                      <a:lnTo>
                        <a:pt x="5182" y="359"/>
                      </a:lnTo>
                      <a:lnTo>
                        <a:pt x="5266" y="431"/>
                      </a:lnTo>
                      <a:lnTo>
                        <a:pt x="5347" y="523"/>
                      </a:lnTo>
                      <a:lnTo>
                        <a:pt x="5400" y="633"/>
                      </a:lnTo>
                      <a:lnTo>
                        <a:pt x="5433" y="753"/>
                      </a:lnTo>
                      <a:lnTo>
                        <a:pt x="5433" y="876"/>
                      </a:lnTo>
                      <a:lnTo>
                        <a:pt x="6346" y="873"/>
                      </a:lnTo>
                      <a:lnTo>
                        <a:pt x="6346" y="833"/>
                      </a:lnTo>
                      <a:lnTo>
                        <a:pt x="6316" y="833"/>
                      </a:lnTo>
                      <a:lnTo>
                        <a:pt x="6316" y="774"/>
                      </a:lnTo>
                      <a:lnTo>
                        <a:pt x="6344" y="771"/>
                      </a:lnTo>
                      <a:lnTo>
                        <a:pt x="6344" y="593"/>
                      </a:lnTo>
                      <a:lnTo>
                        <a:pt x="6320" y="556"/>
                      </a:lnTo>
                      <a:lnTo>
                        <a:pt x="6108" y="451"/>
                      </a:lnTo>
                      <a:lnTo>
                        <a:pt x="5875" y="359"/>
                      </a:lnTo>
                      <a:lnTo>
                        <a:pt x="5593" y="274"/>
                      </a:lnTo>
                      <a:lnTo>
                        <a:pt x="5288" y="201"/>
                      </a:lnTo>
                      <a:lnTo>
                        <a:pt x="5008" y="143"/>
                      </a:lnTo>
                      <a:lnTo>
                        <a:pt x="4741" y="96"/>
                      </a:lnTo>
                      <a:lnTo>
                        <a:pt x="4649" y="96"/>
                      </a:lnTo>
                      <a:lnTo>
                        <a:pt x="4588" y="123"/>
                      </a:lnTo>
                      <a:lnTo>
                        <a:pt x="4303" y="163"/>
                      </a:lnTo>
                      <a:lnTo>
                        <a:pt x="4078" y="183"/>
                      </a:lnTo>
                      <a:lnTo>
                        <a:pt x="2894" y="109"/>
                      </a:lnTo>
                      <a:lnTo>
                        <a:pt x="2326" y="64"/>
                      </a:lnTo>
                      <a:lnTo>
                        <a:pt x="1791" y="23"/>
                      </a:lnTo>
                      <a:lnTo>
                        <a:pt x="1520" y="5"/>
                      </a:lnTo>
                      <a:lnTo>
                        <a:pt x="318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5265" name="Freeform 31"/>
                <p:cNvSpPr>
                  <a:spLocks/>
                </p:cNvSpPr>
                <p:nvPr/>
              </p:nvSpPr>
              <p:spPr bwMode="auto">
                <a:xfrm>
                  <a:off x="2613" y="2601"/>
                  <a:ext cx="640" cy="432"/>
                </a:xfrm>
                <a:custGeom>
                  <a:avLst/>
                  <a:gdLst>
                    <a:gd name="T0" fmla="*/ 0 w 1280"/>
                    <a:gd name="T1" fmla="*/ 0 h 865"/>
                    <a:gd name="T2" fmla="*/ 0 w 1280"/>
                    <a:gd name="T3" fmla="*/ 6 h 865"/>
                    <a:gd name="T4" fmla="*/ 10 w 1280"/>
                    <a:gd name="T5" fmla="*/ 6 h 865"/>
                    <a:gd name="T6" fmla="*/ 10 w 1280"/>
                    <a:gd name="T7" fmla="*/ 0 h 865"/>
                    <a:gd name="T8" fmla="*/ 9 w 1280"/>
                    <a:gd name="T9" fmla="*/ 0 h 865"/>
                    <a:gd name="T10" fmla="*/ 7 w 1280"/>
                    <a:gd name="T11" fmla="*/ 0 h 865"/>
                    <a:gd name="T12" fmla="*/ 6 w 1280"/>
                    <a:gd name="T13" fmla="*/ 0 h 865"/>
                    <a:gd name="T14" fmla="*/ 4 w 1280"/>
                    <a:gd name="T15" fmla="*/ 0 h 865"/>
                    <a:gd name="T16" fmla="*/ 3 w 1280"/>
                    <a:gd name="T17" fmla="*/ 0 h 865"/>
                    <a:gd name="T18" fmla="*/ 2 w 1280"/>
                    <a:gd name="T19" fmla="*/ 0 h 865"/>
                    <a:gd name="T20" fmla="*/ 0 w 1280"/>
                    <a:gd name="T21" fmla="*/ 0 h 865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280" h="865">
                      <a:moveTo>
                        <a:pt x="0" y="0"/>
                      </a:moveTo>
                      <a:lnTo>
                        <a:pt x="0" y="845"/>
                      </a:lnTo>
                      <a:lnTo>
                        <a:pt x="1280" y="865"/>
                      </a:lnTo>
                      <a:lnTo>
                        <a:pt x="1280" y="92"/>
                      </a:lnTo>
                      <a:lnTo>
                        <a:pt x="1110" y="75"/>
                      </a:lnTo>
                      <a:lnTo>
                        <a:pt x="877" y="59"/>
                      </a:lnTo>
                      <a:lnTo>
                        <a:pt x="642" y="48"/>
                      </a:lnTo>
                      <a:lnTo>
                        <a:pt x="490" y="34"/>
                      </a:lnTo>
                      <a:lnTo>
                        <a:pt x="340" y="25"/>
                      </a:lnTo>
                      <a:lnTo>
                        <a:pt x="138" y="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95266" name="Group 32"/>
                <p:cNvGrpSpPr>
                  <a:grpSpLocks/>
                </p:cNvGrpSpPr>
                <p:nvPr/>
              </p:nvGrpSpPr>
              <p:grpSpPr bwMode="auto">
                <a:xfrm>
                  <a:off x="2096" y="2463"/>
                  <a:ext cx="1075" cy="491"/>
                  <a:chOff x="2096" y="2463"/>
                  <a:chExt cx="1075" cy="491"/>
                </a:xfrm>
              </p:grpSpPr>
              <p:sp>
                <p:nvSpPr>
                  <p:cNvPr id="95267" name="Oval 33"/>
                  <p:cNvSpPr>
                    <a:spLocks noChangeArrowheads="1"/>
                  </p:cNvSpPr>
                  <p:nvPr/>
                </p:nvSpPr>
                <p:spPr bwMode="auto">
                  <a:xfrm>
                    <a:off x="2096" y="2463"/>
                    <a:ext cx="123" cy="67"/>
                  </a:xfrm>
                  <a:prstGeom prst="ellipse">
                    <a:avLst/>
                  </a:prstGeom>
                  <a:solidFill>
                    <a:srgbClr val="800000"/>
                  </a:solidFill>
                  <a:ln w="9525">
                    <a:solidFill>
                      <a:srgbClr val="8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5268" name="Oval 34"/>
                  <p:cNvSpPr>
                    <a:spLocks noChangeArrowheads="1"/>
                  </p:cNvSpPr>
                  <p:nvPr/>
                </p:nvSpPr>
                <p:spPr bwMode="auto">
                  <a:xfrm>
                    <a:off x="2119" y="2486"/>
                    <a:ext cx="18" cy="18"/>
                  </a:xfrm>
                  <a:prstGeom prst="ellipse">
                    <a:avLst/>
                  </a:prstGeom>
                  <a:solidFill>
                    <a:srgbClr val="00000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95269" name="Group 35"/>
                  <p:cNvGrpSpPr>
                    <a:grpSpLocks/>
                  </p:cNvGrpSpPr>
                  <p:nvPr/>
                </p:nvGrpSpPr>
                <p:grpSpPr bwMode="auto">
                  <a:xfrm>
                    <a:off x="2494" y="2659"/>
                    <a:ext cx="677" cy="295"/>
                    <a:chOff x="2494" y="2659"/>
                    <a:chExt cx="677" cy="295"/>
                  </a:xfrm>
                </p:grpSpPr>
                <p:sp>
                  <p:nvSpPr>
                    <p:cNvPr id="95270" name="Freeform 36"/>
                    <p:cNvSpPr>
                      <a:spLocks/>
                    </p:cNvSpPr>
                    <p:nvPr/>
                  </p:nvSpPr>
                  <p:spPr bwMode="auto">
                    <a:xfrm>
                      <a:off x="2494" y="2860"/>
                      <a:ext cx="677" cy="94"/>
                    </a:xfrm>
                    <a:custGeom>
                      <a:avLst/>
                      <a:gdLst>
                        <a:gd name="T0" fmla="*/ 0 w 1355"/>
                        <a:gd name="T1" fmla="*/ 0 h 189"/>
                        <a:gd name="T2" fmla="*/ 0 w 1355"/>
                        <a:gd name="T3" fmla="*/ 1 h 189"/>
                        <a:gd name="T4" fmla="*/ 10 w 1355"/>
                        <a:gd name="T5" fmla="*/ 0 h 189"/>
                        <a:gd name="T6" fmla="*/ 0 w 1355"/>
                        <a:gd name="T7" fmla="*/ 0 h 189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1355" h="189">
                          <a:moveTo>
                            <a:pt x="0" y="105"/>
                          </a:moveTo>
                          <a:lnTo>
                            <a:pt x="0" y="189"/>
                          </a:lnTo>
                          <a:lnTo>
                            <a:pt x="1355" y="0"/>
                          </a:lnTo>
                          <a:lnTo>
                            <a:pt x="0" y="105"/>
                          </a:lnTo>
                          <a:close/>
                        </a:path>
                      </a:pathLst>
                    </a:custGeom>
                    <a:solidFill>
                      <a:srgbClr val="800000"/>
                    </a:solidFill>
                    <a:ln w="9525">
                      <a:solidFill>
                        <a:srgbClr val="8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5271" name="Freeform 37"/>
                    <p:cNvSpPr>
                      <a:spLocks/>
                    </p:cNvSpPr>
                    <p:nvPr/>
                  </p:nvSpPr>
                  <p:spPr bwMode="auto">
                    <a:xfrm>
                      <a:off x="2494" y="2659"/>
                      <a:ext cx="670" cy="112"/>
                    </a:xfrm>
                    <a:custGeom>
                      <a:avLst/>
                      <a:gdLst>
                        <a:gd name="T0" fmla="*/ 0 w 1341"/>
                        <a:gd name="T1" fmla="*/ 0 h 223"/>
                        <a:gd name="T2" fmla="*/ 0 w 1341"/>
                        <a:gd name="T3" fmla="*/ 1 h 223"/>
                        <a:gd name="T4" fmla="*/ 10 w 1341"/>
                        <a:gd name="T5" fmla="*/ 2 h 223"/>
                        <a:gd name="T6" fmla="*/ 0 w 1341"/>
                        <a:gd name="T7" fmla="*/ 0 h 22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1341" h="223">
                          <a:moveTo>
                            <a:pt x="0" y="0"/>
                          </a:moveTo>
                          <a:lnTo>
                            <a:pt x="0" y="87"/>
                          </a:lnTo>
                          <a:lnTo>
                            <a:pt x="1341" y="223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800000"/>
                    </a:solidFill>
                    <a:ln w="9525">
                      <a:solidFill>
                        <a:srgbClr val="8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5272" name="Freeform 38"/>
                    <p:cNvSpPr>
                      <a:spLocks/>
                    </p:cNvSpPr>
                    <p:nvPr/>
                  </p:nvSpPr>
                  <p:spPr bwMode="auto">
                    <a:xfrm>
                      <a:off x="2494" y="2725"/>
                      <a:ext cx="670" cy="69"/>
                    </a:xfrm>
                    <a:custGeom>
                      <a:avLst/>
                      <a:gdLst>
                        <a:gd name="T0" fmla="*/ 0 w 1341"/>
                        <a:gd name="T1" fmla="*/ 0 h 138"/>
                        <a:gd name="T2" fmla="*/ 0 w 1341"/>
                        <a:gd name="T3" fmla="*/ 1 h 138"/>
                        <a:gd name="T4" fmla="*/ 10 w 1341"/>
                        <a:gd name="T5" fmla="*/ 2 h 138"/>
                        <a:gd name="T6" fmla="*/ 0 w 1341"/>
                        <a:gd name="T7" fmla="*/ 0 h 138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1341" h="138">
                          <a:moveTo>
                            <a:pt x="0" y="0"/>
                          </a:moveTo>
                          <a:lnTo>
                            <a:pt x="0" y="86"/>
                          </a:lnTo>
                          <a:lnTo>
                            <a:pt x="1341" y="138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800000"/>
                    </a:solidFill>
                    <a:ln w="9525">
                      <a:solidFill>
                        <a:srgbClr val="8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5273" name="Freeform 39"/>
                    <p:cNvSpPr>
                      <a:spLocks/>
                    </p:cNvSpPr>
                    <p:nvPr/>
                  </p:nvSpPr>
                  <p:spPr bwMode="auto">
                    <a:xfrm>
                      <a:off x="2494" y="2788"/>
                      <a:ext cx="677" cy="42"/>
                    </a:xfrm>
                    <a:custGeom>
                      <a:avLst/>
                      <a:gdLst>
                        <a:gd name="T0" fmla="*/ 0 w 1355"/>
                        <a:gd name="T1" fmla="*/ 0 h 85"/>
                        <a:gd name="T2" fmla="*/ 0 w 1355"/>
                        <a:gd name="T3" fmla="*/ 0 h 85"/>
                        <a:gd name="T4" fmla="*/ 10 w 1355"/>
                        <a:gd name="T5" fmla="*/ 0 h 85"/>
                        <a:gd name="T6" fmla="*/ 0 w 1355"/>
                        <a:gd name="T7" fmla="*/ 0 h 85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1355" h="85">
                          <a:moveTo>
                            <a:pt x="0" y="0"/>
                          </a:moveTo>
                          <a:lnTo>
                            <a:pt x="0" y="85"/>
                          </a:lnTo>
                          <a:lnTo>
                            <a:pt x="1355" y="51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800000"/>
                    </a:solidFill>
                    <a:ln w="9525">
                      <a:solidFill>
                        <a:srgbClr val="8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5274" name="Freeform 40"/>
                    <p:cNvSpPr>
                      <a:spLocks/>
                    </p:cNvSpPr>
                    <p:nvPr/>
                  </p:nvSpPr>
                  <p:spPr bwMode="auto">
                    <a:xfrm>
                      <a:off x="2494" y="2837"/>
                      <a:ext cx="677" cy="55"/>
                    </a:xfrm>
                    <a:custGeom>
                      <a:avLst/>
                      <a:gdLst>
                        <a:gd name="T0" fmla="*/ 0 w 1355"/>
                        <a:gd name="T1" fmla="*/ 0 h 112"/>
                        <a:gd name="T2" fmla="*/ 0 w 1355"/>
                        <a:gd name="T3" fmla="*/ 0 h 112"/>
                        <a:gd name="T4" fmla="*/ 10 w 1355"/>
                        <a:gd name="T5" fmla="*/ 0 h 112"/>
                        <a:gd name="T6" fmla="*/ 0 w 1355"/>
                        <a:gd name="T7" fmla="*/ 0 h 112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1355" h="112">
                          <a:moveTo>
                            <a:pt x="0" y="27"/>
                          </a:moveTo>
                          <a:lnTo>
                            <a:pt x="0" y="112"/>
                          </a:lnTo>
                          <a:lnTo>
                            <a:pt x="1355" y="0"/>
                          </a:lnTo>
                          <a:lnTo>
                            <a:pt x="0" y="27"/>
                          </a:lnTo>
                          <a:close/>
                        </a:path>
                      </a:pathLst>
                    </a:custGeom>
                    <a:solidFill>
                      <a:srgbClr val="800000"/>
                    </a:solidFill>
                    <a:ln w="9525">
                      <a:solidFill>
                        <a:srgbClr val="8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</p:grpSp>
        </p:grpSp>
        <p:grpSp>
          <p:nvGrpSpPr>
            <p:cNvPr id="95239" name="Group 41"/>
            <p:cNvGrpSpPr>
              <a:grpSpLocks/>
            </p:cNvGrpSpPr>
            <p:nvPr/>
          </p:nvGrpSpPr>
          <p:grpSpPr bwMode="auto">
            <a:xfrm>
              <a:off x="1597" y="2685"/>
              <a:ext cx="2446" cy="504"/>
              <a:chOff x="1597" y="2685"/>
              <a:chExt cx="2446" cy="504"/>
            </a:xfrm>
          </p:grpSpPr>
          <p:grpSp>
            <p:nvGrpSpPr>
              <p:cNvPr id="95240" name="Group 42"/>
              <p:cNvGrpSpPr>
                <a:grpSpLocks/>
              </p:cNvGrpSpPr>
              <p:nvPr/>
            </p:nvGrpSpPr>
            <p:grpSpPr bwMode="auto">
              <a:xfrm>
                <a:off x="3541" y="2685"/>
                <a:ext cx="502" cy="504"/>
                <a:chOff x="3541" y="2685"/>
                <a:chExt cx="502" cy="504"/>
              </a:xfrm>
            </p:grpSpPr>
            <p:sp>
              <p:nvSpPr>
                <p:cNvPr id="95251" name="Oval 43"/>
                <p:cNvSpPr>
                  <a:spLocks noChangeArrowheads="1"/>
                </p:cNvSpPr>
                <p:nvPr/>
              </p:nvSpPr>
              <p:spPr bwMode="auto">
                <a:xfrm>
                  <a:off x="3541" y="2685"/>
                  <a:ext cx="502" cy="504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5252" name="Freeform 44"/>
                <p:cNvSpPr>
                  <a:spLocks/>
                </p:cNvSpPr>
                <p:nvPr/>
              </p:nvSpPr>
              <p:spPr bwMode="auto">
                <a:xfrm>
                  <a:off x="3752" y="3012"/>
                  <a:ext cx="88" cy="108"/>
                </a:xfrm>
                <a:custGeom>
                  <a:avLst/>
                  <a:gdLst>
                    <a:gd name="T0" fmla="*/ 0 w 176"/>
                    <a:gd name="T1" fmla="*/ 2 h 215"/>
                    <a:gd name="T2" fmla="*/ 1 w 176"/>
                    <a:gd name="T3" fmla="*/ 0 h 215"/>
                    <a:gd name="T4" fmla="*/ 1 w 176"/>
                    <a:gd name="T5" fmla="*/ 0 h 215"/>
                    <a:gd name="T6" fmla="*/ 2 w 176"/>
                    <a:gd name="T7" fmla="*/ 2 h 215"/>
                    <a:gd name="T8" fmla="*/ 1 w 176"/>
                    <a:gd name="T9" fmla="*/ 2 h 215"/>
                    <a:gd name="T10" fmla="*/ 0 w 176"/>
                    <a:gd name="T11" fmla="*/ 2 h 21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76" h="215">
                      <a:moveTo>
                        <a:pt x="0" y="199"/>
                      </a:moveTo>
                      <a:lnTo>
                        <a:pt x="69" y="0"/>
                      </a:lnTo>
                      <a:lnTo>
                        <a:pt x="111" y="0"/>
                      </a:lnTo>
                      <a:lnTo>
                        <a:pt x="176" y="207"/>
                      </a:lnTo>
                      <a:lnTo>
                        <a:pt x="90" y="215"/>
                      </a:lnTo>
                      <a:lnTo>
                        <a:pt x="0" y="199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5253" name="Freeform 45"/>
                <p:cNvSpPr>
                  <a:spLocks/>
                </p:cNvSpPr>
                <p:nvPr/>
              </p:nvSpPr>
              <p:spPr bwMode="auto">
                <a:xfrm>
                  <a:off x="3747" y="2752"/>
                  <a:ext cx="89" cy="108"/>
                </a:xfrm>
                <a:custGeom>
                  <a:avLst/>
                  <a:gdLst>
                    <a:gd name="T0" fmla="*/ 0 w 179"/>
                    <a:gd name="T1" fmla="*/ 1 h 215"/>
                    <a:gd name="T2" fmla="*/ 0 w 179"/>
                    <a:gd name="T3" fmla="*/ 2 h 215"/>
                    <a:gd name="T4" fmla="*/ 0 w 179"/>
                    <a:gd name="T5" fmla="*/ 2 h 215"/>
                    <a:gd name="T6" fmla="*/ 1 w 179"/>
                    <a:gd name="T7" fmla="*/ 1 h 215"/>
                    <a:gd name="T8" fmla="*/ 0 w 179"/>
                    <a:gd name="T9" fmla="*/ 0 h 215"/>
                    <a:gd name="T10" fmla="*/ 0 w 179"/>
                    <a:gd name="T11" fmla="*/ 1 h 21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79" h="215">
                      <a:moveTo>
                        <a:pt x="0" y="15"/>
                      </a:moveTo>
                      <a:lnTo>
                        <a:pt x="71" y="215"/>
                      </a:lnTo>
                      <a:lnTo>
                        <a:pt x="112" y="215"/>
                      </a:lnTo>
                      <a:lnTo>
                        <a:pt x="179" y="9"/>
                      </a:lnTo>
                      <a:lnTo>
                        <a:pt x="92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5254" name="Freeform 46"/>
                <p:cNvSpPr>
                  <a:spLocks/>
                </p:cNvSpPr>
                <p:nvPr/>
              </p:nvSpPr>
              <p:spPr bwMode="auto">
                <a:xfrm>
                  <a:off x="3867" y="2890"/>
                  <a:ext cx="107" cy="88"/>
                </a:xfrm>
                <a:custGeom>
                  <a:avLst/>
                  <a:gdLst>
                    <a:gd name="T0" fmla="*/ 1 w 215"/>
                    <a:gd name="T1" fmla="*/ 0 h 175"/>
                    <a:gd name="T2" fmla="*/ 0 w 215"/>
                    <a:gd name="T3" fmla="*/ 1 h 175"/>
                    <a:gd name="T4" fmla="*/ 0 w 215"/>
                    <a:gd name="T5" fmla="*/ 1 h 175"/>
                    <a:gd name="T6" fmla="*/ 1 w 215"/>
                    <a:gd name="T7" fmla="*/ 2 h 175"/>
                    <a:gd name="T8" fmla="*/ 1 w 215"/>
                    <a:gd name="T9" fmla="*/ 1 h 175"/>
                    <a:gd name="T10" fmla="*/ 1 w 215"/>
                    <a:gd name="T11" fmla="*/ 0 h 17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15" h="175">
                      <a:moveTo>
                        <a:pt x="200" y="0"/>
                      </a:moveTo>
                      <a:lnTo>
                        <a:pt x="0" y="70"/>
                      </a:lnTo>
                      <a:lnTo>
                        <a:pt x="0" y="112"/>
                      </a:lnTo>
                      <a:lnTo>
                        <a:pt x="206" y="175"/>
                      </a:lnTo>
                      <a:lnTo>
                        <a:pt x="215" y="91"/>
                      </a:lnTo>
                      <a:lnTo>
                        <a:pt x="200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5255" name="Freeform 47"/>
                <p:cNvSpPr>
                  <a:spLocks/>
                </p:cNvSpPr>
                <p:nvPr/>
              </p:nvSpPr>
              <p:spPr bwMode="auto">
                <a:xfrm>
                  <a:off x="3610" y="2890"/>
                  <a:ext cx="107" cy="88"/>
                </a:xfrm>
                <a:custGeom>
                  <a:avLst/>
                  <a:gdLst>
                    <a:gd name="T0" fmla="*/ 0 w 215"/>
                    <a:gd name="T1" fmla="*/ 0 h 175"/>
                    <a:gd name="T2" fmla="*/ 1 w 215"/>
                    <a:gd name="T3" fmla="*/ 1 h 175"/>
                    <a:gd name="T4" fmla="*/ 1 w 215"/>
                    <a:gd name="T5" fmla="*/ 1 h 175"/>
                    <a:gd name="T6" fmla="*/ 0 w 215"/>
                    <a:gd name="T7" fmla="*/ 2 h 175"/>
                    <a:gd name="T8" fmla="*/ 0 w 215"/>
                    <a:gd name="T9" fmla="*/ 1 h 175"/>
                    <a:gd name="T10" fmla="*/ 0 w 215"/>
                    <a:gd name="T11" fmla="*/ 0 h 17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15" h="175">
                      <a:moveTo>
                        <a:pt x="16" y="0"/>
                      </a:moveTo>
                      <a:lnTo>
                        <a:pt x="215" y="70"/>
                      </a:lnTo>
                      <a:lnTo>
                        <a:pt x="215" y="112"/>
                      </a:lnTo>
                      <a:lnTo>
                        <a:pt x="8" y="175"/>
                      </a:lnTo>
                      <a:lnTo>
                        <a:pt x="0" y="91"/>
                      </a:ln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5256" name="Oval 48"/>
                <p:cNvSpPr>
                  <a:spLocks noChangeArrowheads="1"/>
                </p:cNvSpPr>
                <p:nvPr/>
              </p:nvSpPr>
              <p:spPr bwMode="auto">
                <a:xfrm>
                  <a:off x="3609" y="2751"/>
                  <a:ext cx="362" cy="365"/>
                </a:xfrm>
                <a:prstGeom prst="ellipse">
                  <a:avLst/>
                </a:prstGeom>
                <a:noFill/>
                <a:ln w="1905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95257" name="Group 49"/>
                <p:cNvGrpSpPr>
                  <a:grpSpLocks/>
                </p:cNvGrpSpPr>
                <p:nvPr/>
              </p:nvGrpSpPr>
              <p:grpSpPr bwMode="auto">
                <a:xfrm>
                  <a:off x="3723" y="2864"/>
                  <a:ext cx="136" cy="139"/>
                  <a:chOff x="3723" y="2864"/>
                  <a:chExt cx="136" cy="139"/>
                </a:xfrm>
              </p:grpSpPr>
              <p:sp>
                <p:nvSpPr>
                  <p:cNvPr id="95258" name="Oval 50"/>
                  <p:cNvSpPr>
                    <a:spLocks noChangeArrowheads="1"/>
                  </p:cNvSpPr>
                  <p:nvPr/>
                </p:nvSpPr>
                <p:spPr bwMode="auto">
                  <a:xfrm>
                    <a:off x="3723" y="2864"/>
                    <a:ext cx="136" cy="139"/>
                  </a:xfrm>
                  <a:prstGeom prst="ellipse">
                    <a:avLst/>
                  </a:prstGeom>
                  <a:solidFill>
                    <a:srgbClr val="000000"/>
                  </a:solidFill>
                  <a:ln w="19050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5259" name="Oval 51"/>
                  <p:cNvSpPr>
                    <a:spLocks noChangeArrowheads="1"/>
                  </p:cNvSpPr>
                  <p:nvPr/>
                </p:nvSpPr>
                <p:spPr bwMode="auto">
                  <a:xfrm>
                    <a:off x="3750" y="2893"/>
                    <a:ext cx="79" cy="82"/>
                  </a:xfrm>
                  <a:prstGeom prst="ellipse">
                    <a:avLst/>
                  </a:prstGeom>
                  <a:solidFill>
                    <a:srgbClr val="000000"/>
                  </a:solidFill>
                  <a:ln w="19050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95241" name="Group 52"/>
              <p:cNvGrpSpPr>
                <a:grpSpLocks/>
              </p:cNvGrpSpPr>
              <p:nvPr/>
            </p:nvGrpSpPr>
            <p:grpSpPr bwMode="auto">
              <a:xfrm>
                <a:off x="1597" y="2685"/>
                <a:ext cx="502" cy="504"/>
                <a:chOff x="1597" y="2685"/>
                <a:chExt cx="502" cy="504"/>
              </a:xfrm>
            </p:grpSpPr>
            <p:sp>
              <p:nvSpPr>
                <p:cNvPr id="95242" name="Oval 53"/>
                <p:cNvSpPr>
                  <a:spLocks noChangeArrowheads="1"/>
                </p:cNvSpPr>
                <p:nvPr/>
              </p:nvSpPr>
              <p:spPr bwMode="auto">
                <a:xfrm>
                  <a:off x="1597" y="2685"/>
                  <a:ext cx="502" cy="504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5243" name="Freeform 54"/>
                <p:cNvSpPr>
                  <a:spLocks/>
                </p:cNvSpPr>
                <p:nvPr/>
              </p:nvSpPr>
              <p:spPr bwMode="auto">
                <a:xfrm>
                  <a:off x="1809" y="3012"/>
                  <a:ext cx="87" cy="108"/>
                </a:xfrm>
                <a:custGeom>
                  <a:avLst/>
                  <a:gdLst>
                    <a:gd name="T0" fmla="*/ 0 w 174"/>
                    <a:gd name="T1" fmla="*/ 2 h 215"/>
                    <a:gd name="T2" fmla="*/ 1 w 174"/>
                    <a:gd name="T3" fmla="*/ 0 h 215"/>
                    <a:gd name="T4" fmla="*/ 1 w 174"/>
                    <a:gd name="T5" fmla="*/ 0 h 215"/>
                    <a:gd name="T6" fmla="*/ 2 w 174"/>
                    <a:gd name="T7" fmla="*/ 2 h 215"/>
                    <a:gd name="T8" fmla="*/ 1 w 174"/>
                    <a:gd name="T9" fmla="*/ 2 h 215"/>
                    <a:gd name="T10" fmla="*/ 0 w 174"/>
                    <a:gd name="T11" fmla="*/ 2 h 21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74" h="215">
                      <a:moveTo>
                        <a:pt x="0" y="199"/>
                      </a:moveTo>
                      <a:lnTo>
                        <a:pt x="67" y="0"/>
                      </a:lnTo>
                      <a:lnTo>
                        <a:pt x="109" y="0"/>
                      </a:lnTo>
                      <a:lnTo>
                        <a:pt x="174" y="207"/>
                      </a:lnTo>
                      <a:lnTo>
                        <a:pt x="90" y="215"/>
                      </a:lnTo>
                      <a:lnTo>
                        <a:pt x="0" y="199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5244" name="Freeform 55"/>
                <p:cNvSpPr>
                  <a:spLocks/>
                </p:cNvSpPr>
                <p:nvPr/>
              </p:nvSpPr>
              <p:spPr bwMode="auto">
                <a:xfrm>
                  <a:off x="1803" y="2752"/>
                  <a:ext cx="90" cy="108"/>
                </a:xfrm>
                <a:custGeom>
                  <a:avLst/>
                  <a:gdLst>
                    <a:gd name="T0" fmla="*/ 0 w 181"/>
                    <a:gd name="T1" fmla="*/ 1 h 215"/>
                    <a:gd name="T2" fmla="*/ 0 w 181"/>
                    <a:gd name="T3" fmla="*/ 2 h 215"/>
                    <a:gd name="T4" fmla="*/ 0 w 181"/>
                    <a:gd name="T5" fmla="*/ 2 h 215"/>
                    <a:gd name="T6" fmla="*/ 1 w 181"/>
                    <a:gd name="T7" fmla="*/ 1 h 215"/>
                    <a:gd name="T8" fmla="*/ 0 w 181"/>
                    <a:gd name="T9" fmla="*/ 0 h 215"/>
                    <a:gd name="T10" fmla="*/ 0 w 181"/>
                    <a:gd name="T11" fmla="*/ 1 h 21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81" h="215">
                      <a:moveTo>
                        <a:pt x="0" y="15"/>
                      </a:moveTo>
                      <a:lnTo>
                        <a:pt x="72" y="215"/>
                      </a:lnTo>
                      <a:lnTo>
                        <a:pt x="115" y="215"/>
                      </a:lnTo>
                      <a:lnTo>
                        <a:pt x="181" y="9"/>
                      </a:lnTo>
                      <a:lnTo>
                        <a:pt x="94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5245" name="Freeform 56"/>
                <p:cNvSpPr>
                  <a:spLocks/>
                </p:cNvSpPr>
                <p:nvPr/>
              </p:nvSpPr>
              <p:spPr bwMode="auto">
                <a:xfrm>
                  <a:off x="1923" y="2890"/>
                  <a:ext cx="108" cy="88"/>
                </a:xfrm>
                <a:custGeom>
                  <a:avLst/>
                  <a:gdLst>
                    <a:gd name="T0" fmla="*/ 2 w 216"/>
                    <a:gd name="T1" fmla="*/ 0 h 175"/>
                    <a:gd name="T2" fmla="*/ 0 w 216"/>
                    <a:gd name="T3" fmla="*/ 1 h 175"/>
                    <a:gd name="T4" fmla="*/ 0 w 216"/>
                    <a:gd name="T5" fmla="*/ 1 h 175"/>
                    <a:gd name="T6" fmla="*/ 2 w 216"/>
                    <a:gd name="T7" fmla="*/ 2 h 175"/>
                    <a:gd name="T8" fmla="*/ 2 w 216"/>
                    <a:gd name="T9" fmla="*/ 1 h 175"/>
                    <a:gd name="T10" fmla="*/ 2 w 216"/>
                    <a:gd name="T11" fmla="*/ 0 h 17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16" h="175">
                      <a:moveTo>
                        <a:pt x="201" y="0"/>
                      </a:moveTo>
                      <a:lnTo>
                        <a:pt x="0" y="70"/>
                      </a:lnTo>
                      <a:lnTo>
                        <a:pt x="0" y="112"/>
                      </a:lnTo>
                      <a:lnTo>
                        <a:pt x="207" y="175"/>
                      </a:lnTo>
                      <a:lnTo>
                        <a:pt x="216" y="91"/>
                      </a:lnTo>
                      <a:lnTo>
                        <a:pt x="201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5246" name="Freeform 57"/>
                <p:cNvSpPr>
                  <a:spLocks/>
                </p:cNvSpPr>
                <p:nvPr/>
              </p:nvSpPr>
              <p:spPr bwMode="auto">
                <a:xfrm>
                  <a:off x="1665" y="2890"/>
                  <a:ext cx="109" cy="88"/>
                </a:xfrm>
                <a:custGeom>
                  <a:avLst/>
                  <a:gdLst>
                    <a:gd name="T0" fmla="*/ 1 w 216"/>
                    <a:gd name="T1" fmla="*/ 0 h 175"/>
                    <a:gd name="T2" fmla="*/ 2 w 216"/>
                    <a:gd name="T3" fmla="*/ 1 h 175"/>
                    <a:gd name="T4" fmla="*/ 2 w 216"/>
                    <a:gd name="T5" fmla="*/ 1 h 175"/>
                    <a:gd name="T6" fmla="*/ 1 w 216"/>
                    <a:gd name="T7" fmla="*/ 2 h 175"/>
                    <a:gd name="T8" fmla="*/ 0 w 216"/>
                    <a:gd name="T9" fmla="*/ 1 h 175"/>
                    <a:gd name="T10" fmla="*/ 1 w 216"/>
                    <a:gd name="T11" fmla="*/ 0 h 17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16" h="175">
                      <a:moveTo>
                        <a:pt x="15" y="0"/>
                      </a:moveTo>
                      <a:lnTo>
                        <a:pt x="216" y="70"/>
                      </a:lnTo>
                      <a:lnTo>
                        <a:pt x="216" y="112"/>
                      </a:lnTo>
                      <a:lnTo>
                        <a:pt x="9" y="175"/>
                      </a:lnTo>
                      <a:lnTo>
                        <a:pt x="0" y="91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5247" name="Oval 58"/>
                <p:cNvSpPr>
                  <a:spLocks noChangeArrowheads="1"/>
                </p:cNvSpPr>
                <p:nvPr/>
              </p:nvSpPr>
              <p:spPr bwMode="auto">
                <a:xfrm>
                  <a:off x="1664" y="2751"/>
                  <a:ext cx="363" cy="365"/>
                </a:xfrm>
                <a:prstGeom prst="ellipse">
                  <a:avLst/>
                </a:prstGeom>
                <a:noFill/>
                <a:ln w="1905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95248" name="Group 59"/>
                <p:cNvGrpSpPr>
                  <a:grpSpLocks/>
                </p:cNvGrpSpPr>
                <p:nvPr/>
              </p:nvGrpSpPr>
              <p:grpSpPr bwMode="auto">
                <a:xfrm>
                  <a:off x="1778" y="2864"/>
                  <a:ext cx="138" cy="139"/>
                  <a:chOff x="1778" y="2864"/>
                  <a:chExt cx="138" cy="139"/>
                </a:xfrm>
              </p:grpSpPr>
              <p:sp>
                <p:nvSpPr>
                  <p:cNvPr id="95249" name="Oval 60"/>
                  <p:cNvSpPr>
                    <a:spLocks noChangeArrowheads="1"/>
                  </p:cNvSpPr>
                  <p:nvPr/>
                </p:nvSpPr>
                <p:spPr bwMode="auto">
                  <a:xfrm>
                    <a:off x="1778" y="2864"/>
                    <a:ext cx="138" cy="139"/>
                  </a:xfrm>
                  <a:prstGeom prst="ellipse">
                    <a:avLst/>
                  </a:prstGeom>
                  <a:solidFill>
                    <a:srgbClr val="000000"/>
                  </a:solidFill>
                  <a:ln w="19050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5250" name="Oval 61"/>
                  <p:cNvSpPr>
                    <a:spLocks noChangeArrowheads="1"/>
                  </p:cNvSpPr>
                  <p:nvPr/>
                </p:nvSpPr>
                <p:spPr bwMode="auto">
                  <a:xfrm>
                    <a:off x="1807" y="2893"/>
                    <a:ext cx="78" cy="82"/>
                  </a:xfrm>
                  <a:prstGeom prst="ellipse">
                    <a:avLst/>
                  </a:prstGeom>
                  <a:solidFill>
                    <a:srgbClr val="000000"/>
                  </a:solidFill>
                  <a:ln w="19050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11986333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9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9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29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29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8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41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eaLnBrk="1" hangingPunct="1"/>
            <a:r>
              <a:rPr lang="en-US" b="1" dirty="0" smtClean="0"/>
              <a:t>Direct Labor</a:t>
            </a:r>
          </a:p>
        </p:txBody>
      </p:sp>
      <p:sp>
        <p:nvSpPr>
          <p:cNvPr id="96259" name="Rectangle 42"/>
          <p:cNvSpPr>
            <a:spLocks noGrp="1" noChangeArrowheads="1"/>
          </p:cNvSpPr>
          <p:nvPr>
            <p:ph idx="1"/>
          </p:nvPr>
        </p:nvSpPr>
        <p:spPr>
          <a:xfrm>
            <a:off x="228600" y="1524000"/>
            <a:ext cx="8686800" cy="1981200"/>
          </a:xfrm>
          <a:extLs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algn="ctr" eaLnBrk="1" hangingPunct="1">
              <a:lnSpc>
                <a:spcPct val="90000"/>
              </a:lnSpc>
              <a:spcBef>
                <a:spcPct val="40000"/>
              </a:spcBef>
              <a:buFont typeface="Wingdings" pitchFamily="2" charset="2"/>
              <a:buNone/>
            </a:pPr>
            <a:r>
              <a:rPr lang="en-US" smtClean="0"/>
              <a:t>Those labor costs that can be easily traced to individual units of product.</a:t>
            </a:r>
          </a:p>
        </p:txBody>
      </p:sp>
      <p:sp>
        <p:nvSpPr>
          <p:cNvPr id="84011" name="Rectangle 43"/>
          <p:cNvSpPr>
            <a:spLocks noChangeArrowheads="1"/>
          </p:cNvSpPr>
          <p:nvPr/>
        </p:nvSpPr>
        <p:spPr bwMode="auto">
          <a:xfrm>
            <a:off x="568325" y="5257800"/>
            <a:ext cx="8347075" cy="479425"/>
          </a:xfrm>
          <a:prstGeom prst="rect">
            <a:avLst/>
          </a:prstGeom>
          <a:solidFill>
            <a:srgbClr val="F8F8F8"/>
          </a:solidFill>
          <a:ln w="25399">
            <a:solidFill>
              <a:schemeClr val="accent2"/>
            </a:solidFill>
            <a:miter lim="800000"/>
            <a:headEnd/>
            <a:tailEnd/>
          </a:ln>
          <a:effectLst>
            <a:outerShdw dist="53882" dir="2700000" algn="ctr" rotWithShape="0">
              <a:schemeClr val="tx1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latin typeface="Arial" pitchFamily="34" charset="0"/>
              </a:rPr>
              <a:t>Example:</a:t>
            </a:r>
            <a:r>
              <a:rPr lang="en-US" sz="2400" b="1">
                <a:solidFill>
                  <a:schemeClr val="accent2"/>
                </a:solidFill>
                <a:latin typeface="Arial" pitchFamily="34" charset="0"/>
              </a:rPr>
              <a:t>  </a:t>
            </a:r>
            <a:r>
              <a:rPr lang="en-US" sz="2400" b="1">
                <a:solidFill>
                  <a:srgbClr val="0000CC"/>
                </a:solidFill>
                <a:latin typeface="Arial" pitchFamily="34" charset="0"/>
              </a:rPr>
              <a:t>Wages paid to automobile assembly workers</a:t>
            </a:r>
          </a:p>
        </p:txBody>
      </p:sp>
      <p:grpSp>
        <p:nvGrpSpPr>
          <p:cNvPr id="96261" name="Group 44"/>
          <p:cNvGrpSpPr>
            <a:grpSpLocks/>
          </p:cNvGrpSpPr>
          <p:nvPr/>
        </p:nvGrpSpPr>
        <p:grpSpPr bwMode="auto">
          <a:xfrm>
            <a:off x="2097088" y="3760788"/>
            <a:ext cx="5062537" cy="1301750"/>
            <a:chOff x="1321" y="2369"/>
            <a:chExt cx="3189" cy="820"/>
          </a:xfrm>
        </p:grpSpPr>
        <p:grpSp>
          <p:nvGrpSpPr>
            <p:cNvPr id="96262" name="Group 45"/>
            <p:cNvGrpSpPr>
              <a:grpSpLocks/>
            </p:cNvGrpSpPr>
            <p:nvPr/>
          </p:nvGrpSpPr>
          <p:grpSpPr bwMode="auto">
            <a:xfrm>
              <a:off x="1321" y="2369"/>
              <a:ext cx="3189" cy="739"/>
              <a:chOff x="1321" y="2369"/>
              <a:chExt cx="3189" cy="739"/>
            </a:xfrm>
          </p:grpSpPr>
          <p:grpSp>
            <p:nvGrpSpPr>
              <p:cNvPr id="96284" name="Group 46"/>
              <p:cNvGrpSpPr>
                <a:grpSpLocks/>
              </p:cNvGrpSpPr>
              <p:nvPr/>
            </p:nvGrpSpPr>
            <p:grpSpPr bwMode="auto">
              <a:xfrm>
                <a:off x="1488" y="2369"/>
                <a:ext cx="2187" cy="289"/>
                <a:chOff x="1488" y="2369"/>
                <a:chExt cx="2187" cy="289"/>
              </a:xfrm>
            </p:grpSpPr>
            <p:grpSp>
              <p:nvGrpSpPr>
                <p:cNvPr id="96312" name="Group 47"/>
                <p:cNvGrpSpPr>
                  <a:grpSpLocks/>
                </p:cNvGrpSpPr>
                <p:nvPr/>
              </p:nvGrpSpPr>
              <p:grpSpPr bwMode="auto">
                <a:xfrm>
                  <a:off x="2256" y="2400"/>
                  <a:ext cx="1168" cy="255"/>
                  <a:chOff x="2256" y="2400"/>
                  <a:chExt cx="1168" cy="255"/>
                </a:xfrm>
              </p:grpSpPr>
              <p:grpSp>
                <p:nvGrpSpPr>
                  <p:cNvPr id="96314" name="Group 48"/>
                  <p:cNvGrpSpPr>
                    <a:grpSpLocks/>
                  </p:cNvGrpSpPr>
                  <p:nvPr/>
                </p:nvGrpSpPr>
                <p:grpSpPr bwMode="auto">
                  <a:xfrm>
                    <a:off x="2515" y="2409"/>
                    <a:ext cx="744" cy="220"/>
                    <a:chOff x="2515" y="2409"/>
                    <a:chExt cx="744" cy="220"/>
                  </a:xfrm>
                </p:grpSpPr>
                <p:sp>
                  <p:nvSpPr>
                    <p:cNvPr id="96316" name="Freeform 49"/>
                    <p:cNvSpPr>
                      <a:spLocks/>
                    </p:cNvSpPr>
                    <p:nvPr/>
                  </p:nvSpPr>
                  <p:spPr bwMode="auto">
                    <a:xfrm>
                      <a:off x="2515" y="2409"/>
                      <a:ext cx="127" cy="180"/>
                    </a:xfrm>
                    <a:custGeom>
                      <a:avLst/>
                      <a:gdLst>
                        <a:gd name="T0" fmla="*/ 0 w 255"/>
                        <a:gd name="T1" fmla="*/ 1 h 359"/>
                        <a:gd name="T2" fmla="*/ 0 w 255"/>
                        <a:gd name="T3" fmla="*/ 0 h 359"/>
                        <a:gd name="T4" fmla="*/ 1 w 255"/>
                        <a:gd name="T5" fmla="*/ 3 h 359"/>
                        <a:gd name="T6" fmla="*/ 1 w 255"/>
                        <a:gd name="T7" fmla="*/ 3 h 359"/>
                        <a:gd name="T8" fmla="*/ 0 w 255"/>
                        <a:gd name="T9" fmla="*/ 0 h 359"/>
                        <a:gd name="T10" fmla="*/ 0 w 255"/>
                        <a:gd name="T11" fmla="*/ 1 h 359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0" t="0" r="r" b="b"/>
                      <a:pathLst>
                        <a:path w="255" h="359">
                          <a:moveTo>
                            <a:pt x="6" y="5"/>
                          </a:moveTo>
                          <a:lnTo>
                            <a:pt x="0" y="0"/>
                          </a:lnTo>
                          <a:lnTo>
                            <a:pt x="168" y="359"/>
                          </a:lnTo>
                          <a:lnTo>
                            <a:pt x="255" y="359"/>
                          </a:lnTo>
                          <a:lnTo>
                            <a:pt x="70" y="0"/>
                          </a:lnTo>
                          <a:lnTo>
                            <a:pt x="6" y="5"/>
                          </a:lnTo>
                          <a:close/>
                        </a:path>
                      </a:pathLst>
                    </a:custGeom>
                    <a:solidFill>
                      <a:srgbClr val="800000"/>
                    </a:solidFill>
                    <a:ln w="952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6317" name="Freeform 50"/>
                    <p:cNvSpPr>
                      <a:spLocks/>
                    </p:cNvSpPr>
                    <p:nvPr/>
                  </p:nvSpPr>
                  <p:spPr bwMode="auto">
                    <a:xfrm>
                      <a:off x="3142" y="2509"/>
                      <a:ext cx="117" cy="120"/>
                    </a:xfrm>
                    <a:custGeom>
                      <a:avLst/>
                      <a:gdLst>
                        <a:gd name="T0" fmla="*/ 1 w 234"/>
                        <a:gd name="T1" fmla="*/ 1 h 239"/>
                        <a:gd name="T2" fmla="*/ 1 w 234"/>
                        <a:gd name="T3" fmla="*/ 1 h 239"/>
                        <a:gd name="T4" fmla="*/ 2 w 234"/>
                        <a:gd name="T5" fmla="*/ 2 h 239"/>
                        <a:gd name="T6" fmla="*/ 2 w 234"/>
                        <a:gd name="T7" fmla="*/ 2 h 239"/>
                        <a:gd name="T8" fmla="*/ 0 w 234"/>
                        <a:gd name="T9" fmla="*/ 0 h 239"/>
                        <a:gd name="T10" fmla="*/ 1 w 234"/>
                        <a:gd name="T11" fmla="*/ 1 h 239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0" t="0" r="r" b="b"/>
                      <a:pathLst>
                        <a:path w="234" h="239">
                          <a:moveTo>
                            <a:pt x="62" y="27"/>
                          </a:moveTo>
                          <a:lnTo>
                            <a:pt x="68" y="23"/>
                          </a:lnTo>
                          <a:lnTo>
                            <a:pt x="234" y="239"/>
                          </a:lnTo>
                          <a:lnTo>
                            <a:pt x="154" y="227"/>
                          </a:lnTo>
                          <a:lnTo>
                            <a:pt x="0" y="0"/>
                          </a:lnTo>
                          <a:lnTo>
                            <a:pt x="62" y="27"/>
                          </a:lnTo>
                          <a:close/>
                        </a:path>
                      </a:pathLst>
                    </a:custGeom>
                    <a:solidFill>
                      <a:srgbClr val="800000"/>
                    </a:solidFill>
                    <a:ln w="952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96315" name="Freeform 51"/>
                  <p:cNvSpPr>
                    <a:spLocks/>
                  </p:cNvSpPr>
                  <p:nvPr/>
                </p:nvSpPr>
                <p:spPr bwMode="auto">
                  <a:xfrm>
                    <a:off x="2256" y="2400"/>
                    <a:ext cx="1168" cy="255"/>
                  </a:xfrm>
                  <a:custGeom>
                    <a:avLst/>
                    <a:gdLst>
                      <a:gd name="T0" fmla="*/ 1 w 2336"/>
                      <a:gd name="T1" fmla="*/ 1 h 510"/>
                      <a:gd name="T2" fmla="*/ 2 w 2336"/>
                      <a:gd name="T3" fmla="*/ 1 h 510"/>
                      <a:gd name="T4" fmla="*/ 4 w 2336"/>
                      <a:gd name="T5" fmla="*/ 1 h 510"/>
                      <a:gd name="T6" fmla="*/ 5 w 2336"/>
                      <a:gd name="T7" fmla="*/ 1 h 510"/>
                      <a:gd name="T8" fmla="*/ 7 w 2336"/>
                      <a:gd name="T9" fmla="*/ 1 h 510"/>
                      <a:gd name="T10" fmla="*/ 9 w 2336"/>
                      <a:gd name="T11" fmla="*/ 1 h 510"/>
                      <a:gd name="T12" fmla="*/ 11 w 2336"/>
                      <a:gd name="T13" fmla="*/ 1 h 510"/>
                      <a:gd name="T14" fmla="*/ 11 w 2336"/>
                      <a:gd name="T15" fmla="*/ 1 h 510"/>
                      <a:gd name="T16" fmla="*/ 12 w 2336"/>
                      <a:gd name="T17" fmla="*/ 1 h 510"/>
                      <a:gd name="T18" fmla="*/ 13 w 2336"/>
                      <a:gd name="T19" fmla="*/ 1 h 510"/>
                      <a:gd name="T20" fmla="*/ 13 w 2336"/>
                      <a:gd name="T21" fmla="*/ 2 h 510"/>
                      <a:gd name="T22" fmla="*/ 16 w 2336"/>
                      <a:gd name="T23" fmla="*/ 3 h 510"/>
                      <a:gd name="T24" fmla="*/ 17 w 2336"/>
                      <a:gd name="T25" fmla="*/ 4 h 510"/>
                      <a:gd name="T26" fmla="*/ 18 w 2336"/>
                      <a:gd name="T27" fmla="*/ 4 h 510"/>
                      <a:gd name="T28" fmla="*/ 17 w 2336"/>
                      <a:gd name="T29" fmla="*/ 4 h 510"/>
                      <a:gd name="T30" fmla="*/ 0 w 2336"/>
                      <a:gd name="T31" fmla="*/ 3 h 510"/>
                      <a:gd name="T32" fmla="*/ 1 w 2336"/>
                      <a:gd name="T33" fmla="*/ 3 h 510"/>
                      <a:gd name="T34" fmla="*/ 18 w 2336"/>
                      <a:gd name="T35" fmla="*/ 4 h 510"/>
                      <a:gd name="T36" fmla="*/ 19 w 2336"/>
                      <a:gd name="T37" fmla="*/ 4 h 510"/>
                      <a:gd name="T38" fmla="*/ 18 w 2336"/>
                      <a:gd name="T39" fmla="*/ 4 h 510"/>
                      <a:gd name="T40" fmla="*/ 18 w 2336"/>
                      <a:gd name="T41" fmla="*/ 4 h 510"/>
                      <a:gd name="T42" fmla="*/ 17 w 2336"/>
                      <a:gd name="T43" fmla="*/ 3 h 510"/>
                      <a:gd name="T44" fmla="*/ 16 w 2336"/>
                      <a:gd name="T45" fmla="*/ 3 h 510"/>
                      <a:gd name="T46" fmla="*/ 14 w 2336"/>
                      <a:gd name="T47" fmla="*/ 1 h 510"/>
                      <a:gd name="T48" fmla="*/ 12 w 2336"/>
                      <a:gd name="T49" fmla="*/ 1 h 510"/>
                      <a:gd name="T50" fmla="*/ 11 w 2336"/>
                      <a:gd name="T51" fmla="*/ 1 h 510"/>
                      <a:gd name="T52" fmla="*/ 9 w 2336"/>
                      <a:gd name="T53" fmla="*/ 0 h 510"/>
                      <a:gd name="T54" fmla="*/ 6 w 2336"/>
                      <a:gd name="T55" fmla="*/ 0 h 510"/>
                      <a:gd name="T56" fmla="*/ 1 w 2336"/>
                      <a:gd name="T57" fmla="*/ 1 h 510"/>
                      <a:gd name="T58" fmla="*/ 1 w 2336"/>
                      <a:gd name="T59" fmla="*/ 1 h 510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</a:gdLst>
                    <a:ahLst/>
                    <a:cxnLst>
                      <a:cxn ang="T60">
                        <a:pos x="T0" y="T1"/>
                      </a:cxn>
                      <a:cxn ang="T61">
                        <a:pos x="T2" y="T3"/>
                      </a:cxn>
                      <a:cxn ang="T62">
                        <a:pos x="T4" y="T5"/>
                      </a:cxn>
                      <a:cxn ang="T63">
                        <a:pos x="T6" y="T7"/>
                      </a:cxn>
                      <a:cxn ang="T64">
                        <a:pos x="T8" y="T9"/>
                      </a:cxn>
                      <a:cxn ang="T65">
                        <a:pos x="T10" y="T11"/>
                      </a:cxn>
                      <a:cxn ang="T66">
                        <a:pos x="T12" y="T13"/>
                      </a:cxn>
                      <a:cxn ang="T67">
                        <a:pos x="T14" y="T15"/>
                      </a:cxn>
                      <a:cxn ang="T68">
                        <a:pos x="T16" y="T17"/>
                      </a:cxn>
                      <a:cxn ang="T69">
                        <a:pos x="T18" y="T19"/>
                      </a:cxn>
                      <a:cxn ang="T70">
                        <a:pos x="T20" y="T21"/>
                      </a:cxn>
                      <a:cxn ang="T71">
                        <a:pos x="T22" y="T23"/>
                      </a:cxn>
                      <a:cxn ang="T72">
                        <a:pos x="T24" y="T25"/>
                      </a:cxn>
                      <a:cxn ang="T73">
                        <a:pos x="T26" y="T27"/>
                      </a:cxn>
                      <a:cxn ang="T74">
                        <a:pos x="T28" y="T29"/>
                      </a:cxn>
                      <a:cxn ang="T75">
                        <a:pos x="T30" y="T31"/>
                      </a:cxn>
                      <a:cxn ang="T76">
                        <a:pos x="T32" y="T33"/>
                      </a:cxn>
                      <a:cxn ang="T77">
                        <a:pos x="T34" y="T35"/>
                      </a:cxn>
                      <a:cxn ang="T78">
                        <a:pos x="T36" y="T37"/>
                      </a:cxn>
                      <a:cxn ang="T79">
                        <a:pos x="T38" y="T39"/>
                      </a:cxn>
                      <a:cxn ang="T80">
                        <a:pos x="T40" y="T41"/>
                      </a:cxn>
                      <a:cxn ang="T81">
                        <a:pos x="T42" y="T43"/>
                      </a:cxn>
                      <a:cxn ang="T82">
                        <a:pos x="T44" y="T45"/>
                      </a:cxn>
                      <a:cxn ang="T83">
                        <a:pos x="T46" y="T47"/>
                      </a:cxn>
                      <a:cxn ang="T84">
                        <a:pos x="T48" y="T49"/>
                      </a:cxn>
                      <a:cxn ang="T85">
                        <a:pos x="T50" y="T51"/>
                      </a:cxn>
                      <a:cxn ang="T86">
                        <a:pos x="T52" y="T53"/>
                      </a:cxn>
                      <a:cxn ang="T87">
                        <a:pos x="T54" y="T55"/>
                      </a:cxn>
                      <a:cxn ang="T88">
                        <a:pos x="T56" y="T57"/>
                      </a:cxn>
                      <a:cxn ang="T89">
                        <a:pos x="T58" y="T59"/>
                      </a:cxn>
                    </a:cxnLst>
                    <a:rect l="0" t="0" r="r" b="b"/>
                    <a:pathLst>
                      <a:path w="2336" h="510">
                        <a:moveTo>
                          <a:pt x="17" y="68"/>
                        </a:moveTo>
                        <a:lnTo>
                          <a:pt x="236" y="59"/>
                        </a:lnTo>
                        <a:lnTo>
                          <a:pt x="404" y="59"/>
                        </a:lnTo>
                        <a:lnTo>
                          <a:pt x="630" y="47"/>
                        </a:lnTo>
                        <a:lnTo>
                          <a:pt x="838" y="47"/>
                        </a:lnTo>
                        <a:lnTo>
                          <a:pt x="1073" y="47"/>
                        </a:lnTo>
                        <a:lnTo>
                          <a:pt x="1283" y="53"/>
                        </a:lnTo>
                        <a:lnTo>
                          <a:pt x="1383" y="67"/>
                        </a:lnTo>
                        <a:lnTo>
                          <a:pt x="1468" y="85"/>
                        </a:lnTo>
                        <a:lnTo>
                          <a:pt x="1563" y="119"/>
                        </a:lnTo>
                        <a:lnTo>
                          <a:pt x="1653" y="157"/>
                        </a:lnTo>
                        <a:lnTo>
                          <a:pt x="1983" y="327"/>
                        </a:lnTo>
                        <a:lnTo>
                          <a:pt x="2159" y="406"/>
                        </a:lnTo>
                        <a:lnTo>
                          <a:pt x="2260" y="471"/>
                        </a:lnTo>
                        <a:lnTo>
                          <a:pt x="2168" y="469"/>
                        </a:lnTo>
                        <a:lnTo>
                          <a:pt x="0" y="304"/>
                        </a:lnTo>
                        <a:lnTo>
                          <a:pt x="3" y="355"/>
                        </a:lnTo>
                        <a:lnTo>
                          <a:pt x="2266" y="510"/>
                        </a:lnTo>
                        <a:lnTo>
                          <a:pt x="2336" y="497"/>
                        </a:lnTo>
                        <a:lnTo>
                          <a:pt x="2301" y="452"/>
                        </a:lnTo>
                        <a:lnTo>
                          <a:pt x="2238" y="406"/>
                        </a:lnTo>
                        <a:lnTo>
                          <a:pt x="2086" y="327"/>
                        </a:lnTo>
                        <a:lnTo>
                          <a:pt x="1968" y="263"/>
                        </a:lnTo>
                        <a:lnTo>
                          <a:pt x="1667" y="116"/>
                        </a:lnTo>
                        <a:lnTo>
                          <a:pt x="1532" y="64"/>
                        </a:lnTo>
                        <a:lnTo>
                          <a:pt x="1398" y="30"/>
                        </a:lnTo>
                        <a:lnTo>
                          <a:pt x="1098" y="0"/>
                        </a:lnTo>
                        <a:lnTo>
                          <a:pt x="687" y="0"/>
                        </a:lnTo>
                        <a:lnTo>
                          <a:pt x="17" y="36"/>
                        </a:lnTo>
                        <a:lnTo>
                          <a:pt x="17" y="68"/>
                        </a:lnTo>
                        <a:close/>
                      </a:path>
                    </a:pathLst>
                  </a:custGeom>
                  <a:solidFill>
                    <a:srgbClr val="800000"/>
                  </a:solidFill>
                  <a:ln w="9525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96313" name="Freeform 52"/>
                <p:cNvSpPr>
                  <a:spLocks/>
                </p:cNvSpPr>
                <p:nvPr/>
              </p:nvSpPr>
              <p:spPr bwMode="auto">
                <a:xfrm>
                  <a:off x="1488" y="2369"/>
                  <a:ext cx="2187" cy="289"/>
                </a:xfrm>
                <a:custGeom>
                  <a:avLst/>
                  <a:gdLst>
                    <a:gd name="T0" fmla="*/ 1 w 4375"/>
                    <a:gd name="T1" fmla="*/ 3 h 578"/>
                    <a:gd name="T2" fmla="*/ 3 w 4375"/>
                    <a:gd name="T3" fmla="*/ 3 h 578"/>
                    <a:gd name="T4" fmla="*/ 4 w 4375"/>
                    <a:gd name="T5" fmla="*/ 3 h 578"/>
                    <a:gd name="T6" fmla="*/ 5 w 4375"/>
                    <a:gd name="T7" fmla="*/ 2 h 578"/>
                    <a:gd name="T8" fmla="*/ 6 w 4375"/>
                    <a:gd name="T9" fmla="*/ 2 h 578"/>
                    <a:gd name="T10" fmla="*/ 8 w 4375"/>
                    <a:gd name="T11" fmla="*/ 2 h 578"/>
                    <a:gd name="T12" fmla="*/ 9 w 4375"/>
                    <a:gd name="T13" fmla="*/ 2 h 578"/>
                    <a:gd name="T14" fmla="*/ 10 w 4375"/>
                    <a:gd name="T15" fmla="*/ 1 h 578"/>
                    <a:gd name="T16" fmla="*/ 11 w 4375"/>
                    <a:gd name="T17" fmla="*/ 1 h 578"/>
                    <a:gd name="T18" fmla="*/ 13 w 4375"/>
                    <a:gd name="T19" fmla="*/ 1 h 578"/>
                    <a:gd name="T20" fmla="*/ 15 w 4375"/>
                    <a:gd name="T21" fmla="*/ 1 h 578"/>
                    <a:gd name="T22" fmla="*/ 18 w 4375"/>
                    <a:gd name="T23" fmla="*/ 1 h 578"/>
                    <a:gd name="T24" fmla="*/ 20 w 4375"/>
                    <a:gd name="T25" fmla="*/ 0 h 578"/>
                    <a:gd name="T26" fmla="*/ 22 w 4375"/>
                    <a:gd name="T27" fmla="*/ 1 h 578"/>
                    <a:gd name="T28" fmla="*/ 24 w 4375"/>
                    <a:gd name="T29" fmla="*/ 1 h 578"/>
                    <a:gd name="T30" fmla="*/ 25 w 4375"/>
                    <a:gd name="T31" fmla="*/ 2 h 578"/>
                    <a:gd name="T32" fmla="*/ 27 w 4375"/>
                    <a:gd name="T33" fmla="*/ 2 h 578"/>
                    <a:gd name="T34" fmla="*/ 29 w 4375"/>
                    <a:gd name="T35" fmla="*/ 3 h 578"/>
                    <a:gd name="T36" fmla="*/ 30 w 4375"/>
                    <a:gd name="T37" fmla="*/ 3 h 578"/>
                    <a:gd name="T38" fmla="*/ 32 w 4375"/>
                    <a:gd name="T39" fmla="*/ 4 h 578"/>
                    <a:gd name="T40" fmla="*/ 34 w 4375"/>
                    <a:gd name="T41" fmla="*/ 4 h 578"/>
                    <a:gd name="T42" fmla="*/ 33 w 4375"/>
                    <a:gd name="T43" fmla="*/ 5 h 578"/>
                    <a:gd name="T44" fmla="*/ 32 w 4375"/>
                    <a:gd name="T45" fmla="*/ 5 h 578"/>
                    <a:gd name="T46" fmla="*/ 30 w 4375"/>
                    <a:gd name="T47" fmla="*/ 5 h 578"/>
                    <a:gd name="T48" fmla="*/ 29 w 4375"/>
                    <a:gd name="T49" fmla="*/ 4 h 578"/>
                    <a:gd name="T50" fmla="*/ 28 w 4375"/>
                    <a:gd name="T51" fmla="*/ 4 h 578"/>
                    <a:gd name="T52" fmla="*/ 26 w 4375"/>
                    <a:gd name="T53" fmla="*/ 3 h 578"/>
                    <a:gd name="T54" fmla="*/ 24 w 4375"/>
                    <a:gd name="T55" fmla="*/ 2 h 578"/>
                    <a:gd name="T56" fmla="*/ 22 w 4375"/>
                    <a:gd name="T57" fmla="*/ 1 h 578"/>
                    <a:gd name="T58" fmla="*/ 18 w 4375"/>
                    <a:gd name="T59" fmla="*/ 1 h 578"/>
                    <a:gd name="T60" fmla="*/ 14 w 4375"/>
                    <a:gd name="T61" fmla="*/ 1 h 578"/>
                    <a:gd name="T62" fmla="*/ 11 w 4375"/>
                    <a:gd name="T63" fmla="*/ 4 h 57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0" t="0" r="r" b="b"/>
                  <a:pathLst>
                    <a:path w="4375" h="578">
                      <a:moveTo>
                        <a:pt x="0" y="386"/>
                      </a:moveTo>
                      <a:lnTo>
                        <a:pt x="168" y="363"/>
                      </a:lnTo>
                      <a:lnTo>
                        <a:pt x="297" y="333"/>
                      </a:lnTo>
                      <a:lnTo>
                        <a:pt x="384" y="308"/>
                      </a:lnTo>
                      <a:lnTo>
                        <a:pt x="456" y="288"/>
                      </a:lnTo>
                      <a:lnTo>
                        <a:pt x="549" y="265"/>
                      </a:lnTo>
                      <a:lnTo>
                        <a:pt x="629" y="242"/>
                      </a:lnTo>
                      <a:lnTo>
                        <a:pt x="719" y="219"/>
                      </a:lnTo>
                      <a:lnTo>
                        <a:pt x="800" y="202"/>
                      </a:lnTo>
                      <a:lnTo>
                        <a:pt x="892" y="188"/>
                      </a:lnTo>
                      <a:lnTo>
                        <a:pt x="966" y="175"/>
                      </a:lnTo>
                      <a:lnTo>
                        <a:pt x="1030" y="164"/>
                      </a:lnTo>
                      <a:lnTo>
                        <a:pt x="1125" y="149"/>
                      </a:lnTo>
                      <a:lnTo>
                        <a:pt x="1206" y="137"/>
                      </a:lnTo>
                      <a:lnTo>
                        <a:pt x="1282" y="124"/>
                      </a:lnTo>
                      <a:lnTo>
                        <a:pt x="1361" y="103"/>
                      </a:lnTo>
                      <a:lnTo>
                        <a:pt x="1427" y="70"/>
                      </a:lnTo>
                      <a:lnTo>
                        <a:pt x="1473" y="33"/>
                      </a:lnTo>
                      <a:lnTo>
                        <a:pt x="1568" y="28"/>
                      </a:lnTo>
                      <a:lnTo>
                        <a:pt x="1705" y="25"/>
                      </a:lnTo>
                      <a:lnTo>
                        <a:pt x="1861" y="13"/>
                      </a:lnTo>
                      <a:lnTo>
                        <a:pt x="1982" y="7"/>
                      </a:lnTo>
                      <a:lnTo>
                        <a:pt x="2161" y="3"/>
                      </a:lnTo>
                      <a:lnTo>
                        <a:pt x="2334" y="2"/>
                      </a:lnTo>
                      <a:lnTo>
                        <a:pt x="2499" y="0"/>
                      </a:lnTo>
                      <a:lnTo>
                        <a:pt x="2625" y="0"/>
                      </a:lnTo>
                      <a:lnTo>
                        <a:pt x="2762" y="11"/>
                      </a:lnTo>
                      <a:lnTo>
                        <a:pt x="2902" y="33"/>
                      </a:lnTo>
                      <a:lnTo>
                        <a:pt x="3006" y="59"/>
                      </a:lnTo>
                      <a:lnTo>
                        <a:pt x="3099" y="84"/>
                      </a:lnTo>
                      <a:lnTo>
                        <a:pt x="3200" y="115"/>
                      </a:lnTo>
                      <a:lnTo>
                        <a:pt x="3311" y="149"/>
                      </a:lnTo>
                      <a:lnTo>
                        <a:pt x="3423" y="188"/>
                      </a:lnTo>
                      <a:lnTo>
                        <a:pt x="3542" y="228"/>
                      </a:lnTo>
                      <a:lnTo>
                        <a:pt x="3659" y="268"/>
                      </a:lnTo>
                      <a:lnTo>
                        <a:pt x="3782" y="307"/>
                      </a:lnTo>
                      <a:lnTo>
                        <a:pt x="3874" y="338"/>
                      </a:lnTo>
                      <a:lnTo>
                        <a:pt x="3959" y="361"/>
                      </a:lnTo>
                      <a:lnTo>
                        <a:pt x="4053" y="395"/>
                      </a:lnTo>
                      <a:lnTo>
                        <a:pt x="4149" y="425"/>
                      </a:lnTo>
                      <a:lnTo>
                        <a:pt x="4267" y="463"/>
                      </a:lnTo>
                      <a:lnTo>
                        <a:pt x="4375" y="503"/>
                      </a:lnTo>
                      <a:lnTo>
                        <a:pt x="4331" y="531"/>
                      </a:lnTo>
                      <a:lnTo>
                        <a:pt x="4267" y="548"/>
                      </a:lnTo>
                      <a:lnTo>
                        <a:pt x="4197" y="567"/>
                      </a:lnTo>
                      <a:lnTo>
                        <a:pt x="4110" y="576"/>
                      </a:lnTo>
                      <a:lnTo>
                        <a:pt x="3995" y="578"/>
                      </a:lnTo>
                      <a:lnTo>
                        <a:pt x="3880" y="575"/>
                      </a:lnTo>
                      <a:lnTo>
                        <a:pt x="3851" y="531"/>
                      </a:lnTo>
                      <a:lnTo>
                        <a:pt x="3823" y="503"/>
                      </a:lnTo>
                      <a:lnTo>
                        <a:pt x="3768" y="465"/>
                      </a:lnTo>
                      <a:lnTo>
                        <a:pt x="3650" y="401"/>
                      </a:lnTo>
                      <a:lnTo>
                        <a:pt x="3504" y="325"/>
                      </a:lnTo>
                      <a:lnTo>
                        <a:pt x="3373" y="260"/>
                      </a:lnTo>
                      <a:lnTo>
                        <a:pt x="3214" y="181"/>
                      </a:lnTo>
                      <a:lnTo>
                        <a:pt x="3082" y="130"/>
                      </a:lnTo>
                      <a:lnTo>
                        <a:pt x="2956" y="95"/>
                      </a:lnTo>
                      <a:lnTo>
                        <a:pt x="2853" y="81"/>
                      </a:lnTo>
                      <a:lnTo>
                        <a:pt x="2664" y="62"/>
                      </a:lnTo>
                      <a:lnTo>
                        <a:pt x="2416" y="61"/>
                      </a:lnTo>
                      <a:lnTo>
                        <a:pt x="2127" y="68"/>
                      </a:lnTo>
                      <a:lnTo>
                        <a:pt x="1906" y="76"/>
                      </a:lnTo>
                      <a:lnTo>
                        <a:pt x="1553" y="95"/>
                      </a:lnTo>
                      <a:lnTo>
                        <a:pt x="1533" y="438"/>
                      </a:lnTo>
                      <a:lnTo>
                        <a:pt x="0" y="386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96285" name="Freeform 53"/>
              <p:cNvSpPr>
                <a:spLocks/>
              </p:cNvSpPr>
              <p:nvPr/>
            </p:nvSpPr>
            <p:spPr bwMode="auto">
              <a:xfrm>
                <a:off x="1550" y="2652"/>
                <a:ext cx="2958" cy="456"/>
              </a:xfrm>
              <a:custGeom>
                <a:avLst/>
                <a:gdLst>
                  <a:gd name="T0" fmla="*/ 39 w 5916"/>
                  <a:gd name="T1" fmla="*/ 4 h 912"/>
                  <a:gd name="T2" fmla="*/ 40 w 5916"/>
                  <a:gd name="T3" fmla="*/ 5 h 912"/>
                  <a:gd name="T4" fmla="*/ 40 w 5916"/>
                  <a:gd name="T5" fmla="*/ 6 h 912"/>
                  <a:gd name="T6" fmla="*/ 47 w 5916"/>
                  <a:gd name="T7" fmla="*/ 6 h 912"/>
                  <a:gd name="T8" fmla="*/ 46 w 5916"/>
                  <a:gd name="T9" fmla="*/ 6 h 912"/>
                  <a:gd name="T10" fmla="*/ 47 w 5916"/>
                  <a:gd name="T11" fmla="*/ 7 h 912"/>
                  <a:gd name="T12" fmla="*/ 47 w 5916"/>
                  <a:gd name="T13" fmla="*/ 7 h 912"/>
                  <a:gd name="T14" fmla="*/ 46 w 5916"/>
                  <a:gd name="T15" fmla="*/ 7 h 912"/>
                  <a:gd name="T16" fmla="*/ 42 w 5916"/>
                  <a:gd name="T17" fmla="*/ 7 h 912"/>
                  <a:gd name="T18" fmla="*/ 42 w 5916"/>
                  <a:gd name="T19" fmla="*/ 8 h 912"/>
                  <a:gd name="T20" fmla="*/ 40 w 5916"/>
                  <a:gd name="T21" fmla="*/ 8 h 912"/>
                  <a:gd name="T22" fmla="*/ 40 w 5916"/>
                  <a:gd name="T23" fmla="*/ 7 h 912"/>
                  <a:gd name="T24" fmla="*/ 3 w 5916"/>
                  <a:gd name="T25" fmla="*/ 7 h 912"/>
                  <a:gd name="T26" fmla="*/ 2 w 5916"/>
                  <a:gd name="T27" fmla="*/ 6 h 912"/>
                  <a:gd name="T28" fmla="*/ 1 w 5916"/>
                  <a:gd name="T29" fmla="*/ 7 h 912"/>
                  <a:gd name="T30" fmla="*/ 0 w 5916"/>
                  <a:gd name="T31" fmla="*/ 3 h 912"/>
                  <a:gd name="T32" fmla="*/ 3 w 5916"/>
                  <a:gd name="T33" fmla="*/ 0 h 912"/>
                  <a:gd name="T34" fmla="*/ 8 w 5916"/>
                  <a:gd name="T35" fmla="*/ 1 h 912"/>
                  <a:gd name="T36" fmla="*/ 30 w 5916"/>
                  <a:gd name="T37" fmla="*/ 6 h 912"/>
                  <a:gd name="T38" fmla="*/ 31 w 5916"/>
                  <a:gd name="T39" fmla="*/ 6 h 912"/>
                  <a:gd name="T40" fmla="*/ 32 w 5916"/>
                  <a:gd name="T41" fmla="*/ 4 h 912"/>
                  <a:gd name="T42" fmla="*/ 32 w 5916"/>
                  <a:gd name="T43" fmla="*/ 2 h 912"/>
                  <a:gd name="T44" fmla="*/ 35 w 5916"/>
                  <a:gd name="T45" fmla="*/ 1 h 912"/>
                  <a:gd name="T46" fmla="*/ 37 w 5916"/>
                  <a:gd name="T47" fmla="*/ 1 h 912"/>
                  <a:gd name="T48" fmla="*/ 39 w 5916"/>
                  <a:gd name="T49" fmla="*/ 2 h 912"/>
                  <a:gd name="T50" fmla="*/ 39 w 5916"/>
                  <a:gd name="T51" fmla="*/ 4 h 91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5916" h="912">
                    <a:moveTo>
                      <a:pt x="4992" y="432"/>
                    </a:moveTo>
                    <a:lnTo>
                      <a:pt x="5037" y="570"/>
                    </a:lnTo>
                    <a:lnTo>
                      <a:pt x="5037" y="675"/>
                    </a:lnTo>
                    <a:lnTo>
                      <a:pt x="5916" y="675"/>
                    </a:lnTo>
                    <a:lnTo>
                      <a:pt x="5856" y="746"/>
                    </a:lnTo>
                    <a:lnTo>
                      <a:pt x="5896" y="826"/>
                    </a:lnTo>
                    <a:lnTo>
                      <a:pt x="5896" y="864"/>
                    </a:lnTo>
                    <a:lnTo>
                      <a:pt x="5870" y="890"/>
                    </a:lnTo>
                    <a:lnTo>
                      <a:pt x="5364" y="890"/>
                    </a:lnTo>
                    <a:lnTo>
                      <a:pt x="5324" y="912"/>
                    </a:lnTo>
                    <a:lnTo>
                      <a:pt x="5065" y="912"/>
                    </a:lnTo>
                    <a:lnTo>
                      <a:pt x="5031" y="887"/>
                    </a:lnTo>
                    <a:lnTo>
                      <a:pt x="350" y="887"/>
                    </a:lnTo>
                    <a:lnTo>
                      <a:pt x="165" y="720"/>
                    </a:lnTo>
                    <a:lnTo>
                      <a:pt x="19" y="775"/>
                    </a:lnTo>
                    <a:lnTo>
                      <a:pt x="0" y="333"/>
                    </a:lnTo>
                    <a:lnTo>
                      <a:pt x="356" y="0"/>
                    </a:lnTo>
                    <a:lnTo>
                      <a:pt x="913" y="12"/>
                    </a:lnTo>
                    <a:lnTo>
                      <a:pt x="3815" y="746"/>
                    </a:lnTo>
                    <a:lnTo>
                      <a:pt x="3897" y="658"/>
                    </a:lnTo>
                    <a:lnTo>
                      <a:pt x="3969" y="430"/>
                    </a:lnTo>
                    <a:lnTo>
                      <a:pt x="4071" y="243"/>
                    </a:lnTo>
                    <a:lnTo>
                      <a:pt x="4376" y="93"/>
                    </a:lnTo>
                    <a:lnTo>
                      <a:pt x="4659" y="101"/>
                    </a:lnTo>
                    <a:lnTo>
                      <a:pt x="4871" y="210"/>
                    </a:lnTo>
                    <a:lnTo>
                      <a:pt x="4992" y="43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96286" name="Group 54"/>
              <p:cNvGrpSpPr>
                <a:grpSpLocks/>
              </p:cNvGrpSpPr>
              <p:nvPr/>
            </p:nvGrpSpPr>
            <p:grpSpPr bwMode="auto">
              <a:xfrm>
                <a:off x="1321" y="2463"/>
                <a:ext cx="3189" cy="579"/>
                <a:chOff x="1321" y="2463"/>
                <a:chExt cx="3189" cy="579"/>
              </a:xfrm>
            </p:grpSpPr>
            <p:grpSp>
              <p:nvGrpSpPr>
                <p:cNvPr id="96287" name="Group 55"/>
                <p:cNvGrpSpPr>
                  <a:grpSpLocks/>
                </p:cNvGrpSpPr>
                <p:nvPr/>
              </p:nvGrpSpPr>
              <p:grpSpPr bwMode="auto">
                <a:xfrm>
                  <a:off x="1321" y="2650"/>
                  <a:ext cx="193" cy="333"/>
                  <a:chOff x="1321" y="2650"/>
                  <a:chExt cx="193" cy="333"/>
                </a:xfrm>
              </p:grpSpPr>
              <p:sp>
                <p:nvSpPr>
                  <p:cNvPr id="96299" name="Rectangle 56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720"/>
                    <a:ext cx="74" cy="12"/>
                  </a:xfrm>
                  <a:prstGeom prst="rect">
                    <a:avLst/>
                  </a:prstGeom>
                  <a:solidFill>
                    <a:srgbClr val="808080"/>
                  </a:solidFill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6300" name="Rectangle 57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650"/>
                    <a:ext cx="74" cy="30"/>
                  </a:xfrm>
                  <a:prstGeom prst="rect">
                    <a:avLst/>
                  </a:prstGeom>
                  <a:solidFill>
                    <a:srgbClr val="808080"/>
                  </a:solidFill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6301" name="Rectangle 58"/>
                  <p:cNvSpPr>
                    <a:spLocks noChangeArrowheads="1"/>
                  </p:cNvSpPr>
                  <p:nvPr/>
                </p:nvSpPr>
                <p:spPr bwMode="auto">
                  <a:xfrm>
                    <a:off x="1337" y="2693"/>
                    <a:ext cx="74" cy="13"/>
                  </a:xfrm>
                  <a:prstGeom prst="rect">
                    <a:avLst/>
                  </a:prstGeom>
                  <a:solidFill>
                    <a:srgbClr val="808080"/>
                  </a:solidFill>
                  <a:ln w="9525">
                    <a:solidFill>
                      <a:srgbClr val="C0C0C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6302" name="Arc 59"/>
                  <p:cNvSpPr>
                    <a:spLocks/>
                  </p:cNvSpPr>
                  <p:nvPr/>
                </p:nvSpPr>
                <p:spPr bwMode="auto">
                  <a:xfrm>
                    <a:off x="1337" y="2749"/>
                    <a:ext cx="72" cy="75"/>
                  </a:xfrm>
                  <a:custGeom>
                    <a:avLst/>
                    <a:gdLst>
                      <a:gd name="T0" fmla="*/ 0 w 21600"/>
                      <a:gd name="T1" fmla="*/ 0 h 21868"/>
                      <a:gd name="T2" fmla="*/ 0 w 21600"/>
                      <a:gd name="T3" fmla="*/ 0 h 21868"/>
                      <a:gd name="T4" fmla="*/ 0 w 21600"/>
                      <a:gd name="T5" fmla="*/ 0 h 21868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1868" fill="none" extrusionOk="0">
                        <a:moveTo>
                          <a:pt x="21015" y="21868"/>
                        </a:moveTo>
                        <a:cubicBezTo>
                          <a:pt x="9318" y="21551"/>
                          <a:pt x="0" y="11977"/>
                          <a:pt x="0" y="276"/>
                        </a:cubicBezTo>
                        <a:cubicBezTo>
                          <a:pt x="-1" y="183"/>
                          <a:pt x="0" y="91"/>
                          <a:pt x="1" y="-1"/>
                        </a:cubicBezTo>
                      </a:path>
                      <a:path w="21600" h="21868" stroke="0" extrusionOk="0">
                        <a:moveTo>
                          <a:pt x="21015" y="21868"/>
                        </a:moveTo>
                        <a:cubicBezTo>
                          <a:pt x="9318" y="21551"/>
                          <a:pt x="0" y="11977"/>
                          <a:pt x="0" y="276"/>
                        </a:cubicBezTo>
                        <a:cubicBezTo>
                          <a:pt x="-1" y="183"/>
                          <a:pt x="0" y="91"/>
                          <a:pt x="1" y="-1"/>
                        </a:cubicBezTo>
                        <a:lnTo>
                          <a:pt x="21600" y="276"/>
                        </a:lnTo>
                        <a:lnTo>
                          <a:pt x="21015" y="21868"/>
                        </a:lnTo>
                        <a:close/>
                      </a:path>
                    </a:pathLst>
                  </a:custGeom>
                  <a:solidFill>
                    <a:srgbClr val="808080"/>
                  </a:solidFill>
                  <a:ln w="9525">
                    <a:solidFill>
                      <a:srgbClr val="C0C0C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96303" name="Group 60"/>
                  <p:cNvGrpSpPr>
                    <a:grpSpLocks/>
                  </p:cNvGrpSpPr>
                  <p:nvPr/>
                </p:nvGrpSpPr>
                <p:grpSpPr bwMode="auto">
                  <a:xfrm>
                    <a:off x="1321" y="2945"/>
                    <a:ext cx="193" cy="12"/>
                    <a:chOff x="1321" y="2945"/>
                    <a:chExt cx="193" cy="12"/>
                  </a:xfrm>
                </p:grpSpPr>
                <p:sp>
                  <p:nvSpPr>
                    <p:cNvPr id="96310" name="Rectangle 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29" y="2945"/>
                      <a:ext cx="185" cy="12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9525">
                      <a:solidFill>
                        <a:srgbClr val="C0C0C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6311" name="Oval 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21" y="2945"/>
                      <a:ext cx="22" cy="12"/>
                    </a:xfrm>
                    <a:prstGeom prst="ellipse">
                      <a:avLst/>
                    </a:prstGeom>
                    <a:solidFill>
                      <a:srgbClr val="808080"/>
                    </a:solidFill>
                    <a:ln w="9525">
                      <a:solidFill>
                        <a:srgbClr val="C0C0C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96304" name="Group 63"/>
                  <p:cNvGrpSpPr>
                    <a:grpSpLocks/>
                  </p:cNvGrpSpPr>
                  <p:nvPr/>
                </p:nvGrpSpPr>
                <p:grpSpPr bwMode="auto">
                  <a:xfrm>
                    <a:off x="1321" y="2970"/>
                    <a:ext cx="193" cy="13"/>
                    <a:chOff x="1321" y="2970"/>
                    <a:chExt cx="193" cy="13"/>
                  </a:xfrm>
                </p:grpSpPr>
                <p:sp>
                  <p:nvSpPr>
                    <p:cNvPr id="96308" name="Rectangle 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29" y="2970"/>
                      <a:ext cx="185" cy="13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9525">
                      <a:solidFill>
                        <a:srgbClr val="C0C0C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6309" name="Oval 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21" y="2970"/>
                      <a:ext cx="22" cy="13"/>
                    </a:xfrm>
                    <a:prstGeom prst="ellipse">
                      <a:avLst/>
                    </a:prstGeom>
                    <a:solidFill>
                      <a:srgbClr val="808080"/>
                    </a:solidFill>
                    <a:ln w="9525">
                      <a:solidFill>
                        <a:srgbClr val="C0C0C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96305" name="Group 66"/>
                  <p:cNvGrpSpPr>
                    <a:grpSpLocks/>
                  </p:cNvGrpSpPr>
                  <p:nvPr/>
                </p:nvGrpSpPr>
                <p:grpSpPr bwMode="auto">
                  <a:xfrm>
                    <a:off x="1321" y="2918"/>
                    <a:ext cx="193" cy="12"/>
                    <a:chOff x="1321" y="2918"/>
                    <a:chExt cx="193" cy="12"/>
                  </a:xfrm>
                </p:grpSpPr>
                <p:sp>
                  <p:nvSpPr>
                    <p:cNvPr id="96306" name="Rectangle 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29" y="2918"/>
                      <a:ext cx="185" cy="12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9525">
                      <a:solidFill>
                        <a:srgbClr val="C0C0C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6307" name="Oval 6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21" y="2918"/>
                      <a:ext cx="22" cy="12"/>
                    </a:xfrm>
                    <a:prstGeom prst="ellipse">
                      <a:avLst/>
                    </a:prstGeom>
                    <a:solidFill>
                      <a:srgbClr val="808080"/>
                    </a:solidFill>
                    <a:ln w="9525">
                      <a:solidFill>
                        <a:srgbClr val="C0C0C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96288" name="Freeform 69"/>
                <p:cNvSpPr>
                  <a:spLocks/>
                </p:cNvSpPr>
                <p:nvPr/>
              </p:nvSpPr>
              <p:spPr bwMode="auto">
                <a:xfrm>
                  <a:off x="1337" y="2561"/>
                  <a:ext cx="3173" cy="481"/>
                </a:xfrm>
                <a:custGeom>
                  <a:avLst/>
                  <a:gdLst>
                    <a:gd name="T0" fmla="*/ 3 w 6346"/>
                    <a:gd name="T1" fmla="*/ 0 h 962"/>
                    <a:gd name="T2" fmla="*/ 1 w 6346"/>
                    <a:gd name="T3" fmla="*/ 0 h 962"/>
                    <a:gd name="T4" fmla="*/ 0 w 6346"/>
                    <a:gd name="T5" fmla="*/ 2 h 962"/>
                    <a:gd name="T6" fmla="*/ 1 w 6346"/>
                    <a:gd name="T7" fmla="*/ 2 h 962"/>
                    <a:gd name="T8" fmla="*/ 1 w 6346"/>
                    <a:gd name="T9" fmla="*/ 6 h 962"/>
                    <a:gd name="T10" fmla="*/ 3 w 6346"/>
                    <a:gd name="T11" fmla="*/ 8 h 962"/>
                    <a:gd name="T12" fmla="*/ 4 w 6346"/>
                    <a:gd name="T13" fmla="*/ 8 h 962"/>
                    <a:gd name="T14" fmla="*/ 4 w 6346"/>
                    <a:gd name="T15" fmla="*/ 8 h 962"/>
                    <a:gd name="T16" fmla="*/ 4 w 6346"/>
                    <a:gd name="T17" fmla="*/ 7 h 962"/>
                    <a:gd name="T18" fmla="*/ 4 w 6346"/>
                    <a:gd name="T19" fmla="*/ 6 h 962"/>
                    <a:gd name="T20" fmla="*/ 4 w 6346"/>
                    <a:gd name="T21" fmla="*/ 5 h 962"/>
                    <a:gd name="T22" fmla="*/ 5 w 6346"/>
                    <a:gd name="T23" fmla="*/ 4 h 962"/>
                    <a:gd name="T24" fmla="*/ 5 w 6346"/>
                    <a:gd name="T25" fmla="*/ 4 h 962"/>
                    <a:gd name="T26" fmla="*/ 6 w 6346"/>
                    <a:gd name="T27" fmla="*/ 3 h 962"/>
                    <a:gd name="T28" fmla="*/ 7 w 6346"/>
                    <a:gd name="T29" fmla="*/ 3 h 962"/>
                    <a:gd name="T30" fmla="*/ 8 w 6346"/>
                    <a:gd name="T31" fmla="*/ 2 h 962"/>
                    <a:gd name="T32" fmla="*/ 9 w 6346"/>
                    <a:gd name="T33" fmla="*/ 2 h 962"/>
                    <a:gd name="T34" fmla="*/ 10 w 6346"/>
                    <a:gd name="T35" fmla="*/ 2 h 962"/>
                    <a:gd name="T36" fmla="*/ 11 w 6346"/>
                    <a:gd name="T37" fmla="*/ 3 h 962"/>
                    <a:gd name="T38" fmla="*/ 11 w 6346"/>
                    <a:gd name="T39" fmla="*/ 3 h 962"/>
                    <a:gd name="T40" fmla="*/ 12 w 6346"/>
                    <a:gd name="T41" fmla="*/ 4 h 962"/>
                    <a:gd name="T42" fmla="*/ 13 w 6346"/>
                    <a:gd name="T43" fmla="*/ 5 h 962"/>
                    <a:gd name="T44" fmla="*/ 13 w 6346"/>
                    <a:gd name="T45" fmla="*/ 5 h 962"/>
                    <a:gd name="T46" fmla="*/ 13 w 6346"/>
                    <a:gd name="T47" fmla="*/ 6 h 962"/>
                    <a:gd name="T48" fmla="*/ 13 w 6346"/>
                    <a:gd name="T49" fmla="*/ 8 h 962"/>
                    <a:gd name="T50" fmla="*/ 35 w 6346"/>
                    <a:gd name="T51" fmla="*/ 8 h 962"/>
                    <a:gd name="T52" fmla="*/ 35 w 6346"/>
                    <a:gd name="T53" fmla="*/ 7 h 962"/>
                    <a:gd name="T54" fmla="*/ 35 w 6346"/>
                    <a:gd name="T55" fmla="*/ 6 h 962"/>
                    <a:gd name="T56" fmla="*/ 35 w 6346"/>
                    <a:gd name="T57" fmla="*/ 5 h 962"/>
                    <a:gd name="T58" fmla="*/ 36 w 6346"/>
                    <a:gd name="T59" fmla="*/ 4 h 962"/>
                    <a:gd name="T60" fmla="*/ 37 w 6346"/>
                    <a:gd name="T61" fmla="*/ 3 h 962"/>
                    <a:gd name="T62" fmla="*/ 37 w 6346"/>
                    <a:gd name="T63" fmla="*/ 3 h 962"/>
                    <a:gd name="T64" fmla="*/ 38 w 6346"/>
                    <a:gd name="T65" fmla="*/ 3 h 962"/>
                    <a:gd name="T66" fmla="*/ 40 w 6346"/>
                    <a:gd name="T67" fmla="*/ 3 h 962"/>
                    <a:gd name="T68" fmla="*/ 40 w 6346"/>
                    <a:gd name="T69" fmla="*/ 3 h 962"/>
                    <a:gd name="T70" fmla="*/ 41 w 6346"/>
                    <a:gd name="T71" fmla="*/ 3 h 962"/>
                    <a:gd name="T72" fmla="*/ 42 w 6346"/>
                    <a:gd name="T73" fmla="*/ 4 h 962"/>
                    <a:gd name="T74" fmla="*/ 42 w 6346"/>
                    <a:gd name="T75" fmla="*/ 5 h 962"/>
                    <a:gd name="T76" fmla="*/ 43 w 6346"/>
                    <a:gd name="T77" fmla="*/ 5 h 962"/>
                    <a:gd name="T78" fmla="*/ 43 w 6346"/>
                    <a:gd name="T79" fmla="*/ 6 h 962"/>
                    <a:gd name="T80" fmla="*/ 43 w 6346"/>
                    <a:gd name="T81" fmla="*/ 7 h 962"/>
                    <a:gd name="T82" fmla="*/ 50 w 6346"/>
                    <a:gd name="T83" fmla="*/ 7 h 962"/>
                    <a:gd name="T84" fmla="*/ 50 w 6346"/>
                    <a:gd name="T85" fmla="*/ 7 h 962"/>
                    <a:gd name="T86" fmla="*/ 50 w 6346"/>
                    <a:gd name="T87" fmla="*/ 7 h 962"/>
                    <a:gd name="T88" fmla="*/ 50 w 6346"/>
                    <a:gd name="T89" fmla="*/ 7 h 962"/>
                    <a:gd name="T90" fmla="*/ 50 w 6346"/>
                    <a:gd name="T91" fmla="*/ 7 h 962"/>
                    <a:gd name="T92" fmla="*/ 50 w 6346"/>
                    <a:gd name="T93" fmla="*/ 5 h 962"/>
                    <a:gd name="T94" fmla="*/ 50 w 6346"/>
                    <a:gd name="T95" fmla="*/ 5 h 962"/>
                    <a:gd name="T96" fmla="*/ 48 w 6346"/>
                    <a:gd name="T97" fmla="*/ 4 h 962"/>
                    <a:gd name="T98" fmla="*/ 46 w 6346"/>
                    <a:gd name="T99" fmla="*/ 3 h 962"/>
                    <a:gd name="T100" fmla="*/ 44 w 6346"/>
                    <a:gd name="T101" fmla="*/ 3 h 962"/>
                    <a:gd name="T102" fmla="*/ 42 w 6346"/>
                    <a:gd name="T103" fmla="*/ 2 h 962"/>
                    <a:gd name="T104" fmla="*/ 40 w 6346"/>
                    <a:gd name="T105" fmla="*/ 2 h 962"/>
                    <a:gd name="T106" fmla="*/ 38 w 6346"/>
                    <a:gd name="T107" fmla="*/ 1 h 962"/>
                    <a:gd name="T108" fmla="*/ 37 w 6346"/>
                    <a:gd name="T109" fmla="*/ 1 h 962"/>
                    <a:gd name="T110" fmla="*/ 36 w 6346"/>
                    <a:gd name="T111" fmla="*/ 1 h 962"/>
                    <a:gd name="T112" fmla="*/ 34 w 6346"/>
                    <a:gd name="T113" fmla="*/ 2 h 962"/>
                    <a:gd name="T114" fmla="*/ 32 w 6346"/>
                    <a:gd name="T115" fmla="*/ 2 h 962"/>
                    <a:gd name="T116" fmla="*/ 23 w 6346"/>
                    <a:gd name="T117" fmla="*/ 1 h 962"/>
                    <a:gd name="T118" fmla="*/ 19 w 6346"/>
                    <a:gd name="T119" fmla="*/ 1 h 962"/>
                    <a:gd name="T120" fmla="*/ 14 w 6346"/>
                    <a:gd name="T121" fmla="*/ 1 h 962"/>
                    <a:gd name="T122" fmla="*/ 12 w 6346"/>
                    <a:gd name="T123" fmla="*/ 1 h 962"/>
                    <a:gd name="T124" fmla="*/ 3 w 6346"/>
                    <a:gd name="T125" fmla="*/ 0 h 962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0" t="0" r="r" b="b"/>
                  <a:pathLst>
                    <a:path w="6346" h="962">
                      <a:moveTo>
                        <a:pt x="318" y="0"/>
                      </a:moveTo>
                      <a:lnTo>
                        <a:pt x="38" y="0"/>
                      </a:lnTo>
                      <a:lnTo>
                        <a:pt x="0" y="149"/>
                      </a:lnTo>
                      <a:lnTo>
                        <a:pt x="125" y="149"/>
                      </a:lnTo>
                      <a:lnTo>
                        <a:pt x="125" y="686"/>
                      </a:lnTo>
                      <a:lnTo>
                        <a:pt x="369" y="929"/>
                      </a:lnTo>
                      <a:lnTo>
                        <a:pt x="424" y="954"/>
                      </a:lnTo>
                      <a:lnTo>
                        <a:pt x="470" y="962"/>
                      </a:lnTo>
                      <a:lnTo>
                        <a:pt x="462" y="839"/>
                      </a:lnTo>
                      <a:lnTo>
                        <a:pt x="456" y="694"/>
                      </a:lnTo>
                      <a:lnTo>
                        <a:pt x="489" y="570"/>
                      </a:lnTo>
                      <a:lnTo>
                        <a:pt x="534" y="479"/>
                      </a:lnTo>
                      <a:lnTo>
                        <a:pt x="593" y="398"/>
                      </a:lnTo>
                      <a:lnTo>
                        <a:pt x="679" y="319"/>
                      </a:lnTo>
                      <a:lnTo>
                        <a:pt x="778" y="260"/>
                      </a:lnTo>
                      <a:lnTo>
                        <a:pt x="918" y="223"/>
                      </a:lnTo>
                      <a:lnTo>
                        <a:pt x="1102" y="209"/>
                      </a:lnTo>
                      <a:lnTo>
                        <a:pt x="1229" y="242"/>
                      </a:lnTo>
                      <a:lnTo>
                        <a:pt x="1323" y="293"/>
                      </a:lnTo>
                      <a:lnTo>
                        <a:pt x="1401" y="352"/>
                      </a:lnTo>
                      <a:lnTo>
                        <a:pt x="1494" y="443"/>
                      </a:lnTo>
                      <a:lnTo>
                        <a:pt x="1553" y="544"/>
                      </a:lnTo>
                      <a:lnTo>
                        <a:pt x="1592" y="633"/>
                      </a:lnTo>
                      <a:lnTo>
                        <a:pt x="1604" y="720"/>
                      </a:lnTo>
                      <a:lnTo>
                        <a:pt x="1604" y="909"/>
                      </a:lnTo>
                      <a:lnTo>
                        <a:pt x="4377" y="962"/>
                      </a:lnTo>
                      <a:lnTo>
                        <a:pt x="4377" y="779"/>
                      </a:lnTo>
                      <a:lnTo>
                        <a:pt x="4415" y="653"/>
                      </a:lnTo>
                      <a:lnTo>
                        <a:pt x="4461" y="556"/>
                      </a:lnTo>
                      <a:lnTo>
                        <a:pt x="4529" y="465"/>
                      </a:lnTo>
                      <a:lnTo>
                        <a:pt x="4627" y="384"/>
                      </a:lnTo>
                      <a:lnTo>
                        <a:pt x="4727" y="332"/>
                      </a:lnTo>
                      <a:lnTo>
                        <a:pt x="4825" y="301"/>
                      </a:lnTo>
                      <a:lnTo>
                        <a:pt x="4997" y="301"/>
                      </a:lnTo>
                      <a:lnTo>
                        <a:pt x="5089" y="319"/>
                      </a:lnTo>
                      <a:lnTo>
                        <a:pt x="5182" y="359"/>
                      </a:lnTo>
                      <a:lnTo>
                        <a:pt x="5266" y="431"/>
                      </a:lnTo>
                      <a:lnTo>
                        <a:pt x="5347" y="523"/>
                      </a:lnTo>
                      <a:lnTo>
                        <a:pt x="5400" y="633"/>
                      </a:lnTo>
                      <a:lnTo>
                        <a:pt x="5433" y="753"/>
                      </a:lnTo>
                      <a:lnTo>
                        <a:pt x="5433" y="876"/>
                      </a:lnTo>
                      <a:lnTo>
                        <a:pt x="6346" y="873"/>
                      </a:lnTo>
                      <a:lnTo>
                        <a:pt x="6346" y="833"/>
                      </a:lnTo>
                      <a:lnTo>
                        <a:pt x="6316" y="833"/>
                      </a:lnTo>
                      <a:lnTo>
                        <a:pt x="6316" y="774"/>
                      </a:lnTo>
                      <a:lnTo>
                        <a:pt x="6344" y="771"/>
                      </a:lnTo>
                      <a:lnTo>
                        <a:pt x="6344" y="593"/>
                      </a:lnTo>
                      <a:lnTo>
                        <a:pt x="6320" y="556"/>
                      </a:lnTo>
                      <a:lnTo>
                        <a:pt x="6108" y="451"/>
                      </a:lnTo>
                      <a:lnTo>
                        <a:pt x="5875" y="359"/>
                      </a:lnTo>
                      <a:lnTo>
                        <a:pt x="5593" y="274"/>
                      </a:lnTo>
                      <a:lnTo>
                        <a:pt x="5288" y="201"/>
                      </a:lnTo>
                      <a:lnTo>
                        <a:pt x="5008" y="143"/>
                      </a:lnTo>
                      <a:lnTo>
                        <a:pt x="4741" y="96"/>
                      </a:lnTo>
                      <a:lnTo>
                        <a:pt x="4649" y="96"/>
                      </a:lnTo>
                      <a:lnTo>
                        <a:pt x="4588" y="123"/>
                      </a:lnTo>
                      <a:lnTo>
                        <a:pt x="4303" y="163"/>
                      </a:lnTo>
                      <a:lnTo>
                        <a:pt x="4078" y="183"/>
                      </a:lnTo>
                      <a:lnTo>
                        <a:pt x="2894" y="109"/>
                      </a:lnTo>
                      <a:lnTo>
                        <a:pt x="2326" y="64"/>
                      </a:lnTo>
                      <a:lnTo>
                        <a:pt x="1791" y="23"/>
                      </a:lnTo>
                      <a:lnTo>
                        <a:pt x="1520" y="5"/>
                      </a:lnTo>
                      <a:lnTo>
                        <a:pt x="318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6289" name="Freeform 70"/>
                <p:cNvSpPr>
                  <a:spLocks/>
                </p:cNvSpPr>
                <p:nvPr/>
              </p:nvSpPr>
              <p:spPr bwMode="auto">
                <a:xfrm>
                  <a:off x="2613" y="2601"/>
                  <a:ext cx="640" cy="432"/>
                </a:xfrm>
                <a:custGeom>
                  <a:avLst/>
                  <a:gdLst>
                    <a:gd name="T0" fmla="*/ 0 w 1280"/>
                    <a:gd name="T1" fmla="*/ 0 h 865"/>
                    <a:gd name="T2" fmla="*/ 0 w 1280"/>
                    <a:gd name="T3" fmla="*/ 6 h 865"/>
                    <a:gd name="T4" fmla="*/ 10 w 1280"/>
                    <a:gd name="T5" fmla="*/ 6 h 865"/>
                    <a:gd name="T6" fmla="*/ 10 w 1280"/>
                    <a:gd name="T7" fmla="*/ 0 h 865"/>
                    <a:gd name="T8" fmla="*/ 9 w 1280"/>
                    <a:gd name="T9" fmla="*/ 0 h 865"/>
                    <a:gd name="T10" fmla="*/ 7 w 1280"/>
                    <a:gd name="T11" fmla="*/ 0 h 865"/>
                    <a:gd name="T12" fmla="*/ 6 w 1280"/>
                    <a:gd name="T13" fmla="*/ 0 h 865"/>
                    <a:gd name="T14" fmla="*/ 4 w 1280"/>
                    <a:gd name="T15" fmla="*/ 0 h 865"/>
                    <a:gd name="T16" fmla="*/ 3 w 1280"/>
                    <a:gd name="T17" fmla="*/ 0 h 865"/>
                    <a:gd name="T18" fmla="*/ 2 w 1280"/>
                    <a:gd name="T19" fmla="*/ 0 h 865"/>
                    <a:gd name="T20" fmla="*/ 0 w 1280"/>
                    <a:gd name="T21" fmla="*/ 0 h 865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280" h="865">
                      <a:moveTo>
                        <a:pt x="0" y="0"/>
                      </a:moveTo>
                      <a:lnTo>
                        <a:pt x="0" y="845"/>
                      </a:lnTo>
                      <a:lnTo>
                        <a:pt x="1280" y="865"/>
                      </a:lnTo>
                      <a:lnTo>
                        <a:pt x="1280" y="92"/>
                      </a:lnTo>
                      <a:lnTo>
                        <a:pt x="1110" y="75"/>
                      </a:lnTo>
                      <a:lnTo>
                        <a:pt x="877" y="59"/>
                      </a:lnTo>
                      <a:lnTo>
                        <a:pt x="642" y="48"/>
                      </a:lnTo>
                      <a:lnTo>
                        <a:pt x="490" y="34"/>
                      </a:lnTo>
                      <a:lnTo>
                        <a:pt x="340" y="25"/>
                      </a:lnTo>
                      <a:lnTo>
                        <a:pt x="138" y="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96290" name="Group 71"/>
                <p:cNvGrpSpPr>
                  <a:grpSpLocks/>
                </p:cNvGrpSpPr>
                <p:nvPr/>
              </p:nvGrpSpPr>
              <p:grpSpPr bwMode="auto">
                <a:xfrm>
                  <a:off x="2096" y="2463"/>
                  <a:ext cx="1075" cy="491"/>
                  <a:chOff x="2096" y="2463"/>
                  <a:chExt cx="1075" cy="491"/>
                </a:xfrm>
              </p:grpSpPr>
              <p:sp>
                <p:nvSpPr>
                  <p:cNvPr id="96291" name="Oval 72"/>
                  <p:cNvSpPr>
                    <a:spLocks noChangeArrowheads="1"/>
                  </p:cNvSpPr>
                  <p:nvPr/>
                </p:nvSpPr>
                <p:spPr bwMode="auto">
                  <a:xfrm>
                    <a:off x="2096" y="2463"/>
                    <a:ext cx="123" cy="67"/>
                  </a:xfrm>
                  <a:prstGeom prst="ellipse">
                    <a:avLst/>
                  </a:prstGeom>
                  <a:solidFill>
                    <a:srgbClr val="800000"/>
                  </a:solidFill>
                  <a:ln w="9525">
                    <a:solidFill>
                      <a:srgbClr val="8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6292" name="Oval 73"/>
                  <p:cNvSpPr>
                    <a:spLocks noChangeArrowheads="1"/>
                  </p:cNvSpPr>
                  <p:nvPr/>
                </p:nvSpPr>
                <p:spPr bwMode="auto">
                  <a:xfrm>
                    <a:off x="2119" y="2486"/>
                    <a:ext cx="18" cy="18"/>
                  </a:xfrm>
                  <a:prstGeom prst="ellipse">
                    <a:avLst/>
                  </a:prstGeom>
                  <a:solidFill>
                    <a:srgbClr val="00000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96293" name="Group 74"/>
                  <p:cNvGrpSpPr>
                    <a:grpSpLocks/>
                  </p:cNvGrpSpPr>
                  <p:nvPr/>
                </p:nvGrpSpPr>
                <p:grpSpPr bwMode="auto">
                  <a:xfrm>
                    <a:off x="2494" y="2659"/>
                    <a:ext cx="677" cy="295"/>
                    <a:chOff x="2494" y="2659"/>
                    <a:chExt cx="677" cy="295"/>
                  </a:xfrm>
                </p:grpSpPr>
                <p:sp>
                  <p:nvSpPr>
                    <p:cNvPr id="96294" name="Freeform 75"/>
                    <p:cNvSpPr>
                      <a:spLocks/>
                    </p:cNvSpPr>
                    <p:nvPr/>
                  </p:nvSpPr>
                  <p:spPr bwMode="auto">
                    <a:xfrm>
                      <a:off x="2494" y="2860"/>
                      <a:ext cx="677" cy="94"/>
                    </a:xfrm>
                    <a:custGeom>
                      <a:avLst/>
                      <a:gdLst>
                        <a:gd name="T0" fmla="*/ 0 w 1355"/>
                        <a:gd name="T1" fmla="*/ 0 h 189"/>
                        <a:gd name="T2" fmla="*/ 0 w 1355"/>
                        <a:gd name="T3" fmla="*/ 1 h 189"/>
                        <a:gd name="T4" fmla="*/ 10 w 1355"/>
                        <a:gd name="T5" fmla="*/ 0 h 189"/>
                        <a:gd name="T6" fmla="*/ 0 w 1355"/>
                        <a:gd name="T7" fmla="*/ 0 h 189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1355" h="189">
                          <a:moveTo>
                            <a:pt x="0" y="105"/>
                          </a:moveTo>
                          <a:lnTo>
                            <a:pt x="0" y="189"/>
                          </a:lnTo>
                          <a:lnTo>
                            <a:pt x="1355" y="0"/>
                          </a:lnTo>
                          <a:lnTo>
                            <a:pt x="0" y="105"/>
                          </a:lnTo>
                          <a:close/>
                        </a:path>
                      </a:pathLst>
                    </a:custGeom>
                    <a:solidFill>
                      <a:srgbClr val="800000"/>
                    </a:solidFill>
                    <a:ln w="9525">
                      <a:solidFill>
                        <a:srgbClr val="8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6295" name="Freeform 76"/>
                    <p:cNvSpPr>
                      <a:spLocks/>
                    </p:cNvSpPr>
                    <p:nvPr/>
                  </p:nvSpPr>
                  <p:spPr bwMode="auto">
                    <a:xfrm>
                      <a:off x="2494" y="2659"/>
                      <a:ext cx="670" cy="112"/>
                    </a:xfrm>
                    <a:custGeom>
                      <a:avLst/>
                      <a:gdLst>
                        <a:gd name="T0" fmla="*/ 0 w 1341"/>
                        <a:gd name="T1" fmla="*/ 0 h 223"/>
                        <a:gd name="T2" fmla="*/ 0 w 1341"/>
                        <a:gd name="T3" fmla="*/ 1 h 223"/>
                        <a:gd name="T4" fmla="*/ 10 w 1341"/>
                        <a:gd name="T5" fmla="*/ 2 h 223"/>
                        <a:gd name="T6" fmla="*/ 0 w 1341"/>
                        <a:gd name="T7" fmla="*/ 0 h 22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1341" h="223">
                          <a:moveTo>
                            <a:pt x="0" y="0"/>
                          </a:moveTo>
                          <a:lnTo>
                            <a:pt x="0" y="87"/>
                          </a:lnTo>
                          <a:lnTo>
                            <a:pt x="1341" y="223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800000"/>
                    </a:solidFill>
                    <a:ln w="9525">
                      <a:solidFill>
                        <a:srgbClr val="8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6296" name="Freeform 77"/>
                    <p:cNvSpPr>
                      <a:spLocks/>
                    </p:cNvSpPr>
                    <p:nvPr/>
                  </p:nvSpPr>
                  <p:spPr bwMode="auto">
                    <a:xfrm>
                      <a:off x="2494" y="2725"/>
                      <a:ext cx="670" cy="69"/>
                    </a:xfrm>
                    <a:custGeom>
                      <a:avLst/>
                      <a:gdLst>
                        <a:gd name="T0" fmla="*/ 0 w 1341"/>
                        <a:gd name="T1" fmla="*/ 0 h 138"/>
                        <a:gd name="T2" fmla="*/ 0 w 1341"/>
                        <a:gd name="T3" fmla="*/ 1 h 138"/>
                        <a:gd name="T4" fmla="*/ 10 w 1341"/>
                        <a:gd name="T5" fmla="*/ 2 h 138"/>
                        <a:gd name="T6" fmla="*/ 0 w 1341"/>
                        <a:gd name="T7" fmla="*/ 0 h 138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1341" h="138">
                          <a:moveTo>
                            <a:pt x="0" y="0"/>
                          </a:moveTo>
                          <a:lnTo>
                            <a:pt x="0" y="86"/>
                          </a:lnTo>
                          <a:lnTo>
                            <a:pt x="1341" y="138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800000"/>
                    </a:solidFill>
                    <a:ln w="9525">
                      <a:solidFill>
                        <a:srgbClr val="8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6297" name="Freeform 78"/>
                    <p:cNvSpPr>
                      <a:spLocks/>
                    </p:cNvSpPr>
                    <p:nvPr/>
                  </p:nvSpPr>
                  <p:spPr bwMode="auto">
                    <a:xfrm>
                      <a:off x="2494" y="2788"/>
                      <a:ext cx="677" cy="42"/>
                    </a:xfrm>
                    <a:custGeom>
                      <a:avLst/>
                      <a:gdLst>
                        <a:gd name="T0" fmla="*/ 0 w 1355"/>
                        <a:gd name="T1" fmla="*/ 0 h 85"/>
                        <a:gd name="T2" fmla="*/ 0 w 1355"/>
                        <a:gd name="T3" fmla="*/ 0 h 85"/>
                        <a:gd name="T4" fmla="*/ 10 w 1355"/>
                        <a:gd name="T5" fmla="*/ 0 h 85"/>
                        <a:gd name="T6" fmla="*/ 0 w 1355"/>
                        <a:gd name="T7" fmla="*/ 0 h 85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1355" h="85">
                          <a:moveTo>
                            <a:pt x="0" y="0"/>
                          </a:moveTo>
                          <a:lnTo>
                            <a:pt x="0" y="85"/>
                          </a:lnTo>
                          <a:lnTo>
                            <a:pt x="1355" y="51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800000"/>
                    </a:solidFill>
                    <a:ln w="9525">
                      <a:solidFill>
                        <a:srgbClr val="8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6298" name="Freeform 79"/>
                    <p:cNvSpPr>
                      <a:spLocks/>
                    </p:cNvSpPr>
                    <p:nvPr/>
                  </p:nvSpPr>
                  <p:spPr bwMode="auto">
                    <a:xfrm>
                      <a:off x="2494" y="2837"/>
                      <a:ext cx="677" cy="55"/>
                    </a:xfrm>
                    <a:custGeom>
                      <a:avLst/>
                      <a:gdLst>
                        <a:gd name="T0" fmla="*/ 0 w 1355"/>
                        <a:gd name="T1" fmla="*/ 0 h 112"/>
                        <a:gd name="T2" fmla="*/ 0 w 1355"/>
                        <a:gd name="T3" fmla="*/ 0 h 112"/>
                        <a:gd name="T4" fmla="*/ 10 w 1355"/>
                        <a:gd name="T5" fmla="*/ 0 h 112"/>
                        <a:gd name="T6" fmla="*/ 0 w 1355"/>
                        <a:gd name="T7" fmla="*/ 0 h 112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0" t="0" r="r" b="b"/>
                      <a:pathLst>
                        <a:path w="1355" h="112">
                          <a:moveTo>
                            <a:pt x="0" y="27"/>
                          </a:moveTo>
                          <a:lnTo>
                            <a:pt x="0" y="112"/>
                          </a:lnTo>
                          <a:lnTo>
                            <a:pt x="1355" y="0"/>
                          </a:lnTo>
                          <a:lnTo>
                            <a:pt x="0" y="27"/>
                          </a:lnTo>
                          <a:close/>
                        </a:path>
                      </a:pathLst>
                    </a:custGeom>
                    <a:solidFill>
                      <a:srgbClr val="800000"/>
                    </a:solidFill>
                    <a:ln w="9525">
                      <a:solidFill>
                        <a:srgbClr val="800000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</p:grpSp>
        </p:grpSp>
        <p:grpSp>
          <p:nvGrpSpPr>
            <p:cNvPr id="96263" name="Group 80"/>
            <p:cNvGrpSpPr>
              <a:grpSpLocks/>
            </p:cNvGrpSpPr>
            <p:nvPr/>
          </p:nvGrpSpPr>
          <p:grpSpPr bwMode="auto">
            <a:xfrm>
              <a:off x="1597" y="2685"/>
              <a:ext cx="2446" cy="504"/>
              <a:chOff x="1597" y="2685"/>
              <a:chExt cx="2446" cy="504"/>
            </a:xfrm>
          </p:grpSpPr>
          <p:grpSp>
            <p:nvGrpSpPr>
              <p:cNvPr id="96264" name="Group 81"/>
              <p:cNvGrpSpPr>
                <a:grpSpLocks/>
              </p:cNvGrpSpPr>
              <p:nvPr/>
            </p:nvGrpSpPr>
            <p:grpSpPr bwMode="auto">
              <a:xfrm>
                <a:off x="3541" y="2685"/>
                <a:ext cx="502" cy="504"/>
                <a:chOff x="3541" y="2685"/>
                <a:chExt cx="502" cy="504"/>
              </a:xfrm>
            </p:grpSpPr>
            <p:sp>
              <p:nvSpPr>
                <p:cNvPr id="96275" name="Oval 82"/>
                <p:cNvSpPr>
                  <a:spLocks noChangeArrowheads="1"/>
                </p:cNvSpPr>
                <p:nvPr/>
              </p:nvSpPr>
              <p:spPr bwMode="auto">
                <a:xfrm>
                  <a:off x="3541" y="2685"/>
                  <a:ext cx="502" cy="504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6276" name="Freeform 83"/>
                <p:cNvSpPr>
                  <a:spLocks/>
                </p:cNvSpPr>
                <p:nvPr/>
              </p:nvSpPr>
              <p:spPr bwMode="auto">
                <a:xfrm>
                  <a:off x="3752" y="3012"/>
                  <a:ext cx="88" cy="108"/>
                </a:xfrm>
                <a:custGeom>
                  <a:avLst/>
                  <a:gdLst>
                    <a:gd name="T0" fmla="*/ 0 w 176"/>
                    <a:gd name="T1" fmla="*/ 2 h 215"/>
                    <a:gd name="T2" fmla="*/ 1 w 176"/>
                    <a:gd name="T3" fmla="*/ 0 h 215"/>
                    <a:gd name="T4" fmla="*/ 1 w 176"/>
                    <a:gd name="T5" fmla="*/ 0 h 215"/>
                    <a:gd name="T6" fmla="*/ 2 w 176"/>
                    <a:gd name="T7" fmla="*/ 2 h 215"/>
                    <a:gd name="T8" fmla="*/ 1 w 176"/>
                    <a:gd name="T9" fmla="*/ 2 h 215"/>
                    <a:gd name="T10" fmla="*/ 0 w 176"/>
                    <a:gd name="T11" fmla="*/ 2 h 21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76" h="215">
                      <a:moveTo>
                        <a:pt x="0" y="199"/>
                      </a:moveTo>
                      <a:lnTo>
                        <a:pt x="69" y="0"/>
                      </a:lnTo>
                      <a:lnTo>
                        <a:pt x="111" y="0"/>
                      </a:lnTo>
                      <a:lnTo>
                        <a:pt x="176" y="207"/>
                      </a:lnTo>
                      <a:lnTo>
                        <a:pt x="90" y="215"/>
                      </a:lnTo>
                      <a:lnTo>
                        <a:pt x="0" y="199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6277" name="Freeform 84"/>
                <p:cNvSpPr>
                  <a:spLocks/>
                </p:cNvSpPr>
                <p:nvPr/>
              </p:nvSpPr>
              <p:spPr bwMode="auto">
                <a:xfrm>
                  <a:off x="3747" y="2752"/>
                  <a:ext cx="89" cy="108"/>
                </a:xfrm>
                <a:custGeom>
                  <a:avLst/>
                  <a:gdLst>
                    <a:gd name="T0" fmla="*/ 0 w 179"/>
                    <a:gd name="T1" fmla="*/ 1 h 215"/>
                    <a:gd name="T2" fmla="*/ 0 w 179"/>
                    <a:gd name="T3" fmla="*/ 2 h 215"/>
                    <a:gd name="T4" fmla="*/ 0 w 179"/>
                    <a:gd name="T5" fmla="*/ 2 h 215"/>
                    <a:gd name="T6" fmla="*/ 1 w 179"/>
                    <a:gd name="T7" fmla="*/ 1 h 215"/>
                    <a:gd name="T8" fmla="*/ 0 w 179"/>
                    <a:gd name="T9" fmla="*/ 0 h 215"/>
                    <a:gd name="T10" fmla="*/ 0 w 179"/>
                    <a:gd name="T11" fmla="*/ 1 h 21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79" h="215">
                      <a:moveTo>
                        <a:pt x="0" y="15"/>
                      </a:moveTo>
                      <a:lnTo>
                        <a:pt x="71" y="215"/>
                      </a:lnTo>
                      <a:lnTo>
                        <a:pt x="112" y="215"/>
                      </a:lnTo>
                      <a:lnTo>
                        <a:pt x="179" y="9"/>
                      </a:lnTo>
                      <a:lnTo>
                        <a:pt x="92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6278" name="Freeform 85"/>
                <p:cNvSpPr>
                  <a:spLocks/>
                </p:cNvSpPr>
                <p:nvPr/>
              </p:nvSpPr>
              <p:spPr bwMode="auto">
                <a:xfrm>
                  <a:off x="3867" y="2890"/>
                  <a:ext cx="107" cy="88"/>
                </a:xfrm>
                <a:custGeom>
                  <a:avLst/>
                  <a:gdLst>
                    <a:gd name="T0" fmla="*/ 1 w 215"/>
                    <a:gd name="T1" fmla="*/ 0 h 175"/>
                    <a:gd name="T2" fmla="*/ 0 w 215"/>
                    <a:gd name="T3" fmla="*/ 1 h 175"/>
                    <a:gd name="T4" fmla="*/ 0 w 215"/>
                    <a:gd name="T5" fmla="*/ 1 h 175"/>
                    <a:gd name="T6" fmla="*/ 1 w 215"/>
                    <a:gd name="T7" fmla="*/ 2 h 175"/>
                    <a:gd name="T8" fmla="*/ 1 w 215"/>
                    <a:gd name="T9" fmla="*/ 1 h 175"/>
                    <a:gd name="T10" fmla="*/ 1 w 215"/>
                    <a:gd name="T11" fmla="*/ 0 h 17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15" h="175">
                      <a:moveTo>
                        <a:pt x="200" y="0"/>
                      </a:moveTo>
                      <a:lnTo>
                        <a:pt x="0" y="70"/>
                      </a:lnTo>
                      <a:lnTo>
                        <a:pt x="0" y="112"/>
                      </a:lnTo>
                      <a:lnTo>
                        <a:pt x="206" y="175"/>
                      </a:lnTo>
                      <a:lnTo>
                        <a:pt x="215" y="91"/>
                      </a:lnTo>
                      <a:lnTo>
                        <a:pt x="200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6279" name="Freeform 86"/>
                <p:cNvSpPr>
                  <a:spLocks/>
                </p:cNvSpPr>
                <p:nvPr/>
              </p:nvSpPr>
              <p:spPr bwMode="auto">
                <a:xfrm>
                  <a:off x="3610" y="2890"/>
                  <a:ext cx="107" cy="88"/>
                </a:xfrm>
                <a:custGeom>
                  <a:avLst/>
                  <a:gdLst>
                    <a:gd name="T0" fmla="*/ 0 w 215"/>
                    <a:gd name="T1" fmla="*/ 0 h 175"/>
                    <a:gd name="T2" fmla="*/ 1 w 215"/>
                    <a:gd name="T3" fmla="*/ 1 h 175"/>
                    <a:gd name="T4" fmla="*/ 1 w 215"/>
                    <a:gd name="T5" fmla="*/ 1 h 175"/>
                    <a:gd name="T6" fmla="*/ 0 w 215"/>
                    <a:gd name="T7" fmla="*/ 2 h 175"/>
                    <a:gd name="T8" fmla="*/ 0 w 215"/>
                    <a:gd name="T9" fmla="*/ 1 h 175"/>
                    <a:gd name="T10" fmla="*/ 0 w 215"/>
                    <a:gd name="T11" fmla="*/ 0 h 17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15" h="175">
                      <a:moveTo>
                        <a:pt x="16" y="0"/>
                      </a:moveTo>
                      <a:lnTo>
                        <a:pt x="215" y="70"/>
                      </a:lnTo>
                      <a:lnTo>
                        <a:pt x="215" y="112"/>
                      </a:lnTo>
                      <a:lnTo>
                        <a:pt x="8" y="175"/>
                      </a:lnTo>
                      <a:lnTo>
                        <a:pt x="0" y="91"/>
                      </a:ln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6280" name="Oval 87"/>
                <p:cNvSpPr>
                  <a:spLocks noChangeArrowheads="1"/>
                </p:cNvSpPr>
                <p:nvPr/>
              </p:nvSpPr>
              <p:spPr bwMode="auto">
                <a:xfrm>
                  <a:off x="3609" y="2751"/>
                  <a:ext cx="362" cy="365"/>
                </a:xfrm>
                <a:prstGeom prst="ellipse">
                  <a:avLst/>
                </a:prstGeom>
                <a:noFill/>
                <a:ln w="1905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96281" name="Group 88"/>
                <p:cNvGrpSpPr>
                  <a:grpSpLocks/>
                </p:cNvGrpSpPr>
                <p:nvPr/>
              </p:nvGrpSpPr>
              <p:grpSpPr bwMode="auto">
                <a:xfrm>
                  <a:off x="3723" y="2864"/>
                  <a:ext cx="136" cy="139"/>
                  <a:chOff x="3723" y="2864"/>
                  <a:chExt cx="136" cy="139"/>
                </a:xfrm>
              </p:grpSpPr>
              <p:sp>
                <p:nvSpPr>
                  <p:cNvPr id="96282" name="Oval 89"/>
                  <p:cNvSpPr>
                    <a:spLocks noChangeArrowheads="1"/>
                  </p:cNvSpPr>
                  <p:nvPr/>
                </p:nvSpPr>
                <p:spPr bwMode="auto">
                  <a:xfrm>
                    <a:off x="3723" y="2864"/>
                    <a:ext cx="136" cy="139"/>
                  </a:xfrm>
                  <a:prstGeom prst="ellipse">
                    <a:avLst/>
                  </a:prstGeom>
                  <a:solidFill>
                    <a:srgbClr val="000000"/>
                  </a:solidFill>
                  <a:ln w="19050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6283" name="Oval 90"/>
                  <p:cNvSpPr>
                    <a:spLocks noChangeArrowheads="1"/>
                  </p:cNvSpPr>
                  <p:nvPr/>
                </p:nvSpPr>
                <p:spPr bwMode="auto">
                  <a:xfrm>
                    <a:off x="3750" y="2893"/>
                    <a:ext cx="79" cy="82"/>
                  </a:xfrm>
                  <a:prstGeom prst="ellipse">
                    <a:avLst/>
                  </a:prstGeom>
                  <a:solidFill>
                    <a:srgbClr val="000000"/>
                  </a:solidFill>
                  <a:ln w="19050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96265" name="Group 91"/>
              <p:cNvGrpSpPr>
                <a:grpSpLocks/>
              </p:cNvGrpSpPr>
              <p:nvPr/>
            </p:nvGrpSpPr>
            <p:grpSpPr bwMode="auto">
              <a:xfrm>
                <a:off x="1597" y="2685"/>
                <a:ext cx="502" cy="504"/>
                <a:chOff x="1597" y="2685"/>
                <a:chExt cx="502" cy="504"/>
              </a:xfrm>
            </p:grpSpPr>
            <p:sp>
              <p:nvSpPr>
                <p:cNvPr id="96266" name="Oval 92"/>
                <p:cNvSpPr>
                  <a:spLocks noChangeArrowheads="1"/>
                </p:cNvSpPr>
                <p:nvPr/>
              </p:nvSpPr>
              <p:spPr bwMode="auto">
                <a:xfrm>
                  <a:off x="1597" y="2685"/>
                  <a:ext cx="502" cy="504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6267" name="Freeform 93"/>
                <p:cNvSpPr>
                  <a:spLocks/>
                </p:cNvSpPr>
                <p:nvPr/>
              </p:nvSpPr>
              <p:spPr bwMode="auto">
                <a:xfrm>
                  <a:off x="1809" y="3012"/>
                  <a:ext cx="87" cy="108"/>
                </a:xfrm>
                <a:custGeom>
                  <a:avLst/>
                  <a:gdLst>
                    <a:gd name="T0" fmla="*/ 0 w 174"/>
                    <a:gd name="T1" fmla="*/ 2 h 215"/>
                    <a:gd name="T2" fmla="*/ 1 w 174"/>
                    <a:gd name="T3" fmla="*/ 0 h 215"/>
                    <a:gd name="T4" fmla="*/ 1 w 174"/>
                    <a:gd name="T5" fmla="*/ 0 h 215"/>
                    <a:gd name="T6" fmla="*/ 2 w 174"/>
                    <a:gd name="T7" fmla="*/ 2 h 215"/>
                    <a:gd name="T8" fmla="*/ 1 w 174"/>
                    <a:gd name="T9" fmla="*/ 2 h 215"/>
                    <a:gd name="T10" fmla="*/ 0 w 174"/>
                    <a:gd name="T11" fmla="*/ 2 h 21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74" h="215">
                      <a:moveTo>
                        <a:pt x="0" y="199"/>
                      </a:moveTo>
                      <a:lnTo>
                        <a:pt x="67" y="0"/>
                      </a:lnTo>
                      <a:lnTo>
                        <a:pt x="109" y="0"/>
                      </a:lnTo>
                      <a:lnTo>
                        <a:pt x="174" y="207"/>
                      </a:lnTo>
                      <a:lnTo>
                        <a:pt x="90" y="215"/>
                      </a:lnTo>
                      <a:lnTo>
                        <a:pt x="0" y="199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6268" name="Freeform 94"/>
                <p:cNvSpPr>
                  <a:spLocks/>
                </p:cNvSpPr>
                <p:nvPr/>
              </p:nvSpPr>
              <p:spPr bwMode="auto">
                <a:xfrm>
                  <a:off x="1803" y="2752"/>
                  <a:ext cx="90" cy="108"/>
                </a:xfrm>
                <a:custGeom>
                  <a:avLst/>
                  <a:gdLst>
                    <a:gd name="T0" fmla="*/ 0 w 181"/>
                    <a:gd name="T1" fmla="*/ 1 h 215"/>
                    <a:gd name="T2" fmla="*/ 0 w 181"/>
                    <a:gd name="T3" fmla="*/ 2 h 215"/>
                    <a:gd name="T4" fmla="*/ 0 w 181"/>
                    <a:gd name="T5" fmla="*/ 2 h 215"/>
                    <a:gd name="T6" fmla="*/ 1 w 181"/>
                    <a:gd name="T7" fmla="*/ 1 h 215"/>
                    <a:gd name="T8" fmla="*/ 0 w 181"/>
                    <a:gd name="T9" fmla="*/ 0 h 215"/>
                    <a:gd name="T10" fmla="*/ 0 w 181"/>
                    <a:gd name="T11" fmla="*/ 1 h 21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181" h="215">
                      <a:moveTo>
                        <a:pt x="0" y="15"/>
                      </a:moveTo>
                      <a:lnTo>
                        <a:pt x="72" y="215"/>
                      </a:lnTo>
                      <a:lnTo>
                        <a:pt x="115" y="215"/>
                      </a:lnTo>
                      <a:lnTo>
                        <a:pt x="181" y="9"/>
                      </a:lnTo>
                      <a:lnTo>
                        <a:pt x="94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6269" name="Freeform 95"/>
                <p:cNvSpPr>
                  <a:spLocks/>
                </p:cNvSpPr>
                <p:nvPr/>
              </p:nvSpPr>
              <p:spPr bwMode="auto">
                <a:xfrm>
                  <a:off x="1923" y="2890"/>
                  <a:ext cx="108" cy="88"/>
                </a:xfrm>
                <a:custGeom>
                  <a:avLst/>
                  <a:gdLst>
                    <a:gd name="T0" fmla="*/ 2 w 216"/>
                    <a:gd name="T1" fmla="*/ 0 h 175"/>
                    <a:gd name="T2" fmla="*/ 0 w 216"/>
                    <a:gd name="T3" fmla="*/ 1 h 175"/>
                    <a:gd name="T4" fmla="*/ 0 w 216"/>
                    <a:gd name="T5" fmla="*/ 1 h 175"/>
                    <a:gd name="T6" fmla="*/ 2 w 216"/>
                    <a:gd name="T7" fmla="*/ 2 h 175"/>
                    <a:gd name="T8" fmla="*/ 2 w 216"/>
                    <a:gd name="T9" fmla="*/ 1 h 175"/>
                    <a:gd name="T10" fmla="*/ 2 w 216"/>
                    <a:gd name="T11" fmla="*/ 0 h 17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16" h="175">
                      <a:moveTo>
                        <a:pt x="201" y="0"/>
                      </a:moveTo>
                      <a:lnTo>
                        <a:pt x="0" y="70"/>
                      </a:lnTo>
                      <a:lnTo>
                        <a:pt x="0" y="112"/>
                      </a:lnTo>
                      <a:lnTo>
                        <a:pt x="207" y="175"/>
                      </a:lnTo>
                      <a:lnTo>
                        <a:pt x="216" y="91"/>
                      </a:lnTo>
                      <a:lnTo>
                        <a:pt x="201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6270" name="Freeform 96"/>
                <p:cNvSpPr>
                  <a:spLocks/>
                </p:cNvSpPr>
                <p:nvPr/>
              </p:nvSpPr>
              <p:spPr bwMode="auto">
                <a:xfrm>
                  <a:off x="1665" y="2890"/>
                  <a:ext cx="109" cy="88"/>
                </a:xfrm>
                <a:custGeom>
                  <a:avLst/>
                  <a:gdLst>
                    <a:gd name="T0" fmla="*/ 1 w 216"/>
                    <a:gd name="T1" fmla="*/ 0 h 175"/>
                    <a:gd name="T2" fmla="*/ 2 w 216"/>
                    <a:gd name="T3" fmla="*/ 1 h 175"/>
                    <a:gd name="T4" fmla="*/ 2 w 216"/>
                    <a:gd name="T5" fmla="*/ 1 h 175"/>
                    <a:gd name="T6" fmla="*/ 1 w 216"/>
                    <a:gd name="T7" fmla="*/ 2 h 175"/>
                    <a:gd name="T8" fmla="*/ 0 w 216"/>
                    <a:gd name="T9" fmla="*/ 1 h 175"/>
                    <a:gd name="T10" fmla="*/ 1 w 216"/>
                    <a:gd name="T11" fmla="*/ 0 h 17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16" h="175">
                      <a:moveTo>
                        <a:pt x="15" y="0"/>
                      </a:moveTo>
                      <a:lnTo>
                        <a:pt x="216" y="70"/>
                      </a:lnTo>
                      <a:lnTo>
                        <a:pt x="216" y="112"/>
                      </a:lnTo>
                      <a:lnTo>
                        <a:pt x="9" y="175"/>
                      </a:lnTo>
                      <a:lnTo>
                        <a:pt x="0" y="91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6271" name="Oval 97"/>
                <p:cNvSpPr>
                  <a:spLocks noChangeArrowheads="1"/>
                </p:cNvSpPr>
                <p:nvPr/>
              </p:nvSpPr>
              <p:spPr bwMode="auto">
                <a:xfrm>
                  <a:off x="1664" y="2751"/>
                  <a:ext cx="363" cy="365"/>
                </a:xfrm>
                <a:prstGeom prst="ellipse">
                  <a:avLst/>
                </a:prstGeom>
                <a:noFill/>
                <a:ln w="19050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96272" name="Group 98"/>
                <p:cNvGrpSpPr>
                  <a:grpSpLocks/>
                </p:cNvGrpSpPr>
                <p:nvPr/>
              </p:nvGrpSpPr>
              <p:grpSpPr bwMode="auto">
                <a:xfrm>
                  <a:off x="1778" y="2864"/>
                  <a:ext cx="138" cy="139"/>
                  <a:chOff x="1778" y="2864"/>
                  <a:chExt cx="138" cy="139"/>
                </a:xfrm>
              </p:grpSpPr>
              <p:sp>
                <p:nvSpPr>
                  <p:cNvPr id="96273" name="Oval 99"/>
                  <p:cNvSpPr>
                    <a:spLocks noChangeArrowheads="1"/>
                  </p:cNvSpPr>
                  <p:nvPr/>
                </p:nvSpPr>
                <p:spPr bwMode="auto">
                  <a:xfrm>
                    <a:off x="1778" y="2864"/>
                    <a:ext cx="138" cy="139"/>
                  </a:xfrm>
                  <a:prstGeom prst="ellipse">
                    <a:avLst/>
                  </a:prstGeom>
                  <a:solidFill>
                    <a:srgbClr val="000000"/>
                  </a:solidFill>
                  <a:ln w="19050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6274" name="Oval 100"/>
                  <p:cNvSpPr>
                    <a:spLocks noChangeArrowheads="1"/>
                  </p:cNvSpPr>
                  <p:nvPr/>
                </p:nvSpPr>
                <p:spPr bwMode="auto">
                  <a:xfrm>
                    <a:off x="1807" y="2893"/>
                    <a:ext cx="78" cy="82"/>
                  </a:xfrm>
                  <a:prstGeom prst="ellipse">
                    <a:avLst/>
                  </a:prstGeom>
                  <a:solidFill>
                    <a:srgbClr val="000000"/>
                  </a:solidFill>
                  <a:ln w="19050">
                    <a:solidFill>
                      <a:srgbClr val="FFFF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38182278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40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40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011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3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eaLnBrk="1" hangingPunct="1"/>
            <a:r>
              <a:rPr lang="en-US" b="1" dirty="0" smtClean="0"/>
              <a:t>Manufacturing Overhead</a:t>
            </a:r>
          </a:p>
        </p:txBody>
      </p:sp>
      <p:sp>
        <p:nvSpPr>
          <p:cNvPr id="60418" name="Rectangle 2"/>
          <p:cNvSpPr>
            <a:spLocks noGrp="1" noChangeArrowheads="1"/>
          </p:cNvSpPr>
          <p:nvPr>
            <p:ph idx="1"/>
          </p:nvPr>
        </p:nvSpPr>
        <p:spPr>
          <a:xfrm>
            <a:off x="228600" y="1447800"/>
            <a:ext cx="8686800" cy="990600"/>
          </a:xfrm>
          <a:extLs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 rtlCol="0">
            <a:normAutofit lnSpcReduction="10000"/>
          </a:bodyPr>
          <a:lstStyle/>
          <a:p>
            <a:pPr algn="ctr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mtClean="0"/>
              <a:t>Manufacturing costs that </a:t>
            </a:r>
            <a:r>
              <a:rPr lang="en-US" smtClean="0">
                <a:solidFill>
                  <a:srgbClr val="0000CC"/>
                </a:solidFill>
              </a:rPr>
              <a:t>cannot</a:t>
            </a:r>
            <a:r>
              <a:rPr lang="en-US" smtClean="0"/>
              <a:t> be traced directly to specific units produced.</a:t>
            </a:r>
          </a:p>
        </p:txBody>
      </p:sp>
      <p:sp>
        <p:nvSpPr>
          <p:cNvPr id="97284" name="Rectangle 4"/>
          <p:cNvSpPr>
            <a:spLocks noChangeArrowheads="1"/>
          </p:cNvSpPr>
          <p:nvPr/>
        </p:nvSpPr>
        <p:spPr bwMode="auto">
          <a:xfrm>
            <a:off x="550863" y="2732088"/>
            <a:ext cx="8347075" cy="479425"/>
          </a:xfrm>
          <a:prstGeom prst="rect">
            <a:avLst/>
          </a:prstGeom>
          <a:solidFill>
            <a:srgbClr val="F8F8F8"/>
          </a:solidFill>
          <a:ln w="25399">
            <a:solidFill>
              <a:schemeClr val="accent2"/>
            </a:solidFill>
            <a:miter lim="800000"/>
            <a:headEnd/>
            <a:tailEnd/>
          </a:ln>
          <a:effectLst>
            <a:outerShdw dist="53882" dir="2700000" algn="ctr" rotWithShape="0">
              <a:schemeClr val="tx1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latin typeface="Arial" pitchFamily="34" charset="0"/>
              </a:rPr>
              <a:t>Examples:</a:t>
            </a:r>
            <a:r>
              <a:rPr lang="en-US" sz="2400" b="1">
                <a:solidFill>
                  <a:schemeClr val="bg1"/>
                </a:solidFill>
                <a:latin typeface="Arial" pitchFamily="34" charset="0"/>
              </a:rPr>
              <a:t>  </a:t>
            </a:r>
            <a:r>
              <a:rPr lang="en-US" sz="2400" b="1">
                <a:solidFill>
                  <a:srgbClr val="0000CC"/>
                </a:solidFill>
                <a:latin typeface="Arial" pitchFamily="34" charset="0"/>
              </a:rPr>
              <a:t>Indirect labor and indirect materials</a:t>
            </a:r>
          </a:p>
        </p:txBody>
      </p:sp>
      <p:grpSp>
        <p:nvGrpSpPr>
          <p:cNvPr id="85002" name="Group 10"/>
          <p:cNvGrpSpPr>
            <a:grpSpLocks/>
          </p:cNvGrpSpPr>
          <p:nvPr/>
        </p:nvGrpSpPr>
        <p:grpSpPr bwMode="auto">
          <a:xfrm>
            <a:off x="539750" y="3089275"/>
            <a:ext cx="4108450" cy="3043238"/>
            <a:chOff x="340" y="1946"/>
            <a:chExt cx="2588" cy="1917"/>
          </a:xfrm>
        </p:grpSpPr>
        <p:sp>
          <p:nvSpPr>
            <p:cNvPr id="72713" name="AutoShape 5"/>
            <p:cNvSpPr>
              <a:spLocks noChangeArrowheads="1"/>
            </p:cNvSpPr>
            <p:nvPr/>
          </p:nvSpPr>
          <p:spPr bwMode="auto">
            <a:xfrm rot="-5400000">
              <a:off x="2236" y="2018"/>
              <a:ext cx="472" cy="328"/>
            </a:xfrm>
            <a:prstGeom prst="rightArrow">
              <a:avLst>
                <a:gd name="adj1" fmla="val 50000"/>
                <a:gd name="adj2" fmla="val 71958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714" name="Rectangle 6"/>
            <p:cNvSpPr>
              <a:spLocks noChangeArrowheads="1"/>
            </p:cNvSpPr>
            <p:nvPr/>
          </p:nvSpPr>
          <p:spPr bwMode="auto">
            <a:xfrm>
              <a:off x="340" y="2393"/>
              <a:ext cx="2588" cy="147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0488" tIns="44450" rIns="90488" bIns="44450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40000"/>
                </a:spcBef>
                <a:defRPr/>
              </a:pPr>
              <a:r>
                <a:rPr lang="en-US" sz="2400" b="1">
                  <a:solidFill>
                    <a:schemeClr val="accent2"/>
                  </a:solidFill>
                  <a:latin typeface="Arial" pitchFamily="34" charset="0"/>
                </a:rPr>
                <a:t>Wages paid to employees who are not directly involved in production work.</a:t>
              </a:r>
              <a:r>
                <a:rPr lang="en-US" sz="2400" b="1">
                  <a:solidFill>
                    <a:schemeClr val="bg1"/>
                  </a:solidFill>
                  <a:latin typeface="Arial" pitchFamily="34" charset="0"/>
                </a:rPr>
                <a:t>  </a:t>
              </a:r>
              <a:br>
                <a:rPr lang="en-US" sz="2400" b="1">
                  <a:solidFill>
                    <a:schemeClr val="bg1"/>
                  </a:solidFill>
                  <a:latin typeface="Arial" pitchFamily="34" charset="0"/>
                </a:rPr>
              </a:br>
              <a:r>
                <a:rPr lang="en-US" sz="2200" b="1">
                  <a:solidFill>
                    <a:srgbClr val="FC0128"/>
                  </a:solidFill>
                  <a:latin typeface="Arial" pitchFamily="34" charset="0"/>
                </a:rPr>
                <a:t>Examples:  </a:t>
              </a:r>
              <a:r>
                <a:rPr lang="en-US" sz="2200" b="1">
                  <a:solidFill>
                    <a:schemeClr val="accent2"/>
                  </a:solidFill>
                  <a:latin typeface="Arial" pitchFamily="34" charset="0"/>
                </a:rPr>
                <a:t>maintenance workers, janitors and security guards.</a:t>
              </a:r>
            </a:p>
          </p:txBody>
        </p:sp>
      </p:grpSp>
      <p:grpSp>
        <p:nvGrpSpPr>
          <p:cNvPr id="85001" name="Group 9"/>
          <p:cNvGrpSpPr>
            <a:grpSpLocks/>
          </p:cNvGrpSpPr>
          <p:nvPr/>
        </p:nvGrpSpPr>
        <p:grpSpPr bwMode="auto">
          <a:xfrm>
            <a:off x="4818063" y="3089275"/>
            <a:ext cx="4108450" cy="3016250"/>
            <a:chOff x="3035" y="1946"/>
            <a:chExt cx="2588" cy="1900"/>
          </a:xfrm>
        </p:grpSpPr>
        <p:sp>
          <p:nvSpPr>
            <p:cNvPr id="72711" name="AutoShape 7"/>
            <p:cNvSpPr>
              <a:spLocks noChangeArrowheads="1"/>
            </p:cNvSpPr>
            <p:nvPr/>
          </p:nvSpPr>
          <p:spPr bwMode="auto">
            <a:xfrm rot="-5400000">
              <a:off x="4060" y="2018"/>
              <a:ext cx="472" cy="328"/>
            </a:xfrm>
            <a:prstGeom prst="rightArrow">
              <a:avLst>
                <a:gd name="adj1" fmla="val 50000"/>
                <a:gd name="adj2" fmla="val 71958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712" name="Rectangle 8"/>
            <p:cNvSpPr>
              <a:spLocks noChangeArrowheads="1"/>
            </p:cNvSpPr>
            <p:nvPr/>
          </p:nvSpPr>
          <p:spPr bwMode="auto">
            <a:xfrm>
              <a:off x="3035" y="2393"/>
              <a:ext cx="2588" cy="145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0488" tIns="44450" rIns="90488" bIns="44450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  <a:defRPr/>
              </a:pPr>
              <a:r>
                <a:rPr lang="en-US" sz="2400" b="1">
                  <a:solidFill>
                    <a:schemeClr val="accent2"/>
                  </a:solidFill>
                  <a:latin typeface="Arial" pitchFamily="34" charset="0"/>
                </a:rPr>
                <a:t>Materials used to support the production process.  </a:t>
              </a:r>
              <a:br>
                <a:rPr lang="en-US" sz="2400" b="1">
                  <a:solidFill>
                    <a:schemeClr val="accent2"/>
                  </a:solidFill>
                  <a:latin typeface="Arial" pitchFamily="34" charset="0"/>
                </a:rPr>
              </a:br>
              <a:r>
                <a:rPr lang="en-US" sz="2400" b="1">
                  <a:solidFill>
                    <a:schemeClr val="accent2"/>
                  </a:solidFill>
                  <a:latin typeface="Arial" pitchFamily="34" charset="0"/>
                </a:rPr>
                <a:t/>
              </a:r>
              <a:br>
                <a:rPr lang="en-US" sz="2400" b="1">
                  <a:solidFill>
                    <a:schemeClr val="accent2"/>
                  </a:solidFill>
                  <a:latin typeface="Arial" pitchFamily="34" charset="0"/>
                </a:rPr>
              </a:br>
              <a:r>
                <a:rPr lang="en-US" sz="2200" b="1">
                  <a:solidFill>
                    <a:srgbClr val="FF0000"/>
                  </a:solidFill>
                  <a:latin typeface="Arial" pitchFamily="34" charset="0"/>
                </a:rPr>
                <a:t>Examples:</a:t>
              </a:r>
              <a:r>
                <a:rPr lang="en-US" sz="2200" b="1">
                  <a:solidFill>
                    <a:schemeClr val="accent2"/>
                  </a:solidFill>
                  <a:latin typeface="Arial" pitchFamily="34" charset="0"/>
                </a:rPr>
                <a:t> lubricants and cleaning supplies used in the automobile assembly plant.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13079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50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5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50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50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6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eaLnBrk="1" hangingPunct="1"/>
            <a:r>
              <a:rPr lang="en-US" b="1" dirty="0" smtClean="0"/>
              <a:t>Classifications of Costs</a:t>
            </a:r>
          </a:p>
        </p:txBody>
      </p:sp>
      <p:sp>
        <p:nvSpPr>
          <p:cNvPr id="98307" name="Rectangle 16"/>
          <p:cNvSpPr>
            <a:spLocks noGrp="1" noChangeArrowheads="1"/>
          </p:cNvSpPr>
          <p:nvPr>
            <p:ph idx="1"/>
          </p:nvPr>
        </p:nvSpPr>
        <p:spPr>
          <a:xfrm>
            <a:off x="533400" y="1752600"/>
            <a:ext cx="8305800" cy="914400"/>
          </a:xfrm>
          <a:extLs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smtClean="0"/>
              <a:t>Manufacturing costs are often</a:t>
            </a:r>
            <a:br>
              <a:rPr lang="en-US" sz="2800" smtClean="0"/>
            </a:br>
            <a:r>
              <a:rPr lang="en-US" sz="2800" smtClean="0"/>
              <a:t>classified as follows:</a:t>
            </a:r>
          </a:p>
        </p:txBody>
      </p:sp>
      <p:sp>
        <p:nvSpPr>
          <p:cNvPr id="98308" name="Rectangle 7"/>
          <p:cNvSpPr>
            <a:spLocks noChangeArrowheads="1"/>
          </p:cNvSpPr>
          <p:nvPr/>
        </p:nvSpPr>
        <p:spPr bwMode="auto">
          <a:xfrm>
            <a:off x="515938" y="3030538"/>
            <a:ext cx="1454150" cy="857250"/>
          </a:xfrm>
          <a:prstGeom prst="rect">
            <a:avLst/>
          </a:prstGeom>
          <a:solidFill>
            <a:srgbClr val="FCFEB9"/>
          </a:solidFill>
          <a:ln w="38099" cmpd="dbl">
            <a:solidFill>
              <a:srgbClr val="663300"/>
            </a:solidFill>
            <a:miter lim="800000"/>
            <a:headEnd/>
            <a:tailEnd/>
          </a:ln>
          <a:effectLst>
            <a:outerShdw dist="71842" dir="2700000" algn="ctr" rotWithShape="0">
              <a:schemeClr val="tx1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solidFill>
                  <a:srgbClr val="663300"/>
                </a:solidFill>
                <a:latin typeface="Arial" pitchFamily="34" charset="0"/>
              </a:rPr>
              <a:t>Direct</a:t>
            </a:r>
            <a:br>
              <a:rPr lang="en-US" sz="2400">
                <a:solidFill>
                  <a:srgbClr val="663300"/>
                </a:solidFill>
                <a:latin typeface="Arial" pitchFamily="34" charset="0"/>
              </a:rPr>
            </a:br>
            <a:r>
              <a:rPr lang="en-US" sz="2400">
                <a:solidFill>
                  <a:srgbClr val="663300"/>
                </a:solidFill>
                <a:latin typeface="Arial" pitchFamily="34" charset="0"/>
              </a:rPr>
              <a:t>Material</a:t>
            </a:r>
          </a:p>
        </p:txBody>
      </p:sp>
      <p:sp>
        <p:nvSpPr>
          <p:cNvPr id="98309" name="Rectangle 8"/>
          <p:cNvSpPr>
            <a:spLocks noChangeArrowheads="1"/>
          </p:cNvSpPr>
          <p:nvPr/>
        </p:nvSpPr>
        <p:spPr bwMode="auto">
          <a:xfrm>
            <a:off x="3640138" y="3030538"/>
            <a:ext cx="1454150" cy="857250"/>
          </a:xfrm>
          <a:prstGeom prst="rect">
            <a:avLst/>
          </a:prstGeom>
          <a:solidFill>
            <a:srgbClr val="FCFEB9"/>
          </a:solidFill>
          <a:ln w="38099" cmpd="dbl">
            <a:solidFill>
              <a:srgbClr val="663300"/>
            </a:solidFill>
            <a:miter lim="800000"/>
            <a:headEnd/>
            <a:tailEnd/>
          </a:ln>
          <a:effectLst>
            <a:outerShdw dist="71842" dir="2700000" algn="ctr" rotWithShape="0">
              <a:schemeClr val="tx1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solidFill>
                  <a:srgbClr val="663300"/>
                </a:solidFill>
                <a:latin typeface="Arial" pitchFamily="34" charset="0"/>
              </a:rPr>
              <a:t>Direct</a:t>
            </a:r>
            <a:br>
              <a:rPr lang="en-US" sz="2400">
                <a:solidFill>
                  <a:srgbClr val="663300"/>
                </a:solidFill>
                <a:latin typeface="Arial" pitchFamily="34" charset="0"/>
              </a:rPr>
            </a:br>
            <a:r>
              <a:rPr lang="en-US" sz="2400">
                <a:solidFill>
                  <a:srgbClr val="663300"/>
                </a:solidFill>
                <a:latin typeface="Arial" pitchFamily="34" charset="0"/>
              </a:rPr>
              <a:t>Labor</a:t>
            </a:r>
          </a:p>
        </p:txBody>
      </p:sp>
      <p:sp>
        <p:nvSpPr>
          <p:cNvPr id="98310" name="Rectangle 9"/>
          <p:cNvSpPr>
            <a:spLocks noChangeArrowheads="1"/>
          </p:cNvSpPr>
          <p:nvPr/>
        </p:nvSpPr>
        <p:spPr bwMode="auto">
          <a:xfrm>
            <a:off x="6611938" y="3030538"/>
            <a:ext cx="2216150" cy="857250"/>
          </a:xfrm>
          <a:prstGeom prst="rect">
            <a:avLst/>
          </a:prstGeom>
          <a:solidFill>
            <a:srgbClr val="FCFEB9"/>
          </a:solidFill>
          <a:ln w="38099" cmpd="dbl">
            <a:solidFill>
              <a:srgbClr val="663300"/>
            </a:solidFill>
            <a:miter lim="800000"/>
            <a:headEnd/>
            <a:tailEnd/>
          </a:ln>
          <a:effectLst>
            <a:outerShdw dist="71842" dir="2700000" algn="ctr" rotWithShape="0">
              <a:schemeClr val="tx1"/>
            </a:outerShdw>
          </a:effec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solidFill>
                  <a:srgbClr val="663300"/>
                </a:solidFill>
                <a:latin typeface="Arial" pitchFamily="34" charset="0"/>
              </a:rPr>
              <a:t>Manufacturing</a:t>
            </a:r>
            <a:br>
              <a:rPr lang="en-US" sz="2400">
                <a:solidFill>
                  <a:srgbClr val="663300"/>
                </a:solidFill>
                <a:latin typeface="Arial" pitchFamily="34" charset="0"/>
              </a:rPr>
            </a:br>
            <a:r>
              <a:rPr lang="en-US" sz="2400">
                <a:solidFill>
                  <a:srgbClr val="663300"/>
                </a:solidFill>
                <a:latin typeface="Arial" pitchFamily="34" charset="0"/>
              </a:rPr>
              <a:t>Overhead</a:t>
            </a:r>
          </a:p>
        </p:txBody>
      </p:sp>
      <p:grpSp>
        <p:nvGrpSpPr>
          <p:cNvPr id="172049" name="Group 17"/>
          <p:cNvGrpSpPr>
            <a:grpSpLocks/>
          </p:cNvGrpSpPr>
          <p:nvPr/>
        </p:nvGrpSpPr>
        <p:grpSpPr bwMode="auto">
          <a:xfrm>
            <a:off x="1231900" y="3886200"/>
            <a:ext cx="2730500" cy="2058988"/>
            <a:chOff x="776" y="2448"/>
            <a:chExt cx="1720" cy="1297"/>
          </a:xfrm>
        </p:grpSpPr>
        <p:sp>
          <p:nvSpPr>
            <p:cNvPr id="98318" name="Line 2"/>
            <p:cNvSpPr>
              <a:spLocks noChangeShapeType="1"/>
            </p:cNvSpPr>
            <p:nvPr/>
          </p:nvSpPr>
          <p:spPr bwMode="auto">
            <a:xfrm>
              <a:off x="783" y="2456"/>
              <a:ext cx="0" cy="368"/>
            </a:xfrm>
            <a:prstGeom prst="line">
              <a:avLst/>
            </a:prstGeom>
            <a:noFill/>
            <a:ln w="25399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8319" name="Line 3"/>
            <p:cNvSpPr>
              <a:spLocks noChangeShapeType="1"/>
            </p:cNvSpPr>
            <p:nvPr/>
          </p:nvSpPr>
          <p:spPr bwMode="auto">
            <a:xfrm>
              <a:off x="2496" y="2448"/>
              <a:ext cx="0" cy="376"/>
            </a:xfrm>
            <a:prstGeom prst="line">
              <a:avLst/>
            </a:prstGeom>
            <a:noFill/>
            <a:ln w="25399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8320" name="Line 10"/>
            <p:cNvSpPr>
              <a:spLocks noChangeShapeType="1"/>
            </p:cNvSpPr>
            <p:nvPr/>
          </p:nvSpPr>
          <p:spPr bwMode="auto">
            <a:xfrm>
              <a:off x="776" y="2814"/>
              <a:ext cx="1712" cy="0"/>
            </a:xfrm>
            <a:prstGeom prst="line">
              <a:avLst/>
            </a:prstGeom>
            <a:noFill/>
            <a:ln w="25399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8321" name="Line 12"/>
            <p:cNvSpPr>
              <a:spLocks noChangeShapeType="1"/>
            </p:cNvSpPr>
            <p:nvPr/>
          </p:nvSpPr>
          <p:spPr bwMode="auto">
            <a:xfrm>
              <a:off x="1632" y="2818"/>
              <a:ext cx="0" cy="368"/>
            </a:xfrm>
            <a:prstGeom prst="line">
              <a:avLst/>
            </a:prstGeom>
            <a:noFill/>
            <a:ln w="25399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8322" name="Rectangle 14"/>
            <p:cNvSpPr>
              <a:spLocks noChangeArrowheads="1"/>
            </p:cNvSpPr>
            <p:nvPr/>
          </p:nvSpPr>
          <p:spPr bwMode="auto">
            <a:xfrm>
              <a:off x="1174" y="3205"/>
              <a:ext cx="916" cy="540"/>
            </a:xfrm>
            <a:prstGeom prst="rect">
              <a:avLst/>
            </a:prstGeom>
            <a:solidFill>
              <a:schemeClr val="accent2"/>
            </a:solidFill>
            <a:ln w="38099" cmpd="dbl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400">
                  <a:solidFill>
                    <a:schemeClr val="bg1"/>
                  </a:solidFill>
                  <a:latin typeface="Arial" pitchFamily="34" charset="0"/>
                </a:rPr>
                <a:t>Prime</a:t>
              </a:r>
              <a:br>
                <a:rPr lang="en-US" sz="2400">
                  <a:solidFill>
                    <a:schemeClr val="bg1"/>
                  </a:solidFill>
                  <a:latin typeface="Arial" pitchFamily="34" charset="0"/>
                </a:rPr>
              </a:br>
              <a:r>
                <a:rPr lang="en-US" sz="2400">
                  <a:solidFill>
                    <a:schemeClr val="bg1"/>
                  </a:solidFill>
                  <a:latin typeface="Arial" pitchFamily="34" charset="0"/>
                </a:rPr>
                <a:t>Cost</a:t>
              </a:r>
            </a:p>
          </p:txBody>
        </p:sp>
      </p:grpSp>
      <p:grpSp>
        <p:nvGrpSpPr>
          <p:cNvPr id="172050" name="Group 18"/>
          <p:cNvGrpSpPr>
            <a:grpSpLocks/>
          </p:cNvGrpSpPr>
          <p:nvPr/>
        </p:nvGrpSpPr>
        <p:grpSpPr bwMode="auto">
          <a:xfrm>
            <a:off x="4791075" y="3898900"/>
            <a:ext cx="2905125" cy="2046288"/>
            <a:chOff x="3018" y="2456"/>
            <a:chExt cx="1830" cy="1289"/>
          </a:xfrm>
        </p:grpSpPr>
        <p:sp>
          <p:nvSpPr>
            <p:cNvPr id="98313" name="Line 4"/>
            <p:cNvSpPr>
              <a:spLocks noChangeShapeType="1"/>
            </p:cNvSpPr>
            <p:nvPr/>
          </p:nvSpPr>
          <p:spPr bwMode="auto">
            <a:xfrm>
              <a:off x="4848" y="2456"/>
              <a:ext cx="0" cy="368"/>
            </a:xfrm>
            <a:prstGeom prst="line">
              <a:avLst/>
            </a:prstGeom>
            <a:noFill/>
            <a:ln w="25399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8314" name="Line 5"/>
            <p:cNvSpPr>
              <a:spLocks noChangeShapeType="1"/>
            </p:cNvSpPr>
            <p:nvPr/>
          </p:nvSpPr>
          <p:spPr bwMode="auto">
            <a:xfrm>
              <a:off x="3024" y="2456"/>
              <a:ext cx="0" cy="368"/>
            </a:xfrm>
            <a:prstGeom prst="line">
              <a:avLst/>
            </a:prstGeom>
            <a:noFill/>
            <a:ln w="25399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8315" name="Line 11"/>
            <p:cNvSpPr>
              <a:spLocks noChangeShapeType="1"/>
            </p:cNvSpPr>
            <p:nvPr/>
          </p:nvSpPr>
          <p:spPr bwMode="auto">
            <a:xfrm>
              <a:off x="3018" y="2818"/>
              <a:ext cx="1830" cy="0"/>
            </a:xfrm>
            <a:prstGeom prst="line">
              <a:avLst/>
            </a:prstGeom>
            <a:noFill/>
            <a:ln w="25399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8316" name="Line 13"/>
            <p:cNvSpPr>
              <a:spLocks noChangeShapeType="1"/>
            </p:cNvSpPr>
            <p:nvPr/>
          </p:nvSpPr>
          <p:spPr bwMode="auto">
            <a:xfrm>
              <a:off x="3936" y="2826"/>
              <a:ext cx="0" cy="368"/>
            </a:xfrm>
            <a:prstGeom prst="line">
              <a:avLst/>
            </a:prstGeom>
            <a:noFill/>
            <a:ln w="25399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8317" name="Rectangle 15"/>
            <p:cNvSpPr>
              <a:spLocks noChangeArrowheads="1"/>
            </p:cNvSpPr>
            <p:nvPr/>
          </p:nvSpPr>
          <p:spPr bwMode="auto">
            <a:xfrm>
              <a:off x="3375" y="3205"/>
              <a:ext cx="1123" cy="540"/>
            </a:xfrm>
            <a:prstGeom prst="rect">
              <a:avLst/>
            </a:prstGeom>
            <a:solidFill>
              <a:schemeClr val="accent2"/>
            </a:solidFill>
            <a:ln w="38099" cmpd="dbl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400">
                  <a:solidFill>
                    <a:schemeClr val="bg1"/>
                  </a:solidFill>
                  <a:latin typeface="Arial" pitchFamily="34" charset="0"/>
                </a:rPr>
                <a:t>Conversion</a:t>
              </a:r>
              <a:br>
                <a:rPr lang="en-US" sz="2400">
                  <a:solidFill>
                    <a:schemeClr val="bg1"/>
                  </a:solidFill>
                  <a:latin typeface="Arial" pitchFamily="34" charset="0"/>
                </a:rPr>
              </a:br>
              <a:r>
                <a:rPr lang="en-US" sz="2400">
                  <a:solidFill>
                    <a:schemeClr val="bg1"/>
                  </a:solidFill>
                  <a:latin typeface="Arial" pitchFamily="34" charset="0"/>
                </a:rPr>
                <a:t>Cost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60928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7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/>
              <a:t>Nonmanufacturing Costs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Marketing and selling costs . . .</a:t>
            </a:r>
          </a:p>
          <a:p>
            <a:pPr lvl="1" eaLnBrk="1" hangingPunct="1"/>
            <a:r>
              <a:rPr lang="en-US" sz="2600" smtClean="0"/>
              <a:t>Costs necessary to get the order and deliver the product.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Administrative costs . . .</a:t>
            </a:r>
          </a:p>
          <a:p>
            <a:pPr lvl="1" eaLnBrk="1" hangingPunct="1"/>
            <a:r>
              <a:rPr lang="en-US" sz="2600" smtClean="0"/>
              <a:t>All executive, organizational, and clerical costs.</a:t>
            </a:r>
          </a:p>
        </p:txBody>
      </p:sp>
    </p:spTree>
    <p:extLst>
      <p:ext uri="{BB962C8B-B14F-4D97-AF65-F5344CB8AC3E}">
        <p14:creationId xmlns:p14="http://schemas.microsoft.com/office/powerpoint/2010/main" val="38164739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7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7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3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eaLnBrk="1" hangingPunct="1"/>
            <a:r>
              <a:rPr lang="en-US" b="1" dirty="0" smtClean="0"/>
              <a:t>Quick Check </a:t>
            </a:r>
            <a:r>
              <a:rPr lang="en-US" sz="3600" b="1" dirty="0" smtClean="0">
                <a:sym typeface="Wingdings" pitchFamily="2" charset="2"/>
              </a:rPr>
              <a:t>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00200"/>
            <a:ext cx="8153400" cy="4686300"/>
          </a:xfrm>
          <a:solidFill>
            <a:srgbClr val="EDECD2"/>
          </a:solidFill>
          <a:ln w="12699">
            <a:solidFill>
              <a:srgbClr val="0000CC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eaLnBrk="1" hangingPunct="1">
              <a:buFont typeface="Wingdings" pitchFamily="2" charset="2"/>
              <a:buNone/>
            </a:pPr>
            <a:r>
              <a:rPr lang="en-US" sz="2800" smtClean="0"/>
              <a:t> 	Which of the following costs would be considered manufacturing overhead at Boeing? (More than one answer may be correct.)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mtClean="0"/>
              <a:t>A. Depreciation on factory forklift trucks.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mtClean="0"/>
              <a:t>B. Sales commissions.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mtClean="0"/>
              <a:t>C. The cost of a flight recorder in a Boeing 767.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mtClean="0"/>
              <a:t>D. The wages of a production shift supervisor.</a:t>
            </a:r>
            <a:endParaRPr lang="en-US" sz="3200" smtClean="0"/>
          </a:p>
        </p:txBody>
      </p:sp>
    </p:spTree>
    <p:extLst>
      <p:ext uri="{BB962C8B-B14F-4D97-AF65-F5344CB8AC3E}">
        <p14:creationId xmlns:p14="http://schemas.microsoft.com/office/powerpoint/2010/main" val="4019020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eaLnBrk="1" hangingPunct="1"/>
            <a:r>
              <a:rPr lang="en-US" b="1" dirty="0" smtClean="0"/>
              <a:t>Quick Check </a:t>
            </a:r>
            <a:r>
              <a:rPr lang="en-US" sz="3600" b="1" dirty="0" smtClean="0">
                <a:sym typeface="Wingdings" pitchFamily="2" charset="2"/>
              </a:rPr>
              <a:t>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00200"/>
            <a:ext cx="8153400" cy="4686300"/>
          </a:xfrm>
          <a:solidFill>
            <a:srgbClr val="EDECD2"/>
          </a:solidFill>
          <a:ln w="12699">
            <a:solidFill>
              <a:srgbClr val="0000CC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eaLnBrk="1" hangingPunct="1">
              <a:buFont typeface="Wingdings" pitchFamily="2" charset="2"/>
              <a:buNone/>
            </a:pPr>
            <a:r>
              <a:rPr lang="en-US" sz="2800" smtClean="0"/>
              <a:t> 	Which of the following costs would be considered manufacturing overhead at Boeing? (More than one answer may be correct.)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mtClean="0"/>
              <a:t>A. Depreciation on factory forklift trucks.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mtClean="0"/>
              <a:t>B. Sales commissions.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mtClean="0"/>
              <a:t>C. The cost of a flight recorder in a Boeing 767.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mtClean="0"/>
              <a:t>D. The wages of a production shift supervisor.</a:t>
            </a:r>
            <a:endParaRPr lang="en-US" sz="3200" smtClean="0"/>
          </a:p>
        </p:txBody>
      </p:sp>
      <p:sp>
        <p:nvSpPr>
          <p:cNvPr id="101380" name="Oval 4"/>
          <p:cNvSpPr>
            <a:spLocks noChangeArrowheads="1"/>
          </p:cNvSpPr>
          <p:nvPr/>
        </p:nvSpPr>
        <p:spPr bwMode="auto">
          <a:xfrm>
            <a:off x="990600" y="2895600"/>
            <a:ext cx="635000" cy="635000"/>
          </a:xfrm>
          <a:prstGeom prst="ellipse">
            <a:avLst/>
          </a:prstGeom>
          <a:noFill/>
          <a:ln w="50799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381" name="Oval 5"/>
          <p:cNvSpPr>
            <a:spLocks noChangeArrowheads="1"/>
          </p:cNvSpPr>
          <p:nvPr/>
        </p:nvSpPr>
        <p:spPr bwMode="auto">
          <a:xfrm>
            <a:off x="990600" y="4419600"/>
            <a:ext cx="635000" cy="635000"/>
          </a:xfrm>
          <a:prstGeom prst="ellipse">
            <a:avLst/>
          </a:prstGeom>
          <a:noFill/>
          <a:ln w="50799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7004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/>
              <a:t>Product Costs Versus Period Costs</a:t>
            </a:r>
          </a:p>
        </p:txBody>
      </p:sp>
      <p:sp>
        <p:nvSpPr>
          <p:cNvPr id="178179" name="Rectangle 3"/>
          <p:cNvSpPr>
            <a:spLocks noGrp="1" noChangeArrowheads="1"/>
          </p:cNvSpPr>
          <p:nvPr>
            <p:ph sz="half" idx="1"/>
          </p:nvPr>
        </p:nvSpPr>
        <p:spPr>
          <a:ln>
            <a:solidFill>
              <a:srgbClr val="0000CC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en-US" sz="2600" smtClean="0"/>
              <a:t>   </a:t>
            </a:r>
            <a:r>
              <a:rPr lang="en-US" sz="2600" smtClean="0">
                <a:solidFill>
                  <a:srgbClr val="0000CC"/>
                </a:solidFill>
              </a:rPr>
              <a:t>Product costs</a:t>
            </a:r>
            <a:r>
              <a:rPr lang="en-US" sz="2600" smtClean="0"/>
              <a:t> include direct materials, direct labor, and manufacturing overhead.</a:t>
            </a:r>
          </a:p>
        </p:txBody>
      </p:sp>
      <p:sp>
        <p:nvSpPr>
          <p:cNvPr id="178180" name="Rectangle 4"/>
          <p:cNvSpPr>
            <a:spLocks noGrp="1" noChangeArrowheads="1"/>
          </p:cNvSpPr>
          <p:nvPr>
            <p:ph sz="half" idx="2"/>
          </p:nvPr>
        </p:nvSpPr>
        <p:spPr>
          <a:ln>
            <a:solidFill>
              <a:srgbClr val="0000CC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en-US" smtClean="0">
                <a:solidFill>
                  <a:srgbClr val="0000CC"/>
                </a:solidFill>
              </a:rPr>
              <a:t>Period costs</a:t>
            </a:r>
            <a:r>
              <a:rPr lang="en-US" smtClean="0"/>
              <a:t> are not included in product costs. They are expensed on the income statement.</a:t>
            </a:r>
          </a:p>
        </p:txBody>
      </p:sp>
      <p:grpSp>
        <p:nvGrpSpPr>
          <p:cNvPr id="178181" name="Group 5"/>
          <p:cNvGrpSpPr>
            <a:grpSpLocks/>
          </p:cNvGrpSpPr>
          <p:nvPr/>
        </p:nvGrpSpPr>
        <p:grpSpPr bwMode="auto">
          <a:xfrm>
            <a:off x="850900" y="3881438"/>
            <a:ext cx="3686175" cy="2325687"/>
            <a:chOff x="536" y="2445"/>
            <a:chExt cx="2322" cy="1465"/>
          </a:xfrm>
        </p:grpSpPr>
        <p:grpSp>
          <p:nvGrpSpPr>
            <p:cNvPr id="102413" name="Group 6"/>
            <p:cNvGrpSpPr>
              <a:grpSpLocks/>
            </p:cNvGrpSpPr>
            <p:nvPr/>
          </p:nvGrpSpPr>
          <p:grpSpPr bwMode="auto">
            <a:xfrm>
              <a:off x="576" y="2640"/>
              <a:ext cx="768" cy="432"/>
              <a:chOff x="816" y="2592"/>
              <a:chExt cx="768" cy="432"/>
            </a:xfrm>
          </p:grpSpPr>
          <p:sp>
            <p:nvSpPr>
              <p:cNvPr id="102424" name="Line 7"/>
              <p:cNvSpPr>
                <a:spLocks noChangeShapeType="1"/>
              </p:cNvSpPr>
              <p:nvPr/>
            </p:nvSpPr>
            <p:spPr bwMode="auto">
              <a:xfrm>
                <a:off x="816" y="2592"/>
                <a:ext cx="76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425" name="Line 8"/>
              <p:cNvSpPr>
                <a:spLocks noChangeShapeType="1"/>
              </p:cNvSpPr>
              <p:nvPr/>
            </p:nvSpPr>
            <p:spPr bwMode="auto">
              <a:xfrm>
                <a:off x="1200" y="2592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02414" name="Text Box 9"/>
            <p:cNvSpPr txBox="1">
              <a:spLocks noChangeArrowheads="1"/>
            </p:cNvSpPr>
            <p:nvPr/>
          </p:nvSpPr>
          <p:spPr bwMode="auto">
            <a:xfrm>
              <a:off x="604" y="2445"/>
              <a:ext cx="69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1600" b="1">
                  <a:latin typeface="Arial" pitchFamily="34" charset="0"/>
                </a:rPr>
                <a:t>Inventory</a:t>
              </a:r>
            </a:p>
          </p:txBody>
        </p:sp>
        <p:sp>
          <p:nvSpPr>
            <p:cNvPr id="102415" name="Line 10"/>
            <p:cNvSpPr>
              <a:spLocks noChangeShapeType="1"/>
            </p:cNvSpPr>
            <p:nvPr/>
          </p:nvSpPr>
          <p:spPr bwMode="auto">
            <a:xfrm>
              <a:off x="1783" y="2635"/>
              <a:ext cx="103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416" name="Line 11"/>
            <p:cNvSpPr>
              <a:spLocks noChangeShapeType="1"/>
            </p:cNvSpPr>
            <p:nvPr/>
          </p:nvSpPr>
          <p:spPr bwMode="auto">
            <a:xfrm>
              <a:off x="2299" y="2635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417" name="Text Box 12"/>
            <p:cNvSpPr txBox="1">
              <a:spLocks noChangeArrowheads="1"/>
            </p:cNvSpPr>
            <p:nvPr/>
          </p:nvSpPr>
          <p:spPr bwMode="auto">
            <a:xfrm>
              <a:off x="1763" y="2449"/>
              <a:ext cx="1095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1400" b="1">
                  <a:latin typeface="Arial" pitchFamily="34" charset="0"/>
                </a:rPr>
                <a:t>Cost of Good Sold</a:t>
              </a:r>
            </a:p>
          </p:txBody>
        </p:sp>
        <p:sp>
          <p:nvSpPr>
            <p:cNvPr id="102418" name="Text Box 13"/>
            <p:cNvSpPr txBox="1">
              <a:spLocks noChangeArrowheads="1"/>
            </p:cNvSpPr>
            <p:nvPr/>
          </p:nvSpPr>
          <p:spPr bwMode="auto">
            <a:xfrm>
              <a:off x="536" y="3392"/>
              <a:ext cx="811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sz="2400">
                  <a:solidFill>
                    <a:srgbClr val="006600"/>
                  </a:solidFill>
                  <a:latin typeface="Arial" pitchFamily="34" charset="0"/>
                </a:rPr>
                <a:t>Balance</a:t>
              </a:r>
              <a:br>
                <a:rPr lang="en-US" sz="2400">
                  <a:solidFill>
                    <a:srgbClr val="006600"/>
                  </a:solidFill>
                  <a:latin typeface="Arial" pitchFamily="34" charset="0"/>
                </a:rPr>
              </a:br>
              <a:r>
                <a:rPr lang="en-US" sz="2400">
                  <a:solidFill>
                    <a:srgbClr val="006600"/>
                  </a:solidFill>
                  <a:latin typeface="Arial" pitchFamily="34" charset="0"/>
                </a:rPr>
                <a:t>Sheet</a:t>
              </a:r>
            </a:p>
          </p:txBody>
        </p:sp>
        <p:sp>
          <p:nvSpPr>
            <p:cNvPr id="102419" name="Text Box 14"/>
            <p:cNvSpPr txBox="1">
              <a:spLocks noChangeArrowheads="1"/>
            </p:cNvSpPr>
            <p:nvPr/>
          </p:nvSpPr>
          <p:spPr bwMode="auto">
            <a:xfrm>
              <a:off x="1742" y="3392"/>
              <a:ext cx="991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sz="2400">
                  <a:solidFill>
                    <a:srgbClr val="006600"/>
                  </a:solidFill>
                  <a:latin typeface="Arial" pitchFamily="34" charset="0"/>
                </a:rPr>
                <a:t>Income</a:t>
              </a:r>
              <a:br>
                <a:rPr lang="en-US" sz="2400">
                  <a:solidFill>
                    <a:srgbClr val="006600"/>
                  </a:solidFill>
                  <a:latin typeface="Arial" pitchFamily="34" charset="0"/>
                </a:rPr>
              </a:br>
              <a:r>
                <a:rPr lang="en-US" sz="2400">
                  <a:solidFill>
                    <a:srgbClr val="006600"/>
                  </a:solidFill>
                  <a:latin typeface="Arial" pitchFamily="34" charset="0"/>
                </a:rPr>
                <a:t>Statement</a:t>
              </a:r>
            </a:p>
          </p:txBody>
        </p:sp>
        <p:sp>
          <p:nvSpPr>
            <p:cNvPr id="102420" name="Line 15"/>
            <p:cNvSpPr>
              <a:spLocks noChangeShapeType="1"/>
            </p:cNvSpPr>
            <p:nvPr/>
          </p:nvSpPr>
          <p:spPr bwMode="auto">
            <a:xfrm>
              <a:off x="1200" y="2832"/>
              <a:ext cx="816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421" name="Text Box 16"/>
            <p:cNvSpPr txBox="1">
              <a:spLocks noChangeArrowheads="1"/>
            </p:cNvSpPr>
            <p:nvPr/>
          </p:nvSpPr>
          <p:spPr bwMode="auto">
            <a:xfrm>
              <a:off x="1400" y="2799"/>
              <a:ext cx="34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1600" b="1">
                  <a:solidFill>
                    <a:schemeClr val="accent2"/>
                  </a:solidFill>
                </a:rPr>
                <a:t>Sale</a:t>
              </a:r>
            </a:p>
          </p:txBody>
        </p:sp>
        <p:sp>
          <p:nvSpPr>
            <p:cNvPr id="102422" name="Line 17"/>
            <p:cNvSpPr>
              <a:spLocks noChangeShapeType="1"/>
            </p:cNvSpPr>
            <p:nvPr/>
          </p:nvSpPr>
          <p:spPr bwMode="auto">
            <a:xfrm>
              <a:off x="960" y="3216"/>
              <a:ext cx="0" cy="19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423" name="Line 18"/>
            <p:cNvSpPr>
              <a:spLocks noChangeShapeType="1"/>
            </p:cNvSpPr>
            <p:nvPr/>
          </p:nvSpPr>
          <p:spPr bwMode="auto">
            <a:xfrm>
              <a:off x="2296" y="3216"/>
              <a:ext cx="0" cy="19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8195" name="Group 19"/>
          <p:cNvGrpSpPr>
            <a:grpSpLocks/>
          </p:cNvGrpSpPr>
          <p:nvPr/>
        </p:nvGrpSpPr>
        <p:grpSpPr bwMode="auto">
          <a:xfrm>
            <a:off x="5994400" y="3886200"/>
            <a:ext cx="1573213" cy="2320925"/>
            <a:chOff x="3776" y="2448"/>
            <a:chExt cx="991" cy="1462"/>
          </a:xfrm>
        </p:grpSpPr>
        <p:grpSp>
          <p:nvGrpSpPr>
            <p:cNvPr id="102407" name="Group 20"/>
            <p:cNvGrpSpPr>
              <a:grpSpLocks/>
            </p:cNvGrpSpPr>
            <p:nvPr/>
          </p:nvGrpSpPr>
          <p:grpSpPr bwMode="auto">
            <a:xfrm>
              <a:off x="3888" y="2643"/>
              <a:ext cx="768" cy="432"/>
              <a:chOff x="816" y="2592"/>
              <a:chExt cx="768" cy="432"/>
            </a:xfrm>
          </p:grpSpPr>
          <p:sp>
            <p:nvSpPr>
              <p:cNvPr id="102411" name="Line 21"/>
              <p:cNvSpPr>
                <a:spLocks noChangeShapeType="1"/>
              </p:cNvSpPr>
              <p:nvPr/>
            </p:nvSpPr>
            <p:spPr bwMode="auto">
              <a:xfrm>
                <a:off x="816" y="2592"/>
                <a:ext cx="76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412" name="Line 22"/>
              <p:cNvSpPr>
                <a:spLocks noChangeShapeType="1"/>
              </p:cNvSpPr>
              <p:nvPr/>
            </p:nvSpPr>
            <p:spPr bwMode="auto">
              <a:xfrm>
                <a:off x="1200" y="2592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02408" name="Text Box 23"/>
            <p:cNvSpPr txBox="1">
              <a:spLocks noChangeArrowheads="1"/>
            </p:cNvSpPr>
            <p:nvPr/>
          </p:nvSpPr>
          <p:spPr bwMode="auto">
            <a:xfrm>
              <a:off x="3932" y="2448"/>
              <a:ext cx="64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sz="1600" b="1">
                  <a:latin typeface="Arial" pitchFamily="34" charset="0"/>
                </a:rPr>
                <a:t>Expense</a:t>
              </a:r>
            </a:p>
          </p:txBody>
        </p:sp>
        <p:sp>
          <p:nvSpPr>
            <p:cNvPr id="102409" name="Text Box 24"/>
            <p:cNvSpPr txBox="1">
              <a:spLocks noChangeArrowheads="1"/>
            </p:cNvSpPr>
            <p:nvPr/>
          </p:nvSpPr>
          <p:spPr bwMode="auto">
            <a:xfrm>
              <a:off x="3776" y="3392"/>
              <a:ext cx="991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sz="2400">
                  <a:solidFill>
                    <a:srgbClr val="006600"/>
                  </a:solidFill>
                  <a:latin typeface="Arial" pitchFamily="34" charset="0"/>
                </a:rPr>
                <a:t>Income</a:t>
              </a:r>
              <a:br>
                <a:rPr lang="en-US" sz="2400">
                  <a:solidFill>
                    <a:srgbClr val="006600"/>
                  </a:solidFill>
                  <a:latin typeface="Arial" pitchFamily="34" charset="0"/>
                </a:rPr>
              </a:br>
              <a:r>
                <a:rPr lang="en-US" sz="2400">
                  <a:solidFill>
                    <a:srgbClr val="006600"/>
                  </a:solidFill>
                  <a:latin typeface="Arial" pitchFamily="34" charset="0"/>
                </a:rPr>
                <a:t>Statement</a:t>
              </a:r>
            </a:p>
          </p:txBody>
        </p:sp>
        <p:sp>
          <p:nvSpPr>
            <p:cNvPr id="102410" name="Line 25"/>
            <p:cNvSpPr>
              <a:spLocks noChangeShapeType="1"/>
            </p:cNvSpPr>
            <p:nvPr/>
          </p:nvSpPr>
          <p:spPr bwMode="auto">
            <a:xfrm>
              <a:off x="4272" y="3216"/>
              <a:ext cx="0" cy="19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150899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8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79" grpId="0" build="p" autoUpdateAnimBg="0"/>
      <p:bldP spid="178180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eaLnBrk="1" hangingPunct="1"/>
            <a:r>
              <a:rPr lang="en-US" b="1" dirty="0" smtClean="0"/>
              <a:t>Quick Check </a:t>
            </a:r>
            <a:r>
              <a:rPr lang="en-US" sz="3600" b="1" dirty="0" smtClean="0">
                <a:sym typeface="Wingdings" pitchFamily="2" charset="2"/>
              </a:rPr>
              <a:t>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00200"/>
            <a:ext cx="8153400" cy="4686300"/>
          </a:xfrm>
          <a:solidFill>
            <a:srgbClr val="EDECD2"/>
          </a:solidFill>
          <a:ln w="12699">
            <a:solidFill>
              <a:srgbClr val="0000CC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eaLnBrk="1" hangingPunct="1">
              <a:buFont typeface="Wingdings" pitchFamily="2" charset="2"/>
              <a:buNone/>
            </a:pPr>
            <a:r>
              <a:rPr lang="en-US" sz="2800" smtClean="0"/>
              <a:t> 	Which of the following costs would be considered a period rather than a product cost in a manufacturing company?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mtClean="0"/>
              <a:t>A. Manufacturing equipment depreciation.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mtClean="0"/>
              <a:t>B. Property taxes on corporate headquarters.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mtClean="0"/>
              <a:t>C. Direct materials costs.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mtClean="0"/>
              <a:t>D. Electrical costs to light the production facility.</a:t>
            </a:r>
            <a:endParaRPr lang="en-US" sz="3200" smtClean="0"/>
          </a:p>
        </p:txBody>
      </p:sp>
    </p:spTree>
    <p:extLst>
      <p:ext uri="{BB962C8B-B14F-4D97-AF65-F5344CB8AC3E}">
        <p14:creationId xmlns:p14="http://schemas.microsoft.com/office/powerpoint/2010/main" val="31585404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eaLnBrk="1" hangingPunct="1"/>
            <a:r>
              <a:rPr lang="en-US" b="1" dirty="0" smtClean="0"/>
              <a:t>Quick Check </a:t>
            </a:r>
            <a:r>
              <a:rPr lang="en-US" sz="3600" b="1" dirty="0" smtClean="0">
                <a:sym typeface="Wingdings" pitchFamily="2" charset="2"/>
              </a:rPr>
              <a:t>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00200"/>
            <a:ext cx="8153400" cy="4686300"/>
          </a:xfrm>
          <a:solidFill>
            <a:srgbClr val="EDECD2"/>
          </a:solidFill>
          <a:ln w="12699">
            <a:solidFill>
              <a:srgbClr val="0000CC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eaLnBrk="1" hangingPunct="1">
              <a:buFont typeface="Wingdings" pitchFamily="2" charset="2"/>
              <a:buNone/>
            </a:pPr>
            <a:r>
              <a:rPr lang="en-US" sz="2800" smtClean="0"/>
              <a:t> 	Which of the following costs would be considered a period rather than a product cost in a manufacturing company?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mtClean="0"/>
              <a:t>A. Manufacturing equipment depreciation.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mtClean="0"/>
              <a:t>B. Property taxes on corporate headquarters.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mtClean="0"/>
              <a:t>C. Direct materials costs.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mtClean="0"/>
              <a:t>D. Electrical costs to light the production facility.</a:t>
            </a:r>
            <a:endParaRPr lang="en-US" sz="3200" smtClean="0"/>
          </a:p>
        </p:txBody>
      </p:sp>
      <p:sp>
        <p:nvSpPr>
          <p:cNvPr id="104452" name="Oval 4"/>
          <p:cNvSpPr>
            <a:spLocks noChangeArrowheads="1"/>
          </p:cNvSpPr>
          <p:nvPr/>
        </p:nvSpPr>
        <p:spPr bwMode="auto">
          <a:xfrm>
            <a:off x="990600" y="3429000"/>
            <a:ext cx="635000" cy="635000"/>
          </a:xfrm>
          <a:prstGeom prst="ellipse">
            <a:avLst/>
          </a:prstGeom>
          <a:noFill/>
          <a:ln w="50799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6057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4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eaLnBrk="1" hangingPunct="1"/>
            <a:r>
              <a:rPr lang="en-US" b="1" dirty="0" smtClean="0"/>
              <a:t>Balance Sheet</a:t>
            </a:r>
          </a:p>
        </p:txBody>
      </p:sp>
      <p:sp>
        <p:nvSpPr>
          <p:cNvPr id="180226" name="Rectangle 2"/>
          <p:cNvSpPr>
            <a:spLocks noGrp="1" noChangeArrowheads="1"/>
          </p:cNvSpPr>
          <p:nvPr>
            <p:ph idx="1"/>
          </p:nvPr>
        </p:nvSpPr>
        <p:spPr>
          <a:xfrm>
            <a:off x="482600" y="1606550"/>
            <a:ext cx="4178300" cy="4559300"/>
          </a:xfrm>
          <a:ln w="12699" cap="flat">
            <a:solidFill>
              <a:srgbClr val="0000CC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eaLnBrk="1" hangingPunct="1">
              <a:lnSpc>
                <a:spcPct val="80000"/>
              </a:lnSpc>
              <a:spcBef>
                <a:spcPct val="40000"/>
              </a:spcBef>
              <a:buFont typeface="Wingdings" pitchFamily="2" charset="2"/>
              <a:buNone/>
            </a:pPr>
            <a:r>
              <a:rPr lang="en-US" smtClean="0">
                <a:solidFill>
                  <a:schemeClr val="accent2"/>
                </a:solidFill>
              </a:rPr>
              <a:t>       Merchandiser</a:t>
            </a:r>
            <a:endParaRPr lang="en-US" sz="2800" smtClean="0"/>
          </a:p>
          <a:p>
            <a:pPr eaLnBrk="1" hangingPunct="1">
              <a:lnSpc>
                <a:spcPct val="80000"/>
              </a:lnSpc>
              <a:spcBef>
                <a:spcPct val="40000"/>
              </a:spcBef>
              <a:buFont typeface="Wingdings" pitchFamily="2" charset="2"/>
              <a:buNone/>
            </a:pPr>
            <a:r>
              <a:rPr lang="en-US" sz="2800" smtClean="0"/>
              <a:t>  Current assets</a:t>
            </a:r>
          </a:p>
          <a:p>
            <a:pPr lvl="1" eaLnBrk="1" hangingPunct="1">
              <a:lnSpc>
                <a:spcPct val="80000"/>
              </a:lnSpc>
              <a:spcBef>
                <a:spcPct val="40000"/>
              </a:spcBef>
            </a:pPr>
            <a:r>
              <a:rPr lang="en-US" sz="2400" smtClean="0">
                <a:solidFill>
                  <a:srgbClr val="006600"/>
                </a:solidFill>
              </a:rPr>
              <a:t>Cash</a:t>
            </a:r>
          </a:p>
          <a:p>
            <a:pPr lvl="1" eaLnBrk="1" hangingPunct="1">
              <a:lnSpc>
                <a:spcPct val="80000"/>
              </a:lnSpc>
              <a:spcBef>
                <a:spcPct val="40000"/>
              </a:spcBef>
            </a:pPr>
            <a:r>
              <a:rPr lang="en-US" sz="2400" smtClean="0">
                <a:solidFill>
                  <a:srgbClr val="006600"/>
                </a:solidFill>
              </a:rPr>
              <a:t>Receivables</a:t>
            </a:r>
          </a:p>
          <a:p>
            <a:pPr lvl="1" eaLnBrk="1" hangingPunct="1">
              <a:lnSpc>
                <a:spcPct val="80000"/>
              </a:lnSpc>
              <a:spcBef>
                <a:spcPct val="40000"/>
              </a:spcBef>
            </a:pPr>
            <a:r>
              <a:rPr lang="en-US" sz="2400" smtClean="0">
                <a:solidFill>
                  <a:srgbClr val="006600"/>
                </a:solidFill>
              </a:rPr>
              <a:t>Prepaid expenses</a:t>
            </a:r>
            <a:endParaRPr lang="en-US" sz="2400" smtClean="0"/>
          </a:p>
          <a:p>
            <a:pPr lvl="1" eaLnBrk="1" hangingPunct="1">
              <a:lnSpc>
                <a:spcPct val="80000"/>
              </a:lnSpc>
              <a:spcBef>
                <a:spcPct val="40000"/>
              </a:spcBef>
            </a:pPr>
            <a:r>
              <a:rPr lang="en-US" sz="2400" smtClean="0">
                <a:solidFill>
                  <a:srgbClr val="FF0000"/>
                </a:solidFill>
              </a:rPr>
              <a:t>Merchandise inventory</a:t>
            </a:r>
            <a:endParaRPr lang="en-US" sz="2400" smtClean="0"/>
          </a:p>
        </p:txBody>
      </p:sp>
      <p:sp>
        <p:nvSpPr>
          <p:cNvPr id="180227" name="Rectangle 3"/>
          <p:cNvSpPr>
            <a:spLocks noChangeArrowheads="1"/>
          </p:cNvSpPr>
          <p:nvPr/>
        </p:nvSpPr>
        <p:spPr bwMode="auto">
          <a:xfrm>
            <a:off x="4826000" y="1606550"/>
            <a:ext cx="4178300" cy="4559300"/>
          </a:xfrm>
          <a:prstGeom prst="rect">
            <a:avLst/>
          </a:prstGeom>
          <a:noFill/>
          <a:ln w="12699">
            <a:solidFill>
              <a:srgbClr val="0000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marL="342900" indent="-342900">
              <a:lnSpc>
                <a:spcPct val="80000"/>
              </a:lnSpc>
              <a:spcBef>
                <a:spcPct val="40000"/>
              </a:spcBef>
            </a:pPr>
            <a:r>
              <a:rPr lang="en-US" sz="3200">
                <a:solidFill>
                  <a:schemeClr val="accent2"/>
                </a:solidFill>
                <a:latin typeface="Arial" pitchFamily="34" charset="0"/>
              </a:rPr>
              <a:t>        Manufacturer</a:t>
            </a:r>
            <a:endParaRPr lang="en-US">
              <a:solidFill>
                <a:srgbClr val="FFFFFF"/>
              </a:solidFill>
              <a:latin typeface="Arial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40000"/>
              </a:spcBef>
            </a:pPr>
            <a:r>
              <a:rPr lang="en-US">
                <a:solidFill>
                  <a:srgbClr val="FFFFFF"/>
                </a:solidFill>
                <a:latin typeface="Arial" pitchFamily="34" charset="0"/>
              </a:rPr>
              <a:t>  </a:t>
            </a:r>
            <a:r>
              <a:rPr lang="en-US">
                <a:solidFill>
                  <a:schemeClr val="tx2"/>
                </a:solidFill>
                <a:latin typeface="Arial" pitchFamily="34" charset="0"/>
              </a:rPr>
              <a:t>Current Assets</a:t>
            </a:r>
          </a:p>
          <a:p>
            <a:pPr marL="742950" lvl="1" indent="-285750">
              <a:lnSpc>
                <a:spcPct val="80000"/>
              </a:lnSpc>
              <a:spcBef>
                <a:spcPct val="40000"/>
              </a:spcBef>
              <a:buClr>
                <a:schemeClr val="accent2"/>
              </a:buClr>
              <a:buSzPct val="85000"/>
              <a:buFont typeface="Monotype Sorts" pitchFamily="2" charset="2"/>
              <a:buChar char="v"/>
            </a:pPr>
            <a:r>
              <a:rPr lang="en-US" sz="2400">
                <a:solidFill>
                  <a:srgbClr val="006600"/>
                </a:solidFill>
                <a:latin typeface="Arial" pitchFamily="34" charset="0"/>
              </a:rPr>
              <a:t>Cash</a:t>
            </a:r>
          </a:p>
          <a:p>
            <a:pPr marL="742950" lvl="1" indent="-285750">
              <a:lnSpc>
                <a:spcPct val="80000"/>
              </a:lnSpc>
              <a:spcBef>
                <a:spcPct val="40000"/>
              </a:spcBef>
              <a:buClr>
                <a:schemeClr val="accent2"/>
              </a:buClr>
              <a:buSzPct val="85000"/>
              <a:buFont typeface="Monotype Sorts" pitchFamily="2" charset="2"/>
              <a:buChar char="v"/>
            </a:pPr>
            <a:r>
              <a:rPr lang="en-US" sz="2400">
                <a:solidFill>
                  <a:srgbClr val="006600"/>
                </a:solidFill>
                <a:latin typeface="Arial" pitchFamily="34" charset="0"/>
              </a:rPr>
              <a:t>Receivables</a:t>
            </a:r>
          </a:p>
          <a:p>
            <a:pPr marL="742950" lvl="1" indent="-285750">
              <a:lnSpc>
                <a:spcPct val="80000"/>
              </a:lnSpc>
              <a:spcBef>
                <a:spcPct val="40000"/>
              </a:spcBef>
              <a:buClr>
                <a:schemeClr val="accent2"/>
              </a:buClr>
              <a:buSzPct val="85000"/>
              <a:buFont typeface="Monotype Sorts" pitchFamily="2" charset="2"/>
              <a:buChar char="v"/>
            </a:pPr>
            <a:r>
              <a:rPr lang="en-US" sz="2400">
                <a:solidFill>
                  <a:srgbClr val="006600"/>
                </a:solidFill>
                <a:latin typeface="Arial" pitchFamily="34" charset="0"/>
              </a:rPr>
              <a:t>Prepaid Expenses</a:t>
            </a:r>
          </a:p>
          <a:p>
            <a:pPr marL="742950" lvl="1" indent="-285750">
              <a:lnSpc>
                <a:spcPct val="80000"/>
              </a:lnSpc>
              <a:spcBef>
                <a:spcPct val="40000"/>
              </a:spcBef>
              <a:buClr>
                <a:schemeClr val="accent2"/>
              </a:buClr>
              <a:buSzPct val="85000"/>
              <a:buFont typeface="Monotype Sorts" pitchFamily="2" charset="2"/>
              <a:buChar char="v"/>
            </a:pPr>
            <a:r>
              <a:rPr lang="en-US" sz="2400">
                <a:solidFill>
                  <a:srgbClr val="006600"/>
                </a:solidFill>
                <a:latin typeface="Arial" pitchFamily="34" charset="0"/>
              </a:rPr>
              <a:t>Inventories</a:t>
            </a:r>
            <a:endParaRPr lang="en-US" sz="2400">
              <a:solidFill>
                <a:srgbClr val="FFFFFF"/>
              </a:solidFill>
              <a:latin typeface="Arial" pitchFamily="34" charset="0"/>
            </a:endParaRPr>
          </a:p>
          <a:p>
            <a:pPr marL="1143000" lvl="2" indent="-228600">
              <a:lnSpc>
                <a:spcPct val="80000"/>
              </a:lnSpc>
              <a:spcBef>
                <a:spcPct val="40000"/>
              </a:spcBef>
            </a:pPr>
            <a:r>
              <a:rPr lang="en-US" sz="2000">
                <a:solidFill>
                  <a:srgbClr val="FF0000"/>
                </a:solidFill>
                <a:latin typeface="Arial" pitchFamily="34" charset="0"/>
              </a:rPr>
              <a:t>Raw Materials</a:t>
            </a:r>
          </a:p>
          <a:p>
            <a:pPr marL="1143000" lvl="2" indent="-228600">
              <a:lnSpc>
                <a:spcPct val="80000"/>
              </a:lnSpc>
              <a:spcBef>
                <a:spcPct val="40000"/>
              </a:spcBef>
            </a:pPr>
            <a:r>
              <a:rPr lang="en-US" sz="2000">
                <a:solidFill>
                  <a:srgbClr val="FF0000"/>
                </a:solidFill>
                <a:latin typeface="Arial" pitchFamily="34" charset="0"/>
              </a:rPr>
              <a:t>Work in Process</a:t>
            </a:r>
          </a:p>
          <a:p>
            <a:pPr marL="1143000" lvl="2" indent="-228600">
              <a:lnSpc>
                <a:spcPct val="80000"/>
              </a:lnSpc>
              <a:spcBef>
                <a:spcPct val="40000"/>
              </a:spcBef>
            </a:pPr>
            <a:r>
              <a:rPr lang="en-US" sz="2000">
                <a:solidFill>
                  <a:srgbClr val="FF0000"/>
                </a:solidFill>
                <a:latin typeface="Arial" pitchFamily="34" charset="0"/>
              </a:rPr>
              <a:t>Finished Goods</a:t>
            </a:r>
            <a:endParaRPr lang="en-US" sz="2000">
              <a:solidFill>
                <a:schemeClr val="accent2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61483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0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802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802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802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802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802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802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80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80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80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80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80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80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80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802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1802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226" grpId="0" build="p" bldLvl="3" autoUpdateAnimBg="0"/>
      <p:bldP spid="180227" grpId="0" build="p" bldLvl="2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4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eaLnBrk="1" hangingPunct="1"/>
            <a:r>
              <a:rPr lang="en-US" b="1" dirty="0" smtClean="0"/>
              <a:t>Balance Sheet</a:t>
            </a:r>
          </a:p>
        </p:txBody>
      </p:sp>
      <p:sp>
        <p:nvSpPr>
          <p:cNvPr id="106499" name="Rectangle 2"/>
          <p:cNvSpPr>
            <a:spLocks noGrp="1" noChangeArrowheads="1"/>
          </p:cNvSpPr>
          <p:nvPr>
            <p:ph idx="1"/>
          </p:nvPr>
        </p:nvSpPr>
        <p:spPr>
          <a:xfrm>
            <a:off x="622300" y="1600200"/>
            <a:ext cx="4178300" cy="4559300"/>
          </a:xfrm>
          <a:ln w="12699" cap="flat">
            <a:solidFill>
              <a:srgbClr val="0000CC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eaLnBrk="1" hangingPunct="1">
              <a:lnSpc>
                <a:spcPct val="80000"/>
              </a:lnSpc>
              <a:spcBef>
                <a:spcPct val="40000"/>
              </a:spcBef>
              <a:buFont typeface="Wingdings" pitchFamily="2" charset="2"/>
              <a:buNone/>
            </a:pPr>
            <a:r>
              <a:rPr lang="en-US" smtClean="0">
                <a:solidFill>
                  <a:schemeClr val="accent2"/>
                </a:solidFill>
              </a:rPr>
              <a:t>       Merchandiser</a:t>
            </a:r>
            <a:endParaRPr lang="en-US" sz="2800" smtClean="0"/>
          </a:p>
          <a:p>
            <a:pPr eaLnBrk="1" hangingPunct="1">
              <a:lnSpc>
                <a:spcPct val="80000"/>
              </a:lnSpc>
              <a:spcBef>
                <a:spcPct val="40000"/>
              </a:spcBef>
              <a:buFont typeface="Wingdings" pitchFamily="2" charset="2"/>
              <a:buNone/>
            </a:pPr>
            <a:r>
              <a:rPr lang="en-US" sz="2800" smtClean="0"/>
              <a:t>  Current assets</a:t>
            </a:r>
          </a:p>
          <a:p>
            <a:pPr lvl="1" eaLnBrk="1" hangingPunct="1">
              <a:lnSpc>
                <a:spcPct val="80000"/>
              </a:lnSpc>
              <a:spcBef>
                <a:spcPct val="40000"/>
              </a:spcBef>
            </a:pPr>
            <a:r>
              <a:rPr lang="en-US" sz="2400" smtClean="0">
                <a:solidFill>
                  <a:srgbClr val="006600"/>
                </a:solidFill>
              </a:rPr>
              <a:t>Cash</a:t>
            </a:r>
          </a:p>
          <a:p>
            <a:pPr lvl="1" eaLnBrk="1" hangingPunct="1">
              <a:lnSpc>
                <a:spcPct val="80000"/>
              </a:lnSpc>
              <a:spcBef>
                <a:spcPct val="40000"/>
              </a:spcBef>
            </a:pPr>
            <a:r>
              <a:rPr lang="en-US" sz="2400" smtClean="0">
                <a:solidFill>
                  <a:srgbClr val="006600"/>
                </a:solidFill>
              </a:rPr>
              <a:t>Receivables</a:t>
            </a:r>
          </a:p>
          <a:p>
            <a:pPr lvl="1" eaLnBrk="1" hangingPunct="1">
              <a:lnSpc>
                <a:spcPct val="80000"/>
              </a:lnSpc>
              <a:spcBef>
                <a:spcPct val="40000"/>
              </a:spcBef>
            </a:pPr>
            <a:r>
              <a:rPr lang="en-US" sz="2400" smtClean="0">
                <a:solidFill>
                  <a:srgbClr val="006600"/>
                </a:solidFill>
              </a:rPr>
              <a:t>Prepaid expenses</a:t>
            </a:r>
            <a:endParaRPr lang="en-US" sz="2400" smtClean="0"/>
          </a:p>
          <a:p>
            <a:pPr lvl="1" eaLnBrk="1" hangingPunct="1">
              <a:lnSpc>
                <a:spcPct val="80000"/>
              </a:lnSpc>
              <a:spcBef>
                <a:spcPct val="40000"/>
              </a:spcBef>
            </a:pPr>
            <a:r>
              <a:rPr lang="en-US" sz="2400" smtClean="0">
                <a:solidFill>
                  <a:srgbClr val="FF0000"/>
                </a:solidFill>
              </a:rPr>
              <a:t>Merchandise inventory</a:t>
            </a:r>
            <a:endParaRPr lang="en-US" sz="2400" smtClean="0"/>
          </a:p>
        </p:txBody>
      </p:sp>
      <p:sp>
        <p:nvSpPr>
          <p:cNvPr id="106500" name="Rectangle 3"/>
          <p:cNvSpPr>
            <a:spLocks noChangeArrowheads="1"/>
          </p:cNvSpPr>
          <p:nvPr/>
        </p:nvSpPr>
        <p:spPr bwMode="auto">
          <a:xfrm>
            <a:off x="4965700" y="1606550"/>
            <a:ext cx="4178300" cy="4559300"/>
          </a:xfrm>
          <a:prstGeom prst="rect">
            <a:avLst/>
          </a:prstGeom>
          <a:noFill/>
          <a:ln w="12699">
            <a:solidFill>
              <a:srgbClr val="0000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marL="342900" indent="-342900">
              <a:lnSpc>
                <a:spcPct val="80000"/>
              </a:lnSpc>
              <a:spcBef>
                <a:spcPct val="40000"/>
              </a:spcBef>
            </a:pPr>
            <a:r>
              <a:rPr lang="en-US" sz="3200">
                <a:solidFill>
                  <a:schemeClr val="accent2"/>
                </a:solidFill>
                <a:latin typeface="Arial" pitchFamily="34" charset="0"/>
              </a:rPr>
              <a:t>        Manufacturer</a:t>
            </a:r>
            <a:endParaRPr lang="en-US">
              <a:solidFill>
                <a:srgbClr val="FFFFFF"/>
              </a:solidFill>
              <a:latin typeface="Arial" pitchFamily="34" charset="0"/>
            </a:endParaRPr>
          </a:p>
          <a:p>
            <a:pPr marL="342900" indent="-342900">
              <a:lnSpc>
                <a:spcPct val="80000"/>
              </a:lnSpc>
              <a:spcBef>
                <a:spcPct val="40000"/>
              </a:spcBef>
            </a:pPr>
            <a:r>
              <a:rPr lang="en-US">
                <a:solidFill>
                  <a:srgbClr val="FFFFFF"/>
                </a:solidFill>
                <a:latin typeface="Arial" pitchFamily="34" charset="0"/>
              </a:rPr>
              <a:t>  </a:t>
            </a:r>
            <a:r>
              <a:rPr lang="en-US">
                <a:solidFill>
                  <a:schemeClr val="tx2"/>
                </a:solidFill>
                <a:latin typeface="Arial" pitchFamily="34" charset="0"/>
              </a:rPr>
              <a:t>Current Assets</a:t>
            </a:r>
          </a:p>
          <a:p>
            <a:pPr marL="742950" lvl="1" indent="-285750">
              <a:lnSpc>
                <a:spcPct val="80000"/>
              </a:lnSpc>
              <a:spcBef>
                <a:spcPct val="40000"/>
              </a:spcBef>
              <a:buClr>
                <a:schemeClr val="accent2"/>
              </a:buClr>
              <a:buSzPct val="85000"/>
              <a:buFont typeface="Monotype Sorts" pitchFamily="2" charset="2"/>
              <a:buChar char="v"/>
            </a:pPr>
            <a:r>
              <a:rPr lang="en-US" sz="2400">
                <a:solidFill>
                  <a:srgbClr val="006600"/>
                </a:solidFill>
                <a:latin typeface="Arial" pitchFamily="34" charset="0"/>
              </a:rPr>
              <a:t>Cash</a:t>
            </a:r>
          </a:p>
          <a:p>
            <a:pPr marL="742950" lvl="1" indent="-285750">
              <a:lnSpc>
                <a:spcPct val="80000"/>
              </a:lnSpc>
              <a:spcBef>
                <a:spcPct val="40000"/>
              </a:spcBef>
              <a:buClr>
                <a:schemeClr val="accent2"/>
              </a:buClr>
              <a:buSzPct val="85000"/>
              <a:buFont typeface="Monotype Sorts" pitchFamily="2" charset="2"/>
              <a:buChar char="v"/>
            </a:pPr>
            <a:r>
              <a:rPr lang="en-US" sz="2400">
                <a:solidFill>
                  <a:srgbClr val="006600"/>
                </a:solidFill>
                <a:latin typeface="Arial" pitchFamily="34" charset="0"/>
              </a:rPr>
              <a:t>Receivables</a:t>
            </a:r>
          </a:p>
          <a:p>
            <a:pPr marL="742950" lvl="1" indent="-285750">
              <a:lnSpc>
                <a:spcPct val="80000"/>
              </a:lnSpc>
              <a:spcBef>
                <a:spcPct val="40000"/>
              </a:spcBef>
              <a:buClr>
                <a:schemeClr val="accent2"/>
              </a:buClr>
              <a:buSzPct val="85000"/>
              <a:buFont typeface="Monotype Sorts" pitchFamily="2" charset="2"/>
              <a:buChar char="v"/>
            </a:pPr>
            <a:r>
              <a:rPr lang="en-US" sz="2400">
                <a:solidFill>
                  <a:srgbClr val="006600"/>
                </a:solidFill>
                <a:latin typeface="Arial" pitchFamily="34" charset="0"/>
              </a:rPr>
              <a:t>Prepaid Expenses</a:t>
            </a:r>
          </a:p>
          <a:p>
            <a:pPr marL="742950" lvl="1" indent="-285750">
              <a:lnSpc>
                <a:spcPct val="80000"/>
              </a:lnSpc>
              <a:spcBef>
                <a:spcPct val="40000"/>
              </a:spcBef>
              <a:buClr>
                <a:schemeClr val="accent2"/>
              </a:buClr>
              <a:buSzPct val="85000"/>
              <a:buFont typeface="Monotype Sorts" pitchFamily="2" charset="2"/>
              <a:buChar char="v"/>
            </a:pPr>
            <a:r>
              <a:rPr lang="en-US" sz="2400">
                <a:solidFill>
                  <a:srgbClr val="006600"/>
                </a:solidFill>
                <a:latin typeface="Arial" pitchFamily="34" charset="0"/>
              </a:rPr>
              <a:t>Inventories</a:t>
            </a:r>
            <a:endParaRPr lang="en-US" sz="2400">
              <a:solidFill>
                <a:srgbClr val="FFFFFF"/>
              </a:solidFill>
              <a:latin typeface="Arial" pitchFamily="34" charset="0"/>
            </a:endParaRPr>
          </a:p>
          <a:p>
            <a:pPr marL="1143000" lvl="2" indent="-228600">
              <a:lnSpc>
                <a:spcPct val="80000"/>
              </a:lnSpc>
              <a:spcBef>
                <a:spcPct val="40000"/>
              </a:spcBef>
            </a:pPr>
            <a:r>
              <a:rPr lang="en-US" sz="2000">
                <a:solidFill>
                  <a:srgbClr val="FF0000"/>
                </a:solidFill>
                <a:latin typeface="Arial" pitchFamily="34" charset="0"/>
              </a:rPr>
              <a:t>Raw Materials</a:t>
            </a:r>
          </a:p>
          <a:p>
            <a:pPr marL="1143000" lvl="2" indent="-228600">
              <a:lnSpc>
                <a:spcPct val="80000"/>
              </a:lnSpc>
              <a:spcBef>
                <a:spcPct val="40000"/>
              </a:spcBef>
            </a:pPr>
            <a:r>
              <a:rPr lang="en-US" sz="2000">
                <a:solidFill>
                  <a:srgbClr val="FF0000"/>
                </a:solidFill>
                <a:latin typeface="Arial" pitchFamily="34" charset="0"/>
              </a:rPr>
              <a:t>Work in Process</a:t>
            </a:r>
          </a:p>
          <a:p>
            <a:pPr marL="1143000" lvl="2" indent="-228600">
              <a:lnSpc>
                <a:spcPct val="80000"/>
              </a:lnSpc>
              <a:spcBef>
                <a:spcPct val="40000"/>
              </a:spcBef>
            </a:pPr>
            <a:r>
              <a:rPr lang="en-US" sz="2000">
                <a:solidFill>
                  <a:srgbClr val="FF0000"/>
                </a:solidFill>
                <a:latin typeface="Arial" pitchFamily="34" charset="0"/>
              </a:rPr>
              <a:t>Finished Goods</a:t>
            </a:r>
            <a:endParaRPr lang="en-US" sz="2000">
              <a:solidFill>
                <a:schemeClr val="accent2"/>
              </a:solidFill>
              <a:latin typeface="Arial" pitchFamily="34" charset="0"/>
            </a:endParaRPr>
          </a:p>
        </p:txBody>
      </p:sp>
      <p:grpSp>
        <p:nvGrpSpPr>
          <p:cNvPr id="182277" name="Group 5"/>
          <p:cNvGrpSpPr>
            <a:grpSpLocks/>
          </p:cNvGrpSpPr>
          <p:nvPr/>
        </p:nvGrpSpPr>
        <p:grpSpPr bwMode="auto">
          <a:xfrm>
            <a:off x="1254125" y="4000500"/>
            <a:ext cx="4537075" cy="1757363"/>
            <a:chOff x="790" y="2520"/>
            <a:chExt cx="2858" cy="1107"/>
          </a:xfrm>
        </p:grpSpPr>
        <p:sp>
          <p:nvSpPr>
            <p:cNvPr id="81932" name="Rectangle 6"/>
            <p:cNvSpPr>
              <a:spLocks noChangeArrowheads="1"/>
            </p:cNvSpPr>
            <p:nvPr/>
          </p:nvSpPr>
          <p:spPr bwMode="auto">
            <a:xfrm>
              <a:off x="790" y="2520"/>
              <a:ext cx="2138" cy="110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0488" tIns="44450" rIns="90488" bIns="44450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40000"/>
                </a:spcBef>
                <a:defRPr/>
              </a:pPr>
              <a:r>
                <a:rPr lang="en-US" sz="2400" b="1">
                  <a:solidFill>
                    <a:srgbClr val="0000CC"/>
                  </a:solidFill>
                  <a:latin typeface="Arial" pitchFamily="34" charset="0"/>
                </a:rPr>
                <a:t>Partially complete products – some material, labor, or overhead has been added. </a:t>
              </a:r>
            </a:p>
          </p:txBody>
        </p:sp>
        <p:sp>
          <p:nvSpPr>
            <p:cNvPr id="81933" name="Line 7"/>
            <p:cNvSpPr>
              <a:spLocks noChangeShapeType="1"/>
            </p:cNvSpPr>
            <p:nvPr/>
          </p:nvSpPr>
          <p:spPr bwMode="auto">
            <a:xfrm>
              <a:off x="2928" y="3072"/>
              <a:ext cx="72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182280" name="Group 8"/>
          <p:cNvGrpSpPr>
            <a:grpSpLocks/>
          </p:cNvGrpSpPr>
          <p:nvPr/>
        </p:nvGrpSpPr>
        <p:grpSpPr bwMode="auto">
          <a:xfrm>
            <a:off x="5257800" y="5410200"/>
            <a:ext cx="3394075" cy="1076325"/>
            <a:chOff x="3312" y="3408"/>
            <a:chExt cx="2138" cy="678"/>
          </a:xfrm>
        </p:grpSpPr>
        <p:sp>
          <p:nvSpPr>
            <p:cNvPr id="81930" name="Rectangle 9"/>
            <p:cNvSpPr>
              <a:spLocks noChangeArrowheads="1"/>
            </p:cNvSpPr>
            <p:nvPr/>
          </p:nvSpPr>
          <p:spPr bwMode="auto">
            <a:xfrm>
              <a:off x="3312" y="3600"/>
              <a:ext cx="2138" cy="486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0488" tIns="44450" rIns="90488" bIns="44450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40000"/>
                </a:spcBef>
                <a:defRPr/>
              </a:pPr>
              <a:r>
                <a:rPr lang="en-US" sz="2400" b="1">
                  <a:solidFill>
                    <a:srgbClr val="0000CC"/>
                  </a:solidFill>
                  <a:latin typeface="Arial" pitchFamily="34" charset="0"/>
                </a:rPr>
                <a:t>Completed products awaiting sale. </a:t>
              </a:r>
            </a:p>
          </p:txBody>
        </p:sp>
        <p:sp>
          <p:nvSpPr>
            <p:cNvPr id="81931" name="Line 10"/>
            <p:cNvSpPr>
              <a:spLocks noChangeShapeType="1"/>
            </p:cNvSpPr>
            <p:nvPr/>
          </p:nvSpPr>
          <p:spPr bwMode="auto">
            <a:xfrm flipV="1">
              <a:off x="4272" y="3408"/>
              <a:ext cx="0" cy="192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182283" name="Group 11"/>
          <p:cNvGrpSpPr>
            <a:grpSpLocks/>
          </p:cNvGrpSpPr>
          <p:nvPr/>
        </p:nvGrpSpPr>
        <p:grpSpPr bwMode="auto">
          <a:xfrm>
            <a:off x="5257800" y="3162300"/>
            <a:ext cx="3394075" cy="1257300"/>
            <a:chOff x="3312" y="1992"/>
            <a:chExt cx="2138" cy="792"/>
          </a:xfrm>
        </p:grpSpPr>
        <p:sp>
          <p:nvSpPr>
            <p:cNvPr id="81928" name="Rectangle 12"/>
            <p:cNvSpPr>
              <a:spLocks noChangeArrowheads="1"/>
            </p:cNvSpPr>
            <p:nvPr/>
          </p:nvSpPr>
          <p:spPr bwMode="auto">
            <a:xfrm>
              <a:off x="3312" y="1992"/>
              <a:ext cx="2138" cy="486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0488" tIns="44450" rIns="90488" bIns="44450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40000"/>
                </a:spcBef>
                <a:defRPr/>
              </a:pPr>
              <a:r>
                <a:rPr lang="en-US" sz="2400" b="1">
                  <a:solidFill>
                    <a:srgbClr val="0000CC"/>
                  </a:solidFill>
                  <a:latin typeface="Arial" pitchFamily="34" charset="0"/>
                </a:rPr>
                <a:t>Materials waiting to be processed.</a:t>
              </a:r>
            </a:p>
          </p:txBody>
        </p:sp>
        <p:sp>
          <p:nvSpPr>
            <p:cNvPr id="81929" name="Line 13"/>
            <p:cNvSpPr>
              <a:spLocks noChangeShapeType="1"/>
            </p:cNvSpPr>
            <p:nvPr/>
          </p:nvSpPr>
          <p:spPr bwMode="auto">
            <a:xfrm>
              <a:off x="4272" y="2496"/>
              <a:ext cx="0" cy="288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889117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2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2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2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eaLnBrk="1" hangingPunct="1"/>
            <a:r>
              <a:rPr lang="en-US" b="1" dirty="0" smtClean="0"/>
              <a:t>The Income Statement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371600"/>
            <a:ext cx="8534400" cy="990600"/>
          </a:xfrm>
          <a:extLs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algn="ctr" eaLnBrk="1" hangingPunct="1">
              <a:buFont typeface="Wingdings" pitchFamily="2" charset="2"/>
              <a:buNone/>
            </a:pPr>
            <a:r>
              <a:rPr lang="en-US" sz="2800" smtClean="0"/>
              <a:t>  Cost of goods sold for manufacturers differs only slightly from cost of goods sold for merchandisers.</a:t>
            </a:r>
          </a:p>
        </p:txBody>
      </p:sp>
      <p:graphicFrame>
        <p:nvGraphicFramePr>
          <p:cNvPr id="184324" name="Object 4"/>
          <p:cNvGraphicFramePr>
            <a:graphicFrameLocks/>
          </p:cNvGraphicFramePr>
          <p:nvPr/>
        </p:nvGraphicFramePr>
        <p:xfrm>
          <a:off x="5026025" y="2514600"/>
          <a:ext cx="3806825" cy="3995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Worksheet" r:id="rId4" imgW="2294116" imgH="2454120" progId="Excel.Sheet.8">
                  <p:embed/>
                </p:oleObj>
              </mc:Choice>
              <mc:Fallback>
                <p:oleObj name="Worksheet" r:id="rId4" imgW="2294116" imgH="2454120" progId="Excel.Shee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1837"/>
                      <a:stretch>
                        <a:fillRect/>
                      </a:stretch>
                    </p:blipFill>
                    <p:spPr bwMode="auto">
                      <a:xfrm>
                        <a:off x="5026025" y="2514600"/>
                        <a:ext cx="3806825" cy="3995738"/>
                      </a:xfrm>
                      <a:prstGeom prst="rect">
                        <a:avLst/>
                      </a:prstGeom>
                      <a:noFill/>
                      <a:ln w="38099" cmpd="dbl">
                        <a:solidFill>
                          <a:srgbClr val="0066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25" name="Object 5"/>
          <p:cNvGraphicFramePr>
            <a:graphicFrameLocks/>
          </p:cNvGraphicFramePr>
          <p:nvPr/>
        </p:nvGraphicFramePr>
        <p:xfrm>
          <a:off x="673100" y="2563813"/>
          <a:ext cx="4002088" cy="3890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Worksheet" r:id="rId6" imgW="2238691" imgH="2400662" progId="Excel.Sheet.8">
                  <p:embed/>
                </p:oleObj>
              </mc:Choice>
              <mc:Fallback>
                <p:oleObj name="Worksheet" r:id="rId6" imgW="2238691" imgH="2400662" progId="Excel.Shee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100" y="2563813"/>
                        <a:ext cx="4002088" cy="3890962"/>
                      </a:xfrm>
                      <a:prstGeom prst="rect">
                        <a:avLst/>
                      </a:prstGeom>
                      <a:noFill/>
                      <a:ln w="38099" cmpd="dbl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072073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4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84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370" name="Group 2"/>
          <p:cNvGrpSpPr>
            <a:grpSpLocks/>
          </p:cNvGrpSpPr>
          <p:nvPr/>
        </p:nvGrpSpPr>
        <p:grpSpPr bwMode="auto">
          <a:xfrm>
            <a:off x="2755900" y="5564188"/>
            <a:ext cx="6281738" cy="854075"/>
            <a:chOff x="1736" y="3505"/>
            <a:chExt cx="3957" cy="538"/>
          </a:xfrm>
        </p:grpSpPr>
        <p:sp>
          <p:nvSpPr>
            <p:cNvPr id="108568" name="Line 3"/>
            <p:cNvSpPr>
              <a:spLocks noChangeShapeType="1"/>
            </p:cNvSpPr>
            <p:nvPr/>
          </p:nvSpPr>
          <p:spPr bwMode="auto">
            <a:xfrm>
              <a:off x="1736" y="3792"/>
              <a:ext cx="2480" cy="0"/>
            </a:xfrm>
            <a:prstGeom prst="line">
              <a:avLst/>
            </a:prstGeom>
            <a:noFill/>
            <a:ln w="25399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569" name="Rectangle 4"/>
            <p:cNvSpPr>
              <a:spLocks noChangeArrowheads="1"/>
            </p:cNvSpPr>
            <p:nvPr/>
          </p:nvSpPr>
          <p:spPr bwMode="auto">
            <a:xfrm>
              <a:off x="4213" y="3541"/>
              <a:ext cx="1480" cy="502"/>
            </a:xfrm>
            <a:prstGeom prst="rect">
              <a:avLst/>
            </a:prstGeom>
            <a:solidFill>
              <a:srgbClr val="CCECFF"/>
            </a:solidFill>
            <a:ln w="38099" cmpd="dbl">
              <a:solidFill>
                <a:srgbClr val="0000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2200" b="1">
                  <a:latin typeface="Arial" pitchFamily="34" charset="0"/>
                </a:rPr>
                <a:t>Selling and</a:t>
              </a:r>
              <a:br>
                <a:rPr lang="en-US" sz="2200" b="1">
                  <a:latin typeface="Arial" pitchFamily="34" charset="0"/>
                </a:rPr>
              </a:br>
              <a:r>
                <a:rPr lang="en-US" sz="2200" b="1">
                  <a:latin typeface="Arial" pitchFamily="34" charset="0"/>
                </a:rPr>
                <a:t>Administrative</a:t>
              </a:r>
            </a:p>
          </p:txBody>
        </p:sp>
        <p:sp>
          <p:nvSpPr>
            <p:cNvPr id="108570" name="Rectangle 5"/>
            <p:cNvSpPr>
              <a:spLocks noChangeArrowheads="1"/>
            </p:cNvSpPr>
            <p:nvPr/>
          </p:nvSpPr>
          <p:spPr bwMode="auto">
            <a:xfrm>
              <a:off x="2545" y="3505"/>
              <a:ext cx="1247" cy="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>
                  <a:solidFill>
                    <a:srgbClr val="0000CC"/>
                  </a:solidFill>
                  <a:latin typeface="Arial" pitchFamily="34" charset="0"/>
                </a:rPr>
                <a:t>Period Costs</a:t>
              </a:r>
            </a:p>
          </p:txBody>
        </p:sp>
      </p:grpSp>
      <p:sp>
        <p:nvSpPr>
          <p:cNvPr id="108547" name="Rectangle 6"/>
          <p:cNvSpPr>
            <a:spLocks noGrp="1" noChangeArrowheads="1"/>
          </p:cNvSpPr>
          <p:nvPr>
            <p:ph type="title"/>
          </p:nvPr>
        </p:nvSpPr>
        <p:spPr>
          <a:xfrm>
            <a:off x="450722" y="153988"/>
            <a:ext cx="8229600" cy="1143000"/>
          </a:xfrm>
          <a:noFill/>
          <a:extLs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eaLnBrk="1" hangingPunct="1"/>
            <a:r>
              <a:rPr lang="en-US" b="1" dirty="0" smtClean="0"/>
              <a:t>Manufacturing Cost Flows</a:t>
            </a:r>
          </a:p>
        </p:txBody>
      </p:sp>
      <p:grpSp>
        <p:nvGrpSpPr>
          <p:cNvPr id="186375" name="Group 7"/>
          <p:cNvGrpSpPr>
            <a:grpSpLocks/>
          </p:cNvGrpSpPr>
          <p:nvPr/>
        </p:nvGrpSpPr>
        <p:grpSpPr bwMode="auto">
          <a:xfrm>
            <a:off x="4225925" y="3594100"/>
            <a:ext cx="1787525" cy="1604963"/>
            <a:chOff x="2662" y="2264"/>
            <a:chExt cx="1126" cy="1011"/>
          </a:xfrm>
        </p:grpSpPr>
        <p:sp>
          <p:nvSpPr>
            <p:cNvPr id="83990" name="Line 8"/>
            <p:cNvSpPr>
              <a:spLocks noChangeShapeType="1"/>
            </p:cNvSpPr>
            <p:nvPr/>
          </p:nvSpPr>
          <p:spPr bwMode="auto">
            <a:xfrm>
              <a:off x="3216" y="2264"/>
              <a:ext cx="0" cy="512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3991" name="Rectangle 9"/>
            <p:cNvSpPr>
              <a:spLocks noChangeArrowheads="1"/>
            </p:cNvSpPr>
            <p:nvPr/>
          </p:nvSpPr>
          <p:spPr bwMode="auto">
            <a:xfrm>
              <a:off x="2662" y="2773"/>
              <a:ext cx="1126" cy="50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2200" b="1">
                  <a:solidFill>
                    <a:schemeClr val="accent2"/>
                  </a:solidFill>
                  <a:latin typeface="Arial" pitchFamily="34" charset="0"/>
                </a:rPr>
                <a:t>Finished</a:t>
              </a:r>
              <a:br>
                <a:rPr lang="en-US" sz="2200" b="1">
                  <a:solidFill>
                    <a:schemeClr val="accent2"/>
                  </a:solidFill>
                  <a:latin typeface="Arial" pitchFamily="34" charset="0"/>
                </a:rPr>
              </a:br>
              <a:r>
                <a:rPr lang="en-US" sz="2200" b="1">
                  <a:solidFill>
                    <a:schemeClr val="accent2"/>
                  </a:solidFill>
                  <a:latin typeface="Arial" pitchFamily="34" charset="0"/>
                </a:rPr>
                <a:t>Goods</a:t>
              </a:r>
            </a:p>
          </p:txBody>
        </p:sp>
      </p:grpSp>
      <p:grpSp>
        <p:nvGrpSpPr>
          <p:cNvPr id="186378" name="Group 10"/>
          <p:cNvGrpSpPr>
            <a:grpSpLocks/>
          </p:cNvGrpSpPr>
          <p:nvPr/>
        </p:nvGrpSpPr>
        <p:grpSpPr bwMode="auto">
          <a:xfrm>
            <a:off x="6032500" y="4249738"/>
            <a:ext cx="2695575" cy="1131887"/>
            <a:chOff x="3800" y="2677"/>
            <a:chExt cx="1698" cy="713"/>
          </a:xfrm>
        </p:grpSpPr>
        <p:sp>
          <p:nvSpPr>
            <p:cNvPr id="108564" name="Line 11"/>
            <p:cNvSpPr>
              <a:spLocks noChangeShapeType="1"/>
            </p:cNvSpPr>
            <p:nvPr/>
          </p:nvSpPr>
          <p:spPr bwMode="auto">
            <a:xfrm>
              <a:off x="3800" y="3024"/>
              <a:ext cx="608" cy="0"/>
            </a:xfrm>
            <a:prstGeom prst="line">
              <a:avLst/>
            </a:prstGeom>
            <a:noFill/>
            <a:ln w="25399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565" name="Rectangle 12"/>
            <p:cNvSpPr>
              <a:spLocks noChangeArrowheads="1"/>
            </p:cNvSpPr>
            <p:nvPr/>
          </p:nvSpPr>
          <p:spPr bwMode="auto">
            <a:xfrm>
              <a:off x="4408" y="2677"/>
              <a:ext cx="1090" cy="713"/>
            </a:xfrm>
            <a:prstGeom prst="rect">
              <a:avLst/>
            </a:prstGeom>
            <a:solidFill>
              <a:srgbClr val="CCECFF"/>
            </a:solidFill>
            <a:ln w="38099" cmpd="dbl">
              <a:solidFill>
                <a:srgbClr val="0000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200" b="1">
                  <a:latin typeface="Arial" pitchFamily="34" charset="0"/>
                </a:rPr>
                <a:t>Cost of </a:t>
              </a:r>
              <a:br>
                <a:rPr lang="en-US" sz="2200" b="1">
                  <a:latin typeface="Arial" pitchFamily="34" charset="0"/>
                </a:rPr>
              </a:br>
              <a:r>
                <a:rPr lang="en-US" sz="2200" b="1">
                  <a:latin typeface="Arial" pitchFamily="34" charset="0"/>
                </a:rPr>
                <a:t>Goods</a:t>
              </a:r>
              <a:br>
                <a:rPr lang="en-US" sz="2200" b="1">
                  <a:latin typeface="Arial" pitchFamily="34" charset="0"/>
                </a:rPr>
              </a:br>
              <a:r>
                <a:rPr lang="en-US" sz="2200" b="1">
                  <a:latin typeface="Arial" pitchFamily="34" charset="0"/>
                </a:rPr>
                <a:t>Sold</a:t>
              </a:r>
            </a:p>
          </p:txBody>
        </p:sp>
      </p:grpSp>
      <p:sp>
        <p:nvSpPr>
          <p:cNvPr id="186381" name="Rectangle 13"/>
          <p:cNvSpPr>
            <a:spLocks noChangeArrowheads="1"/>
          </p:cNvSpPr>
          <p:nvPr/>
        </p:nvSpPr>
        <p:spPr bwMode="auto">
          <a:xfrm>
            <a:off x="741363" y="5621338"/>
            <a:ext cx="2349500" cy="796925"/>
          </a:xfrm>
          <a:prstGeom prst="rect">
            <a:avLst/>
          </a:prstGeom>
          <a:solidFill>
            <a:srgbClr val="FFFFFF"/>
          </a:solidFill>
          <a:ln w="38099" cmpd="dbl">
            <a:solidFill>
              <a:srgbClr val="00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200" b="1">
                <a:solidFill>
                  <a:srgbClr val="006600"/>
                </a:solidFill>
                <a:latin typeface="Arial" pitchFamily="34" charset="0"/>
              </a:rPr>
              <a:t>Selling and</a:t>
            </a:r>
            <a:br>
              <a:rPr lang="en-US" sz="2200" b="1">
                <a:solidFill>
                  <a:srgbClr val="006600"/>
                </a:solidFill>
                <a:latin typeface="Arial" pitchFamily="34" charset="0"/>
              </a:rPr>
            </a:br>
            <a:r>
              <a:rPr lang="en-US" sz="2200" b="1">
                <a:solidFill>
                  <a:srgbClr val="006600"/>
                </a:solidFill>
                <a:latin typeface="Arial" pitchFamily="34" charset="0"/>
              </a:rPr>
              <a:t>Administrative</a:t>
            </a:r>
          </a:p>
        </p:txBody>
      </p:sp>
      <p:grpSp>
        <p:nvGrpSpPr>
          <p:cNvPr id="186382" name="Group 14"/>
          <p:cNvGrpSpPr>
            <a:grpSpLocks/>
          </p:cNvGrpSpPr>
          <p:nvPr/>
        </p:nvGrpSpPr>
        <p:grpSpPr bwMode="auto">
          <a:xfrm>
            <a:off x="741363" y="2222500"/>
            <a:ext cx="5233987" cy="2519363"/>
            <a:chOff x="467" y="1400"/>
            <a:chExt cx="3297" cy="1587"/>
          </a:xfrm>
        </p:grpSpPr>
        <p:sp>
          <p:nvSpPr>
            <p:cNvPr id="83982" name="Line 15"/>
            <p:cNvSpPr>
              <a:spLocks noChangeShapeType="1"/>
            </p:cNvSpPr>
            <p:nvPr/>
          </p:nvSpPr>
          <p:spPr bwMode="auto">
            <a:xfrm>
              <a:off x="1736" y="2112"/>
              <a:ext cx="944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3983" name="Line 16"/>
            <p:cNvSpPr>
              <a:spLocks noChangeShapeType="1"/>
            </p:cNvSpPr>
            <p:nvPr/>
          </p:nvSpPr>
          <p:spPr bwMode="auto">
            <a:xfrm>
              <a:off x="3216" y="1400"/>
              <a:ext cx="0" cy="56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3984" name="Line 17"/>
            <p:cNvSpPr>
              <a:spLocks noChangeShapeType="1"/>
            </p:cNvSpPr>
            <p:nvPr/>
          </p:nvSpPr>
          <p:spPr bwMode="auto">
            <a:xfrm flipV="1">
              <a:off x="1736" y="2392"/>
              <a:ext cx="944" cy="352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3985" name="Rectangle 18"/>
            <p:cNvSpPr>
              <a:spLocks noChangeArrowheads="1"/>
            </p:cNvSpPr>
            <p:nvPr/>
          </p:nvSpPr>
          <p:spPr bwMode="auto">
            <a:xfrm>
              <a:off x="467" y="2485"/>
              <a:ext cx="1480" cy="50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20000"/>
                </a:spcBef>
                <a:defRPr/>
              </a:pPr>
              <a:r>
                <a:rPr lang="en-US" sz="2200" b="1">
                  <a:solidFill>
                    <a:srgbClr val="006600"/>
                  </a:solidFill>
                  <a:latin typeface="Arial" pitchFamily="34" charset="0"/>
                </a:rPr>
                <a:t>Manufacturing</a:t>
              </a:r>
              <a:br>
                <a:rPr lang="en-US" sz="2200" b="1">
                  <a:solidFill>
                    <a:srgbClr val="006600"/>
                  </a:solidFill>
                  <a:latin typeface="Arial" pitchFamily="34" charset="0"/>
                </a:rPr>
              </a:br>
              <a:r>
                <a:rPr lang="en-US" sz="2200" b="1">
                  <a:solidFill>
                    <a:srgbClr val="006600"/>
                  </a:solidFill>
                  <a:latin typeface="Arial" pitchFamily="34" charset="0"/>
                </a:rPr>
                <a:t>Overhead</a:t>
              </a:r>
            </a:p>
          </p:txBody>
        </p:sp>
        <p:sp>
          <p:nvSpPr>
            <p:cNvPr id="83986" name="Rectangle 19"/>
            <p:cNvSpPr>
              <a:spLocks noChangeArrowheads="1"/>
            </p:cNvSpPr>
            <p:nvPr/>
          </p:nvSpPr>
          <p:spPr bwMode="auto">
            <a:xfrm>
              <a:off x="2686" y="1957"/>
              <a:ext cx="1078" cy="50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2200" b="1">
                  <a:solidFill>
                    <a:schemeClr val="accent2"/>
                  </a:solidFill>
                  <a:latin typeface="Arial" pitchFamily="34" charset="0"/>
                </a:rPr>
                <a:t> Work in</a:t>
              </a:r>
              <a:br>
                <a:rPr lang="en-US" sz="2200" b="1">
                  <a:solidFill>
                    <a:schemeClr val="accent2"/>
                  </a:solidFill>
                  <a:latin typeface="Arial" pitchFamily="34" charset="0"/>
                </a:rPr>
              </a:br>
              <a:r>
                <a:rPr lang="en-US" sz="2200" b="1">
                  <a:solidFill>
                    <a:schemeClr val="accent2"/>
                  </a:solidFill>
                  <a:latin typeface="Arial" pitchFamily="34" charset="0"/>
                </a:rPr>
                <a:t> Process</a:t>
              </a:r>
            </a:p>
          </p:txBody>
        </p:sp>
        <p:sp>
          <p:nvSpPr>
            <p:cNvPr id="83987" name="Rectangle 20"/>
            <p:cNvSpPr>
              <a:spLocks noChangeArrowheads="1"/>
            </p:cNvSpPr>
            <p:nvPr/>
          </p:nvSpPr>
          <p:spPr bwMode="auto">
            <a:xfrm>
              <a:off x="467" y="1957"/>
              <a:ext cx="1480" cy="29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2200" b="1">
                  <a:solidFill>
                    <a:srgbClr val="006600"/>
                  </a:solidFill>
                  <a:latin typeface="Arial" pitchFamily="34" charset="0"/>
                </a:rPr>
                <a:t>Direct Labor</a:t>
              </a:r>
            </a:p>
          </p:txBody>
        </p:sp>
      </p:grpSp>
      <p:sp>
        <p:nvSpPr>
          <p:cNvPr id="108552" name="Rectangle 21"/>
          <p:cNvSpPr>
            <a:spLocks noChangeArrowheads="1"/>
          </p:cNvSpPr>
          <p:nvPr/>
        </p:nvSpPr>
        <p:spPr bwMode="auto">
          <a:xfrm>
            <a:off x="611188" y="1296988"/>
            <a:ext cx="5788025" cy="118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rgbClr val="0000CC"/>
                </a:solidFill>
                <a:latin typeface="Arial" pitchFamily="34" charset="0"/>
              </a:rPr>
              <a:t>                                         Balance Sheet</a:t>
            </a:r>
            <a:br>
              <a:rPr lang="en-US" sz="2400">
                <a:solidFill>
                  <a:srgbClr val="0000CC"/>
                </a:solidFill>
                <a:latin typeface="Arial" pitchFamily="34" charset="0"/>
              </a:rPr>
            </a:br>
            <a:r>
              <a:rPr lang="en-US" sz="2400">
                <a:solidFill>
                  <a:srgbClr val="0000CC"/>
                </a:solidFill>
                <a:latin typeface="Arial" pitchFamily="34" charset="0"/>
              </a:rPr>
              <a:t>         Costs                         Inventories 							</a:t>
            </a:r>
          </a:p>
        </p:txBody>
      </p:sp>
      <p:sp>
        <p:nvSpPr>
          <p:cNvPr id="108553" name="Rectangle 22"/>
          <p:cNvSpPr>
            <a:spLocks noChangeArrowheads="1"/>
          </p:cNvSpPr>
          <p:nvPr/>
        </p:nvSpPr>
        <p:spPr bwMode="auto">
          <a:xfrm>
            <a:off x="6783388" y="990600"/>
            <a:ext cx="2130425" cy="118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solidFill>
                  <a:srgbClr val="0000CC"/>
                </a:solidFill>
                <a:latin typeface="Arial" pitchFamily="34" charset="0"/>
              </a:rPr>
              <a:t>Income </a:t>
            </a:r>
            <a:br>
              <a:rPr lang="en-US" sz="2400">
                <a:solidFill>
                  <a:srgbClr val="0000CC"/>
                </a:solidFill>
                <a:latin typeface="Arial" pitchFamily="34" charset="0"/>
              </a:rPr>
            </a:br>
            <a:r>
              <a:rPr lang="en-US" sz="2400">
                <a:solidFill>
                  <a:srgbClr val="0000CC"/>
                </a:solidFill>
                <a:latin typeface="Arial" pitchFamily="34" charset="0"/>
              </a:rPr>
              <a:t>Statement</a:t>
            </a:r>
            <a:br>
              <a:rPr lang="en-US" sz="2400">
                <a:solidFill>
                  <a:srgbClr val="0000CC"/>
                </a:solidFill>
                <a:latin typeface="Arial" pitchFamily="34" charset="0"/>
              </a:rPr>
            </a:br>
            <a:r>
              <a:rPr lang="en-US" sz="2400">
                <a:solidFill>
                  <a:srgbClr val="0000CC"/>
                </a:solidFill>
                <a:latin typeface="Arial" pitchFamily="34" charset="0"/>
              </a:rPr>
              <a:t>Expenses</a:t>
            </a:r>
          </a:p>
        </p:txBody>
      </p:sp>
      <p:grpSp>
        <p:nvGrpSpPr>
          <p:cNvPr id="186391" name="Group 23"/>
          <p:cNvGrpSpPr>
            <a:grpSpLocks/>
          </p:cNvGrpSpPr>
          <p:nvPr/>
        </p:nvGrpSpPr>
        <p:grpSpPr bwMode="auto">
          <a:xfrm>
            <a:off x="479425" y="2192338"/>
            <a:ext cx="5815013" cy="461962"/>
            <a:chOff x="302" y="1381"/>
            <a:chExt cx="3663" cy="291"/>
          </a:xfrm>
        </p:grpSpPr>
        <p:sp>
          <p:nvSpPr>
            <p:cNvPr id="83979" name="Line 24"/>
            <p:cNvSpPr>
              <a:spLocks noChangeShapeType="1"/>
            </p:cNvSpPr>
            <p:nvPr/>
          </p:nvSpPr>
          <p:spPr bwMode="auto">
            <a:xfrm>
              <a:off x="1928" y="1536"/>
              <a:ext cx="56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3980" name="Rectangle 25"/>
            <p:cNvSpPr>
              <a:spLocks noChangeArrowheads="1"/>
            </p:cNvSpPr>
            <p:nvPr/>
          </p:nvSpPr>
          <p:spPr bwMode="auto">
            <a:xfrm>
              <a:off x="302" y="1381"/>
              <a:ext cx="1810" cy="29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2200" b="1">
                  <a:solidFill>
                    <a:srgbClr val="006600"/>
                  </a:solidFill>
                  <a:latin typeface="Arial" pitchFamily="34" charset="0"/>
                </a:rPr>
                <a:t>Material Purchases</a:t>
              </a:r>
            </a:p>
          </p:txBody>
        </p:sp>
        <p:sp>
          <p:nvSpPr>
            <p:cNvPr id="83981" name="Rectangle 26"/>
            <p:cNvSpPr>
              <a:spLocks noChangeArrowheads="1"/>
            </p:cNvSpPr>
            <p:nvPr/>
          </p:nvSpPr>
          <p:spPr bwMode="auto">
            <a:xfrm>
              <a:off x="2485" y="1381"/>
              <a:ext cx="1480" cy="29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0488" tIns="44450" rIns="90488" bIns="44450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2200" b="1">
                  <a:solidFill>
                    <a:schemeClr val="accent2"/>
                  </a:solidFill>
                  <a:latin typeface="Arial" pitchFamily="34" charset="0"/>
                </a:rPr>
                <a:t>Raw Materials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364782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6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6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86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86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86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381" grpId="0" animBg="1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eaLnBrk="1" hangingPunct="1"/>
            <a:r>
              <a:rPr lang="en-US" b="1" dirty="0" smtClean="0"/>
              <a:t>Quick Check </a:t>
            </a:r>
            <a:r>
              <a:rPr lang="en-US" sz="3600" b="1" dirty="0" smtClean="0">
                <a:sym typeface="Wingdings" pitchFamily="2" charset="2"/>
              </a:rPr>
              <a:t>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00200"/>
            <a:ext cx="8153400" cy="4686300"/>
          </a:xfrm>
          <a:solidFill>
            <a:srgbClr val="EDECD2"/>
          </a:solidFill>
          <a:ln w="12699">
            <a:solidFill>
              <a:srgbClr val="0000CC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eaLnBrk="1" hangingPunct="1">
              <a:buFont typeface="Wingdings" pitchFamily="2" charset="2"/>
              <a:buNone/>
            </a:pPr>
            <a:r>
              <a:rPr lang="en-US" sz="2800" smtClean="0"/>
              <a:t> 	Which of the following transactions would immediately result in an expense? (There may be more than one correct answer.)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mtClean="0"/>
              <a:t>A. Work in process is completed.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mtClean="0"/>
              <a:t>B. Finished goods are sold.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mtClean="0"/>
              <a:t>C. Raw materials are placed into production.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mtClean="0"/>
              <a:t>D. Administrative salaries are accrued and paid.</a:t>
            </a:r>
            <a:endParaRPr lang="en-US" sz="3200" smtClean="0"/>
          </a:p>
        </p:txBody>
      </p:sp>
    </p:spTree>
    <p:extLst>
      <p:ext uri="{BB962C8B-B14F-4D97-AF65-F5344CB8AC3E}">
        <p14:creationId xmlns:p14="http://schemas.microsoft.com/office/powerpoint/2010/main" val="7223522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eaLnBrk="1" hangingPunct="1"/>
            <a:r>
              <a:rPr lang="en-US" smtClean="0"/>
              <a:t>Quick Check </a:t>
            </a:r>
            <a:r>
              <a:rPr lang="en-US" sz="3600" smtClean="0">
                <a:sym typeface="Wingdings" pitchFamily="2" charset="2"/>
              </a:rPr>
              <a:t>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00200"/>
            <a:ext cx="8153400" cy="4686300"/>
          </a:xfrm>
          <a:solidFill>
            <a:srgbClr val="EDECD2"/>
          </a:solidFill>
          <a:ln w="12699">
            <a:solidFill>
              <a:srgbClr val="0000CC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eaLnBrk="1" hangingPunct="1">
              <a:buFont typeface="Wingdings" pitchFamily="2" charset="2"/>
              <a:buNone/>
            </a:pPr>
            <a:r>
              <a:rPr lang="en-US" sz="2800" smtClean="0"/>
              <a:t> 	Which of the following transactions would immediately result in an expense? (There may be more than one correct answer.)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mtClean="0"/>
              <a:t>A. Work in process is completed.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mtClean="0"/>
              <a:t>B. Finished goods are sold.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mtClean="0"/>
              <a:t>C. Raw materials are placed into production.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mtClean="0"/>
              <a:t>D. Administrative salaries are accrued and paid.</a:t>
            </a:r>
            <a:endParaRPr lang="en-US" sz="3200" smtClean="0"/>
          </a:p>
        </p:txBody>
      </p:sp>
      <p:sp>
        <p:nvSpPr>
          <p:cNvPr id="110596" name="Oval 4"/>
          <p:cNvSpPr>
            <a:spLocks noChangeArrowheads="1"/>
          </p:cNvSpPr>
          <p:nvPr/>
        </p:nvSpPr>
        <p:spPr bwMode="auto">
          <a:xfrm>
            <a:off x="990600" y="3429000"/>
            <a:ext cx="635000" cy="635000"/>
          </a:xfrm>
          <a:prstGeom prst="ellipse">
            <a:avLst/>
          </a:prstGeom>
          <a:noFill/>
          <a:ln w="50799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597" name="Oval 5"/>
          <p:cNvSpPr>
            <a:spLocks noChangeArrowheads="1"/>
          </p:cNvSpPr>
          <p:nvPr/>
        </p:nvSpPr>
        <p:spPr bwMode="auto">
          <a:xfrm>
            <a:off x="990600" y="4495800"/>
            <a:ext cx="635000" cy="635000"/>
          </a:xfrm>
          <a:prstGeom prst="ellipse">
            <a:avLst/>
          </a:prstGeom>
          <a:noFill/>
          <a:ln w="50799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5944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Lecture 05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Comparing Merchandising and Manufacturing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Activities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Manufacturing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Costs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Classifications of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Costs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Nonmanufacturing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Costs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Product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Costs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Versus Period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Costs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Comparing Merchandising and Manufacturing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Activities Financial Statement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Manufacturing Cost Flows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9246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Title 1"/>
          <p:cNvSpPr>
            <a:spLocks noGrp="1"/>
          </p:cNvSpPr>
          <p:nvPr>
            <p:ph type="title"/>
          </p:nvPr>
        </p:nvSpPr>
        <p:spPr>
          <a:xfrm>
            <a:off x="457200" y="28194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latin typeface="Times New Roman" pitchFamily="18" charset="0"/>
                <a:cs typeface="Times New Roman" pitchFamily="18" charset="0"/>
              </a:rPr>
              <a:t>End of Lecture 05</a:t>
            </a:r>
            <a:endParaRPr lang="en-US" sz="54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1653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452</Words>
  <Application>Microsoft Office PowerPoint</Application>
  <PresentationFormat>On-screen Show (4:3)</PresentationFormat>
  <Paragraphs>155</Paragraphs>
  <Slides>22</Slides>
  <Notes>5</Notes>
  <HiddenSlides>3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Office Theme</vt:lpstr>
      <vt:lpstr>Worksheet</vt:lpstr>
      <vt:lpstr> Lecture 05</vt:lpstr>
      <vt:lpstr>Lecture 04</vt:lpstr>
      <vt:lpstr>Comparing Merchandising and Manufacturing Activities</vt:lpstr>
      <vt:lpstr>Manufacturing Costs</vt:lpstr>
      <vt:lpstr>Direct Materials</vt:lpstr>
      <vt:lpstr>Direct Labor</vt:lpstr>
      <vt:lpstr>Manufacturing Overhead</vt:lpstr>
      <vt:lpstr>Classifications of Costs</vt:lpstr>
      <vt:lpstr>Nonmanufacturing Costs</vt:lpstr>
      <vt:lpstr>Quick Check </vt:lpstr>
      <vt:lpstr>Quick Check </vt:lpstr>
      <vt:lpstr>Product Costs Versus Period Costs</vt:lpstr>
      <vt:lpstr>Quick Check </vt:lpstr>
      <vt:lpstr>Quick Check </vt:lpstr>
      <vt:lpstr>Balance Sheet</vt:lpstr>
      <vt:lpstr>Balance Sheet</vt:lpstr>
      <vt:lpstr>The Income Statement</vt:lpstr>
      <vt:lpstr>Manufacturing Cost Flows</vt:lpstr>
      <vt:lpstr>Quick Check </vt:lpstr>
      <vt:lpstr>Quick Check </vt:lpstr>
      <vt:lpstr>Lecture 05</vt:lpstr>
      <vt:lpstr>End of Lecture 05</vt:lpstr>
    </vt:vector>
  </TitlesOfParts>
  <Company>MyCompanyName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Lecture 03</dc:title>
  <dc:creator>MyUserName</dc:creator>
  <cp:lastModifiedBy>MyUserName</cp:lastModifiedBy>
  <cp:revision>8</cp:revision>
  <dcterms:created xsi:type="dcterms:W3CDTF">2012-10-21T11:32:53Z</dcterms:created>
  <dcterms:modified xsi:type="dcterms:W3CDTF">2012-10-24T06:44:17Z</dcterms:modified>
</cp:coreProperties>
</file>