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74" r:id="rId3"/>
    <p:sldId id="277" r:id="rId4"/>
    <p:sldId id="278" r:id="rId5"/>
    <p:sldId id="279" r:id="rId6"/>
    <p:sldId id="280" r:id="rId7"/>
    <p:sldId id="281" r:id="rId8"/>
    <p:sldId id="282" r:id="rId9"/>
    <p:sldId id="283" r:id="rId10"/>
    <p:sldId id="284" r:id="rId11"/>
    <p:sldId id="285" r:id="rId12"/>
    <p:sldId id="286" r:id="rId13"/>
    <p:sldId id="258" r:id="rId14"/>
    <p:sldId id="259" r:id="rId15"/>
    <p:sldId id="260" r:id="rId16"/>
    <p:sldId id="261" r:id="rId17"/>
    <p:sldId id="262" r:id="rId18"/>
    <p:sldId id="263" r:id="rId19"/>
    <p:sldId id="264" r:id="rId20"/>
    <p:sldId id="275" r:id="rId21"/>
    <p:sldId id="27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CAC25-2E08-473C-A83E-F0FFB7FDF0C3}" type="datetimeFigureOut">
              <a:rPr lang="en-US" smtClean="0"/>
              <a:pPr/>
              <a:t>11/1/2012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1620E8-AA3A-4F6C-8AC4-60660978E44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xfrm>
            <a:off x="1150938" y="692150"/>
            <a:ext cx="4556125" cy="3416300"/>
          </a:xfrm>
          <a:ln/>
        </p:spPr>
      </p:sp>
      <p:sp>
        <p:nvSpPr>
          <p:cNvPr id="240643" name="Rectangle 3"/>
          <p:cNvSpPr>
            <a:spLocks noGrp="1" noChangeArrowheads="1"/>
          </p:cNvSpPr>
          <p:nvPr>
            <p:ph type="body" idx="1"/>
          </p:nvPr>
        </p:nvSpPr>
        <p:spPr>
          <a:noFill/>
        </p:spPr>
        <p:txBody>
          <a:bodyPr/>
          <a:lstStyle/>
          <a:p>
            <a:r>
              <a:rPr lang="en-US" smtClean="0">
                <a:latin typeface="Times New Roman" pitchFamily="18" charset="0"/>
              </a:rPr>
              <a:t>Managerial accounting information must be adapted to reflect the changes in the business environment.  For example:  E-Business (Amazon.com) has changed the way we buy a book, make an airline reservation (Expedia.com) or make a computer purchase (Dellcomputer.com).  The changes shown here are especially pertinent to managerial accounting.  (LO7)</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spect="1" noChangeArrowheads="1" noTextEdit="1"/>
          </p:cNvSpPr>
          <p:nvPr>
            <p:ph type="sldImg"/>
          </p:nvPr>
        </p:nvSpPr>
        <p:spPr>
          <a:xfrm>
            <a:off x="1150938" y="692150"/>
            <a:ext cx="4556125" cy="3416300"/>
          </a:xfrm>
          <a:ln/>
        </p:spPr>
      </p:sp>
      <p:sp>
        <p:nvSpPr>
          <p:cNvPr id="241667" name="Rectangle 3"/>
          <p:cNvSpPr>
            <a:spLocks noGrp="1" noChangeArrowheads="1"/>
          </p:cNvSpPr>
          <p:nvPr>
            <p:ph type="body" idx="1"/>
          </p:nvPr>
        </p:nvSpPr>
        <p:spPr>
          <a:noFill/>
        </p:spPr>
        <p:txBody>
          <a:bodyPr/>
          <a:lstStyle/>
          <a:p>
            <a:r>
              <a:rPr lang="en-US" smtClean="0">
                <a:latin typeface="Times New Roman" pitchFamily="18" charset="0"/>
              </a:rPr>
              <a:t>A cost management system is a planning and control system with four objectives:</a:t>
            </a:r>
          </a:p>
          <a:p>
            <a:pPr>
              <a:buFontTx/>
              <a:buChar char="•"/>
            </a:pPr>
            <a:r>
              <a:rPr lang="en-US" smtClean="0">
                <a:latin typeface="Times New Roman" pitchFamily="18" charset="0"/>
              </a:rPr>
              <a:t>Measure the cost of resources consumed in the organization’s significant activities</a:t>
            </a:r>
          </a:p>
          <a:p>
            <a:pPr>
              <a:buFontTx/>
              <a:buChar char="•"/>
            </a:pPr>
            <a:r>
              <a:rPr lang="en-US" smtClean="0">
                <a:latin typeface="Times New Roman" pitchFamily="18" charset="0"/>
              </a:rPr>
              <a:t>Identify and eliminate non-value-added costs.  These are costs of activities that can be eliminated without deteriorating quality, performance or value.  (LO7)</a:t>
            </a:r>
          </a:p>
          <a:p>
            <a:pPr>
              <a:buFontTx/>
              <a:buChar char="•"/>
            </a:pPr>
            <a:r>
              <a:rPr lang="en-US" smtClean="0">
                <a:latin typeface="Times New Roman" pitchFamily="18" charset="0"/>
              </a:rPr>
              <a:t>Determine the efficiency and effectiveness of all major activities</a:t>
            </a:r>
          </a:p>
          <a:p>
            <a:pPr>
              <a:buFontTx/>
              <a:buChar char="•"/>
            </a:pPr>
            <a:r>
              <a:rPr lang="en-US" smtClean="0">
                <a:latin typeface="Times New Roman" pitchFamily="18" charset="0"/>
              </a:rPr>
              <a:t>Identify and evaluate new activities that can improve future performance</a:t>
            </a:r>
          </a:p>
          <a:p>
            <a:endParaRPr lang="en-US" smtClean="0">
              <a:latin typeface="Times New Roman" pitchFamily="18" charset="0"/>
            </a:endParaRPr>
          </a:p>
          <a:p>
            <a:r>
              <a:rPr lang="en-US" smtClean="0">
                <a:latin typeface="Times New Roman" pitchFamily="18" charset="0"/>
              </a:rPr>
              <a:t>The emphasis on the organization’s activities is crucial to the goal of producing quality goods and services at the lowest possible cost.  (LO7)</a:t>
            </a:r>
          </a:p>
          <a:p>
            <a:pPr>
              <a:buFontTx/>
              <a:buChar char="•"/>
            </a:pPr>
            <a:endParaRPr lang="en-US" smtClean="0">
              <a:latin typeface="Times New Roman" pitchFamily="18" charset="0"/>
            </a:endParaRPr>
          </a:p>
          <a:p>
            <a:pPr>
              <a:buFontTx/>
              <a:buChar char="•"/>
            </a:pPr>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ChangeArrowheads="1" noTextEdit="1"/>
          </p:cNvSpPr>
          <p:nvPr>
            <p:ph type="sldImg"/>
          </p:nvPr>
        </p:nvSpPr>
        <p:spPr>
          <a:xfrm>
            <a:off x="1150938" y="692150"/>
            <a:ext cx="4556125" cy="3416300"/>
          </a:xfrm>
          <a:ln/>
        </p:spPr>
      </p:sp>
      <p:sp>
        <p:nvSpPr>
          <p:cNvPr id="242691" name="Rectangle 3"/>
          <p:cNvSpPr>
            <a:spLocks noGrp="1" noChangeArrowheads="1"/>
          </p:cNvSpPr>
          <p:nvPr>
            <p:ph type="body" idx="1"/>
          </p:nvPr>
        </p:nvSpPr>
        <p:spPr>
          <a:noFill/>
        </p:spPr>
        <p:txBody>
          <a:bodyPr/>
          <a:lstStyle/>
          <a:p>
            <a:r>
              <a:rPr lang="en-US" smtClean="0">
                <a:latin typeface="Times New Roman" pitchFamily="18" charset="0"/>
              </a:rPr>
              <a:t>Usually many activities are involved in securing basic raw materials and turning them into valuable products or services. The set of linked, value- creating activities, ranging from securing basic raw materials and energy to the ultimate delivery of products and services, is called the value chain. Although there may be only one organization involved in a particular value chain, usually there are many.  (LO8)</a:t>
            </a:r>
          </a:p>
          <a:p>
            <a:endParaRPr lang="en-US" smtClean="0">
              <a:latin typeface="Times New Roman" pitchFamily="18" charset="0"/>
            </a:endParaRPr>
          </a:p>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xfrm>
            <a:off x="1150938" y="692150"/>
            <a:ext cx="4556125" cy="3416300"/>
          </a:xfrm>
          <a:ln/>
        </p:spPr>
      </p:sp>
      <p:sp>
        <p:nvSpPr>
          <p:cNvPr id="243715" name="Rectangle 3"/>
          <p:cNvSpPr>
            <a:spLocks noGrp="1" noChangeArrowheads="1"/>
          </p:cNvSpPr>
          <p:nvPr>
            <p:ph type="body" idx="1"/>
          </p:nvPr>
        </p:nvSpPr>
        <p:spPr>
          <a:noFill/>
        </p:spPr>
        <p:txBody>
          <a:bodyPr/>
          <a:lstStyle/>
          <a:p>
            <a:r>
              <a:rPr lang="en-US" smtClean="0">
                <a:latin typeface="Times New Roman" pitchFamily="18" charset="0"/>
              </a:rPr>
              <a:t>The stream of corporate scandals has taught us that not only is unethical behavior in business wrong in a moral sense, but it also can be disastrous to the business and the economy.  There will most likely be reforms in corporate governance and accounting.  The Sarbanes-Oxley Act is one example.  These scandals have served as a wake-up call to focus more on ethical issues in practice and teaching.  (LO9)</a:t>
            </a:r>
          </a:p>
          <a:p>
            <a:endParaRPr lang="en-US" smtClean="0">
              <a:latin typeface="Times New Roman" pitchFamily="18" charset="0"/>
            </a:endParaRPr>
          </a:p>
          <a:p>
            <a:r>
              <a:rPr lang="en-US" smtClean="0">
                <a:latin typeface="Times New Roman" pitchFamily="18" charset="0"/>
              </a:rPr>
              <a:t>I am sure we can all think of a few fairly recent corporate scandals.  Examples: Enron, Tyco. Worldcom and Arthur Anderson to name a few.  </a:t>
            </a:r>
          </a:p>
          <a:p>
            <a:endParaRPr lang="en-US" smtClean="0">
              <a:latin typeface="Times New Roman" pitchFamily="18" charset="0"/>
            </a:endParaRPr>
          </a:p>
          <a:p>
            <a:endParaRPr lang="en-US" sz="2400" b="1"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xfrm>
            <a:off x="1150938" y="692150"/>
            <a:ext cx="4556125" cy="3416300"/>
          </a:xfrm>
          <a:ln/>
        </p:spPr>
      </p:sp>
      <p:sp>
        <p:nvSpPr>
          <p:cNvPr id="244739" name="Rectangle 3"/>
          <p:cNvSpPr>
            <a:spLocks noGrp="1" noChangeArrowheads="1"/>
          </p:cNvSpPr>
          <p:nvPr>
            <p:ph type="body" idx="1"/>
          </p:nvPr>
        </p:nvSpPr>
        <p:spPr>
          <a:noFill/>
        </p:spPr>
        <p:txBody>
          <a:bodyPr/>
          <a:lstStyle/>
          <a:p>
            <a:r>
              <a:rPr lang="en-US" smtClean="0">
                <a:latin typeface="Times New Roman" pitchFamily="18" charset="0"/>
              </a:rPr>
              <a:t>Managerial accountants are providers of information and are often in touch with the heartbeat of the organization.  They frequently interact with sales personnel, finance specialists, production people and managers at all levels.   To keep up with new developments in their field, management accountants often belong to one or more professional organizations.  The largest is the Institute of Management Accountants.  The IMA publishes journals, administers the Certified Management Accountant program, and develops ethical standards for its members.  (LO10)</a:t>
            </a:r>
          </a:p>
          <a:p>
            <a:endParaRPr lang="en-US" smtClean="0">
              <a:latin typeface="Times New Roman" pitchFamily="18" charset="0"/>
            </a:endParaRPr>
          </a:p>
          <a:p>
            <a:endParaRPr lang="en-US" sz="1400" b="1"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CC1DE6-E50F-4336-B46D-7E7B45760CBB}"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3101053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C1DE6-E50F-4336-B46D-7E7B45760CBB}"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3324204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CC1DE6-E50F-4336-B46D-7E7B45760CBB}"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60565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CC1DE6-E50F-4336-B46D-7E7B45760CBB}"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1501543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CC1DE6-E50F-4336-B46D-7E7B45760CBB}" type="datetimeFigureOut">
              <a:rPr lang="en-US" smtClean="0"/>
              <a:pPr/>
              <a:t>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183461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CC1DE6-E50F-4336-B46D-7E7B45760CBB}" type="datetimeFigureOut">
              <a:rPr lang="en-US" smtClean="0"/>
              <a:pPr/>
              <a:t>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128093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CC1DE6-E50F-4336-B46D-7E7B45760CBB}" type="datetimeFigureOut">
              <a:rPr lang="en-US" smtClean="0"/>
              <a:pPr/>
              <a:t>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394557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CC1DE6-E50F-4336-B46D-7E7B45760CBB}"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3553544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CC1DE6-E50F-4336-B46D-7E7B45760CBB}"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283296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C1DE6-E50F-4336-B46D-7E7B45760CBB}"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3655460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CC1DE6-E50F-4336-B46D-7E7B45760CBB}"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997581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113" y="457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pPr>
              <a:defRPr/>
            </a:pPr>
            <a:fld id="{D37C392C-8F33-4F7A-BD29-514A3D37F449}" type="slidenum">
              <a:rPr lang="en-US"/>
              <a:pPr>
                <a:defRPr/>
              </a:pPr>
              <a:t>‹#›</a:t>
            </a:fld>
            <a:endParaRPr lang="en-US"/>
          </a:p>
        </p:txBody>
      </p:sp>
    </p:spTree>
    <p:extLst>
      <p:ext uri="{BB962C8B-B14F-4D97-AF65-F5344CB8AC3E}">
        <p14:creationId xmlns="" xmlns:p14="http://schemas.microsoft.com/office/powerpoint/2010/main" val="1223384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600200"/>
            <a:ext cx="3924300" cy="4800600"/>
          </a:xfrm>
        </p:spPr>
        <p:txBody>
          <a:bodyPr rtlCol="0">
            <a:normAutofit/>
          </a:bodyPr>
          <a:lstStyle/>
          <a:p>
            <a:pPr lvl="0"/>
            <a:endParaRPr lang="en-US" noProof="0" smtClean="0"/>
          </a:p>
        </p:txBody>
      </p:sp>
    </p:spTree>
    <p:extLst>
      <p:ext uri="{BB962C8B-B14F-4D97-AF65-F5344CB8AC3E}">
        <p14:creationId xmlns="" xmlns:p14="http://schemas.microsoft.com/office/powerpoint/2010/main" val="2655504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C1DE6-E50F-4336-B46D-7E7B45760CBB}" type="datetimeFigureOut">
              <a:rPr lang="en-US" smtClean="0"/>
              <a:pPr/>
              <a:t>11/1/2012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9F4C1-91F6-4063-ABD5-4F57054C7EA2}" type="slidenum">
              <a:rPr lang="en-US" smtClean="0"/>
              <a:pPr/>
              <a:t>‹#›</a:t>
            </a:fld>
            <a:endParaRPr lang="en-US"/>
          </a:p>
        </p:txBody>
      </p:sp>
    </p:spTree>
    <p:extLst>
      <p:ext uri="{BB962C8B-B14F-4D97-AF65-F5344CB8AC3E}">
        <p14:creationId xmlns="" xmlns:p14="http://schemas.microsoft.com/office/powerpoint/2010/main" val="2477313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a:xfrm>
            <a:off x="457200" y="2819400"/>
            <a:ext cx="8229600" cy="1143000"/>
          </a:xfrm>
        </p:spPr>
        <p:txBody>
          <a:bodyPr/>
          <a:lstStyle/>
          <a:p>
            <a:r>
              <a:rPr lang="en-US" sz="6600" b="1" dirty="0" smtClean="0"/>
              <a:t>Lecture 04</a:t>
            </a:r>
          </a:p>
        </p:txBody>
      </p:sp>
    </p:spTree>
    <p:extLst>
      <p:ext uri="{BB962C8B-B14F-4D97-AF65-F5344CB8AC3E}">
        <p14:creationId xmlns="" xmlns:p14="http://schemas.microsoft.com/office/powerpoint/2010/main" val="3635703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03</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r>
              <a:rPr lang="en-US" dirty="0">
                <a:latin typeface="Times New Roman" pitchFamily="18" charset="0"/>
                <a:ea typeface="Tahoma" pitchFamily="34" charset="0"/>
                <a:cs typeface="Times New Roman" pitchFamily="18" charset="0"/>
              </a:rPr>
              <a:t>Managing Resources, Activities and </a:t>
            </a:r>
            <a:r>
              <a:rPr lang="en-US" dirty="0" smtClean="0">
                <a:latin typeface="Times New Roman" pitchFamily="18" charset="0"/>
                <a:ea typeface="Tahoma" pitchFamily="34" charset="0"/>
                <a:cs typeface="Times New Roman" pitchFamily="18" charset="0"/>
              </a:rPr>
              <a:t>People</a:t>
            </a:r>
          </a:p>
          <a:p>
            <a:r>
              <a:rPr lang="en-US" dirty="0">
                <a:latin typeface="Times New Roman" pitchFamily="18" charset="0"/>
                <a:ea typeface="Tahoma" pitchFamily="34" charset="0"/>
                <a:cs typeface="Times New Roman" pitchFamily="18" charset="0"/>
              </a:rPr>
              <a:t>How managerial Accounting Adds </a:t>
            </a:r>
            <a:r>
              <a:rPr lang="en-US" dirty="0" smtClean="0">
                <a:latin typeface="Times New Roman" pitchFamily="18" charset="0"/>
                <a:ea typeface="Tahoma" pitchFamily="34" charset="0"/>
                <a:cs typeface="Times New Roman" pitchFamily="18" charset="0"/>
              </a:rPr>
              <a:t>value</a:t>
            </a:r>
          </a:p>
          <a:p>
            <a:r>
              <a:rPr lang="en-US" dirty="0">
                <a:latin typeface="Times New Roman" pitchFamily="18" charset="0"/>
                <a:ea typeface="Tahoma" pitchFamily="34" charset="0"/>
                <a:cs typeface="Times New Roman" pitchFamily="18" charset="0"/>
              </a:rPr>
              <a:t>Balance </a:t>
            </a:r>
            <a:r>
              <a:rPr lang="en-US" dirty="0" smtClean="0">
                <a:latin typeface="Times New Roman" pitchFamily="18" charset="0"/>
                <a:ea typeface="Tahoma" pitchFamily="34" charset="0"/>
                <a:cs typeface="Times New Roman" pitchFamily="18" charset="0"/>
              </a:rPr>
              <a:t>Scorecard</a:t>
            </a:r>
          </a:p>
          <a:p>
            <a:r>
              <a:rPr lang="en-US" dirty="0">
                <a:latin typeface="Times New Roman" pitchFamily="18" charset="0"/>
                <a:ea typeface="Tahoma" pitchFamily="34" charset="0"/>
                <a:cs typeface="Times New Roman" pitchFamily="18" charset="0"/>
              </a:rPr>
              <a:t>Planning and Control </a:t>
            </a:r>
            <a:r>
              <a:rPr lang="en-US" dirty="0" smtClean="0">
                <a:latin typeface="Times New Roman" pitchFamily="18" charset="0"/>
                <a:ea typeface="Tahoma" pitchFamily="34" charset="0"/>
                <a:cs typeface="Times New Roman" pitchFamily="18" charset="0"/>
              </a:rPr>
              <a:t>Cycle</a:t>
            </a:r>
          </a:p>
          <a:p>
            <a:r>
              <a:rPr lang="en-US" dirty="0">
                <a:latin typeface="Times New Roman" pitchFamily="18" charset="0"/>
                <a:cs typeface="Times New Roman" pitchFamily="18" charset="0"/>
              </a:rPr>
              <a:t>Line and Staff </a:t>
            </a:r>
            <a:r>
              <a:rPr lang="en-US" dirty="0" smtClean="0">
                <a:latin typeface="Times New Roman" pitchFamily="18" charset="0"/>
                <a:cs typeface="Times New Roman" pitchFamily="18" charset="0"/>
              </a:rPr>
              <a:t>Positions</a:t>
            </a:r>
          </a:p>
          <a:p>
            <a:r>
              <a:rPr lang="en-US" dirty="0">
                <a:latin typeface="Times New Roman" pitchFamily="18" charset="0"/>
                <a:cs typeface="Times New Roman" pitchFamily="18" charset="0"/>
              </a:rPr>
              <a:t>Location of Managerial </a:t>
            </a:r>
            <a:r>
              <a:rPr lang="en-US" dirty="0" smtClean="0">
                <a:latin typeface="Times New Roman" pitchFamily="18" charset="0"/>
                <a:cs typeface="Times New Roman" pitchFamily="18" charset="0"/>
              </a:rPr>
              <a:t>Accountant</a:t>
            </a:r>
          </a:p>
          <a:p>
            <a:r>
              <a:rPr lang="en-US" dirty="0">
                <a:latin typeface="Times New Roman" pitchFamily="18" charset="0"/>
                <a:cs typeface="Times New Roman" pitchFamily="18" charset="0"/>
              </a:rPr>
              <a:t>Organizational </a:t>
            </a:r>
            <a:r>
              <a:rPr lang="en-US" dirty="0" smtClean="0">
                <a:latin typeface="Times New Roman" pitchFamily="18" charset="0"/>
                <a:cs typeface="Times New Roman" pitchFamily="18" charset="0"/>
              </a:rPr>
              <a:t>chart</a:t>
            </a:r>
          </a:p>
          <a:p>
            <a:r>
              <a:rPr lang="en-US" dirty="0">
                <a:latin typeface="Times New Roman" pitchFamily="18" charset="0"/>
                <a:cs typeface="Times New Roman" pitchFamily="18" charset="0"/>
              </a:rPr>
              <a:t>Major Themes in Managerial </a:t>
            </a:r>
            <a:r>
              <a:rPr lang="en-US" dirty="0" smtClean="0">
                <a:latin typeface="Times New Roman" pitchFamily="18" charset="0"/>
                <a:cs typeface="Times New Roman" pitchFamily="18" charset="0"/>
              </a:rPr>
              <a:t>Accounting</a:t>
            </a:r>
          </a:p>
        </p:txBody>
      </p:sp>
    </p:spTree>
    <p:extLst>
      <p:ext uri="{BB962C8B-B14F-4D97-AF65-F5344CB8AC3E}">
        <p14:creationId xmlns="" xmlns:p14="http://schemas.microsoft.com/office/powerpoint/2010/main" val="595531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5890" name="Object 2"/>
          <p:cNvGraphicFramePr>
            <a:graphicFrameLocks/>
          </p:cNvGraphicFramePr>
          <p:nvPr/>
        </p:nvGraphicFramePr>
        <p:xfrm>
          <a:off x="2819400" y="2743200"/>
          <a:ext cx="3429000" cy="1922463"/>
        </p:xfrm>
        <a:graphic>
          <a:graphicData uri="http://schemas.openxmlformats.org/presentationml/2006/ole">
            <p:oleObj spid="_x0000_s1026" name="Clip" r:id="rId4" imgW="2284063" imgH="1286359" progId="">
              <p:embed/>
            </p:oleObj>
          </a:graphicData>
        </a:graphic>
      </p:graphicFrame>
      <p:sp>
        <p:nvSpPr>
          <p:cNvPr id="14339" name="Rectangle 3"/>
          <p:cNvSpPr>
            <a:spLocks noGrp="1" noChangeArrowheads="1"/>
          </p:cNvSpPr>
          <p:nvPr>
            <p:ph type="title"/>
          </p:nvPr>
        </p:nvSpPr>
        <p:spPr>
          <a:xfrm>
            <a:off x="304800" y="152400"/>
            <a:ext cx="8534400" cy="1219200"/>
          </a:xfrm>
          <a:extLst>
            <a:ext uri="{909E8E84-426E-40DD-AFC4-6F175D3DCCD1}">
              <a14:hiddenFill xmlns="" xmlns:a14="http://schemas.microsoft.com/office/drawing/2010/main">
                <a:solidFill>
                  <a:srgbClr val="051A85"/>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rtlCol="0">
            <a:normAutofit fontScale="90000"/>
          </a:bodyPr>
          <a:lstStyle/>
          <a:p>
            <a:pPr eaLnBrk="1" fontAlgn="auto" hangingPunct="1">
              <a:spcAft>
                <a:spcPts val="0"/>
              </a:spcAft>
              <a:defRPr/>
            </a:pPr>
            <a:r>
              <a:rPr lang="en-US" dirty="0" smtClean="0">
                <a:effectLst>
                  <a:outerShdw blurRad="38100" dist="38100" dir="2700000" algn="tl">
                    <a:srgbClr val="C0C0C0"/>
                  </a:outerShdw>
                </a:effectLst>
              </a:rPr>
              <a:t>Evolution and Adaptation in Managerial Accounting</a:t>
            </a:r>
          </a:p>
        </p:txBody>
      </p:sp>
      <p:sp>
        <p:nvSpPr>
          <p:cNvPr id="14340" name="Rectangle 4"/>
          <p:cNvSpPr>
            <a:spLocks noChangeArrowheads="1"/>
          </p:cNvSpPr>
          <p:nvPr/>
        </p:nvSpPr>
        <p:spPr bwMode="auto">
          <a:xfrm>
            <a:off x="609600" y="1981200"/>
            <a:ext cx="3668713"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2400" b="1"/>
              <a:t>E-Business</a:t>
            </a:r>
          </a:p>
        </p:txBody>
      </p:sp>
      <p:sp>
        <p:nvSpPr>
          <p:cNvPr id="14341" name="Rectangle 5"/>
          <p:cNvSpPr>
            <a:spLocks noChangeArrowheads="1"/>
          </p:cNvSpPr>
          <p:nvPr/>
        </p:nvSpPr>
        <p:spPr bwMode="auto">
          <a:xfrm>
            <a:off x="304800" y="2590800"/>
            <a:ext cx="3194050"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Service vs. </a:t>
            </a:r>
          </a:p>
          <a:p>
            <a:r>
              <a:rPr lang="en-US" sz="2400" b="1"/>
              <a:t>Manufacturing Firms</a:t>
            </a:r>
          </a:p>
        </p:txBody>
      </p:sp>
      <p:sp>
        <p:nvSpPr>
          <p:cNvPr id="14342" name="Rectangle 6"/>
          <p:cNvSpPr>
            <a:spLocks noChangeArrowheads="1"/>
          </p:cNvSpPr>
          <p:nvPr/>
        </p:nvSpPr>
        <p:spPr bwMode="auto">
          <a:xfrm>
            <a:off x="457200" y="3733800"/>
            <a:ext cx="2908300"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Emergence of New</a:t>
            </a:r>
          </a:p>
          <a:p>
            <a:r>
              <a:rPr lang="en-US" sz="2400" b="1"/>
              <a:t>Industries</a:t>
            </a:r>
          </a:p>
        </p:txBody>
      </p:sp>
      <p:sp>
        <p:nvSpPr>
          <p:cNvPr id="14343" name="Rectangle 7"/>
          <p:cNvSpPr>
            <a:spLocks noChangeArrowheads="1"/>
          </p:cNvSpPr>
          <p:nvPr/>
        </p:nvSpPr>
        <p:spPr bwMode="auto">
          <a:xfrm>
            <a:off x="214313" y="4816475"/>
            <a:ext cx="30511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Global Competition</a:t>
            </a:r>
            <a:r>
              <a:rPr lang="en-US"/>
              <a:t> </a:t>
            </a:r>
            <a:endParaRPr lang="en-US" sz="2400" b="1"/>
          </a:p>
        </p:txBody>
      </p:sp>
      <p:sp>
        <p:nvSpPr>
          <p:cNvPr id="14344" name="Rectangle 8"/>
          <p:cNvSpPr>
            <a:spLocks noChangeArrowheads="1"/>
          </p:cNvSpPr>
          <p:nvPr/>
        </p:nvSpPr>
        <p:spPr bwMode="auto">
          <a:xfrm>
            <a:off x="139700" y="5434013"/>
            <a:ext cx="3582988"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Focus on the Customer</a:t>
            </a:r>
          </a:p>
        </p:txBody>
      </p:sp>
      <p:sp>
        <p:nvSpPr>
          <p:cNvPr id="14345" name="Rectangle 9"/>
          <p:cNvSpPr>
            <a:spLocks noChangeArrowheads="1"/>
          </p:cNvSpPr>
          <p:nvPr/>
        </p:nvSpPr>
        <p:spPr bwMode="auto">
          <a:xfrm>
            <a:off x="304800" y="6019800"/>
            <a:ext cx="37369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t>Cross-Functional Teams</a:t>
            </a:r>
          </a:p>
        </p:txBody>
      </p:sp>
      <p:sp>
        <p:nvSpPr>
          <p:cNvPr id="14346" name="Rectangle 10"/>
          <p:cNvSpPr>
            <a:spLocks noChangeArrowheads="1"/>
          </p:cNvSpPr>
          <p:nvPr/>
        </p:nvSpPr>
        <p:spPr bwMode="auto">
          <a:xfrm>
            <a:off x="6118225" y="1981200"/>
            <a:ext cx="30257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Product Life Cycles</a:t>
            </a:r>
          </a:p>
        </p:txBody>
      </p:sp>
      <p:sp>
        <p:nvSpPr>
          <p:cNvPr id="14347" name="Rectangle 11"/>
          <p:cNvSpPr>
            <a:spLocks noChangeArrowheads="1"/>
          </p:cNvSpPr>
          <p:nvPr/>
        </p:nvSpPr>
        <p:spPr bwMode="auto">
          <a:xfrm>
            <a:off x="6553200" y="2514600"/>
            <a:ext cx="1993900"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Time-Based </a:t>
            </a:r>
          </a:p>
          <a:p>
            <a:r>
              <a:rPr lang="en-US" sz="2400" b="1"/>
              <a:t>Competition</a:t>
            </a:r>
          </a:p>
        </p:txBody>
      </p:sp>
      <p:sp>
        <p:nvSpPr>
          <p:cNvPr id="14348" name="Rectangle 12"/>
          <p:cNvSpPr>
            <a:spLocks noChangeArrowheads="1"/>
          </p:cNvSpPr>
          <p:nvPr/>
        </p:nvSpPr>
        <p:spPr bwMode="auto">
          <a:xfrm>
            <a:off x="6096000" y="3429000"/>
            <a:ext cx="2482850" cy="1184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t>Information and</a:t>
            </a:r>
          </a:p>
          <a:p>
            <a:pPr algn="ctr"/>
            <a:r>
              <a:rPr lang="en-US" sz="2400" b="1"/>
              <a:t>Communication</a:t>
            </a:r>
          </a:p>
          <a:p>
            <a:pPr algn="ctr"/>
            <a:r>
              <a:rPr lang="en-US" sz="2400" b="1"/>
              <a:t>Technology</a:t>
            </a:r>
          </a:p>
        </p:txBody>
      </p:sp>
      <p:sp>
        <p:nvSpPr>
          <p:cNvPr id="14349" name="Rectangle 13"/>
          <p:cNvSpPr>
            <a:spLocks noChangeArrowheads="1"/>
          </p:cNvSpPr>
          <p:nvPr/>
        </p:nvSpPr>
        <p:spPr bwMode="auto">
          <a:xfrm>
            <a:off x="5181600" y="4800600"/>
            <a:ext cx="3448050"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Just-in-Time Inventory</a:t>
            </a:r>
          </a:p>
        </p:txBody>
      </p:sp>
      <p:sp>
        <p:nvSpPr>
          <p:cNvPr id="14350" name="Rectangle 14"/>
          <p:cNvSpPr>
            <a:spLocks noChangeArrowheads="1"/>
          </p:cNvSpPr>
          <p:nvPr/>
        </p:nvSpPr>
        <p:spPr bwMode="auto">
          <a:xfrm>
            <a:off x="4800600" y="5410200"/>
            <a:ext cx="4038600"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sz="2400" b="1"/>
              <a:t>Total Quality Management</a:t>
            </a:r>
          </a:p>
        </p:txBody>
      </p:sp>
      <p:sp>
        <p:nvSpPr>
          <p:cNvPr id="14351" name="Rectangle 15"/>
          <p:cNvSpPr>
            <a:spLocks noChangeArrowheads="1"/>
          </p:cNvSpPr>
          <p:nvPr/>
        </p:nvSpPr>
        <p:spPr bwMode="auto">
          <a:xfrm>
            <a:off x="5029200" y="6172200"/>
            <a:ext cx="387032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t>Continuous Improvement</a:t>
            </a:r>
          </a:p>
        </p:txBody>
      </p:sp>
      <p:sp>
        <p:nvSpPr>
          <p:cNvPr id="14352" name="Rectangle 16"/>
          <p:cNvSpPr>
            <a:spLocks noChangeArrowheads="1"/>
          </p:cNvSpPr>
          <p:nvPr/>
        </p:nvSpPr>
        <p:spPr bwMode="auto">
          <a:xfrm>
            <a:off x="3995738" y="3521075"/>
            <a:ext cx="1347787" cy="515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defRPr/>
            </a:pPr>
            <a:r>
              <a:rPr lang="en-US" b="1" dirty="0">
                <a:solidFill>
                  <a:srgbClr val="FAFD00"/>
                </a:solidFill>
                <a:effectLst>
                  <a:outerShdw blurRad="38100" dist="38100" dir="2700000" algn="tl">
                    <a:srgbClr val="C0C0C0"/>
                  </a:outerShdw>
                </a:effectLst>
                <a:latin typeface="Technical" pitchFamily="2" charset="0"/>
              </a:rPr>
              <a:t>Change</a:t>
            </a:r>
          </a:p>
        </p:txBody>
      </p:sp>
    </p:spTree>
    <p:extLst>
      <p:ext uri="{BB962C8B-B14F-4D97-AF65-F5344CB8AC3E}">
        <p14:creationId xmlns="" xmlns:p14="http://schemas.microsoft.com/office/powerpoint/2010/main" val="262065175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4341"/>
                                        </p:tgtEl>
                                        <p:attrNameLst>
                                          <p:attrName>style.visibility</p:attrName>
                                        </p:attrNameLst>
                                      </p:cBhvr>
                                      <p:to>
                                        <p:strVal val="visible"/>
                                      </p:to>
                                    </p:set>
                                    <p:animEffect transition="in" filter="dissolve">
                                      <p:cBhvr>
                                        <p:cTn id="11" dur="500"/>
                                        <p:tgtEl>
                                          <p:spTgt spid="14341"/>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4342"/>
                                        </p:tgtEl>
                                        <p:attrNameLst>
                                          <p:attrName>style.visibility</p:attrName>
                                        </p:attrNameLst>
                                      </p:cBhvr>
                                      <p:to>
                                        <p:strVal val="visible"/>
                                      </p:to>
                                    </p:set>
                                    <p:animEffect transition="in" filter="dissolve">
                                      <p:cBhvr>
                                        <p:cTn id="15" dur="500"/>
                                        <p:tgtEl>
                                          <p:spTgt spid="14342"/>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4343"/>
                                        </p:tgtEl>
                                        <p:attrNameLst>
                                          <p:attrName>style.visibility</p:attrName>
                                        </p:attrNameLst>
                                      </p:cBhvr>
                                      <p:to>
                                        <p:strVal val="visible"/>
                                      </p:to>
                                    </p:set>
                                    <p:animEffect transition="in" filter="dissolve">
                                      <p:cBhvr>
                                        <p:cTn id="19" dur="500"/>
                                        <p:tgtEl>
                                          <p:spTgt spid="14343"/>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dissolve">
                                      <p:cBhvr>
                                        <p:cTn id="23" dur="500"/>
                                        <p:tgtEl>
                                          <p:spTgt spid="14344"/>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dissolve">
                                      <p:cBhvr>
                                        <p:cTn id="27" dur="500"/>
                                        <p:tgtEl>
                                          <p:spTgt spid="14345"/>
                                        </p:tgtEl>
                                      </p:cBhvr>
                                    </p:animEffect>
                                  </p:childTnLst>
                                </p:cTn>
                              </p:par>
                            </p:childTnLst>
                          </p:cTn>
                        </p:par>
                        <p:par>
                          <p:cTn id="28" fill="hold" nodeType="afterGroup">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14346"/>
                                        </p:tgtEl>
                                        <p:attrNameLst>
                                          <p:attrName>style.visibility</p:attrName>
                                        </p:attrNameLst>
                                      </p:cBhvr>
                                      <p:to>
                                        <p:strVal val="visible"/>
                                      </p:to>
                                    </p:set>
                                    <p:animEffect transition="in" filter="dissolve">
                                      <p:cBhvr>
                                        <p:cTn id="31" dur="500"/>
                                        <p:tgtEl>
                                          <p:spTgt spid="14346"/>
                                        </p:tgtEl>
                                      </p:cBhvr>
                                    </p:animEffect>
                                  </p:childTnLst>
                                </p:cTn>
                              </p:par>
                            </p:childTnLst>
                          </p:cTn>
                        </p:par>
                        <p:par>
                          <p:cTn id="32" fill="hold" nodeType="afterGroup">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14347"/>
                                        </p:tgtEl>
                                        <p:attrNameLst>
                                          <p:attrName>style.visibility</p:attrName>
                                        </p:attrNameLst>
                                      </p:cBhvr>
                                      <p:to>
                                        <p:strVal val="visible"/>
                                      </p:to>
                                    </p:set>
                                    <p:animEffect transition="in" filter="dissolve">
                                      <p:cBhvr>
                                        <p:cTn id="35" dur="500"/>
                                        <p:tgtEl>
                                          <p:spTgt spid="14347"/>
                                        </p:tgtEl>
                                      </p:cBhvr>
                                    </p:animEffect>
                                  </p:childTnLst>
                                </p:cTn>
                              </p:par>
                            </p:childTnLst>
                          </p:cTn>
                        </p:par>
                        <p:par>
                          <p:cTn id="36" fill="hold" nodeType="afterGroup">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14348"/>
                                        </p:tgtEl>
                                        <p:attrNameLst>
                                          <p:attrName>style.visibility</p:attrName>
                                        </p:attrNameLst>
                                      </p:cBhvr>
                                      <p:to>
                                        <p:strVal val="visible"/>
                                      </p:to>
                                    </p:set>
                                    <p:animEffect transition="in" filter="dissolve">
                                      <p:cBhvr>
                                        <p:cTn id="39" dur="500"/>
                                        <p:tgtEl>
                                          <p:spTgt spid="14348"/>
                                        </p:tgtEl>
                                      </p:cBhvr>
                                    </p:animEffect>
                                  </p:childTnLst>
                                </p:cTn>
                              </p:par>
                            </p:childTnLst>
                          </p:cTn>
                        </p:par>
                        <p:par>
                          <p:cTn id="40" fill="hold" nodeType="afterGroup">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14349"/>
                                        </p:tgtEl>
                                        <p:attrNameLst>
                                          <p:attrName>style.visibility</p:attrName>
                                        </p:attrNameLst>
                                      </p:cBhvr>
                                      <p:to>
                                        <p:strVal val="visible"/>
                                      </p:to>
                                    </p:set>
                                    <p:animEffect transition="in" filter="dissolve">
                                      <p:cBhvr>
                                        <p:cTn id="43" dur="500"/>
                                        <p:tgtEl>
                                          <p:spTgt spid="14349"/>
                                        </p:tgtEl>
                                      </p:cBhvr>
                                    </p:animEffect>
                                  </p:childTnLst>
                                </p:cTn>
                              </p:par>
                            </p:childTnLst>
                          </p:cTn>
                        </p:par>
                        <p:par>
                          <p:cTn id="44" fill="hold" nodeType="afterGroup">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14350"/>
                                        </p:tgtEl>
                                        <p:attrNameLst>
                                          <p:attrName>style.visibility</p:attrName>
                                        </p:attrNameLst>
                                      </p:cBhvr>
                                      <p:to>
                                        <p:strVal val="visible"/>
                                      </p:to>
                                    </p:set>
                                    <p:animEffect transition="in" filter="dissolve">
                                      <p:cBhvr>
                                        <p:cTn id="47" dur="500"/>
                                        <p:tgtEl>
                                          <p:spTgt spid="14350"/>
                                        </p:tgtEl>
                                      </p:cBhvr>
                                    </p:animEffect>
                                  </p:childTnLst>
                                </p:cTn>
                              </p:par>
                            </p:childTnLst>
                          </p:cTn>
                        </p:par>
                        <p:par>
                          <p:cTn id="48" fill="hold" nodeType="afterGroup">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14351"/>
                                        </p:tgtEl>
                                        <p:attrNameLst>
                                          <p:attrName>style.visibility</p:attrName>
                                        </p:attrNameLst>
                                      </p:cBhvr>
                                      <p:to>
                                        <p:strVal val="visible"/>
                                      </p:to>
                                    </p:set>
                                    <p:animEffect transition="in" filter="dissolve">
                                      <p:cBhvr>
                                        <p:cTn id="51" dur="500"/>
                                        <p:tgtEl>
                                          <p:spTgt spid="14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1" grpId="0"/>
      <p:bldP spid="14342" grpId="0"/>
      <p:bldP spid="14343" grpId="0"/>
      <p:bldP spid="14344" grpId="0"/>
      <p:bldP spid="14345" grpId="0"/>
      <p:bldP spid="14346" grpId="0"/>
      <p:bldP spid="14347" grpId="0"/>
      <p:bldP spid="14348" grpId="0"/>
      <p:bldP spid="14349" grpId="0"/>
      <p:bldP spid="14350" grpId="0"/>
      <p:bldP spid="143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style>
          <a:lnRef idx="1">
            <a:schemeClr val="accent1"/>
          </a:lnRef>
          <a:fillRef idx="2">
            <a:schemeClr val="accent1"/>
          </a:fillRef>
          <a:effectRef idx="1">
            <a:schemeClr val="accent1"/>
          </a:effectRef>
          <a:fontRef idx="minor">
            <a:schemeClr val="dk1"/>
          </a:fontRef>
        </p:style>
        <p:txBody>
          <a:bodyPr rtlCol="0">
            <a:normAutofit fontScale="90000"/>
          </a:bodyPr>
          <a:lstStyle/>
          <a:p>
            <a:pPr eaLnBrk="1" fontAlgn="auto" hangingPunct="1">
              <a:spcAft>
                <a:spcPts val="0"/>
              </a:spcAft>
              <a:defRPr/>
            </a:pPr>
            <a:r>
              <a:rPr lang="en-US" dirty="0" smtClean="0">
                <a:latin typeface="Times New Roman" pitchFamily="18" charset="0"/>
                <a:cs typeface="Times New Roman" pitchFamily="18" charset="0"/>
              </a:rPr>
              <a:t>Major Themes in Accounting</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4953000"/>
          </a:xfrm>
          <a:ln>
            <a:solidFill>
              <a:schemeClr val="tx2">
                <a:lumMod val="60000"/>
                <a:lumOff val="40000"/>
              </a:schemeClr>
            </a:solidFill>
          </a:ln>
        </p:spPr>
        <p:txBody>
          <a:bodyPr rtlCol="0">
            <a:normAutofit fontScale="70000" lnSpcReduction="20000"/>
          </a:bodyPr>
          <a:lstStyle/>
          <a:p>
            <a:pPr eaLnBrk="1" fontAlgn="auto" hangingPunct="1">
              <a:spcAft>
                <a:spcPts val="0"/>
              </a:spcAft>
              <a:defRPr/>
            </a:pPr>
            <a:r>
              <a:rPr lang="en-US" dirty="0" smtClean="0">
                <a:latin typeface="Times New Roman" pitchFamily="18" charset="0"/>
                <a:cs typeface="Times New Roman" pitchFamily="18" charset="0"/>
              </a:rPr>
              <a:t>Information and Incentives</a:t>
            </a:r>
          </a:p>
          <a:p>
            <a:pPr lvl="1" eaLnBrk="1" fontAlgn="auto" hangingPunct="1">
              <a:spcAft>
                <a:spcPts val="0"/>
              </a:spcAft>
              <a:defRPr/>
            </a:pPr>
            <a:r>
              <a:rPr lang="en-US" dirty="0" smtClean="0">
                <a:latin typeface="Times New Roman" pitchFamily="18" charset="0"/>
                <a:cs typeface="Times New Roman" pitchFamily="18" charset="0"/>
              </a:rPr>
              <a:t>Decision facilitating</a:t>
            </a:r>
          </a:p>
          <a:p>
            <a:pPr lvl="1" eaLnBrk="1" fontAlgn="auto" hangingPunct="1">
              <a:spcAft>
                <a:spcPts val="0"/>
              </a:spcAft>
              <a:defRPr/>
            </a:pPr>
            <a:r>
              <a:rPr lang="en-US" dirty="0" smtClean="0">
                <a:latin typeface="Times New Roman" pitchFamily="18" charset="0"/>
                <a:cs typeface="Times New Roman" pitchFamily="18" charset="0"/>
              </a:rPr>
              <a:t>Decision influencing </a:t>
            </a:r>
          </a:p>
          <a:p>
            <a:pPr lvl="2" eaLnBrk="1" fontAlgn="auto" hangingPunct="1">
              <a:spcAft>
                <a:spcPts val="0"/>
              </a:spcAft>
              <a:defRPr/>
            </a:pPr>
            <a:r>
              <a:rPr lang="en-US" dirty="0" smtClean="0">
                <a:latin typeface="Times New Roman" pitchFamily="18" charset="0"/>
                <a:cs typeface="Times New Roman" pitchFamily="18" charset="0"/>
              </a:rPr>
              <a:t>Regarding budget preparation process and comparison with actual</a:t>
            </a:r>
          </a:p>
          <a:p>
            <a:pPr eaLnBrk="1" fontAlgn="auto" hangingPunct="1">
              <a:spcAft>
                <a:spcPts val="0"/>
              </a:spcAft>
              <a:defRPr/>
            </a:pPr>
            <a:r>
              <a:rPr lang="en-US" dirty="0" smtClean="0">
                <a:latin typeface="Times New Roman" pitchFamily="18" charset="0"/>
                <a:cs typeface="Times New Roman" pitchFamily="18" charset="0"/>
              </a:rPr>
              <a:t>Behavioral Issues</a:t>
            </a:r>
          </a:p>
          <a:p>
            <a:pPr lvl="1" eaLnBrk="1" fontAlgn="auto" hangingPunct="1">
              <a:spcAft>
                <a:spcPts val="0"/>
              </a:spcAft>
              <a:defRPr/>
            </a:pPr>
            <a:r>
              <a:rPr lang="en-US" dirty="0" smtClean="0">
                <a:latin typeface="Times New Roman" pitchFamily="18" charset="0"/>
                <a:cs typeface="Times New Roman" pitchFamily="18" charset="0"/>
              </a:rPr>
              <a:t>Better MA`s understanding of human behavior is, the effective will be as a provider of information. </a:t>
            </a:r>
          </a:p>
          <a:p>
            <a:pPr eaLnBrk="1" fontAlgn="auto" hangingPunct="1">
              <a:spcAft>
                <a:spcPts val="0"/>
              </a:spcAft>
              <a:defRPr/>
            </a:pPr>
            <a:r>
              <a:rPr lang="en-US" dirty="0" smtClean="0">
                <a:latin typeface="Times New Roman" pitchFamily="18" charset="0"/>
                <a:cs typeface="Times New Roman" pitchFamily="18" charset="0"/>
              </a:rPr>
              <a:t>Costs and benefits</a:t>
            </a:r>
          </a:p>
          <a:p>
            <a:pPr lvl="1" eaLnBrk="1" fontAlgn="auto" hangingPunct="1">
              <a:spcAft>
                <a:spcPts val="0"/>
              </a:spcAft>
              <a:defRPr/>
            </a:pPr>
            <a:r>
              <a:rPr lang="en-US" dirty="0" smtClean="0">
                <a:latin typeface="Times New Roman" pitchFamily="18" charset="0"/>
                <a:cs typeface="Times New Roman" pitchFamily="18" charset="0"/>
              </a:rPr>
              <a:t>Cost incurred on MA should improve decisions, more effective planning, greater efficiency of operations at lower costs and better direction and control of operations</a:t>
            </a:r>
          </a:p>
          <a:p>
            <a:pPr eaLnBrk="1" fontAlgn="auto" hangingPunct="1">
              <a:spcAft>
                <a:spcPts val="0"/>
              </a:spcAft>
              <a:defRPr/>
            </a:pPr>
            <a:r>
              <a:rPr lang="en-US" dirty="0" smtClean="0">
                <a:latin typeface="Times New Roman" pitchFamily="18" charset="0"/>
                <a:cs typeface="Times New Roman" pitchFamily="18" charset="0"/>
              </a:rPr>
              <a:t>Cost management systems</a:t>
            </a:r>
          </a:p>
          <a:p>
            <a:pPr lvl="1" eaLnBrk="1" fontAlgn="auto" hangingPunct="1">
              <a:spcAft>
                <a:spcPts val="0"/>
              </a:spcAft>
              <a:defRPr/>
            </a:pPr>
            <a:r>
              <a:rPr lang="en-US" dirty="0" smtClean="0">
                <a:latin typeface="Times New Roman" pitchFamily="18" charset="0"/>
                <a:cs typeface="Times New Roman" pitchFamily="18" charset="0"/>
              </a:rPr>
              <a:t>Measure cost of resources consumed for significant activities</a:t>
            </a:r>
          </a:p>
          <a:p>
            <a:pPr lvl="1" eaLnBrk="1" fontAlgn="auto" hangingPunct="1">
              <a:spcAft>
                <a:spcPts val="0"/>
              </a:spcAft>
              <a:defRPr/>
            </a:pPr>
            <a:r>
              <a:rPr lang="en-US" dirty="0" smtClean="0">
                <a:latin typeface="Times New Roman" pitchFamily="18" charset="0"/>
                <a:cs typeface="Times New Roman" pitchFamily="18" charset="0"/>
              </a:rPr>
              <a:t>Identify and eliminate non-value-added costs.</a:t>
            </a:r>
          </a:p>
          <a:p>
            <a:pPr lvl="1" eaLnBrk="1" fontAlgn="auto" hangingPunct="1">
              <a:spcAft>
                <a:spcPts val="0"/>
              </a:spcAft>
              <a:defRPr/>
            </a:pPr>
            <a:r>
              <a:rPr lang="en-US" dirty="0" smtClean="0">
                <a:latin typeface="Times New Roman" pitchFamily="18" charset="0"/>
                <a:cs typeface="Times New Roman" pitchFamily="18" charset="0"/>
              </a:rPr>
              <a:t>Determine the efficiency and effectiveness of major activities.</a:t>
            </a:r>
          </a:p>
          <a:p>
            <a:pPr lvl="1" eaLnBrk="1" fontAlgn="auto" hangingPunct="1">
              <a:spcAft>
                <a:spcPts val="0"/>
              </a:spcAft>
              <a:defRPr/>
            </a:pPr>
            <a:r>
              <a:rPr lang="en-US" dirty="0" smtClean="0">
                <a:latin typeface="Times New Roman" pitchFamily="18" charset="0"/>
                <a:cs typeface="Times New Roman" pitchFamily="18" charset="0"/>
              </a:rPr>
              <a:t>Identify and evaluate new activities which could improve performance. </a:t>
            </a:r>
          </a:p>
        </p:txBody>
      </p:sp>
      <p:pic>
        <p:nvPicPr>
          <p:cNvPr id="169988"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505200" y="6019800"/>
            <a:ext cx="5248275" cy="752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20762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2800" dirty="0">
                <a:latin typeface="Times New Roman" pitchFamily="18" charset="0"/>
                <a:cs typeface="Times New Roman" pitchFamily="18" charset="0"/>
              </a:rPr>
              <a:t>Evolution and adaptation in managerial </a:t>
            </a:r>
            <a:r>
              <a:rPr lang="en-US" sz="2800" dirty="0" smtClean="0">
                <a:latin typeface="Times New Roman" pitchFamily="18" charset="0"/>
                <a:cs typeface="Times New Roman" pitchFamily="18" charset="0"/>
              </a:rPr>
              <a:t>accounting</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5181600"/>
          </a:xfrm>
          <a:ln>
            <a:solidFill>
              <a:schemeClr val="tx2">
                <a:lumMod val="60000"/>
                <a:lumOff val="40000"/>
              </a:schemeClr>
            </a:solidFill>
          </a:ln>
        </p:spPr>
        <p:txBody>
          <a:bodyPr rtlCol="0">
            <a:normAutofit fontScale="70000" lnSpcReduction="20000"/>
          </a:bodyPr>
          <a:lstStyle/>
          <a:p>
            <a:pPr lvl="1" eaLnBrk="1" fontAlgn="auto" hangingPunct="1">
              <a:spcAft>
                <a:spcPts val="0"/>
              </a:spcAft>
              <a:defRPr/>
            </a:pPr>
            <a:r>
              <a:rPr lang="en-US" dirty="0" smtClean="0">
                <a:latin typeface="Times New Roman" pitchFamily="18" charset="0"/>
                <a:cs typeface="Times New Roman" pitchFamily="18" charset="0"/>
              </a:rPr>
              <a:t>E-Business</a:t>
            </a:r>
          </a:p>
          <a:p>
            <a:pPr lvl="2" eaLnBrk="1" fontAlgn="auto" hangingPunct="1">
              <a:spcAft>
                <a:spcPts val="0"/>
              </a:spcAft>
              <a:buFont typeface="Arial" pitchFamily="34" charset="0"/>
              <a:buChar char="–"/>
              <a:defRPr/>
            </a:pPr>
            <a:r>
              <a:rPr lang="en-US" dirty="0" smtClean="0">
                <a:latin typeface="Times New Roman" pitchFamily="18" charset="0"/>
                <a:cs typeface="Times New Roman" pitchFamily="18" charset="0"/>
              </a:rPr>
              <a:t>Dot com companies</a:t>
            </a:r>
          </a:p>
          <a:p>
            <a:pPr lvl="2" eaLnBrk="1" fontAlgn="auto" hangingPunct="1">
              <a:spcAft>
                <a:spcPts val="0"/>
              </a:spcAft>
              <a:defRPr/>
            </a:pPr>
            <a:r>
              <a:rPr lang="en-US" dirty="0" smtClean="0">
                <a:latin typeface="Times New Roman" pitchFamily="18" charset="0"/>
                <a:cs typeface="Times New Roman" pitchFamily="18" charset="0"/>
              </a:rPr>
              <a:t>Moving to e-accounting</a:t>
            </a:r>
          </a:p>
          <a:p>
            <a:pPr lvl="3" eaLnBrk="1" fontAlgn="auto" hangingPunct="1">
              <a:spcAft>
                <a:spcPts val="0"/>
              </a:spcAft>
              <a:defRPr/>
            </a:pPr>
            <a:r>
              <a:rPr lang="en-US" dirty="0" smtClean="0">
                <a:latin typeface="Times New Roman" pitchFamily="18" charset="0"/>
                <a:cs typeface="Times New Roman" pitchFamily="18" charset="0"/>
              </a:rPr>
              <a:t>E-budgeting</a:t>
            </a:r>
          </a:p>
          <a:p>
            <a:pPr lvl="1" eaLnBrk="1" fontAlgn="auto" hangingPunct="1">
              <a:spcAft>
                <a:spcPts val="0"/>
              </a:spcAft>
              <a:defRPr/>
            </a:pPr>
            <a:r>
              <a:rPr lang="en-US" dirty="0" smtClean="0">
                <a:latin typeface="Times New Roman" pitchFamily="18" charset="0"/>
                <a:cs typeface="Times New Roman" pitchFamily="18" charset="0"/>
              </a:rPr>
              <a:t>Service </a:t>
            </a:r>
            <a:r>
              <a:rPr lang="en-US" dirty="0" err="1" smtClean="0">
                <a:latin typeface="Times New Roman" pitchFamily="18" charset="0"/>
                <a:cs typeface="Times New Roman" pitchFamily="18" charset="0"/>
              </a:rPr>
              <a:t>vs</a:t>
            </a:r>
            <a:r>
              <a:rPr lang="en-US" dirty="0" smtClean="0">
                <a:latin typeface="Times New Roman" pitchFamily="18" charset="0"/>
                <a:cs typeface="Times New Roman" pitchFamily="18" charset="0"/>
              </a:rPr>
              <a:t> manufacturing firms</a:t>
            </a:r>
          </a:p>
          <a:p>
            <a:pPr lvl="2" eaLnBrk="1" fontAlgn="auto" hangingPunct="1">
              <a:spcAft>
                <a:spcPts val="0"/>
              </a:spcAft>
              <a:defRPr/>
            </a:pPr>
            <a:r>
              <a:rPr lang="en-US" dirty="0" smtClean="0">
                <a:latin typeface="Times New Roman" pitchFamily="18" charset="0"/>
                <a:cs typeface="Times New Roman" pitchFamily="18" charset="0"/>
              </a:rPr>
              <a:t>MA techniques must be adapted to meet the needs of managers in all kinds of industries</a:t>
            </a:r>
          </a:p>
          <a:p>
            <a:pPr lvl="1" eaLnBrk="1" fontAlgn="auto" hangingPunct="1">
              <a:spcAft>
                <a:spcPts val="0"/>
              </a:spcAft>
              <a:defRPr/>
            </a:pPr>
            <a:r>
              <a:rPr lang="en-US" dirty="0" smtClean="0">
                <a:latin typeface="Times New Roman" pitchFamily="18" charset="0"/>
                <a:cs typeface="Times New Roman" pitchFamily="18" charset="0"/>
              </a:rPr>
              <a:t>Emergence of new industries</a:t>
            </a:r>
          </a:p>
          <a:p>
            <a:pPr lvl="2" eaLnBrk="1" fontAlgn="auto" hangingPunct="1">
              <a:spcAft>
                <a:spcPts val="0"/>
              </a:spcAft>
              <a:defRPr/>
            </a:pPr>
            <a:r>
              <a:rPr lang="en-US" dirty="0" smtClean="0">
                <a:latin typeface="Times New Roman" pitchFamily="18" charset="0"/>
                <a:cs typeface="Times New Roman" pitchFamily="18" charset="0"/>
              </a:rPr>
              <a:t>MA facing new challenges in new high tech industries to provide relevant information</a:t>
            </a:r>
          </a:p>
          <a:p>
            <a:pPr lvl="1" eaLnBrk="1" fontAlgn="auto" hangingPunct="1">
              <a:spcAft>
                <a:spcPts val="0"/>
              </a:spcAft>
              <a:defRPr/>
            </a:pPr>
            <a:r>
              <a:rPr lang="en-US" dirty="0" smtClean="0">
                <a:latin typeface="Times New Roman" pitchFamily="18" charset="0"/>
                <a:cs typeface="Times New Roman" pitchFamily="18" charset="0"/>
              </a:rPr>
              <a:t>Global competition</a:t>
            </a:r>
          </a:p>
          <a:p>
            <a:pPr lvl="2" eaLnBrk="1" fontAlgn="auto" hangingPunct="1">
              <a:spcAft>
                <a:spcPts val="0"/>
              </a:spcAft>
              <a:defRPr/>
            </a:pPr>
            <a:r>
              <a:rPr lang="en-US" dirty="0" smtClean="0">
                <a:latin typeface="Times New Roman" pitchFamily="18" charset="0"/>
                <a:cs typeface="Times New Roman" pitchFamily="18" charset="0"/>
              </a:rPr>
              <a:t>Multinational companies challenges i.e. political system, legal system, accounting system, cultural norms, income tax system, </a:t>
            </a:r>
          </a:p>
          <a:p>
            <a:pPr lvl="1" eaLnBrk="1" fontAlgn="auto" hangingPunct="1">
              <a:spcAft>
                <a:spcPts val="0"/>
              </a:spcAft>
              <a:defRPr/>
            </a:pPr>
            <a:r>
              <a:rPr lang="en-US" dirty="0" smtClean="0">
                <a:latin typeface="Times New Roman" pitchFamily="18" charset="0"/>
                <a:cs typeface="Times New Roman" pitchFamily="18" charset="0"/>
              </a:rPr>
              <a:t>Focus on customers</a:t>
            </a:r>
          </a:p>
          <a:p>
            <a:pPr lvl="2" eaLnBrk="1" fontAlgn="auto" hangingPunct="1">
              <a:spcAft>
                <a:spcPts val="0"/>
              </a:spcAft>
              <a:defRPr/>
            </a:pPr>
            <a:r>
              <a:rPr lang="en-US" dirty="0" smtClean="0">
                <a:latin typeface="Times New Roman" pitchFamily="18" charset="0"/>
                <a:cs typeface="Times New Roman" pitchFamily="18" charset="0"/>
              </a:rPr>
              <a:t>Product price, quality, functionality, user-friendliness, customer service, warranty, and maintenance costs. </a:t>
            </a:r>
          </a:p>
          <a:p>
            <a:pPr lvl="1" eaLnBrk="1" fontAlgn="auto" hangingPunct="1">
              <a:spcAft>
                <a:spcPts val="0"/>
              </a:spcAft>
              <a:defRPr/>
            </a:pPr>
            <a:r>
              <a:rPr lang="en-US" dirty="0" smtClean="0">
                <a:latin typeface="Times New Roman" pitchFamily="18" charset="0"/>
                <a:cs typeface="Times New Roman" pitchFamily="18" charset="0"/>
              </a:rPr>
              <a:t>Cross-functional teams</a:t>
            </a:r>
          </a:p>
          <a:p>
            <a:pPr lvl="2" eaLnBrk="1" fontAlgn="auto" hangingPunct="1">
              <a:spcAft>
                <a:spcPts val="0"/>
              </a:spcAft>
              <a:defRPr/>
            </a:pPr>
            <a:r>
              <a:rPr lang="en-US" dirty="0" smtClean="0">
                <a:latin typeface="Times New Roman" pitchFamily="18" charset="0"/>
                <a:cs typeface="Times New Roman" pitchFamily="18" charset="0"/>
              </a:rPr>
              <a:t>Working as glue for other departments. </a:t>
            </a:r>
          </a:p>
        </p:txBody>
      </p:sp>
    </p:spTree>
    <p:extLst>
      <p:ext uri="{BB962C8B-B14F-4D97-AF65-F5344CB8AC3E}">
        <p14:creationId xmlns="" xmlns:p14="http://schemas.microsoft.com/office/powerpoint/2010/main" val="2736094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2800" dirty="0">
                <a:latin typeface="Times New Roman" pitchFamily="18" charset="0"/>
                <a:cs typeface="Times New Roman" pitchFamily="18" charset="0"/>
              </a:rPr>
              <a:t>Evolution and adaptation in managerial accounting</a:t>
            </a:r>
          </a:p>
        </p:txBody>
      </p:sp>
      <p:sp>
        <p:nvSpPr>
          <p:cNvPr id="3" name="Content Placeholder 2"/>
          <p:cNvSpPr>
            <a:spLocks noGrp="1"/>
          </p:cNvSpPr>
          <p:nvPr>
            <p:ph idx="1"/>
          </p:nvPr>
        </p:nvSpPr>
        <p:spPr>
          <a:xfrm>
            <a:off x="457200" y="1066800"/>
            <a:ext cx="8229600" cy="5029200"/>
          </a:xfrm>
          <a:ln>
            <a:solidFill>
              <a:schemeClr val="tx2">
                <a:lumMod val="60000"/>
                <a:lumOff val="40000"/>
              </a:schemeClr>
            </a:solidFill>
          </a:ln>
        </p:spPr>
        <p:txBody>
          <a:bodyPr rtlCol="0">
            <a:normAutofit fontScale="85000" lnSpcReduction="20000"/>
          </a:bodyPr>
          <a:lstStyle/>
          <a:p>
            <a:pPr lvl="1" eaLnBrk="1" fontAlgn="auto" hangingPunct="1">
              <a:spcAft>
                <a:spcPts val="0"/>
              </a:spcAft>
              <a:defRPr/>
            </a:pPr>
            <a:r>
              <a:rPr lang="en-US" dirty="0" smtClean="0">
                <a:latin typeface="Times New Roman" pitchFamily="18" charset="0"/>
                <a:cs typeface="Times New Roman" pitchFamily="18" charset="0"/>
              </a:rPr>
              <a:t>Computer integrated manufacturing</a:t>
            </a:r>
          </a:p>
          <a:p>
            <a:pPr lvl="1" eaLnBrk="1" fontAlgn="auto" hangingPunct="1">
              <a:spcAft>
                <a:spcPts val="0"/>
              </a:spcAft>
              <a:defRPr/>
            </a:pPr>
            <a:r>
              <a:rPr lang="en-US" dirty="0" smtClean="0">
                <a:latin typeface="Times New Roman" pitchFamily="18" charset="0"/>
                <a:cs typeface="Times New Roman" pitchFamily="18" charset="0"/>
              </a:rPr>
              <a:t>Product life cycle and diversity</a:t>
            </a:r>
          </a:p>
          <a:p>
            <a:pPr lvl="2" eaLnBrk="1" fontAlgn="auto" hangingPunct="1">
              <a:spcAft>
                <a:spcPts val="0"/>
              </a:spcAft>
              <a:defRPr/>
            </a:pPr>
            <a:r>
              <a:rPr lang="en-US" dirty="0" smtClean="0">
                <a:latin typeface="Times New Roman" pitchFamily="18" charset="0"/>
                <a:cs typeface="Times New Roman" pitchFamily="18" charset="0"/>
              </a:rPr>
              <a:t>Quick information about products</a:t>
            </a:r>
          </a:p>
          <a:p>
            <a:pPr lvl="1" eaLnBrk="1" fontAlgn="auto" hangingPunct="1">
              <a:spcAft>
                <a:spcPts val="0"/>
              </a:spcAft>
              <a:defRPr/>
            </a:pPr>
            <a:r>
              <a:rPr lang="en-US" dirty="0" smtClean="0">
                <a:latin typeface="Times New Roman" pitchFamily="18" charset="0"/>
                <a:cs typeface="Times New Roman" pitchFamily="18" charset="0"/>
              </a:rPr>
              <a:t>Time based competition</a:t>
            </a:r>
          </a:p>
          <a:p>
            <a:pPr lvl="2" eaLnBrk="1" fontAlgn="auto" hangingPunct="1">
              <a:spcAft>
                <a:spcPts val="0"/>
              </a:spcAft>
              <a:defRPr/>
            </a:pPr>
            <a:r>
              <a:rPr lang="en-US" dirty="0" smtClean="0">
                <a:latin typeface="Times New Roman" pitchFamily="18" charset="0"/>
                <a:cs typeface="Times New Roman" pitchFamily="18" charset="0"/>
              </a:rPr>
              <a:t>Reduction in product development stages. </a:t>
            </a:r>
          </a:p>
          <a:p>
            <a:pPr lvl="1" eaLnBrk="1" fontAlgn="auto" hangingPunct="1">
              <a:spcAft>
                <a:spcPts val="0"/>
              </a:spcAft>
              <a:defRPr/>
            </a:pPr>
            <a:r>
              <a:rPr lang="en-US" dirty="0" smtClean="0">
                <a:latin typeface="Times New Roman" pitchFamily="18" charset="0"/>
                <a:cs typeface="Times New Roman" pitchFamily="18" charset="0"/>
              </a:rPr>
              <a:t>Information and communication technology</a:t>
            </a:r>
          </a:p>
          <a:p>
            <a:pPr lvl="2" eaLnBrk="1" fontAlgn="auto" hangingPunct="1">
              <a:spcAft>
                <a:spcPts val="0"/>
              </a:spcAft>
              <a:defRPr/>
            </a:pPr>
            <a:r>
              <a:rPr lang="en-US" dirty="0" smtClean="0">
                <a:latin typeface="Times New Roman" pitchFamily="18" charset="0"/>
                <a:cs typeface="Times New Roman" pitchFamily="18" charset="0"/>
              </a:rPr>
              <a:t>Competing against time</a:t>
            </a:r>
          </a:p>
          <a:p>
            <a:pPr lvl="2" eaLnBrk="1" fontAlgn="auto" hangingPunct="1">
              <a:spcAft>
                <a:spcPts val="0"/>
              </a:spcAft>
              <a:defRPr/>
            </a:pPr>
            <a:r>
              <a:rPr lang="en-US" dirty="0" smtClean="0">
                <a:latin typeface="Times New Roman" pitchFamily="18" charset="0"/>
                <a:cs typeface="Times New Roman" pitchFamily="18" charset="0"/>
              </a:rPr>
              <a:t>Quick data availability that was impossible few years ago. </a:t>
            </a:r>
          </a:p>
          <a:p>
            <a:pPr lvl="1" eaLnBrk="1" fontAlgn="auto" hangingPunct="1">
              <a:spcAft>
                <a:spcPts val="0"/>
              </a:spcAft>
              <a:defRPr/>
            </a:pPr>
            <a:r>
              <a:rPr lang="en-US" dirty="0" smtClean="0">
                <a:latin typeface="Times New Roman" pitchFamily="18" charset="0"/>
                <a:cs typeface="Times New Roman" pitchFamily="18" charset="0"/>
              </a:rPr>
              <a:t>Just in time inventory management</a:t>
            </a:r>
          </a:p>
          <a:p>
            <a:pPr lvl="2" eaLnBrk="1" fontAlgn="auto" hangingPunct="1">
              <a:spcAft>
                <a:spcPts val="0"/>
              </a:spcAft>
              <a:defRPr/>
            </a:pPr>
            <a:r>
              <a:rPr lang="en-US" dirty="0" smtClean="0">
                <a:latin typeface="Times New Roman" pitchFamily="18" charset="0"/>
                <a:cs typeface="Times New Roman" pitchFamily="18" charset="0"/>
              </a:rPr>
              <a:t>Parts are purchased at each level of stage when needed. </a:t>
            </a:r>
          </a:p>
          <a:p>
            <a:pPr lvl="1" eaLnBrk="1" fontAlgn="auto" hangingPunct="1">
              <a:spcAft>
                <a:spcPts val="0"/>
              </a:spcAft>
              <a:defRPr/>
            </a:pPr>
            <a:r>
              <a:rPr lang="en-US" dirty="0" smtClean="0">
                <a:latin typeface="Times New Roman" pitchFamily="18" charset="0"/>
                <a:cs typeface="Times New Roman" pitchFamily="18" charset="0"/>
              </a:rPr>
              <a:t>Total quality management</a:t>
            </a:r>
          </a:p>
          <a:p>
            <a:pPr lvl="2" eaLnBrk="1" fontAlgn="auto" hangingPunct="1">
              <a:spcAft>
                <a:spcPts val="0"/>
              </a:spcAft>
              <a:defRPr/>
            </a:pPr>
            <a:r>
              <a:rPr lang="en-US" dirty="0" smtClean="0">
                <a:latin typeface="Times New Roman" pitchFamily="18" charset="0"/>
                <a:cs typeface="Times New Roman" pitchFamily="18" charset="0"/>
              </a:rPr>
              <a:t>JIT + just right</a:t>
            </a:r>
          </a:p>
          <a:p>
            <a:pPr lvl="1" eaLnBrk="1" fontAlgn="auto" hangingPunct="1">
              <a:spcAft>
                <a:spcPts val="0"/>
              </a:spcAft>
              <a:defRPr/>
            </a:pPr>
            <a:r>
              <a:rPr lang="en-US" dirty="0" smtClean="0">
                <a:latin typeface="Times New Roman" pitchFamily="18" charset="0"/>
                <a:cs typeface="Times New Roman" pitchFamily="18" charset="0"/>
              </a:rPr>
              <a:t>Continuous improvement</a:t>
            </a:r>
          </a:p>
          <a:p>
            <a:pPr lvl="2" eaLnBrk="1" fontAlgn="auto" hangingPunct="1">
              <a:spcAft>
                <a:spcPts val="0"/>
              </a:spcAft>
              <a:defRPr/>
            </a:pPr>
            <a:r>
              <a:rPr lang="en-US" dirty="0" smtClean="0">
                <a:latin typeface="Times New Roman" pitchFamily="18" charset="0"/>
                <a:cs typeface="Times New Roman" pitchFamily="18" charset="0"/>
              </a:rPr>
              <a:t>Eliminate waste, reduce response time, improve quality and customer service. </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22418067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Value chain and Theory of Constraints</a:t>
            </a:r>
          </a:p>
        </p:txBody>
      </p:sp>
      <p:sp>
        <p:nvSpPr>
          <p:cNvPr id="173059" name="Content Placeholder 2"/>
          <p:cNvSpPr>
            <a:spLocks noGrp="1"/>
          </p:cNvSpPr>
          <p:nvPr>
            <p:ph idx="1"/>
          </p:nvPr>
        </p:nvSpPr>
        <p:spPr>
          <a:xfrm>
            <a:off x="457200" y="1600200"/>
            <a:ext cx="8229600" cy="3886200"/>
          </a:xfrm>
          <a:ln>
            <a:solidFill>
              <a:schemeClr val="accent1"/>
            </a:solidFill>
            <a:miter lim="800000"/>
            <a:headEnd/>
            <a:tailEnd/>
          </a:ln>
        </p:spPr>
        <p:txBody>
          <a:bodyPr/>
          <a:lstStyle/>
          <a:p>
            <a:r>
              <a:rPr lang="en-US" sz="2400" smtClean="0">
                <a:latin typeface="Times New Roman" pitchFamily="18" charset="0"/>
                <a:cs typeface="Times New Roman" pitchFamily="18" charset="0"/>
              </a:rPr>
              <a:t>Recognition of cost relationship among activities in VC and process of managing cost relationship to the firm`s advantages.</a:t>
            </a:r>
          </a:p>
          <a:p>
            <a:r>
              <a:rPr lang="en-US" sz="2400" smtClean="0">
                <a:latin typeface="Times New Roman" pitchFamily="18" charset="0"/>
                <a:cs typeface="Times New Roman" pitchFamily="18" charset="0"/>
              </a:rPr>
              <a:t>Value Chain</a:t>
            </a:r>
          </a:p>
          <a:p>
            <a:pPr lvl="1"/>
            <a:r>
              <a:rPr lang="en-US" sz="2400" smtClean="0">
                <a:latin typeface="Times New Roman" pitchFamily="18" charset="0"/>
                <a:cs typeface="Times New Roman" pitchFamily="18" charset="0"/>
              </a:rPr>
              <a:t>The set of linked, value-creating activities, ranging from securing basic raw material and energy to the ultimate delivery of products and services. </a:t>
            </a:r>
          </a:p>
          <a:p>
            <a:r>
              <a:rPr lang="en-US" sz="2400" smtClean="0">
                <a:latin typeface="Times New Roman" pitchFamily="18" charset="0"/>
                <a:cs typeface="Times New Roman" pitchFamily="18" charset="0"/>
              </a:rPr>
              <a:t>Theory of Constraints</a:t>
            </a:r>
          </a:p>
          <a:p>
            <a:pPr lvl="1"/>
            <a:r>
              <a:rPr lang="en-US" sz="2400" smtClean="0">
                <a:latin typeface="Times New Roman" pitchFamily="18" charset="0"/>
                <a:cs typeface="Times New Roman" pitchFamily="18" charset="0"/>
              </a:rPr>
              <a:t>This approach seeks to find the most cost-effective ways to alleviate an organization`s most limiting constraints.</a:t>
            </a:r>
          </a:p>
          <a:p>
            <a:pPr lvl="1"/>
            <a:endParaRPr lang="en-US" smtClean="0">
              <a:latin typeface="Times New Roman" pitchFamily="18" charset="0"/>
              <a:cs typeface="Times New Roman" pitchFamily="18" charset="0"/>
            </a:endParaRPr>
          </a:p>
        </p:txBody>
      </p:sp>
    </p:spTree>
    <p:extLst>
      <p:ext uri="{BB962C8B-B14F-4D97-AF65-F5344CB8AC3E}">
        <p14:creationId xmlns="" xmlns:p14="http://schemas.microsoft.com/office/powerpoint/2010/main" val="2995344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152400"/>
            <a:ext cx="8534400" cy="1219200"/>
          </a:xfrm>
          <a:extLst>
            <a:ext uri="{909E8E84-426E-40DD-AFC4-6F175D3DCCD1}">
              <a14:hiddenFill xmlns="" xmlns:a14="http://schemas.microsoft.com/office/drawing/2010/main">
                <a:solidFill>
                  <a:srgbClr val="051A85"/>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smtClean="0">
                <a:effectLst>
                  <a:outerShdw blurRad="38100" dist="38100" dir="2700000" algn="tl">
                    <a:srgbClr val="C0C0C0"/>
                  </a:outerShdw>
                </a:effectLst>
              </a:rPr>
              <a:t>Cost Management Systems</a:t>
            </a:r>
          </a:p>
        </p:txBody>
      </p:sp>
      <p:sp>
        <p:nvSpPr>
          <p:cNvPr id="174083" name="Rectangle 3"/>
          <p:cNvSpPr>
            <a:spLocks noGrp="1" noChangeArrowheads="1"/>
          </p:cNvSpPr>
          <p:nvPr>
            <p:ph type="body" sz="half" idx="1"/>
          </p:nvPr>
        </p:nvSpPr>
        <p:spPr>
          <a:xfrm>
            <a:off x="304800" y="1447800"/>
            <a:ext cx="7772400" cy="3922713"/>
          </a:xfrm>
          <a:solidFill>
            <a:srgbClr val="FBE3B3">
              <a:alpha val="94116"/>
            </a:srgbClr>
          </a:solidFill>
          <a:ln w="12700">
            <a:solidFill>
              <a:srgbClr val="000000"/>
            </a:solidFill>
            <a:miter lim="800000"/>
            <a:headEnd/>
            <a:tailEnd/>
          </a:ln>
          <a:effectLst>
            <a:outerShdw dist="71842" dir="2700000" algn="ctr" rotWithShape="0">
              <a:srgbClr val="000000"/>
            </a:outerShdw>
          </a:effectLst>
        </p:spPr>
        <p:txBody>
          <a:bodyPr lIns="90488" tIns="44450" rIns="90488" bIns="44450"/>
          <a:lstStyle/>
          <a:p>
            <a:pPr algn="ctr" eaLnBrk="1" hangingPunct="1">
              <a:lnSpc>
                <a:spcPct val="90000"/>
              </a:lnSpc>
              <a:buFontTx/>
              <a:buNone/>
            </a:pPr>
            <a:r>
              <a:rPr lang="en-US" sz="2900" b="1" smtClean="0">
                <a:solidFill>
                  <a:srgbClr val="000000"/>
                </a:solidFill>
              </a:rPr>
              <a:t>Objectives</a:t>
            </a:r>
          </a:p>
          <a:p>
            <a:pPr eaLnBrk="1" hangingPunct="1">
              <a:lnSpc>
                <a:spcPct val="150000"/>
              </a:lnSpc>
              <a:buClr>
                <a:srgbClr val="FF0000"/>
              </a:buClr>
              <a:buFont typeface="Monotype Sorts" pitchFamily="2" charset="2"/>
              <a:buChar char="Ê"/>
            </a:pPr>
            <a:r>
              <a:rPr lang="en-US" sz="2100" b="1" smtClean="0">
                <a:solidFill>
                  <a:srgbClr val="000000"/>
                </a:solidFill>
              </a:rPr>
              <a:t>Measure the cost of resources consumed.</a:t>
            </a:r>
          </a:p>
          <a:p>
            <a:pPr eaLnBrk="1" hangingPunct="1">
              <a:lnSpc>
                <a:spcPct val="150000"/>
              </a:lnSpc>
              <a:buClr>
                <a:srgbClr val="FF0000"/>
              </a:buClr>
              <a:buFont typeface="Monotype Sorts" pitchFamily="2" charset="2"/>
              <a:buChar char="Ë"/>
            </a:pPr>
            <a:r>
              <a:rPr lang="en-US" sz="2100" b="1" smtClean="0">
                <a:solidFill>
                  <a:srgbClr val="000000"/>
                </a:solidFill>
              </a:rPr>
              <a:t>Identify and eliminate non-value-added costs.</a:t>
            </a:r>
          </a:p>
          <a:p>
            <a:pPr eaLnBrk="1" hangingPunct="1">
              <a:lnSpc>
                <a:spcPct val="150000"/>
              </a:lnSpc>
              <a:buClr>
                <a:srgbClr val="FF0000"/>
              </a:buClr>
              <a:buFont typeface="Monotype Sorts" pitchFamily="2" charset="2"/>
              <a:buChar char="¸"/>
            </a:pPr>
            <a:r>
              <a:rPr lang="en-US" sz="2100" b="1" smtClean="0"/>
              <a:t>Determine efficiency and effectiveness of major activities</a:t>
            </a:r>
            <a:r>
              <a:rPr lang="en-US" sz="2100" b="1" smtClean="0">
                <a:solidFill>
                  <a:srgbClr val="000000"/>
                </a:solidFill>
              </a:rPr>
              <a:t>.</a:t>
            </a:r>
          </a:p>
          <a:p>
            <a:pPr eaLnBrk="1" hangingPunct="1">
              <a:lnSpc>
                <a:spcPct val="150000"/>
              </a:lnSpc>
              <a:buClr>
                <a:srgbClr val="FF0000"/>
              </a:buClr>
              <a:buFont typeface="Monotype Sorts" pitchFamily="2" charset="2"/>
              <a:buChar char="¹"/>
            </a:pPr>
            <a:r>
              <a:rPr lang="en-US" sz="2100" b="1" smtClean="0"/>
              <a:t>Identify and evaluate new activities that can improve performance</a:t>
            </a:r>
            <a:r>
              <a:rPr lang="en-US" sz="2100" b="1" smtClean="0">
                <a:solidFill>
                  <a:srgbClr val="000000"/>
                </a:solidFill>
              </a:rPr>
              <a:t>.</a:t>
            </a:r>
          </a:p>
          <a:p>
            <a:pPr eaLnBrk="1" hangingPunct="1">
              <a:lnSpc>
                <a:spcPct val="90000"/>
              </a:lnSpc>
              <a:buClr>
                <a:srgbClr val="FF0000"/>
              </a:buClr>
              <a:buFont typeface="Monotype Sorts" pitchFamily="2" charset="2"/>
              <a:buNone/>
            </a:pPr>
            <a:endParaRPr lang="en-US" sz="2100" smtClean="0">
              <a:solidFill>
                <a:srgbClr val="000000"/>
              </a:solidFill>
            </a:endParaRPr>
          </a:p>
          <a:p>
            <a:pPr eaLnBrk="1" hangingPunct="1">
              <a:lnSpc>
                <a:spcPct val="90000"/>
              </a:lnSpc>
              <a:buClr>
                <a:srgbClr val="FF0000"/>
              </a:buClr>
              <a:buFont typeface="Monotype Sorts" pitchFamily="2" charset="2"/>
              <a:buChar char="Ë"/>
            </a:pPr>
            <a:endParaRPr lang="en-US" sz="2100" smtClean="0">
              <a:solidFill>
                <a:srgbClr val="000000"/>
              </a:solidFill>
            </a:endParaRPr>
          </a:p>
        </p:txBody>
      </p:sp>
    </p:spTree>
    <p:extLst>
      <p:ext uri="{BB962C8B-B14F-4D97-AF65-F5344CB8AC3E}">
        <p14:creationId xmlns="" xmlns:p14="http://schemas.microsoft.com/office/powerpoint/2010/main" val="3712138701"/>
      </p:ext>
    </p:extLst>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23" name="Line 15"/>
          <p:cNvSpPr>
            <a:spLocks noChangeShapeType="1"/>
          </p:cNvSpPr>
          <p:nvPr/>
        </p:nvSpPr>
        <p:spPr bwMode="auto">
          <a:xfrm>
            <a:off x="4114800" y="1828800"/>
            <a:ext cx="4648200" cy="3352800"/>
          </a:xfrm>
          <a:prstGeom prst="line">
            <a:avLst/>
          </a:prstGeom>
          <a:noFill/>
          <a:ln w="57150" cap="rnd">
            <a:solidFill>
              <a:srgbClr val="FF0000"/>
            </a:solidFill>
            <a:prstDash val="sysDot"/>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12" name="Rectangle 4"/>
          <p:cNvSpPr>
            <a:spLocks noChangeArrowheads="1"/>
          </p:cNvSpPr>
          <p:nvPr/>
        </p:nvSpPr>
        <p:spPr bwMode="auto">
          <a:xfrm>
            <a:off x="2070100" y="1841500"/>
            <a:ext cx="2032000" cy="1270000"/>
          </a:xfrm>
          <a:prstGeom prst="rect">
            <a:avLst/>
          </a:prstGeom>
          <a:solidFill>
            <a:schemeClr val="accent1"/>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Product</a:t>
            </a:r>
          </a:p>
          <a:p>
            <a:pPr algn="ctr">
              <a:defRPr/>
            </a:pPr>
            <a:r>
              <a:rPr lang="en-US" sz="2000" b="1">
                <a:effectLst>
                  <a:outerShdw blurRad="38100" dist="38100" dir="2700000" algn="tl">
                    <a:srgbClr val="FFFFFF"/>
                  </a:outerShdw>
                </a:effectLst>
              </a:rPr>
              <a:t>Design</a:t>
            </a:r>
          </a:p>
        </p:txBody>
      </p:sp>
      <p:sp>
        <p:nvSpPr>
          <p:cNvPr id="17413" name="Rectangle 5"/>
          <p:cNvSpPr>
            <a:spLocks noChangeArrowheads="1"/>
          </p:cNvSpPr>
          <p:nvPr/>
        </p:nvSpPr>
        <p:spPr bwMode="auto">
          <a:xfrm>
            <a:off x="1079500" y="3060700"/>
            <a:ext cx="2032000" cy="1270000"/>
          </a:xfrm>
          <a:prstGeom prst="rect">
            <a:avLst/>
          </a:prstGeom>
          <a:solidFill>
            <a:schemeClr val="bg2"/>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Research</a:t>
            </a:r>
          </a:p>
          <a:p>
            <a:pPr algn="ctr">
              <a:defRPr/>
            </a:pPr>
            <a:r>
              <a:rPr lang="en-US" sz="2000" b="1">
                <a:effectLst>
                  <a:outerShdw blurRad="38100" dist="38100" dir="2700000" algn="tl">
                    <a:srgbClr val="FFFFFF"/>
                  </a:outerShdw>
                </a:effectLst>
              </a:rPr>
              <a:t>and</a:t>
            </a:r>
          </a:p>
          <a:p>
            <a:pPr algn="ctr">
              <a:defRPr/>
            </a:pPr>
            <a:r>
              <a:rPr lang="en-US" sz="2000" b="1">
                <a:effectLst>
                  <a:outerShdw blurRad="38100" dist="38100" dir="2700000" algn="tl">
                    <a:srgbClr val="FFFFFF"/>
                  </a:outerShdw>
                </a:effectLst>
              </a:rPr>
              <a:t>Development</a:t>
            </a:r>
          </a:p>
        </p:txBody>
      </p:sp>
      <p:sp>
        <p:nvSpPr>
          <p:cNvPr id="17414" name="Rectangle 6"/>
          <p:cNvSpPr>
            <a:spLocks noGrp="1" noChangeArrowheads="1"/>
          </p:cNvSpPr>
          <p:nvPr>
            <p:ph type="title"/>
          </p:nvPr>
        </p:nvSpPr>
        <p:spPr>
          <a:xfrm>
            <a:off x="304800" y="152400"/>
            <a:ext cx="8534400" cy="1219200"/>
          </a:xfrm>
          <a:extLst>
            <a:ext uri="{909E8E84-426E-40DD-AFC4-6F175D3DCCD1}">
              <a14:hiddenFill xmlns="" xmlns:a14="http://schemas.microsoft.com/office/drawing/2010/main">
                <a:solidFill>
                  <a:srgbClr val="051A85"/>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rtlCol="0">
            <a:normAutofit fontScale="90000"/>
          </a:bodyPr>
          <a:lstStyle/>
          <a:p>
            <a:pPr eaLnBrk="1" fontAlgn="auto" hangingPunct="1">
              <a:spcAft>
                <a:spcPts val="0"/>
              </a:spcAft>
              <a:defRPr/>
            </a:pPr>
            <a:r>
              <a:rPr lang="en-US" dirty="0" smtClean="0">
                <a:effectLst>
                  <a:outerShdw blurRad="38100" dist="38100" dir="2700000" algn="tl">
                    <a:srgbClr val="C0C0C0"/>
                  </a:outerShdw>
                </a:effectLst>
              </a:rPr>
              <a:t>Strategic Cost Management and the Value Chain</a:t>
            </a:r>
          </a:p>
        </p:txBody>
      </p:sp>
      <p:sp>
        <p:nvSpPr>
          <p:cNvPr id="17415" name="Rectangle 7"/>
          <p:cNvSpPr>
            <a:spLocks noChangeArrowheads="1"/>
          </p:cNvSpPr>
          <p:nvPr/>
        </p:nvSpPr>
        <p:spPr bwMode="auto">
          <a:xfrm>
            <a:off x="88900" y="4203700"/>
            <a:ext cx="2032000" cy="1270000"/>
          </a:xfrm>
          <a:prstGeom prst="rect">
            <a:avLst/>
          </a:prstGeom>
          <a:solidFill>
            <a:schemeClr val="accent1"/>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Securing raw</a:t>
            </a:r>
          </a:p>
          <a:p>
            <a:pPr algn="ctr">
              <a:defRPr/>
            </a:pPr>
            <a:r>
              <a:rPr lang="en-US" sz="2000" b="1">
                <a:effectLst>
                  <a:outerShdw blurRad="38100" dist="38100" dir="2700000" algn="tl">
                    <a:srgbClr val="FFFFFF"/>
                  </a:outerShdw>
                </a:effectLst>
              </a:rPr>
              <a:t>materials and</a:t>
            </a:r>
          </a:p>
          <a:p>
            <a:pPr algn="ctr">
              <a:defRPr/>
            </a:pPr>
            <a:r>
              <a:rPr lang="en-US" sz="2000" b="1">
                <a:effectLst>
                  <a:outerShdw blurRad="38100" dist="38100" dir="2700000" algn="tl">
                    <a:srgbClr val="FFFFFF"/>
                  </a:outerShdw>
                </a:effectLst>
              </a:rPr>
              <a:t>other resources</a:t>
            </a:r>
          </a:p>
        </p:txBody>
      </p:sp>
      <p:sp>
        <p:nvSpPr>
          <p:cNvPr id="17416" name="Rectangle 8"/>
          <p:cNvSpPr>
            <a:spLocks noChangeArrowheads="1"/>
          </p:cNvSpPr>
          <p:nvPr/>
        </p:nvSpPr>
        <p:spPr bwMode="auto">
          <a:xfrm>
            <a:off x="3670300" y="2451100"/>
            <a:ext cx="2032000" cy="1270000"/>
          </a:xfrm>
          <a:prstGeom prst="rect">
            <a:avLst/>
          </a:prstGeom>
          <a:solidFill>
            <a:schemeClr val="bg2"/>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Production</a:t>
            </a:r>
          </a:p>
        </p:txBody>
      </p:sp>
      <p:sp>
        <p:nvSpPr>
          <p:cNvPr id="17417" name="Rectangle 9"/>
          <p:cNvSpPr>
            <a:spLocks noChangeArrowheads="1"/>
          </p:cNvSpPr>
          <p:nvPr/>
        </p:nvSpPr>
        <p:spPr bwMode="auto">
          <a:xfrm>
            <a:off x="4660900" y="3365500"/>
            <a:ext cx="2032000" cy="1270000"/>
          </a:xfrm>
          <a:prstGeom prst="rect">
            <a:avLst/>
          </a:prstGeom>
          <a:solidFill>
            <a:schemeClr val="accent1"/>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Marketing</a:t>
            </a:r>
          </a:p>
        </p:txBody>
      </p:sp>
      <p:sp>
        <p:nvSpPr>
          <p:cNvPr id="17418" name="Rectangle 10"/>
          <p:cNvSpPr>
            <a:spLocks noChangeArrowheads="1"/>
          </p:cNvSpPr>
          <p:nvPr/>
        </p:nvSpPr>
        <p:spPr bwMode="auto">
          <a:xfrm>
            <a:off x="5727700" y="4279900"/>
            <a:ext cx="2032000" cy="1270000"/>
          </a:xfrm>
          <a:prstGeom prst="rect">
            <a:avLst/>
          </a:prstGeom>
          <a:solidFill>
            <a:schemeClr val="bg2"/>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Distribution</a:t>
            </a:r>
          </a:p>
        </p:txBody>
      </p:sp>
      <p:sp>
        <p:nvSpPr>
          <p:cNvPr id="17419" name="Rectangle 11"/>
          <p:cNvSpPr>
            <a:spLocks noChangeArrowheads="1"/>
          </p:cNvSpPr>
          <p:nvPr/>
        </p:nvSpPr>
        <p:spPr bwMode="auto">
          <a:xfrm>
            <a:off x="6718300" y="5194300"/>
            <a:ext cx="2032000" cy="1270000"/>
          </a:xfrm>
          <a:prstGeom prst="rect">
            <a:avLst/>
          </a:prstGeom>
          <a:solidFill>
            <a:schemeClr val="accent1"/>
          </a:solidFill>
          <a:ln w="25400">
            <a:solidFill>
              <a:srgbClr val="000000"/>
            </a:solidFill>
            <a:miter lim="800000"/>
            <a:headEnd/>
            <a:tailEnd/>
          </a:ln>
          <a:effectLst>
            <a:outerShdw dist="53882" dir="2700000" algn="ctr" rotWithShape="0">
              <a:srgbClr val="000000"/>
            </a:outerShdw>
          </a:effectLst>
        </p:spPr>
        <p:txBody>
          <a:bodyPr wrap="none" lIns="90488" tIns="44450" rIns="90488" bIns="44450" anchor="ctr"/>
          <a:lstStyle/>
          <a:p>
            <a:pPr algn="ctr">
              <a:defRPr/>
            </a:pPr>
            <a:r>
              <a:rPr lang="en-US" sz="2000" b="1">
                <a:effectLst>
                  <a:outerShdw blurRad="38100" dist="38100" dir="2700000" algn="tl">
                    <a:srgbClr val="FFFFFF"/>
                  </a:outerShdw>
                </a:effectLst>
              </a:rPr>
              <a:t>Customer</a:t>
            </a:r>
          </a:p>
          <a:p>
            <a:pPr algn="ctr">
              <a:defRPr/>
            </a:pPr>
            <a:r>
              <a:rPr lang="en-US" sz="2000" b="1">
                <a:effectLst>
                  <a:outerShdw blurRad="38100" dist="38100" dir="2700000" algn="tl">
                    <a:srgbClr val="FFFFFF"/>
                  </a:outerShdw>
                </a:effectLst>
              </a:rPr>
              <a:t>Service</a:t>
            </a:r>
          </a:p>
        </p:txBody>
      </p:sp>
      <p:sp>
        <p:nvSpPr>
          <p:cNvPr id="17420" name="Oval 12"/>
          <p:cNvSpPr>
            <a:spLocks noChangeArrowheads="1"/>
          </p:cNvSpPr>
          <p:nvPr/>
        </p:nvSpPr>
        <p:spPr bwMode="auto">
          <a:xfrm>
            <a:off x="241300" y="5651500"/>
            <a:ext cx="1574800" cy="584200"/>
          </a:xfrm>
          <a:prstGeom prst="ellipse">
            <a:avLst/>
          </a:prstGeom>
          <a:solidFill>
            <a:schemeClr val="bg1"/>
          </a:solidFill>
          <a:ln w="25400">
            <a:solidFill>
              <a:schemeClr val="hlink"/>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defRPr/>
            </a:pPr>
            <a:r>
              <a:rPr lang="en-US" sz="2400">
                <a:solidFill>
                  <a:schemeClr val="hlink"/>
                </a:solidFill>
                <a:effectLst>
                  <a:outerShdw blurRad="38100" dist="38100" dir="2700000" algn="tl">
                    <a:srgbClr val="FFFFFF"/>
                  </a:outerShdw>
                </a:effectLst>
              </a:rPr>
              <a:t>Start</a:t>
            </a:r>
          </a:p>
        </p:txBody>
      </p:sp>
      <p:sp>
        <p:nvSpPr>
          <p:cNvPr id="17422" name="Line 14"/>
          <p:cNvSpPr>
            <a:spLocks noChangeShapeType="1"/>
          </p:cNvSpPr>
          <p:nvPr/>
        </p:nvSpPr>
        <p:spPr bwMode="auto">
          <a:xfrm flipV="1">
            <a:off x="76200" y="1828800"/>
            <a:ext cx="2057400" cy="2362200"/>
          </a:xfrm>
          <a:prstGeom prst="line">
            <a:avLst/>
          </a:prstGeom>
          <a:noFill/>
          <a:ln w="57150" cap="rnd">
            <a:solidFill>
              <a:srgbClr val="FF0000"/>
            </a:solidFill>
            <a:prstDash val="sysDot"/>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317012223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7415"/>
                                        </p:tgtEl>
                                        <p:attrNameLst>
                                          <p:attrName>style.visibility</p:attrName>
                                        </p:attrNameLst>
                                      </p:cBhvr>
                                      <p:to>
                                        <p:strVal val="visible"/>
                                      </p:to>
                                    </p:set>
                                    <p:animEffect transition="in" filter="slide(fromBottom)">
                                      <p:cBhvr>
                                        <p:cTn id="7" dur="500"/>
                                        <p:tgtEl>
                                          <p:spTgt spid="17415"/>
                                        </p:tgtEl>
                                      </p:cBhvr>
                                    </p:animEffect>
                                  </p:childTnLst>
                                </p:cTn>
                              </p:par>
                            </p:childTnLst>
                          </p:cTn>
                        </p:par>
                        <p:par>
                          <p:cTn id="8" fill="hold" nodeType="afterGroup">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7413"/>
                                        </p:tgtEl>
                                        <p:attrNameLst>
                                          <p:attrName>style.visibility</p:attrName>
                                        </p:attrNameLst>
                                      </p:cBhvr>
                                      <p:to>
                                        <p:strVal val="visible"/>
                                      </p:to>
                                    </p:set>
                                    <p:animEffect transition="in" filter="slide(fromBottom)">
                                      <p:cBhvr>
                                        <p:cTn id="11" dur="500"/>
                                        <p:tgtEl>
                                          <p:spTgt spid="17413"/>
                                        </p:tgtEl>
                                      </p:cBhvr>
                                    </p:animEffect>
                                  </p:childTnLst>
                                </p:cTn>
                              </p:par>
                            </p:childTnLst>
                          </p:cTn>
                        </p:par>
                        <p:par>
                          <p:cTn id="12" fill="hold" nodeType="afterGroup">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7412"/>
                                        </p:tgtEl>
                                        <p:attrNameLst>
                                          <p:attrName>style.visibility</p:attrName>
                                        </p:attrNameLst>
                                      </p:cBhvr>
                                      <p:to>
                                        <p:strVal val="visible"/>
                                      </p:to>
                                    </p:set>
                                    <p:animEffect transition="in" filter="slide(fromBottom)">
                                      <p:cBhvr>
                                        <p:cTn id="15" dur="500"/>
                                        <p:tgtEl>
                                          <p:spTgt spid="17412"/>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7422"/>
                                        </p:tgtEl>
                                        <p:attrNameLst>
                                          <p:attrName>style.visibility</p:attrName>
                                        </p:attrNameLst>
                                      </p:cBhvr>
                                      <p:to>
                                        <p:strVal val="visible"/>
                                      </p:to>
                                    </p:set>
                                    <p:animEffect transition="in" filter="wipe(down)">
                                      <p:cBhvr>
                                        <p:cTn id="19" dur="500"/>
                                        <p:tgtEl>
                                          <p:spTgt spid="17422"/>
                                        </p:tgtEl>
                                      </p:cBhvr>
                                    </p:animEffect>
                                  </p:childTnLst>
                                </p:cTn>
                              </p:par>
                            </p:childTnLst>
                          </p:cTn>
                        </p:par>
                        <p:par>
                          <p:cTn id="20" fill="hold" nodeType="afterGroup">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17416"/>
                                        </p:tgtEl>
                                        <p:attrNameLst>
                                          <p:attrName>style.visibility</p:attrName>
                                        </p:attrNameLst>
                                      </p:cBhvr>
                                      <p:to>
                                        <p:strVal val="visible"/>
                                      </p:to>
                                    </p:set>
                                    <p:animEffect transition="in" filter="slide(fromTop)">
                                      <p:cBhvr>
                                        <p:cTn id="23" dur="500"/>
                                        <p:tgtEl>
                                          <p:spTgt spid="17416"/>
                                        </p:tgtEl>
                                      </p:cBhvr>
                                    </p:animEffect>
                                  </p:childTnLst>
                                </p:cTn>
                              </p:par>
                            </p:childTnLst>
                          </p:cTn>
                        </p:par>
                        <p:par>
                          <p:cTn id="24" fill="hold" nodeType="afterGroup">
                            <p:stCondLst>
                              <p:cond delay="2500"/>
                            </p:stCondLst>
                            <p:childTnLst>
                              <p:par>
                                <p:cTn id="25" presetID="12" presetClass="entr" presetSubtype="1" fill="hold" grpId="0" nodeType="afterEffect">
                                  <p:stCondLst>
                                    <p:cond delay="0"/>
                                  </p:stCondLst>
                                  <p:childTnLst>
                                    <p:set>
                                      <p:cBhvr>
                                        <p:cTn id="26" dur="1" fill="hold">
                                          <p:stCondLst>
                                            <p:cond delay="0"/>
                                          </p:stCondLst>
                                        </p:cTn>
                                        <p:tgtEl>
                                          <p:spTgt spid="17417"/>
                                        </p:tgtEl>
                                        <p:attrNameLst>
                                          <p:attrName>style.visibility</p:attrName>
                                        </p:attrNameLst>
                                      </p:cBhvr>
                                      <p:to>
                                        <p:strVal val="visible"/>
                                      </p:to>
                                    </p:set>
                                    <p:animEffect transition="in" filter="slide(fromTop)">
                                      <p:cBhvr>
                                        <p:cTn id="27" dur="500"/>
                                        <p:tgtEl>
                                          <p:spTgt spid="17417"/>
                                        </p:tgtEl>
                                      </p:cBhvr>
                                    </p:animEffect>
                                  </p:childTnLst>
                                </p:cTn>
                              </p:par>
                            </p:childTnLst>
                          </p:cTn>
                        </p:par>
                        <p:par>
                          <p:cTn id="28" fill="hold" nodeType="afterGroup">
                            <p:stCondLst>
                              <p:cond delay="3000"/>
                            </p:stCondLst>
                            <p:childTnLst>
                              <p:par>
                                <p:cTn id="29" presetID="12" presetClass="entr" presetSubtype="1" fill="hold" grpId="0" nodeType="afterEffect">
                                  <p:stCondLst>
                                    <p:cond delay="0"/>
                                  </p:stCondLst>
                                  <p:childTnLst>
                                    <p:set>
                                      <p:cBhvr>
                                        <p:cTn id="30" dur="1" fill="hold">
                                          <p:stCondLst>
                                            <p:cond delay="0"/>
                                          </p:stCondLst>
                                        </p:cTn>
                                        <p:tgtEl>
                                          <p:spTgt spid="17418"/>
                                        </p:tgtEl>
                                        <p:attrNameLst>
                                          <p:attrName>style.visibility</p:attrName>
                                        </p:attrNameLst>
                                      </p:cBhvr>
                                      <p:to>
                                        <p:strVal val="visible"/>
                                      </p:to>
                                    </p:set>
                                    <p:animEffect transition="in" filter="slide(fromTop)">
                                      <p:cBhvr>
                                        <p:cTn id="31" dur="500"/>
                                        <p:tgtEl>
                                          <p:spTgt spid="17418"/>
                                        </p:tgtEl>
                                      </p:cBhvr>
                                    </p:animEffect>
                                  </p:childTnLst>
                                </p:cTn>
                              </p:par>
                            </p:childTnLst>
                          </p:cTn>
                        </p:par>
                        <p:par>
                          <p:cTn id="32" fill="hold" nodeType="afterGroup">
                            <p:stCondLst>
                              <p:cond delay="3500"/>
                            </p:stCondLst>
                            <p:childTnLst>
                              <p:par>
                                <p:cTn id="33" presetID="12" presetClass="entr" presetSubtype="1" fill="hold" grpId="0" nodeType="afterEffect">
                                  <p:stCondLst>
                                    <p:cond delay="0"/>
                                  </p:stCondLst>
                                  <p:childTnLst>
                                    <p:set>
                                      <p:cBhvr>
                                        <p:cTn id="34" dur="1" fill="hold">
                                          <p:stCondLst>
                                            <p:cond delay="0"/>
                                          </p:stCondLst>
                                        </p:cTn>
                                        <p:tgtEl>
                                          <p:spTgt spid="17419"/>
                                        </p:tgtEl>
                                        <p:attrNameLst>
                                          <p:attrName>style.visibility</p:attrName>
                                        </p:attrNameLst>
                                      </p:cBhvr>
                                      <p:to>
                                        <p:strVal val="visible"/>
                                      </p:to>
                                    </p:set>
                                    <p:animEffect transition="in" filter="slide(fromTop)">
                                      <p:cBhvr>
                                        <p:cTn id="35" dur="500"/>
                                        <p:tgtEl>
                                          <p:spTgt spid="17419"/>
                                        </p:tgtEl>
                                      </p:cBhvr>
                                    </p:animEffect>
                                  </p:childTnLst>
                                </p:cTn>
                              </p:par>
                            </p:childTnLst>
                          </p:cTn>
                        </p:par>
                        <p:par>
                          <p:cTn id="36" fill="hold" nodeType="afterGroup">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7423"/>
                                        </p:tgtEl>
                                        <p:attrNameLst>
                                          <p:attrName>style.visibility</p:attrName>
                                        </p:attrNameLst>
                                      </p:cBhvr>
                                      <p:to>
                                        <p:strVal val="visible"/>
                                      </p:to>
                                    </p:set>
                                    <p:animEffect transition="in" filter="wipe(up)">
                                      <p:cBhvr>
                                        <p:cTn id="39" dur="500"/>
                                        <p:tgtEl>
                                          <p:spTgt spid="17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3" grpId="0" animBg="1"/>
      <p:bldP spid="17412" grpId="0" animBg="1" autoUpdateAnimBg="0"/>
      <p:bldP spid="17413" grpId="0" animBg="1" autoUpdateAnimBg="0"/>
      <p:bldP spid="17415" grpId="0" animBg="1" autoUpdateAnimBg="0"/>
      <p:bldP spid="17416" grpId="0" animBg="1" autoUpdateAnimBg="0"/>
      <p:bldP spid="17417" grpId="0" animBg="1" autoUpdateAnimBg="0"/>
      <p:bldP spid="17418" grpId="0" animBg="1" autoUpdateAnimBg="0"/>
      <p:bldP spid="17419" grpId="0" animBg="1" autoUpdateAnimBg="0"/>
      <p:bldP spid="174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xfrm>
            <a:off x="304800" y="152400"/>
            <a:ext cx="8534400" cy="1219200"/>
          </a:xfrm>
          <a:extLst>
            <a:ext uri="{909E8E84-426E-40DD-AFC4-6F175D3DCCD1}">
              <a14:hiddenFill xmlns="" xmlns:a14="http://schemas.microsoft.com/office/drawing/2010/main">
                <a:solidFill>
                  <a:srgbClr val="051A85"/>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dirty="0" smtClean="0">
                <a:effectLst>
                  <a:outerShdw blurRad="38100" dist="38100" dir="2700000" algn="tl">
                    <a:srgbClr val="C0C0C0"/>
                  </a:outerShdw>
                </a:effectLst>
              </a:rPr>
              <a:t>Ethical Climate of Business</a:t>
            </a:r>
          </a:p>
        </p:txBody>
      </p:sp>
      <p:sp>
        <p:nvSpPr>
          <p:cNvPr id="176131" name="Rectangle 1027"/>
          <p:cNvSpPr>
            <a:spLocks noGrp="1" noChangeArrowheads="1"/>
          </p:cNvSpPr>
          <p:nvPr>
            <p:ph idx="1"/>
          </p:nvPr>
        </p:nvSpPr>
        <p:spPr>
          <a:xfrm>
            <a:off x="304800" y="1295400"/>
            <a:ext cx="8534400" cy="2590800"/>
          </a:xfrm>
          <a:solidFill>
            <a:srgbClr val="FBE3B3">
              <a:alpha val="94116"/>
            </a:srgbClr>
          </a:solidFill>
          <a:ln w="12700">
            <a:solidFill>
              <a:srgbClr val="000000"/>
            </a:solidFill>
            <a:miter lim="800000"/>
            <a:headEnd/>
            <a:tailEnd/>
          </a:ln>
          <a:effectLst>
            <a:outerShdw dist="53882" dir="2700000" algn="ctr" rotWithShape="0">
              <a:srgbClr val="000000"/>
            </a:outerShdw>
          </a:effectLst>
        </p:spPr>
        <p:txBody>
          <a:bodyPr lIns="90488" tIns="44450" rIns="90488" bIns="44450"/>
          <a:lstStyle/>
          <a:p>
            <a:pPr algn="ctr" eaLnBrk="1" hangingPunct="1">
              <a:lnSpc>
                <a:spcPct val="90000"/>
              </a:lnSpc>
              <a:spcBef>
                <a:spcPct val="50000"/>
              </a:spcBef>
              <a:buFontTx/>
              <a:buNone/>
            </a:pPr>
            <a:r>
              <a:rPr lang="en-US" smtClean="0">
                <a:solidFill>
                  <a:srgbClr val="000000"/>
                </a:solidFill>
              </a:rPr>
              <a:t>   </a:t>
            </a:r>
            <a:r>
              <a:rPr lang="en-US" sz="2800" smtClean="0">
                <a:solidFill>
                  <a:srgbClr val="000000"/>
                </a:solidFill>
              </a:rPr>
              <a:t>The corporate scandals experienced over the last few years have shown us that</a:t>
            </a:r>
            <a:r>
              <a:rPr lang="en-US" smtClean="0">
                <a:solidFill>
                  <a:srgbClr val="000000"/>
                </a:solidFill>
              </a:rPr>
              <a:t> u</a:t>
            </a:r>
            <a:r>
              <a:rPr lang="en-US" sz="2800" smtClean="0">
                <a:solidFill>
                  <a:srgbClr val="000000"/>
                </a:solidFill>
              </a:rPr>
              <a:t>nethical behavior in business is wrong in a moral sense and can be disastrous in the economy.   In addition to Sarbanes-Oxley, there will likely be more reforms in corporate governance and accounting.</a:t>
            </a:r>
          </a:p>
        </p:txBody>
      </p:sp>
    </p:spTree>
    <p:extLst>
      <p:ext uri="{BB962C8B-B14F-4D97-AF65-F5344CB8AC3E}">
        <p14:creationId xmlns="" xmlns:p14="http://schemas.microsoft.com/office/powerpoint/2010/main" val="900984552"/>
      </p:ext>
    </p:extLst>
  </p:cSld>
  <p:clrMapOvr>
    <a:masterClrMapping/>
  </p:clrMapOvr>
  <p:transition>
    <p:split orient="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152400"/>
            <a:ext cx="8534400" cy="1219200"/>
          </a:xfrm>
          <a:extLst>
            <a:ext uri="{909E8E84-426E-40DD-AFC4-6F175D3DCCD1}">
              <a14:hiddenFill xmlns="" xmlns:a14="http://schemas.microsoft.com/office/drawing/2010/main">
                <a:solidFill>
                  <a:srgbClr val="051A85"/>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rtlCol="0">
            <a:normAutofit/>
          </a:bodyPr>
          <a:lstStyle/>
          <a:p>
            <a:pPr eaLnBrk="1" fontAlgn="auto" hangingPunct="1">
              <a:spcAft>
                <a:spcPts val="0"/>
              </a:spcAft>
              <a:defRPr/>
            </a:pPr>
            <a:r>
              <a:rPr lang="en-US" dirty="0" smtClean="0">
                <a:effectLst>
                  <a:outerShdw blurRad="38100" dist="38100" dir="2700000" algn="tl">
                    <a:srgbClr val="C0C0C0"/>
                  </a:outerShdw>
                </a:effectLst>
              </a:rPr>
              <a:t>Managerial Accounting as a Career</a:t>
            </a:r>
          </a:p>
        </p:txBody>
      </p:sp>
      <p:sp>
        <p:nvSpPr>
          <p:cNvPr id="177155" name="Rectangle 3"/>
          <p:cNvSpPr>
            <a:spLocks noGrp="1" noChangeArrowheads="1"/>
          </p:cNvSpPr>
          <p:nvPr>
            <p:ph idx="1"/>
          </p:nvPr>
        </p:nvSpPr>
        <p:spPr>
          <a:xfrm>
            <a:off x="304800" y="1371600"/>
            <a:ext cx="8534400" cy="668338"/>
          </a:xfrm>
          <a:extLst>
            <a:ext uri="{909E8E84-426E-40DD-AFC4-6F175D3DCCD1}">
              <a14:hiddenFill xmlns="" xmlns:a14="http://schemas.microsoft.com/office/drawing/2010/main">
                <a:solidFill>
                  <a:schemeClr val="bg1">
                    <a:alpha val="94116"/>
                  </a:schemeClr>
                </a:solidFill>
              </a14:hiddenFill>
            </a:ext>
            <a:ext uri="{91240B29-F687-4F45-9708-019B960494DF}">
              <a14:hiddenLine xmlns="" xmlns:a14="http://schemas.microsoft.com/office/drawing/2010/main" w="12700">
                <a:solidFill>
                  <a:srgbClr val="3A5482"/>
                </a:solidFill>
                <a:miter lim="800000"/>
                <a:headEnd/>
                <a:tailEnd/>
              </a14:hiddenLine>
            </a:ext>
          </a:extLst>
        </p:spPr>
        <p:txBody>
          <a:bodyPr lIns="90488" tIns="44450" rIns="90488" bIns="44450"/>
          <a:lstStyle/>
          <a:p>
            <a:pPr algn="ctr" eaLnBrk="1" hangingPunct="1">
              <a:buFontTx/>
              <a:buNone/>
            </a:pPr>
            <a:r>
              <a:rPr lang="en-US" smtClean="0"/>
              <a:t>Professional Organizations</a:t>
            </a:r>
          </a:p>
        </p:txBody>
      </p:sp>
      <p:sp>
        <p:nvSpPr>
          <p:cNvPr id="19460" name="AutoShape 4"/>
          <p:cNvSpPr>
            <a:spLocks noChangeArrowheads="1"/>
          </p:cNvSpPr>
          <p:nvPr/>
        </p:nvSpPr>
        <p:spPr bwMode="auto">
          <a:xfrm>
            <a:off x="1079500" y="2222500"/>
            <a:ext cx="6985000" cy="508000"/>
          </a:xfrm>
          <a:prstGeom prst="roundRect">
            <a:avLst>
              <a:gd name="adj" fmla="val 12495"/>
            </a:avLst>
          </a:prstGeom>
          <a:solidFill>
            <a:schemeClr val="accent1"/>
          </a:solidFill>
          <a:ln w="25400">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pPr algn="ctr">
              <a:defRPr/>
            </a:pPr>
            <a:r>
              <a:rPr lang="en-US" sz="2400">
                <a:effectLst>
                  <a:outerShdw blurRad="38100" dist="38100" dir="2700000" algn="tl">
                    <a:srgbClr val="FFFFFF"/>
                  </a:outerShdw>
                </a:effectLst>
              </a:rPr>
              <a:t>Institute of Management Accountants (IMA)</a:t>
            </a:r>
          </a:p>
        </p:txBody>
      </p:sp>
      <p:sp>
        <p:nvSpPr>
          <p:cNvPr id="19461" name="Rectangle 5"/>
          <p:cNvSpPr>
            <a:spLocks noChangeArrowheads="1"/>
          </p:cNvSpPr>
          <p:nvPr/>
        </p:nvSpPr>
        <p:spPr bwMode="auto">
          <a:xfrm>
            <a:off x="774700" y="3670300"/>
            <a:ext cx="2108200" cy="2260600"/>
          </a:xfrm>
          <a:prstGeom prst="rect">
            <a:avLst/>
          </a:prstGeom>
          <a:solidFill>
            <a:schemeClr val="tx2">
              <a:lumMod val="40000"/>
              <a:lumOff val="60000"/>
            </a:schemeClr>
          </a:solidFill>
          <a:ln w="25400">
            <a:solidFill>
              <a:srgbClr val="000000"/>
            </a:solidFill>
            <a:miter lim="800000"/>
            <a:headEnd/>
            <a:tailEnd/>
          </a:ln>
          <a:effectLst>
            <a:outerShdw dist="71842" dir="2700000" algn="ctr" rotWithShape="0">
              <a:srgbClr val="000000"/>
            </a:outerShdw>
          </a:effectLst>
        </p:spPr>
        <p:txBody>
          <a:bodyPr wrap="none" lIns="90488" tIns="44450" rIns="90488" bIns="44450" anchor="ctr"/>
          <a:lstStyle/>
          <a:p>
            <a:pPr algn="ctr">
              <a:defRPr/>
            </a:pPr>
            <a:r>
              <a:rPr lang="en-US" sz="2400">
                <a:solidFill>
                  <a:srgbClr val="714400"/>
                </a:solidFill>
                <a:effectLst>
                  <a:outerShdw blurRad="38100" dist="38100" dir="2700000" algn="tl">
                    <a:srgbClr val="FFFFFF"/>
                  </a:outerShdw>
                </a:effectLst>
              </a:rPr>
              <a:t>Publishes</a:t>
            </a:r>
          </a:p>
          <a:p>
            <a:pPr algn="ctr">
              <a:defRPr/>
            </a:pPr>
            <a:r>
              <a:rPr lang="en-US" sz="2400" i="1">
                <a:solidFill>
                  <a:schemeClr val="bg1"/>
                </a:solidFill>
              </a:rPr>
              <a:t>Management</a:t>
            </a:r>
          </a:p>
          <a:p>
            <a:pPr algn="ctr">
              <a:defRPr/>
            </a:pPr>
            <a:r>
              <a:rPr lang="en-US" sz="2400" i="1">
                <a:solidFill>
                  <a:schemeClr val="bg1"/>
                </a:solidFill>
              </a:rPr>
              <a:t>Accounting</a:t>
            </a:r>
            <a:endParaRPr lang="en-US" sz="2400">
              <a:solidFill>
                <a:schemeClr val="bg1"/>
              </a:solidFill>
            </a:endParaRPr>
          </a:p>
          <a:p>
            <a:pPr algn="ctr">
              <a:defRPr/>
            </a:pPr>
            <a:r>
              <a:rPr lang="en-US" sz="2400">
                <a:solidFill>
                  <a:srgbClr val="714400"/>
                </a:solidFill>
                <a:effectLst>
                  <a:outerShdw blurRad="38100" dist="38100" dir="2700000" algn="tl">
                    <a:srgbClr val="FFFFFF"/>
                  </a:outerShdw>
                </a:effectLst>
              </a:rPr>
              <a:t>and research</a:t>
            </a:r>
          </a:p>
          <a:p>
            <a:pPr algn="ctr">
              <a:defRPr/>
            </a:pPr>
            <a:r>
              <a:rPr lang="en-US" sz="2400">
                <a:solidFill>
                  <a:srgbClr val="714400"/>
                </a:solidFill>
                <a:effectLst>
                  <a:outerShdw blurRad="38100" dist="38100" dir="2700000" algn="tl">
                    <a:srgbClr val="FFFFFF"/>
                  </a:outerShdw>
                </a:effectLst>
              </a:rPr>
              <a:t>studies.</a:t>
            </a:r>
          </a:p>
        </p:txBody>
      </p:sp>
      <p:sp>
        <p:nvSpPr>
          <p:cNvPr id="19462" name="Rectangle 6"/>
          <p:cNvSpPr>
            <a:spLocks noChangeArrowheads="1"/>
          </p:cNvSpPr>
          <p:nvPr/>
        </p:nvSpPr>
        <p:spPr bwMode="auto">
          <a:xfrm>
            <a:off x="3517900" y="3670300"/>
            <a:ext cx="2108200" cy="2260600"/>
          </a:xfrm>
          <a:prstGeom prst="rect">
            <a:avLst/>
          </a:prstGeom>
          <a:solidFill>
            <a:schemeClr val="tx2">
              <a:lumMod val="40000"/>
              <a:lumOff val="60000"/>
            </a:schemeClr>
          </a:solidFill>
          <a:ln w="25400">
            <a:solidFill>
              <a:srgbClr val="000000"/>
            </a:solidFill>
            <a:miter lim="800000"/>
            <a:headEnd/>
            <a:tailEnd/>
          </a:ln>
          <a:effectLst>
            <a:outerShdw dist="71842" dir="2700000" algn="ctr" rotWithShape="0">
              <a:srgbClr val="000000"/>
            </a:outerShdw>
          </a:effectLst>
        </p:spPr>
        <p:txBody>
          <a:bodyPr wrap="none" lIns="90488" tIns="44450" rIns="90488" bIns="44450" anchor="ctr"/>
          <a:lstStyle/>
          <a:p>
            <a:pPr algn="ctr">
              <a:defRPr/>
            </a:pPr>
            <a:r>
              <a:rPr lang="en-US" sz="2400">
                <a:solidFill>
                  <a:srgbClr val="714400"/>
                </a:solidFill>
                <a:effectLst>
                  <a:outerShdw blurRad="38100" dist="38100" dir="2700000" algn="tl">
                    <a:srgbClr val="FFFFFF"/>
                  </a:outerShdw>
                </a:effectLst>
              </a:rPr>
              <a:t>Administers</a:t>
            </a:r>
            <a:endParaRPr lang="en-US" sz="2400">
              <a:effectLst>
                <a:outerShdw blurRad="38100" dist="38100" dir="2700000" algn="tl">
                  <a:srgbClr val="FFFFFF"/>
                </a:outerShdw>
              </a:effectLst>
            </a:endParaRPr>
          </a:p>
          <a:p>
            <a:pPr algn="ctr">
              <a:defRPr/>
            </a:pPr>
            <a:r>
              <a:rPr lang="en-US" sz="2400" i="1">
                <a:solidFill>
                  <a:schemeClr val="bg1"/>
                </a:solidFill>
              </a:rPr>
              <a:t>Certified</a:t>
            </a:r>
          </a:p>
          <a:p>
            <a:pPr algn="ctr">
              <a:defRPr/>
            </a:pPr>
            <a:r>
              <a:rPr lang="en-US" sz="2400" i="1">
                <a:solidFill>
                  <a:schemeClr val="bg1"/>
                </a:solidFill>
              </a:rPr>
              <a:t>Management</a:t>
            </a:r>
          </a:p>
          <a:p>
            <a:pPr algn="ctr">
              <a:defRPr/>
            </a:pPr>
            <a:r>
              <a:rPr lang="en-US" sz="2400" i="1">
                <a:solidFill>
                  <a:schemeClr val="bg1"/>
                </a:solidFill>
              </a:rPr>
              <a:t>Accountant</a:t>
            </a:r>
            <a:endParaRPr lang="en-US" sz="2400" i="1">
              <a:solidFill>
                <a:schemeClr val="hlink"/>
              </a:solidFill>
            </a:endParaRPr>
          </a:p>
          <a:p>
            <a:pPr algn="ctr">
              <a:defRPr/>
            </a:pPr>
            <a:r>
              <a:rPr lang="en-US" sz="2400">
                <a:solidFill>
                  <a:srgbClr val="714400"/>
                </a:solidFill>
                <a:effectLst>
                  <a:outerShdw blurRad="38100" dist="38100" dir="2700000" algn="tl">
                    <a:srgbClr val="FFFFFF"/>
                  </a:outerShdw>
                </a:effectLst>
              </a:rPr>
              <a:t>program</a:t>
            </a:r>
          </a:p>
        </p:txBody>
      </p:sp>
      <p:sp>
        <p:nvSpPr>
          <p:cNvPr id="19463" name="Rectangle 7"/>
          <p:cNvSpPr>
            <a:spLocks noChangeArrowheads="1"/>
          </p:cNvSpPr>
          <p:nvPr/>
        </p:nvSpPr>
        <p:spPr bwMode="auto">
          <a:xfrm>
            <a:off x="6261100" y="3670300"/>
            <a:ext cx="2108200" cy="2260600"/>
          </a:xfrm>
          <a:prstGeom prst="rect">
            <a:avLst/>
          </a:prstGeom>
          <a:solidFill>
            <a:schemeClr val="tx2">
              <a:lumMod val="40000"/>
              <a:lumOff val="60000"/>
            </a:schemeClr>
          </a:solidFill>
          <a:ln w="25400">
            <a:solidFill>
              <a:srgbClr val="000000"/>
            </a:solidFill>
            <a:miter lim="800000"/>
            <a:headEnd/>
            <a:tailEnd/>
          </a:ln>
          <a:effectLst>
            <a:outerShdw dist="71842" dir="2700000" algn="ctr" rotWithShape="0">
              <a:srgbClr val="000000"/>
            </a:outerShdw>
          </a:effectLst>
        </p:spPr>
        <p:txBody>
          <a:bodyPr wrap="none" lIns="90488" tIns="44450" rIns="90488" bIns="44450" anchor="ctr"/>
          <a:lstStyle/>
          <a:p>
            <a:pPr algn="ctr">
              <a:defRPr/>
            </a:pPr>
            <a:r>
              <a:rPr lang="en-US" sz="2400">
                <a:solidFill>
                  <a:srgbClr val="714400"/>
                </a:solidFill>
                <a:effectLst>
                  <a:outerShdw blurRad="38100" dist="38100" dir="2700000" algn="tl">
                    <a:srgbClr val="FFFFFF"/>
                  </a:outerShdw>
                </a:effectLst>
              </a:rPr>
              <a:t>Develops</a:t>
            </a:r>
            <a:endParaRPr lang="en-US" sz="2400">
              <a:effectLst>
                <a:outerShdw blurRad="38100" dist="38100" dir="2700000" algn="tl">
                  <a:srgbClr val="FFFFFF"/>
                </a:outerShdw>
              </a:effectLst>
            </a:endParaRPr>
          </a:p>
          <a:p>
            <a:pPr algn="ctr">
              <a:defRPr/>
            </a:pPr>
            <a:r>
              <a:rPr lang="en-US" sz="2400" i="1">
                <a:solidFill>
                  <a:schemeClr val="bg1"/>
                </a:solidFill>
              </a:rPr>
              <a:t>Standards of</a:t>
            </a:r>
          </a:p>
          <a:p>
            <a:pPr algn="ctr">
              <a:defRPr/>
            </a:pPr>
            <a:r>
              <a:rPr lang="en-US" sz="2400" i="1">
                <a:solidFill>
                  <a:schemeClr val="bg1"/>
                </a:solidFill>
              </a:rPr>
              <a:t>Ethical</a:t>
            </a:r>
          </a:p>
          <a:p>
            <a:pPr algn="ctr">
              <a:defRPr/>
            </a:pPr>
            <a:r>
              <a:rPr lang="en-US" sz="2400" i="1">
                <a:solidFill>
                  <a:schemeClr val="bg1"/>
                </a:solidFill>
              </a:rPr>
              <a:t>Conduct for</a:t>
            </a:r>
          </a:p>
          <a:p>
            <a:pPr algn="ctr">
              <a:defRPr/>
            </a:pPr>
            <a:r>
              <a:rPr lang="en-US" sz="2400" i="1">
                <a:solidFill>
                  <a:schemeClr val="bg1"/>
                </a:solidFill>
              </a:rPr>
              <a:t>Management</a:t>
            </a:r>
          </a:p>
          <a:p>
            <a:pPr algn="ctr">
              <a:defRPr/>
            </a:pPr>
            <a:r>
              <a:rPr lang="en-US" sz="2400" i="1">
                <a:solidFill>
                  <a:schemeClr val="bg1"/>
                </a:solidFill>
              </a:rPr>
              <a:t>Accountants</a:t>
            </a:r>
          </a:p>
        </p:txBody>
      </p:sp>
      <p:sp>
        <p:nvSpPr>
          <p:cNvPr id="177160" name="Line 8"/>
          <p:cNvSpPr>
            <a:spLocks noChangeShapeType="1"/>
          </p:cNvSpPr>
          <p:nvPr/>
        </p:nvSpPr>
        <p:spPr bwMode="auto">
          <a:xfrm>
            <a:off x="1752600" y="3228975"/>
            <a:ext cx="5638800" cy="0"/>
          </a:xfrm>
          <a:prstGeom prst="line">
            <a:avLst/>
          </a:prstGeom>
          <a:noFill/>
          <a:ln w="254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7161" name="Line 9"/>
          <p:cNvSpPr>
            <a:spLocks noChangeShapeType="1"/>
          </p:cNvSpPr>
          <p:nvPr/>
        </p:nvSpPr>
        <p:spPr bwMode="auto">
          <a:xfrm>
            <a:off x="1752600" y="3200400"/>
            <a:ext cx="0" cy="45720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7162" name="Line 10"/>
          <p:cNvSpPr>
            <a:spLocks noChangeShapeType="1"/>
          </p:cNvSpPr>
          <p:nvPr/>
        </p:nvSpPr>
        <p:spPr bwMode="auto">
          <a:xfrm>
            <a:off x="7391400" y="3200400"/>
            <a:ext cx="0" cy="45720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7163" name="Line 11"/>
          <p:cNvSpPr>
            <a:spLocks noChangeShapeType="1"/>
          </p:cNvSpPr>
          <p:nvPr/>
        </p:nvSpPr>
        <p:spPr bwMode="auto">
          <a:xfrm>
            <a:off x="4495800" y="3219450"/>
            <a:ext cx="0" cy="45720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7164" name="Line 12"/>
          <p:cNvSpPr>
            <a:spLocks noChangeShapeType="1"/>
          </p:cNvSpPr>
          <p:nvPr/>
        </p:nvSpPr>
        <p:spPr bwMode="auto">
          <a:xfrm>
            <a:off x="4495800" y="2747963"/>
            <a:ext cx="0" cy="457200"/>
          </a:xfrm>
          <a:prstGeom prst="line">
            <a:avLst/>
          </a:prstGeom>
          <a:noFill/>
          <a:ln w="254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1918673686"/>
      </p:ext>
    </p:extLst>
  </p:cSld>
  <p:clrMapOvr>
    <a:masterClrMapping/>
  </p:clrMapOvr>
  <p:transition>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le 1"/>
          <p:cNvSpPr>
            <a:spLocks noGrp="1"/>
          </p:cNvSpPr>
          <p:nvPr>
            <p:ph type="title"/>
          </p:nvPr>
        </p:nvSpPr>
        <p:spPr/>
        <p:txBody>
          <a:bodyPr/>
          <a:lstStyle/>
          <a:p>
            <a:r>
              <a:rPr lang="en-US" dirty="0" smtClean="0">
                <a:latin typeface="Times New Roman" pitchFamily="18" charset="0"/>
                <a:cs typeface="Times New Roman" pitchFamily="18" charset="0"/>
              </a:rPr>
              <a:t>Focus on Ethics</a:t>
            </a:r>
          </a:p>
        </p:txBody>
      </p:sp>
      <p:sp>
        <p:nvSpPr>
          <p:cNvPr id="178179" name="Content Placeholder 2"/>
          <p:cNvSpPr>
            <a:spLocks noGrp="1"/>
          </p:cNvSpPr>
          <p:nvPr>
            <p:ph idx="1"/>
          </p:nvPr>
        </p:nvSpPr>
        <p:spPr>
          <a:xfrm>
            <a:off x="457200" y="1295400"/>
            <a:ext cx="8229600" cy="4800600"/>
          </a:xfrm>
          <a:ln>
            <a:solidFill>
              <a:schemeClr val="accent1"/>
            </a:solidFill>
            <a:miter lim="800000"/>
            <a:headEnd/>
            <a:tailEnd/>
          </a:ln>
        </p:spPr>
        <p:txBody>
          <a:bodyPr>
            <a:normAutofit lnSpcReduction="10000"/>
          </a:bodyPr>
          <a:lstStyle/>
          <a:p>
            <a:pPr lvl="1"/>
            <a:r>
              <a:rPr lang="en-US" smtClean="0">
                <a:latin typeface="Times New Roman" pitchFamily="18" charset="0"/>
                <a:cs typeface="Times New Roman" pitchFamily="18" charset="0"/>
              </a:rPr>
              <a:t>Competence</a:t>
            </a:r>
          </a:p>
          <a:p>
            <a:pPr lvl="2"/>
            <a:r>
              <a:rPr lang="en-US" smtClean="0">
                <a:latin typeface="Times New Roman" pitchFamily="18" charset="0"/>
                <a:cs typeface="Times New Roman" pitchFamily="18" charset="0"/>
              </a:rPr>
              <a:t>Knowledge, skills, understanding of laws, regulations</a:t>
            </a:r>
          </a:p>
          <a:p>
            <a:pPr lvl="1"/>
            <a:r>
              <a:rPr lang="en-US" smtClean="0">
                <a:latin typeface="Times New Roman" pitchFamily="18" charset="0"/>
                <a:cs typeface="Times New Roman" pitchFamily="18" charset="0"/>
              </a:rPr>
              <a:t>Confidentiality</a:t>
            </a:r>
          </a:p>
          <a:p>
            <a:pPr lvl="2"/>
            <a:r>
              <a:rPr lang="en-US" smtClean="0">
                <a:latin typeface="Times New Roman" pitchFamily="18" charset="0"/>
                <a:cs typeface="Times New Roman" pitchFamily="18" charset="0"/>
              </a:rPr>
              <a:t>Refrain from disclosing information and from personal use of information</a:t>
            </a:r>
          </a:p>
          <a:p>
            <a:pPr lvl="1"/>
            <a:r>
              <a:rPr lang="en-US" smtClean="0">
                <a:latin typeface="Times New Roman" pitchFamily="18" charset="0"/>
                <a:cs typeface="Times New Roman" pitchFamily="18" charset="0"/>
              </a:rPr>
              <a:t>Integrity</a:t>
            </a:r>
          </a:p>
          <a:p>
            <a:pPr lvl="2"/>
            <a:r>
              <a:rPr lang="en-US" smtClean="0">
                <a:latin typeface="Times New Roman" pitchFamily="18" charset="0"/>
                <a:cs typeface="Times New Roman" pitchFamily="18" charset="0"/>
              </a:rPr>
              <a:t>Avoid conflict of interest, refrain from activity that could prejudice their ability for performing duties.</a:t>
            </a:r>
          </a:p>
          <a:p>
            <a:pPr lvl="1"/>
            <a:r>
              <a:rPr lang="en-US" smtClean="0">
                <a:latin typeface="Times New Roman" pitchFamily="18" charset="0"/>
                <a:cs typeface="Times New Roman" pitchFamily="18" charset="0"/>
              </a:rPr>
              <a:t>Objectivity</a:t>
            </a:r>
          </a:p>
          <a:p>
            <a:pPr lvl="2"/>
            <a:r>
              <a:rPr lang="en-US" smtClean="0">
                <a:latin typeface="Times New Roman" pitchFamily="18" charset="0"/>
                <a:cs typeface="Times New Roman" pitchFamily="18" charset="0"/>
              </a:rPr>
              <a:t>Communicate information fairly, disclose relavent info for stakeholders.</a:t>
            </a:r>
          </a:p>
        </p:txBody>
      </p:sp>
    </p:spTree>
    <p:extLst>
      <p:ext uri="{BB962C8B-B14F-4D97-AF65-F5344CB8AC3E}">
        <p14:creationId xmlns="" xmlns:p14="http://schemas.microsoft.com/office/powerpoint/2010/main" val="2388203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ctrTitle"/>
          </p:nvPr>
        </p:nvSpPr>
        <p:spPr/>
        <p:txBody>
          <a:bodyPr/>
          <a:lstStyle/>
          <a:p>
            <a:pPr eaLnBrk="1" hangingPunct="1"/>
            <a:r>
              <a:rPr lang="en-US" sz="7200" b="1" dirty="0" smtClean="0"/>
              <a:t>Inventories</a:t>
            </a:r>
          </a:p>
        </p:txBody>
      </p:sp>
    </p:spTree>
    <p:extLst>
      <p:ext uri="{BB962C8B-B14F-4D97-AF65-F5344CB8AC3E}">
        <p14:creationId xmlns="" xmlns:p14="http://schemas.microsoft.com/office/powerpoint/2010/main" val="3003436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457200" y="457200"/>
            <a:ext cx="8382000" cy="1143000"/>
          </a:xfrm>
        </p:spPr>
        <p:txBody>
          <a:bodyPr>
            <a:normAutofit/>
          </a:bodyPr>
          <a:lstStyle/>
          <a:p>
            <a:pPr eaLnBrk="1" hangingPunct="1"/>
            <a:r>
              <a:rPr lang="en-US" dirty="0" smtClean="0"/>
              <a:t>Service </a:t>
            </a:r>
            <a:r>
              <a:rPr lang="en-US" dirty="0" err="1"/>
              <a:t>v</a:t>
            </a:r>
            <a:r>
              <a:rPr lang="en-US" dirty="0" err="1" smtClean="0"/>
              <a:t>s</a:t>
            </a:r>
            <a:r>
              <a:rPr lang="en-US" dirty="0" smtClean="0"/>
              <a:t> Merchandising Business</a:t>
            </a:r>
          </a:p>
        </p:txBody>
      </p:sp>
      <p:sp>
        <p:nvSpPr>
          <p:cNvPr id="182275" name="Rectangle 3"/>
          <p:cNvSpPr>
            <a:spLocks noGrp="1" noChangeArrowheads="1"/>
          </p:cNvSpPr>
          <p:nvPr>
            <p:ph type="body" sz="half" idx="1"/>
          </p:nvPr>
        </p:nvSpPr>
        <p:spPr>
          <a:xfrm>
            <a:off x="152400" y="1981200"/>
            <a:ext cx="4038600" cy="4495800"/>
          </a:xfrm>
        </p:spPr>
        <p:txBody>
          <a:bodyPr/>
          <a:lstStyle/>
          <a:p>
            <a:pPr eaLnBrk="1" hangingPunct="1"/>
            <a:r>
              <a:rPr lang="en-US" sz="2800" b="1" smtClean="0">
                <a:latin typeface="Times New Roman" pitchFamily="18" charset="0"/>
                <a:cs typeface="Times New Roman" pitchFamily="18" charset="0"/>
              </a:rPr>
              <a:t>Revenue activities of a merchandising business involve the buying and selling of merchandise</a:t>
            </a:r>
          </a:p>
          <a:p>
            <a:pPr eaLnBrk="1" hangingPunct="1"/>
            <a:endParaRPr lang="en-US" sz="2800" b="1" smtClean="0">
              <a:latin typeface="Times New Roman" pitchFamily="18" charset="0"/>
              <a:cs typeface="Times New Roman" pitchFamily="18" charset="0"/>
            </a:endParaRPr>
          </a:p>
          <a:p>
            <a:pPr eaLnBrk="1" hangingPunct="1"/>
            <a:r>
              <a:rPr lang="en-US" sz="2800" b="1" smtClean="0">
                <a:latin typeface="Times New Roman" pitchFamily="18" charset="0"/>
                <a:cs typeface="Times New Roman" pitchFamily="18" charset="0"/>
              </a:rPr>
              <a:t>Comparison to service business</a:t>
            </a:r>
          </a:p>
          <a:p>
            <a:pPr eaLnBrk="1" hangingPunct="1"/>
            <a:endParaRPr lang="en-US" sz="2800" b="1" smtClean="0">
              <a:latin typeface="Times New Roman" pitchFamily="18" charset="0"/>
              <a:cs typeface="Times New Roman" pitchFamily="18" charset="0"/>
            </a:endParaRPr>
          </a:p>
        </p:txBody>
      </p:sp>
      <p:graphicFrame>
        <p:nvGraphicFramePr>
          <p:cNvPr id="67664" name="Group 80"/>
          <p:cNvGraphicFramePr>
            <a:graphicFrameLocks noGrp="1"/>
          </p:cNvGraphicFramePr>
          <p:nvPr>
            <p:ph sz="half" idx="2"/>
          </p:nvPr>
        </p:nvGraphicFramePr>
        <p:xfrm>
          <a:off x="4114800" y="1981200"/>
          <a:ext cx="4724400" cy="4557713"/>
        </p:xfrm>
        <a:graphic>
          <a:graphicData uri="http://schemas.openxmlformats.org/drawingml/2006/table">
            <a:tbl>
              <a:tblPr/>
              <a:tblGrid>
                <a:gridCol w="2057400"/>
                <a:gridCol w="2667000"/>
              </a:tblGrid>
              <a:tr h="64006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Service Business</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Merchandising Business</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r>
              <a:tr h="55716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Fees earned</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Sales</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9143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Less Operating expenses</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Less Cost of merchandise sold</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5716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=Net income</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=Gross Profit</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9444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Less Operating expenses</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9444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cs typeface="Times New Roman" pitchFamily="18" charset="0"/>
                        </a:rPr>
                        <a:t>=Net Income</a:t>
                      </a:r>
                    </a:p>
                  </a:txBody>
                  <a:tcPr marT="45716" marB="4571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 xmlns:p14="http://schemas.microsoft.com/office/powerpoint/2010/main" val="31574109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381000" y="457200"/>
            <a:ext cx="8545513" cy="1143000"/>
          </a:xfrm>
        </p:spPr>
        <p:txBody>
          <a:bodyPr rtlCol="0">
            <a:normAutofit/>
          </a:bodyPr>
          <a:lstStyle/>
          <a:p>
            <a:pPr eaLnBrk="1" fontAlgn="auto" hangingPunct="1">
              <a:spcAft>
                <a:spcPts val="0"/>
              </a:spcAft>
              <a:defRPr/>
            </a:pPr>
            <a:r>
              <a:rPr lang="en-US" sz="4000" b="1" dirty="0" smtClean="0"/>
              <a:t>Accounts on the Income Statement</a:t>
            </a:r>
          </a:p>
        </p:txBody>
      </p:sp>
      <p:sp>
        <p:nvSpPr>
          <p:cNvPr id="183299" name="Rectangle 3"/>
          <p:cNvSpPr>
            <a:spLocks noGrp="1" noChangeArrowheads="1"/>
          </p:cNvSpPr>
          <p:nvPr>
            <p:ph type="body" sz="half" idx="1"/>
          </p:nvPr>
        </p:nvSpPr>
        <p:spPr>
          <a:xfrm>
            <a:off x="685800" y="1981200"/>
            <a:ext cx="7924800" cy="4495800"/>
          </a:xfrm>
        </p:spPr>
        <p:txBody>
          <a:bodyPr>
            <a:normAutofit fontScale="92500"/>
          </a:bodyPr>
          <a:lstStyle/>
          <a:p>
            <a:pPr lvl="1" eaLnBrk="1" hangingPunct="1"/>
            <a:r>
              <a:rPr lang="en-US" sz="2400" b="1" dirty="0" smtClean="0">
                <a:latin typeface="Times New Roman" pitchFamily="18" charset="0"/>
                <a:cs typeface="Times New Roman" pitchFamily="18" charset="0"/>
              </a:rPr>
              <a:t>SALES – revenues collected from the sale of merchandise</a:t>
            </a:r>
          </a:p>
          <a:p>
            <a:pPr lvl="1" eaLnBrk="1" hangingPunct="1">
              <a:buFontTx/>
              <a:buNone/>
            </a:pPr>
            <a:endParaRPr lang="en-US" sz="2400" b="1" dirty="0" smtClean="0">
              <a:latin typeface="Times New Roman" pitchFamily="18" charset="0"/>
              <a:cs typeface="Times New Roman" pitchFamily="18" charset="0"/>
            </a:endParaRPr>
          </a:p>
          <a:p>
            <a:pPr lvl="1" eaLnBrk="1" hangingPunct="1"/>
            <a:r>
              <a:rPr lang="en-US" sz="2400" b="1" dirty="0" smtClean="0">
                <a:latin typeface="Times New Roman" pitchFamily="18" charset="0"/>
                <a:cs typeface="Times New Roman" pitchFamily="18" charset="0"/>
              </a:rPr>
              <a:t>COST OF MERCHANDISE SOLD</a:t>
            </a:r>
          </a:p>
          <a:p>
            <a:pPr lvl="1" eaLnBrk="1" hangingPunct="1"/>
            <a:endParaRPr lang="en-US" sz="2400" b="1" dirty="0" smtClean="0">
              <a:latin typeface="Times New Roman" pitchFamily="18" charset="0"/>
              <a:cs typeface="Times New Roman" pitchFamily="18" charset="0"/>
            </a:endParaRPr>
          </a:p>
          <a:p>
            <a:pPr lvl="1" eaLnBrk="1" hangingPunct="1"/>
            <a:r>
              <a:rPr lang="en-US" sz="2400" b="1" dirty="0" smtClean="0">
                <a:latin typeface="Times New Roman" pitchFamily="18" charset="0"/>
                <a:cs typeface="Times New Roman" pitchFamily="18" charset="0"/>
              </a:rPr>
              <a:t>GROSS PROFIT – (Sales – Cost of merchandise sold)</a:t>
            </a:r>
          </a:p>
          <a:p>
            <a:pPr lvl="1" eaLnBrk="1" hangingPunct="1"/>
            <a:endParaRPr lang="en-US" sz="2400" b="1" dirty="0">
              <a:latin typeface="Times New Roman" pitchFamily="18" charset="0"/>
              <a:cs typeface="Times New Roman" pitchFamily="18" charset="0"/>
            </a:endParaRPr>
          </a:p>
          <a:p>
            <a:pPr lvl="1" eaLnBrk="1" hangingPunct="1"/>
            <a:r>
              <a:rPr lang="en-US" sz="2400" b="1" dirty="0" smtClean="0">
                <a:latin typeface="Times New Roman" pitchFamily="18" charset="0"/>
                <a:cs typeface="Times New Roman" pitchFamily="18" charset="0"/>
              </a:rPr>
              <a:t>NET PROFIT</a:t>
            </a:r>
          </a:p>
          <a:p>
            <a:pPr lvl="1" eaLnBrk="1" hangingPunct="1"/>
            <a:endParaRPr lang="en-US" sz="2400" b="1" dirty="0">
              <a:latin typeface="Times New Roman" pitchFamily="18" charset="0"/>
              <a:cs typeface="Times New Roman" pitchFamily="18" charset="0"/>
            </a:endParaRPr>
          </a:p>
          <a:p>
            <a:pPr lvl="1" eaLnBrk="1" hangingPunct="1"/>
            <a:r>
              <a:rPr lang="en-US" sz="2400" b="1" dirty="0" smtClean="0">
                <a:latin typeface="Times New Roman" pitchFamily="18" charset="0"/>
                <a:cs typeface="Times New Roman" pitchFamily="18" charset="0"/>
              </a:rPr>
              <a:t>TAXES</a:t>
            </a:r>
          </a:p>
          <a:p>
            <a:pPr lvl="1" eaLnBrk="1" hangingPunct="1"/>
            <a:endParaRPr lang="en-US" sz="2400" b="1" dirty="0">
              <a:latin typeface="Times New Roman" pitchFamily="18" charset="0"/>
              <a:cs typeface="Times New Roman" pitchFamily="18" charset="0"/>
            </a:endParaRPr>
          </a:p>
          <a:p>
            <a:pPr lvl="1" eaLnBrk="1" hangingPunct="1"/>
            <a:r>
              <a:rPr lang="en-US" sz="2400" b="1" dirty="0" smtClean="0">
                <a:latin typeface="Times New Roman" pitchFamily="18" charset="0"/>
                <a:cs typeface="Times New Roman" pitchFamily="18" charset="0"/>
              </a:rPr>
              <a:t>OPERATING EXPENSES</a:t>
            </a:r>
          </a:p>
          <a:p>
            <a:pPr lvl="1" eaLnBrk="1" hangingPunct="1"/>
            <a:endParaRPr lang="en-US" sz="2400" b="1" dirty="0">
              <a:latin typeface="Times New Roman" pitchFamily="18" charset="0"/>
              <a:cs typeface="Times New Roman" pitchFamily="18" charset="0"/>
            </a:endParaRPr>
          </a:p>
          <a:p>
            <a:pPr lvl="1" eaLnBrk="1" hangingPunct="1"/>
            <a:endParaRPr lang="en-US" sz="2400" b="1"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689259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tle 1"/>
          <p:cNvSpPr>
            <a:spLocks noGrp="1"/>
          </p:cNvSpPr>
          <p:nvPr>
            <p:ph type="title"/>
          </p:nvPr>
        </p:nvSpPr>
        <p:spPr/>
        <p:txBody>
          <a:bodyPr/>
          <a:lstStyle/>
          <a:p>
            <a:pPr eaLnBrk="1" hangingPunct="1"/>
            <a:r>
              <a:rPr lang="en-US" sz="4800" b="1" dirty="0" smtClean="0"/>
              <a:t>Terms used in merchandizing</a:t>
            </a:r>
          </a:p>
        </p:txBody>
      </p:sp>
      <p:sp>
        <p:nvSpPr>
          <p:cNvPr id="184323" name="Content Placeholder 2"/>
          <p:cNvSpPr>
            <a:spLocks noGrp="1"/>
          </p:cNvSpPr>
          <p:nvPr>
            <p:ph idx="1"/>
          </p:nvPr>
        </p:nvSpPr>
        <p:spPr/>
        <p:txBody>
          <a:bodyPr/>
          <a:lstStyle/>
          <a:p>
            <a:pPr eaLnBrk="1" hangingPunct="1"/>
            <a:r>
              <a:rPr lang="en-US" sz="3600" b="1" smtClean="0">
                <a:latin typeface="Times New Roman" pitchFamily="18" charset="0"/>
                <a:cs typeface="Times New Roman" pitchFamily="18" charset="0"/>
              </a:rPr>
              <a:t>Sales Allowance</a:t>
            </a:r>
          </a:p>
          <a:p>
            <a:pPr eaLnBrk="1" hangingPunct="1"/>
            <a:r>
              <a:rPr lang="en-US" sz="3600" b="1" smtClean="0">
                <a:latin typeface="Times New Roman" pitchFamily="18" charset="0"/>
                <a:cs typeface="Times New Roman" pitchFamily="18" charset="0"/>
              </a:rPr>
              <a:t>Sales Discount</a:t>
            </a:r>
          </a:p>
          <a:p>
            <a:pPr eaLnBrk="1" hangingPunct="1"/>
            <a:r>
              <a:rPr lang="en-US" sz="3600" b="1" smtClean="0">
                <a:latin typeface="Times New Roman" pitchFamily="18" charset="0"/>
                <a:cs typeface="Times New Roman" pitchFamily="18" charset="0"/>
              </a:rPr>
              <a:t>Sales Return</a:t>
            </a:r>
          </a:p>
          <a:p>
            <a:pPr eaLnBrk="1" hangingPunct="1"/>
            <a:r>
              <a:rPr lang="en-US" sz="3600" b="1" smtClean="0">
                <a:latin typeface="Times New Roman" pitchFamily="18" charset="0"/>
                <a:cs typeface="Times New Roman" pitchFamily="18" charset="0"/>
              </a:rPr>
              <a:t>Purchase allowance</a:t>
            </a:r>
          </a:p>
          <a:p>
            <a:pPr eaLnBrk="1" hangingPunct="1"/>
            <a:r>
              <a:rPr lang="en-US" sz="3600" b="1" smtClean="0">
                <a:latin typeface="Times New Roman" pitchFamily="18" charset="0"/>
                <a:cs typeface="Times New Roman" pitchFamily="18" charset="0"/>
              </a:rPr>
              <a:t>Purchase Discount</a:t>
            </a:r>
          </a:p>
          <a:p>
            <a:pPr eaLnBrk="1" hangingPunct="1"/>
            <a:r>
              <a:rPr lang="en-US" sz="3600" b="1" smtClean="0">
                <a:latin typeface="Times New Roman" pitchFamily="18" charset="0"/>
                <a:cs typeface="Times New Roman" pitchFamily="18" charset="0"/>
              </a:rPr>
              <a:t>Purchase Return</a:t>
            </a:r>
          </a:p>
        </p:txBody>
      </p:sp>
    </p:spTree>
    <p:extLst>
      <p:ext uri="{BB962C8B-B14F-4D97-AF65-F5344CB8AC3E}">
        <p14:creationId xmlns="" xmlns:p14="http://schemas.microsoft.com/office/powerpoint/2010/main" val="23789482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6"/>
          <p:cNvSpPr>
            <a:spLocks noChangeArrowheads="1"/>
          </p:cNvSpPr>
          <p:nvPr/>
        </p:nvSpPr>
        <p:spPr bwMode="auto">
          <a:xfrm>
            <a:off x="609600" y="474663"/>
            <a:ext cx="7886700" cy="56626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Merchandizing Company</a:t>
            </a:r>
          </a:p>
          <a:p>
            <a:pPr algn="ct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Income Statement </a:t>
            </a:r>
          </a:p>
          <a:p>
            <a:pPr algn="ct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For the Year Ended December 31, 20—</a:t>
            </a:r>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Revenue from sales:	</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Sales					                      					        189,300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Less:: Sales returns and allowances				  	1,700</a:t>
            </a:r>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Sales discounts								    </a:t>
            </a:r>
            <a:r>
              <a:rPr lang="en-US" sz="1600" b="1" u="sng"/>
              <a:t>500</a:t>
            </a:r>
            <a:r>
              <a:rPr lang="en-US" sz="1600" b="1"/>
              <a:t>	               </a:t>
            </a:r>
            <a:r>
              <a:rPr lang="en-US" sz="1600" b="1" u="sng"/>
              <a:t>2,200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Net sales	                 			                                                        187,100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Cost of merchandise sold XXXX				                                      </a:t>
            </a:r>
            <a:r>
              <a:rPr lang="en-US" sz="1600" b="1" u="sng"/>
              <a:t>	100,000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Gross profit					                                                       	87,100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u="sng"/>
              <a:t>Operating expenses:</a:t>
            </a:r>
            <a:endParaRPr lang="en-US" sz="1600" u="sng"/>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a:t>
            </a:r>
            <a:r>
              <a:rPr lang="en-US" sz="1600" b="1" u="sng"/>
              <a:t>Selling expenses:</a:t>
            </a:r>
            <a:endParaRPr lang="en-US" sz="1600" u="sng"/>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Sales salaries expense							 17,700	</a:t>
            </a:r>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a:t>
            </a:r>
            <a:r>
              <a:rPr lang="en-US" sz="1600" b="1" u="sng"/>
              <a:t>Administrative expenses:</a:t>
            </a:r>
            <a:endParaRPr lang="en-US" sz="1600" u="sng"/>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Rent expense			    	    7,800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Office salaries expense			                  22,550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Depreciation expense—office equipment  </a:t>
            </a:r>
            <a:r>
              <a:rPr lang="en-US" sz="1600" b="1" u="sng"/>
              <a:t>   2,800</a:t>
            </a:r>
            <a:r>
              <a:rPr lang="en-US" sz="1600" b="1"/>
              <a:t>	 </a:t>
            </a:r>
            <a:r>
              <a:rPr lang="en-US" sz="1600" b="1" u="sng"/>
              <a:t>	33,150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a:t>
            </a:r>
            <a:r>
              <a:rPr lang="en-US" sz="1600" b="1" u="sng"/>
              <a:t>Total operating expenses	</a:t>
            </a:r>
            <a:r>
              <a:rPr lang="en-US" sz="1600" b="1"/>
              <a:t>									           </a:t>
            </a:r>
            <a:r>
              <a:rPr lang="en-US" sz="1600" b="1" u="sng"/>
              <a:t>50,850 </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Income after operating Expenses				                                        	36,250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Other expense:</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	Interest expense					                                             </a:t>
            </a:r>
            <a:r>
              <a:rPr lang="en-US" sz="1600" b="1" u="sng"/>
              <a:t>2,000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r>
              <a:rPr lang="en-US" sz="1600" b="1"/>
              <a:t>Net income						                                            </a:t>
            </a:r>
            <a:r>
              <a:rPr lang="en-US" sz="1600" b="1" u="sng"/>
              <a:t>	34,250</a:t>
            </a:r>
            <a:endParaRPr lang="en-US" sz="1600"/>
          </a:p>
          <a:p>
            <a:pPr>
              <a:tabLst>
                <a:tab pos="342900" algn="l"/>
                <a:tab pos="822325" algn="l"/>
                <a:tab pos="1143000" algn="l"/>
                <a:tab pos="1554163" algn="l"/>
                <a:tab pos="2286000" algn="l"/>
                <a:tab pos="3017838" algn="l"/>
                <a:tab pos="3200400" algn="r"/>
                <a:tab pos="3749675" algn="l"/>
                <a:tab pos="3886200" algn="r"/>
                <a:tab pos="4057650" algn="l"/>
                <a:tab pos="4479925" algn="l"/>
                <a:tab pos="4800600" algn="r"/>
                <a:tab pos="5086350" algn="l"/>
                <a:tab pos="5211763" algn="l"/>
                <a:tab pos="5943600" algn="r"/>
                <a:tab pos="6675438" algn="l"/>
                <a:tab pos="7407275" algn="l"/>
                <a:tab pos="8137525" algn="l"/>
                <a:tab pos="8869363" algn="l"/>
                <a:tab pos="9601200" algn="l"/>
                <a:tab pos="10333038" algn="l"/>
                <a:tab pos="11064875" algn="l"/>
                <a:tab pos="11795125" algn="l"/>
                <a:tab pos="12526963" algn="l"/>
                <a:tab pos="13258800" algn="l"/>
                <a:tab pos="13990638" algn="l"/>
              </a:tabLst>
            </a:pPr>
            <a:endParaRPr lang="en-US" sz="1600">
              <a:latin typeface="Arial Narrow" pitchFamily="34" charset="0"/>
            </a:endParaRPr>
          </a:p>
        </p:txBody>
      </p:sp>
    </p:spTree>
    <p:extLst>
      <p:ext uri="{BB962C8B-B14F-4D97-AF65-F5344CB8AC3E}">
        <p14:creationId xmlns="" xmlns:p14="http://schemas.microsoft.com/office/powerpoint/2010/main" val="14266428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eaLnBrk="1" hangingPunct="1"/>
            <a:r>
              <a:rPr lang="en-US" dirty="0" smtClean="0"/>
              <a:t>Computation of Costs</a:t>
            </a:r>
          </a:p>
        </p:txBody>
      </p:sp>
      <p:sp>
        <p:nvSpPr>
          <p:cNvPr id="186371" name="Rectangle 3"/>
          <p:cNvSpPr>
            <a:spLocks noGrp="1" noChangeArrowheads="1"/>
          </p:cNvSpPr>
          <p:nvPr>
            <p:ph idx="1"/>
          </p:nvPr>
        </p:nvSpPr>
        <p:spPr/>
        <p:txBody>
          <a:bodyPr/>
          <a:lstStyle/>
          <a:p>
            <a:pPr eaLnBrk="1" hangingPunct="1">
              <a:lnSpc>
                <a:spcPct val="80000"/>
              </a:lnSpc>
            </a:pPr>
            <a:r>
              <a:rPr lang="en-US" sz="2400" b="1" smtClean="0"/>
              <a:t>Computation of Cost of Merchandise Sold</a:t>
            </a:r>
            <a:endParaRPr lang="en-US" sz="2400" smtClean="0"/>
          </a:p>
          <a:p>
            <a:pPr eaLnBrk="1" hangingPunct="1">
              <a:lnSpc>
                <a:spcPct val="80000"/>
              </a:lnSpc>
            </a:pPr>
            <a:r>
              <a:rPr lang="en-US" sz="2400" smtClean="0"/>
              <a:t>	Purchases</a:t>
            </a:r>
          </a:p>
          <a:p>
            <a:pPr eaLnBrk="1" hangingPunct="1">
              <a:lnSpc>
                <a:spcPct val="80000"/>
              </a:lnSpc>
            </a:pPr>
            <a:r>
              <a:rPr lang="en-US" sz="2400" smtClean="0"/>
              <a:t>	Less merchandise inventory, December 31</a:t>
            </a:r>
          </a:p>
          <a:p>
            <a:pPr eaLnBrk="1" hangingPunct="1">
              <a:lnSpc>
                <a:spcPct val="80000"/>
              </a:lnSpc>
            </a:pPr>
            <a:r>
              <a:rPr lang="en-US" sz="2400" smtClean="0"/>
              <a:t>	=Cost of merchandise sold</a:t>
            </a:r>
          </a:p>
          <a:p>
            <a:pPr eaLnBrk="1" hangingPunct="1">
              <a:lnSpc>
                <a:spcPct val="80000"/>
              </a:lnSpc>
            </a:pPr>
            <a:r>
              <a:rPr lang="en-US" sz="2400" smtClean="0"/>
              <a:t>    </a:t>
            </a:r>
            <a:r>
              <a:rPr lang="en-US" sz="2400" b="1" smtClean="0"/>
              <a:t>Computation of Cost of Merchandise Purchased</a:t>
            </a:r>
            <a:endParaRPr lang="en-US" sz="2400" smtClean="0"/>
          </a:p>
          <a:p>
            <a:pPr eaLnBrk="1" hangingPunct="1">
              <a:lnSpc>
                <a:spcPct val="80000"/>
              </a:lnSpc>
              <a:buFontTx/>
              <a:buNone/>
            </a:pPr>
            <a:r>
              <a:rPr lang="en-US" sz="2400" smtClean="0"/>
              <a:t>		Purchases</a:t>
            </a:r>
          </a:p>
          <a:p>
            <a:pPr eaLnBrk="1" hangingPunct="1">
              <a:lnSpc>
                <a:spcPct val="80000"/>
              </a:lnSpc>
              <a:buFontTx/>
              <a:buNone/>
            </a:pPr>
            <a:r>
              <a:rPr lang="en-US" sz="2400" smtClean="0"/>
              <a:t>		Less: purchases returns and allowances</a:t>
            </a:r>
          </a:p>
          <a:p>
            <a:pPr eaLnBrk="1" hangingPunct="1">
              <a:lnSpc>
                <a:spcPct val="80000"/>
              </a:lnSpc>
              <a:buFontTx/>
              <a:buNone/>
            </a:pPr>
            <a:r>
              <a:rPr lang="en-US" sz="2400" smtClean="0"/>
              <a:t>		Less:  purchases discount</a:t>
            </a:r>
          </a:p>
          <a:p>
            <a:pPr eaLnBrk="1" hangingPunct="1">
              <a:lnSpc>
                <a:spcPct val="80000"/>
              </a:lnSpc>
              <a:buFontTx/>
              <a:buNone/>
            </a:pPr>
            <a:r>
              <a:rPr lang="en-US" sz="2400" smtClean="0"/>
              <a:t>		=Net purchases</a:t>
            </a:r>
          </a:p>
          <a:p>
            <a:pPr eaLnBrk="1" hangingPunct="1">
              <a:lnSpc>
                <a:spcPct val="80000"/>
              </a:lnSpc>
              <a:buFontTx/>
              <a:buNone/>
            </a:pPr>
            <a:r>
              <a:rPr lang="en-US" sz="2400" smtClean="0"/>
              <a:t>		Add:  transportation in</a:t>
            </a:r>
          </a:p>
          <a:p>
            <a:pPr eaLnBrk="1" hangingPunct="1">
              <a:lnSpc>
                <a:spcPct val="80000"/>
              </a:lnSpc>
              <a:buFontTx/>
              <a:buNone/>
            </a:pPr>
            <a:r>
              <a:rPr lang="en-US" sz="2400" smtClean="0"/>
              <a:t>		=Cost of merchandise purchased</a:t>
            </a:r>
          </a:p>
        </p:txBody>
      </p:sp>
    </p:spTree>
    <p:extLst>
      <p:ext uri="{BB962C8B-B14F-4D97-AF65-F5344CB8AC3E}">
        <p14:creationId xmlns="" xmlns:p14="http://schemas.microsoft.com/office/powerpoint/2010/main" val="9934918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pPr eaLnBrk="1" hangingPunct="1"/>
            <a:r>
              <a:rPr lang="en-US" b="1" dirty="0" smtClean="0">
                <a:latin typeface="Times New Roman" pitchFamily="18" charset="0"/>
                <a:cs typeface="Times New Roman" pitchFamily="18" charset="0"/>
              </a:rPr>
              <a:t>Balance Sheet Accounts</a:t>
            </a:r>
          </a:p>
        </p:txBody>
      </p:sp>
      <p:sp>
        <p:nvSpPr>
          <p:cNvPr id="187395" name="Rectangle 3"/>
          <p:cNvSpPr>
            <a:spLocks noGrp="1" noChangeArrowheads="1"/>
          </p:cNvSpPr>
          <p:nvPr>
            <p:ph idx="1"/>
          </p:nvPr>
        </p:nvSpPr>
        <p:spPr/>
        <p:txBody>
          <a:bodyPr/>
          <a:lstStyle/>
          <a:p>
            <a:pPr eaLnBrk="1" hangingPunct="1"/>
            <a:r>
              <a:rPr lang="en-US" b="1" i="1" smtClean="0">
                <a:latin typeface="Times New Roman" pitchFamily="18" charset="0"/>
                <a:cs typeface="Times New Roman" pitchFamily="18" charset="0"/>
              </a:rPr>
              <a:t>Merchandise inventory</a:t>
            </a:r>
            <a:r>
              <a:rPr lang="en-US" b="1" smtClean="0">
                <a:latin typeface="Times New Roman" pitchFamily="18" charset="0"/>
                <a:cs typeface="Times New Roman" pitchFamily="18" charset="0"/>
              </a:rPr>
              <a:t> – merchandise on hand at the end of an accounting period.</a:t>
            </a:r>
          </a:p>
        </p:txBody>
      </p:sp>
    </p:spTree>
    <p:extLst>
      <p:ext uri="{BB962C8B-B14F-4D97-AF65-F5344CB8AC3E}">
        <p14:creationId xmlns="" xmlns:p14="http://schemas.microsoft.com/office/powerpoint/2010/main" val="2840745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000" b="1" dirty="0" smtClean="0"/>
              <a:t>Lecture 04</a:t>
            </a:r>
            <a:endParaRPr lang="en-US" sz="4000" b="1" dirty="0"/>
          </a:p>
        </p:txBody>
      </p:sp>
      <p:sp>
        <p:nvSpPr>
          <p:cNvPr id="3" name="Content Placeholder 2"/>
          <p:cNvSpPr>
            <a:spLocks noGrp="1"/>
          </p:cNvSpPr>
          <p:nvPr>
            <p:ph idx="1"/>
          </p:nvPr>
        </p:nvSpPr>
        <p:spPr>
          <a:xfrm>
            <a:off x="457200" y="838200"/>
            <a:ext cx="8229600" cy="5638800"/>
          </a:xfrm>
        </p:spPr>
        <p:txBody>
          <a:bodyPr>
            <a:normAutofit fontScale="92500" lnSpcReduction="10000"/>
          </a:bodyPr>
          <a:lstStyle/>
          <a:p>
            <a:r>
              <a:rPr lang="en-US" dirty="0" smtClean="0">
                <a:latin typeface="Times New Roman" pitchFamily="18" charset="0"/>
                <a:cs typeface="Times New Roman" pitchFamily="18" charset="0"/>
              </a:rPr>
              <a:t>Evolution and Adaptation in Managerial Accounting</a:t>
            </a:r>
          </a:p>
          <a:p>
            <a:r>
              <a:rPr lang="en-US" dirty="0" smtClean="0">
                <a:latin typeface="Times New Roman" pitchFamily="18" charset="0"/>
                <a:cs typeface="Times New Roman" pitchFamily="18" charset="0"/>
              </a:rPr>
              <a:t>Value chain and Theory of Constraints</a:t>
            </a:r>
          </a:p>
          <a:p>
            <a:r>
              <a:rPr lang="en-US" dirty="0" smtClean="0">
                <a:latin typeface="Times New Roman" pitchFamily="18" charset="0"/>
                <a:cs typeface="Times New Roman" pitchFamily="18" charset="0"/>
              </a:rPr>
              <a:t>Strategic Cost Management and the Value Chain</a:t>
            </a:r>
          </a:p>
          <a:p>
            <a:r>
              <a:rPr lang="en-US" dirty="0" smtClean="0">
                <a:latin typeface="Times New Roman" pitchFamily="18" charset="0"/>
                <a:cs typeface="Times New Roman" pitchFamily="18" charset="0"/>
              </a:rPr>
              <a:t>Ethical Climate of Business</a:t>
            </a:r>
          </a:p>
          <a:p>
            <a:r>
              <a:rPr lang="en-US" dirty="0" smtClean="0">
                <a:latin typeface="Times New Roman" pitchFamily="18" charset="0"/>
                <a:cs typeface="Times New Roman" pitchFamily="18" charset="0"/>
              </a:rPr>
              <a:t>Managerial Accounting as a Career</a:t>
            </a:r>
          </a:p>
          <a:p>
            <a:r>
              <a:rPr lang="en-US" dirty="0" smtClean="0">
                <a:latin typeface="Times New Roman" pitchFamily="18" charset="0"/>
                <a:cs typeface="Times New Roman" pitchFamily="18" charset="0"/>
              </a:rPr>
              <a:t>Focus on Ethics</a:t>
            </a:r>
            <a:endParaRPr lang="en-US" dirty="0" smtClean="0">
              <a:latin typeface="Times New Roman" pitchFamily="18" charset="0"/>
              <a:ea typeface="Tahoma" pitchFamily="34" charset="0"/>
              <a:cs typeface="Times New Roman" pitchFamily="18" charset="0"/>
            </a:endParaRPr>
          </a:p>
          <a:p>
            <a:r>
              <a:rPr lang="en-US" dirty="0" smtClean="0">
                <a:latin typeface="Times New Roman" pitchFamily="18" charset="0"/>
                <a:cs typeface="Times New Roman" pitchFamily="18" charset="0"/>
              </a:rPr>
              <a:t>Service </a:t>
            </a:r>
            <a:r>
              <a:rPr lang="en-US" dirty="0" err="1">
                <a:latin typeface="Times New Roman" pitchFamily="18" charset="0"/>
                <a:cs typeface="Times New Roman" pitchFamily="18" charset="0"/>
              </a:rPr>
              <a:t>vs</a:t>
            </a:r>
            <a:r>
              <a:rPr lang="en-US" dirty="0">
                <a:latin typeface="Times New Roman" pitchFamily="18" charset="0"/>
                <a:cs typeface="Times New Roman" pitchFamily="18" charset="0"/>
              </a:rPr>
              <a:t> Merchandising </a:t>
            </a:r>
            <a:r>
              <a:rPr lang="en-US" dirty="0" smtClean="0">
                <a:latin typeface="Times New Roman" pitchFamily="18" charset="0"/>
                <a:cs typeface="Times New Roman" pitchFamily="18" charset="0"/>
              </a:rPr>
              <a:t>Business</a:t>
            </a:r>
          </a:p>
          <a:p>
            <a:r>
              <a:rPr lang="en-US" dirty="0">
                <a:latin typeface="Times New Roman" pitchFamily="18" charset="0"/>
                <a:cs typeface="Times New Roman" pitchFamily="18" charset="0"/>
              </a:rPr>
              <a:t>Accounts on the Income </a:t>
            </a:r>
            <a:r>
              <a:rPr lang="en-US" dirty="0" smtClean="0">
                <a:latin typeface="Times New Roman" pitchFamily="18" charset="0"/>
                <a:cs typeface="Times New Roman" pitchFamily="18" charset="0"/>
              </a:rPr>
              <a:t>Statement</a:t>
            </a:r>
          </a:p>
          <a:p>
            <a:r>
              <a:rPr lang="en-US" dirty="0" smtClean="0">
                <a:latin typeface="Times New Roman" pitchFamily="18" charset="0"/>
                <a:cs typeface="Times New Roman" pitchFamily="18" charset="0"/>
              </a:rPr>
              <a:t>Sample income statement</a:t>
            </a:r>
          </a:p>
          <a:p>
            <a:r>
              <a:rPr lang="en-US" dirty="0" smtClean="0">
                <a:latin typeface="Times New Roman" pitchFamily="18" charset="0"/>
                <a:cs typeface="Times New Roman" pitchFamily="18" charset="0"/>
              </a:rPr>
              <a:t>Balance </a:t>
            </a:r>
            <a:r>
              <a:rPr lang="en-US" dirty="0">
                <a:latin typeface="Times New Roman" pitchFamily="18" charset="0"/>
                <a:cs typeface="Times New Roman" pitchFamily="18" charset="0"/>
              </a:rPr>
              <a:t>Sheet </a:t>
            </a:r>
            <a:r>
              <a:rPr lang="en-US" dirty="0" smtClean="0">
                <a:latin typeface="Times New Roman" pitchFamily="18" charset="0"/>
                <a:cs typeface="Times New Roman" pitchFamily="18" charset="0"/>
              </a:rPr>
              <a:t>Accounts</a:t>
            </a:r>
          </a:p>
        </p:txBody>
      </p:sp>
    </p:spTree>
    <p:extLst>
      <p:ext uri="{BB962C8B-B14F-4D97-AF65-F5344CB8AC3E}">
        <p14:creationId xmlns="" xmlns:p14="http://schemas.microsoft.com/office/powerpoint/2010/main" val="3728603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itle 1"/>
          <p:cNvSpPr>
            <a:spLocks noGrp="1"/>
          </p:cNvSpPr>
          <p:nvPr>
            <p:ph type="title"/>
          </p:nvPr>
        </p:nvSpPr>
        <p:spPr>
          <a:xfrm>
            <a:off x="457200" y="2819400"/>
            <a:ext cx="8229600" cy="1143000"/>
          </a:xfrm>
        </p:spPr>
        <p:txBody>
          <a:bodyPr/>
          <a:lstStyle/>
          <a:p>
            <a:r>
              <a:rPr lang="en-US" sz="6600" b="1" dirty="0" smtClean="0"/>
              <a:t>End of Lecture 4</a:t>
            </a:r>
          </a:p>
        </p:txBody>
      </p:sp>
    </p:spTree>
    <p:extLst>
      <p:ext uri="{BB962C8B-B14F-4D97-AF65-F5344CB8AC3E}">
        <p14:creationId xmlns="" xmlns:p14="http://schemas.microsoft.com/office/powerpoint/2010/main" val="4817457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TotalTime>
  <Words>1256</Words>
  <Application>Microsoft Office PowerPoint</Application>
  <PresentationFormat>On-screen Show (4:3)</PresentationFormat>
  <Paragraphs>225</Paragraphs>
  <Slides>21</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Clip</vt:lpstr>
      <vt:lpstr>Lecture 04</vt:lpstr>
      <vt:lpstr>Lecture 03</vt:lpstr>
      <vt:lpstr>Evolution and Adaptation in Managerial Accounting</vt:lpstr>
      <vt:lpstr>Major Themes in Accounting</vt:lpstr>
      <vt:lpstr>Evolution and adaptation in managerial accounting</vt:lpstr>
      <vt:lpstr>Evolution and adaptation in managerial accounting</vt:lpstr>
      <vt:lpstr>Value chain and Theory of Constraints</vt:lpstr>
      <vt:lpstr>Cost Management Systems</vt:lpstr>
      <vt:lpstr>Strategic Cost Management and the Value Chain</vt:lpstr>
      <vt:lpstr>Ethical Climate of Business</vt:lpstr>
      <vt:lpstr>Managerial Accounting as a Career</vt:lpstr>
      <vt:lpstr>Focus on Ethics</vt:lpstr>
      <vt:lpstr>Inventories</vt:lpstr>
      <vt:lpstr>Service vs Merchandising Business</vt:lpstr>
      <vt:lpstr>Accounts on the Income Statement</vt:lpstr>
      <vt:lpstr>Terms used in merchandizing</vt:lpstr>
      <vt:lpstr>Slide 17</vt:lpstr>
      <vt:lpstr>Computation of Costs</vt:lpstr>
      <vt:lpstr>Balance Sheet Accounts</vt:lpstr>
      <vt:lpstr>Lecture 04</vt:lpstr>
      <vt:lpstr>End of Lecture 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06</dc:title>
  <dc:creator>MyUserName</dc:creator>
  <cp:lastModifiedBy>NTS</cp:lastModifiedBy>
  <cp:revision>11</cp:revision>
  <dcterms:created xsi:type="dcterms:W3CDTF">2012-10-21T11:35:15Z</dcterms:created>
  <dcterms:modified xsi:type="dcterms:W3CDTF">2012-11-01T08:00:34Z</dcterms:modified>
</cp:coreProperties>
</file>