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5"/>
  </p:notesMasterIdLst>
  <p:sldIdLst>
    <p:sldId id="256" r:id="rId3"/>
    <p:sldId id="267" r:id="rId4"/>
    <p:sldId id="269" r:id="rId5"/>
    <p:sldId id="274" r:id="rId6"/>
    <p:sldId id="268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65" r:id="rId15"/>
    <p:sldId id="283" r:id="rId16"/>
    <p:sldId id="282" r:id="rId17"/>
    <p:sldId id="284" r:id="rId18"/>
    <p:sldId id="285" r:id="rId19"/>
    <p:sldId id="270" r:id="rId20"/>
    <p:sldId id="286" r:id="rId21"/>
    <p:sldId id="287" r:id="rId22"/>
    <p:sldId id="288" r:id="rId23"/>
    <p:sldId id="289" r:id="rId24"/>
    <p:sldId id="271" r:id="rId25"/>
    <p:sldId id="290" r:id="rId26"/>
    <p:sldId id="291" r:id="rId27"/>
    <p:sldId id="293" r:id="rId28"/>
    <p:sldId id="294" r:id="rId29"/>
    <p:sldId id="272" r:id="rId30"/>
    <p:sldId id="295" r:id="rId31"/>
    <p:sldId id="296" r:id="rId32"/>
    <p:sldId id="297" r:id="rId33"/>
    <p:sldId id="298" r:id="rId34"/>
    <p:sldId id="273" r:id="rId35"/>
    <p:sldId id="299" r:id="rId36"/>
    <p:sldId id="300" r:id="rId37"/>
    <p:sldId id="301" r:id="rId38"/>
    <p:sldId id="302" r:id="rId39"/>
    <p:sldId id="303" r:id="rId40"/>
    <p:sldId id="305" r:id="rId41"/>
    <p:sldId id="304" r:id="rId42"/>
    <p:sldId id="306" r:id="rId43"/>
    <p:sldId id="307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in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00" units="1/in"/>
        </inkml:channelProperties>
      </inkml:inkSource>
      <inkml:timestamp xml:id="ts0" timeString="2012-09-17T11:26:00.417"/>
    </inkml:context>
    <inkml:brush xml:id="br0">
      <inkml:brushProperty name="width" value="0.05292" units="cm"/>
      <inkml:brushProperty name="height" value="0.05292" units="cm"/>
      <inkml:brushProperty name="fitToCurve" value="1"/>
    </inkml:brush>
  </inkml:definitions>
  <inkml:trace contextRef="#ctx0" brushRef="#br0">43-1 24,'-14'0'4,"-15"3"-2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in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00" units="1/in"/>
        </inkml:channelProperties>
      </inkml:inkSource>
      <inkml:timestamp xml:id="ts0" timeString="2012-09-17T11:26:00.417"/>
    </inkml:context>
    <inkml:brush xml:id="br0">
      <inkml:brushProperty name="width" value="0.05292" units="cm"/>
      <inkml:brushProperty name="height" value="0.05292" units="cm"/>
      <inkml:brushProperty name="fitToCurve" value="1"/>
    </inkml:brush>
  </inkml:definitions>
  <inkml:trace contextRef="#ctx0" brushRef="#br0">43-1 24,'-14'0'4,"-15"3"-2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in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00" units="1/in"/>
        </inkml:channelProperties>
      </inkml:inkSource>
      <inkml:timestamp xml:id="ts0" timeString="2012-09-17T11:26:00.417"/>
    </inkml:context>
    <inkml:brush xml:id="br0">
      <inkml:brushProperty name="width" value="0.05292" units="cm"/>
      <inkml:brushProperty name="height" value="0.05292" units="cm"/>
      <inkml:brushProperty name="fitToCurve" value="1"/>
    </inkml:brush>
  </inkml:definitions>
  <inkml:trace contextRef="#ctx0" brushRef="#br0">43-1 24,'-14'0'4,"-15"3"-2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in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00" units="1/in"/>
        </inkml:channelProperties>
      </inkml:inkSource>
      <inkml:timestamp xml:id="ts0" timeString="2012-09-17T11:26:00.417"/>
    </inkml:context>
    <inkml:brush xml:id="br0">
      <inkml:brushProperty name="width" value="0.05292" units="cm"/>
      <inkml:brushProperty name="height" value="0.05292" units="cm"/>
      <inkml:brushProperty name="fitToCurve" value="1"/>
    </inkml:brush>
  </inkml:definitions>
  <inkml:trace contextRef="#ctx0" brushRef="#br0">43-1 24,'-14'0'4,"-15"3"-2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in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00" units="1/in"/>
        </inkml:channelProperties>
      </inkml:inkSource>
      <inkml:timestamp xml:id="ts0" timeString="2012-09-17T11:26:00.417"/>
    </inkml:context>
    <inkml:brush xml:id="br0">
      <inkml:brushProperty name="width" value="0.05292" units="cm"/>
      <inkml:brushProperty name="height" value="0.05292" units="cm"/>
      <inkml:brushProperty name="fitToCurve" value="1"/>
    </inkml:brush>
  </inkml:definitions>
  <inkml:trace contextRef="#ctx0" brushRef="#br0">43-1 24,'-14'0'4,"-15"3"-2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8EF0BC-C731-4866-B2F5-F35FD3F61131}" type="datetimeFigureOut">
              <a:rPr lang="en-US" smtClean="0"/>
              <a:t>12/3/2012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9F5AE9-0307-4655-9515-64679AECA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624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B0B492D2-8119-409A-8A0B-6C1A1CA09AA2}" type="slidenum">
              <a:rPr lang="en-US" sz="1200" smtClean="0">
                <a:solidFill>
                  <a:prstClr val="black"/>
                </a:solidFill>
              </a:rPr>
              <a:pPr/>
              <a:t>5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90115" name="Rectangle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90116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43CA4C-3410-47FD-A15F-C5641544883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408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E5C48E-755D-415A-8D80-B994FE03DD3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4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B0B492D2-8119-409A-8A0B-6C1A1CA09AA2}" type="slidenum">
              <a:rPr lang="en-US" sz="1200" smtClean="0">
                <a:solidFill>
                  <a:prstClr val="black"/>
                </a:solidFill>
              </a:rPr>
              <a:pPr/>
              <a:t>13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90115" name="Rectangle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90116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B0B492D2-8119-409A-8A0B-6C1A1CA09AA2}" type="slidenum">
              <a:rPr lang="en-US" sz="1200" smtClean="0">
                <a:solidFill>
                  <a:prstClr val="black"/>
                </a:solidFill>
              </a:rPr>
              <a:pPr/>
              <a:t>18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90115" name="Rectangle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90116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B0B492D2-8119-409A-8A0B-6C1A1CA09AA2}" type="slidenum">
              <a:rPr lang="en-US" sz="1200" smtClean="0">
                <a:solidFill>
                  <a:prstClr val="black"/>
                </a:solidFill>
              </a:rPr>
              <a:pPr/>
              <a:t>23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90115" name="Rectangle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90116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B0B492D2-8119-409A-8A0B-6C1A1CA09AA2}" type="slidenum">
              <a:rPr lang="en-US" sz="1200" smtClean="0">
                <a:solidFill>
                  <a:prstClr val="black"/>
                </a:solidFill>
              </a:rPr>
              <a:pPr/>
              <a:t>28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90115" name="Rectangle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90116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B0B492D2-8119-409A-8A0B-6C1A1CA09AA2}" type="slidenum">
              <a:rPr lang="en-US" sz="1200" smtClean="0">
                <a:solidFill>
                  <a:prstClr val="black"/>
                </a:solidFill>
              </a:rPr>
              <a:pPr/>
              <a:t>33</a:t>
            </a:fld>
            <a:endParaRPr lang="en-US" sz="1200" smtClean="0">
              <a:solidFill>
                <a:prstClr val="black"/>
              </a:solidFill>
            </a:endParaRPr>
          </a:p>
        </p:txBody>
      </p:sp>
      <p:sp>
        <p:nvSpPr>
          <p:cNvPr id="90115" name="Rectangle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90116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5B15C7-67C1-46F5-BCB1-60BADB728C2C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567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53F73-97C8-4759-84F6-2C920073C3D0}" type="datetimeFigureOut">
              <a:rPr lang="en-US" smtClean="0"/>
              <a:t>12/3/2012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2B04-98D2-437E-9F8C-55D3B1677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339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53F73-97C8-4759-84F6-2C920073C3D0}" type="datetimeFigureOut">
              <a:rPr lang="en-US" smtClean="0"/>
              <a:t>12/3/2012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2B04-98D2-437E-9F8C-55D3B1677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516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53F73-97C8-4759-84F6-2C920073C3D0}" type="datetimeFigureOut">
              <a:rPr lang="en-US" smtClean="0"/>
              <a:t>12/3/2012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2B04-98D2-437E-9F8C-55D3B1677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290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53F73-97C8-4759-84F6-2C920073C3D0}" type="datetimeFigureOut">
              <a:rPr lang="en-US" smtClean="0"/>
              <a:t>12/3/2012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2B04-98D2-437E-9F8C-55D3B1677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381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53F73-97C8-4759-84F6-2C920073C3D0}" type="datetimeFigureOut">
              <a:rPr lang="en-US" smtClean="0"/>
              <a:t>12/3/2012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2B04-98D2-437E-9F8C-55D3B1677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538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53F73-97C8-4759-84F6-2C920073C3D0}" type="datetimeFigureOut">
              <a:rPr lang="en-US" smtClean="0"/>
              <a:t>12/3/2012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2B04-98D2-437E-9F8C-55D3B1677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054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53F73-97C8-4759-84F6-2C920073C3D0}" type="datetimeFigureOut">
              <a:rPr lang="en-US" smtClean="0"/>
              <a:t>12/3/2012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2B04-98D2-437E-9F8C-55D3B1677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393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53F73-97C8-4759-84F6-2C920073C3D0}" type="datetimeFigureOut">
              <a:rPr lang="en-US" smtClean="0"/>
              <a:t>12/3/2012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2B04-98D2-437E-9F8C-55D3B1677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035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53F73-97C8-4759-84F6-2C920073C3D0}" type="datetimeFigureOut">
              <a:rPr lang="en-US" smtClean="0"/>
              <a:t>12/3/2012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2B04-98D2-437E-9F8C-55D3B1677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482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53F73-97C8-4759-84F6-2C920073C3D0}" type="datetimeFigureOut">
              <a:rPr lang="en-US" smtClean="0"/>
              <a:t>12/3/2012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2B04-98D2-437E-9F8C-55D3B1677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332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53F73-97C8-4759-84F6-2C920073C3D0}" type="datetimeFigureOut">
              <a:rPr lang="en-US" smtClean="0"/>
              <a:t>12/3/2012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2B04-98D2-437E-9F8C-55D3B1677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1257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346DF-4F56-4815-AF3F-1BF2C862B53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31558-753B-409E-833B-B499A53F77E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356960"/>
      </p:ext>
    </p:extLst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CF9E4-98C7-4F80-97B6-3D2899C31A6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BF919-F436-44B6-A963-41A104BC486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228175"/>
      </p:ext>
    </p:extLst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C2B8A-36F3-4A56-B0EF-32B9F18C749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7C95D-191B-4029-87D9-4EB7BB1A9C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116137"/>
      </p:ext>
    </p:extLst>
  </p:cSld>
  <p:clrMapOvr>
    <a:masterClrMapping/>
  </p:clrMapOvr>
  <p:transition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352C9-E1DF-4DC9-BDE6-B437D76E17C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E5571-AE46-474F-8761-BC67AD8BE8D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870496"/>
      </p:ext>
    </p:extLst>
  </p:cSld>
  <p:clrMapOvr>
    <a:masterClrMapping/>
  </p:clrMapOvr>
  <p:transition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95529-94A6-44CA-B4F7-8E19B95CC48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FADE6-10C8-4442-9100-7C59446A2A8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951194"/>
      </p:ext>
    </p:extLst>
  </p:cSld>
  <p:clrMapOvr>
    <a:masterClrMapping/>
  </p:clrMapOvr>
  <p:transition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51B4E-FC12-4C4B-88C0-A2E87540D26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D773B-805E-4257-99AC-5A780C82DC9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120795"/>
      </p:ext>
    </p:extLst>
  </p:cSld>
  <p:clrMapOvr>
    <a:masterClrMapping/>
  </p:clrMapOvr>
  <p:transition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88CD4-EFDF-4D27-8257-79992AB867F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7840F-0F0E-42A2-B864-3EF087B41F6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060778"/>
      </p:ext>
    </p:extLst>
  </p:cSld>
  <p:clrMapOvr>
    <a:masterClrMapping/>
  </p:clrMapOvr>
  <p:transition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F3398-456C-4350-B03B-B84614EB53F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331C1-4C40-4C49-9083-B265BAA79BC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939672"/>
      </p:ext>
    </p:extLst>
  </p:cSld>
  <p:clrMapOvr>
    <a:masterClrMapping/>
  </p:clrMapOvr>
  <p:transition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B6F41-69A5-406E-B364-B24FD042B88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E4BC5-B8F5-4041-944E-8C07BA17309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038568"/>
      </p:ext>
    </p:extLst>
  </p:cSld>
  <p:clrMapOvr>
    <a:masterClrMapping/>
  </p:clrMapOvr>
  <p:transition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19E0D-CFAE-4462-B872-E991A3ED783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10856-92D6-44CD-9487-8373783FE48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173973"/>
      </p:ext>
    </p:extLst>
  </p:cSld>
  <p:clrMapOvr>
    <a:masterClrMapping/>
  </p:clrMapOvr>
  <p:transition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64948-D81E-46B9-9F68-5712FD197CE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12/3/2012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FF282-9B9F-4934-B77A-E8A5F463662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479587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53F73-97C8-4759-84F6-2C920073C3D0}" type="datetimeFigureOut">
              <a:rPr lang="en-US" smtClean="0"/>
              <a:t>12/3/2012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DA2B04-98D2-437E-9F8C-55D3B1677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814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739DE36A-E819-4AEC-9108-2D24EA7606BD}" type="datetimeFigureOut">
              <a:rPr lang="en-US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12/3/2012</a:t>
            </a:fld>
            <a:endParaRPr lang="en-US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A8BD001-928D-4CC7-9D25-F2D1FF3657AF}" type="slidenum">
              <a:rPr lang="en-US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221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random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32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 overview of Topics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35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438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Chapter 01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Businesses, Multinational Corporations</a:t>
            </a:r>
            <a:br>
              <a:rPr lang="en-US" dirty="0" smtClean="0"/>
            </a:br>
            <a:r>
              <a:rPr lang="en-US" dirty="0" smtClean="0"/>
              <a:t>and Basics Concepts of Accounting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11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01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Course Outline</a:t>
            </a:r>
          </a:p>
          <a:p>
            <a:r>
              <a:rPr lang="en-US" dirty="0" smtClean="0"/>
              <a:t>Types of Businesses</a:t>
            </a:r>
          </a:p>
          <a:p>
            <a:r>
              <a:rPr lang="en-US" dirty="0" smtClean="0"/>
              <a:t>Types of Business Organizations</a:t>
            </a:r>
          </a:p>
          <a:p>
            <a:r>
              <a:rPr lang="en-US" dirty="0" smtClean="0"/>
              <a:t>Formation of Corporations</a:t>
            </a:r>
          </a:p>
          <a:p>
            <a:r>
              <a:rPr lang="en-US" dirty="0" smtClean="0"/>
              <a:t>What is MNC and Goals of MNC</a:t>
            </a:r>
          </a:p>
          <a:p>
            <a:r>
              <a:rPr lang="en-US" dirty="0" smtClean="0"/>
              <a:t>Constraints interfering with the MNC’s Goal</a:t>
            </a:r>
          </a:p>
          <a:p>
            <a:r>
              <a:rPr lang="en-US" dirty="0" smtClean="0"/>
              <a:t>Managing within the constraints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04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02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Theory of Comparative Advantage</a:t>
            </a:r>
          </a:p>
          <a:p>
            <a:pPr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International Business Methods</a:t>
            </a:r>
            <a:endParaRPr lang="en-US" dirty="0" smtClean="0">
              <a:ln w="1905"/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dirty="0" smtClean="0">
                <a:ln w="1905"/>
                <a:latin typeface="Times New Roman" pitchFamily="18" charset="0"/>
                <a:cs typeface="Times New Roman" pitchFamily="18" charset="0"/>
              </a:rPr>
              <a:t>Business Strategies</a:t>
            </a:r>
          </a:p>
          <a:p>
            <a:pPr>
              <a:defRPr/>
            </a:pPr>
            <a:r>
              <a:rPr lang="en-US" dirty="0" smtClean="0">
                <a:ln w="1905"/>
                <a:latin typeface="Times New Roman" pitchFamily="18" charset="0"/>
                <a:cs typeface="Times New Roman" pitchFamily="18" charset="0"/>
              </a:rPr>
              <a:t>Business Stakeholders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Organizational Goals</a:t>
            </a:r>
          </a:p>
          <a:p>
            <a:pPr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Process of Providing Information</a:t>
            </a:r>
          </a:p>
          <a:p>
            <a:pPr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Purpose of Information</a:t>
            </a:r>
          </a:p>
          <a:p>
            <a:pPr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Purpose of Accounting</a:t>
            </a:r>
          </a:p>
          <a:p>
            <a:pPr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Accounting System</a:t>
            </a:r>
          </a:p>
          <a:p>
            <a:pPr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Financial Statements</a:t>
            </a:r>
          </a:p>
          <a:p>
            <a:pPr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Managerial Accounting and Financial Accounting</a:t>
            </a:r>
          </a:p>
          <a:p>
            <a:pPr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End of Chapter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83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92125" y="3962400"/>
            <a:ext cx="8153400" cy="243840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 fontScale="90000"/>
          </a:bodyPr>
          <a:lstStyle/>
          <a:p>
            <a:pPr algn="ctr"/>
            <a:r>
              <a:rPr lang="en-US" sz="5400" dirty="0" smtClean="0"/>
              <a:t>The Changing Role of Managerial Accounting in Dynamic Business Environment</a:t>
            </a:r>
            <a:endParaRPr lang="en-US" sz="4400" dirty="0" smtClean="0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76200" y="152400"/>
            <a:ext cx="13716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4100" name="Group 4"/>
          <p:cNvGrpSpPr>
            <a:grpSpLocks/>
          </p:cNvGrpSpPr>
          <p:nvPr/>
        </p:nvGrpSpPr>
        <p:grpSpPr bwMode="auto">
          <a:xfrm>
            <a:off x="3124200" y="304800"/>
            <a:ext cx="2600325" cy="3908427"/>
            <a:chOff x="-96" y="1296"/>
            <a:chExt cx="1638" cy="2462"/>
          </a:xfrm>
        </p:grpSpPr>
        <p:sp>
          <p:nvSpPr>
            <p:cNvPr id="4101" name="Rectangle 5"/>
            <p:cNvSpPr>
              <a:spLocks noChangeArrowheads="1"/>
            </p:cNvSpPr>
            <p:nvPr/>
          </p:nvSpPr>
          <p:spPr bwMode="auto">
            <a:xfrm>
              <a:off x="267" y="1296"/>
              <a:ext cx="1104" cy="15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02" name="Rectangle 6"/>
            <p:cNvSpPr>
              <a:spLocks noChangeArrowheads="1"/>
            </p:cNvSpPr>
            <p:nvPr/>
          </p:nvSpPr>
          <p:spPr bwMode="auto">
            <a:xfrm>
              <a:off x="-96" y="1951"/>
              <a:ext cx="1638" cy="18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en-US" sz="3600" i="1" dirty="0">
                  <a:solidFill>
                    <a:srgbClr val="0000FF"/>
                  </a:solidFill>
                </a:rPr>
                <a:t> </a:t>
              </a:r>
              <a:r>
                <a:rPr lang="en-US" sz="3600" i="1" dirty="0" smtClean="0">
                  <a:solidFill>
                    <a:prstClr val="black"/>
                  </a:solidFill>
                </a:rPr>
                <a:t>Chapter</a:t>
              </a:r>
              <a:r>
                <a:rPr lang="en-US" sz="15000" dirty="0">
                  <a:solidFill>
                    <a:prstClr val="black"/>
                  </a:solidFill>
                </a:rPr>
                <a:t>2</a:t>
              </a:r>
              <a:endParaRPr lang="en-US" sz="15000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8808791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03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Managing Resources, Activities and </a:t>
            </a:r>
            <a:r>
              <a:rPr lang="en-US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People</a:t>
            </a:r>
          </a:p>
          <a:p>
            <a:r>
              <a:rPr lang="en-US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How managerial Accounting Adds </a:t>
            </a:r>
            <a:r>
              <a:rPr lang="en-US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value</a:t>
            </a:r>
          </a:p>
          <a:p>
            <a:r>
              <a:rPr lang="en-US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Balance </a:t>
            </a:r>
            <a:r>
              <a:rPr lang="en-US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Scorecard</a:t>
            </a:r>
          </a:p>
          <a:p>
            <a:r>
              <a:rPr lang="en-US" dirty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Planning and Control </a:t>
            </a:r>
            <a:r>
              <a:rPr lang="en-US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Cycle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Line and Staff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Positions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Location of Managerial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Accountant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Organizational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chart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Major Themes in Managerial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Accounting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Evolution and Adaptation in Managerial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Accounting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Value chain and Theory of Constraints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Strategic Cost Management and the Value Chain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Ethical Climate of Business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Managerial Accounting as a Career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Focus on Ethics</a:t>
            </a:r>
            <a:endParaRPr lang="en-US" dirty="0" smtClean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07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Lecture 04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Service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Merchandising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Business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Accounts on the Income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Statement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Terms used 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merchandizing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Sample income statement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Computation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Costs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Balance Sheet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Accounts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Closing Entries</a:t>
            </a:r>
          </a:p>
        </p:txBody>
      </p:sp>
    </p:spTree>
    <p:extLst>
      <p:ext uri="{BB962C8B-B14F-4D97-AF65-F5344CB8AC3E}">
        <p14:creationId xmlns:p14="http://schemas.microsoft.com/office/powerpoint/2010/main" val="357739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Lecture 05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Comparing Merchandising and Manufacturing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Activities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Manufacturing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Costs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Classifications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Costs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Nonmanufacturing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Costs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Product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Costs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Versus Period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Costs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Comparing Merchandising and Manufacturing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Activities Financial Statement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Manufacturing Cost Flows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97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Lecture 06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Inventory Flows	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Product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Costs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Cost Classifications for Predicting Cost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Behavior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Variable Cost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Fixed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Cost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Cost Classifications for Predicting Cost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Behavior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Direct Costs and Indirect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Costs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Cost Concepts</a:t>
            </a:r>
          </a:p>
        </p:txBody>
      </p:sp>
    </p:spTree>
    <p:extLst>
      <p:ext uri="{BB962C8B-B14F-4D97-AF65-F5344CB8AC3E}">
        <p14:creationId xmlns:p14="http://schemas.microsoft.com/office/powerpoint/2010/main" val="67000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Lecture 07</a:t>
            </a:r>
          </a:p>
        </p:txBody>
      </p:sp>
      <p:sp>
        <p:nvSpPr>
          <p:cNvPr id="2119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Cost, Product Cost, Period Cost</a:t>
            </a:r>
          </a:p>
          <a:p>
            <a:pPr eaLnBrk="1" hangingPunct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Components of Manufacturing Products</a:t>
            </a:r>
          </a:p>
          <a:p>
            <a:pPr eaLnBrk="1" hangingPunct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Cost of Good Manufactured</a:t>
            </a:r>
          </a:p>
          <a:p>
            <a:pPr eaLnBrk="1" hangingPunct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Cost of Goods Sold</a:t>
            </a:r>
          </a:p>
          <a:p>
            <a:pPr eaLnBrk="1" hangingPunct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Manufacturing Cost Flows</a:t>
            </a:r>
          </a:p>
          <a:p>
            <a:pPr eaLnBrk="1" hangingPunct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Income Statements</a:t>
            </a:r>
          </a:p>
          <a:p>
            <a:pPr eaLnBrk="1" hangingPunct="1"/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386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009775" y="3308350"/>
              <a:ext cx="15875" cy="1588"/>
            </p14:xfrm>
          </p:contentPart>
        </mc:Choice>
        <mc:Fallback xmlns="">
          <p:pic>
            <p:nvPicPr>
              <p:cNvPr id="16386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06889" y="3305174"/>
                <a:ext cx="21648" cy="79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1368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Lecture 08</a:t>
            </a:r>
          </a:p>
        </p:txBody>
      </p:sp>
      <p:sp>
        <p:nvSpPr>
          <p:cNvPr id="2119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Practice Questions</a:t>
            </a:r>
          </a:p>
          <a:p>
            <a:pPr lvl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Cost of Goods Sold</a:t>
            </a:r>
          </a:p>
          <a:p>
            <a:pPr lvl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Income Statement</a:t>
            </a:r>
          </a:p>
          <a:p>
            <a:pPr lvl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Missing Data Cost of Goods Sold</a:t>
            </a:r>
          </a:p>
          <a:p>
            <a:pPr lvl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Missing Data Income Statement</a:t>
            </a:r>
          </a:p>
          <a:p>
            <a:pPr eaLnBrk="1" hangingPunct="1"/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386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009775" y="3308350"/>
              <a:ext cx="15875" cy="1588"/>
            </p14:xfrm>
          </p:contentPart>
        </mc:Choice>
        <mc:Fallback xmlns="">
          <p:pic>
            <p:nvPicPr>
              <p:cNvPr id="16386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06889" y="3305174"/>
                <a:ext cx="21648" cy="79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5372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Lecture 09</a:t>
            </a:r>
          </a:p>
        </p:txBody>
      </p:sp>
      <p:sp>
        <p:nvSpPr>
          <p:cNvPr id="2119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Problem Questions</a:t>
            </a:r>
          </a:p>
          <a:p>
            <a:pPr lvl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Missing Data Cost of Goods Sold</a:t>
            </a:r>
          </a:p>
          <a:p>
            <a:pPr lvl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Missing Data Income Statement</a:t>
            </a:r>
          </a:p>
          <a:p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End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of Chapter</a:t>
            </a:r>
          </a:p>
          <a:p>
            <a:pPr eaLnBrk="1" hangingPunct="1"/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386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009775" y="3308350"/>
              <a:ext cx="15875" cy="1588"/>
            </p14:xfrm>
          </p:contentPart>
        </mc:Choice>
        <mc:Fallback xmlns="">
          <p:pic>
            <p:nvPicPr>
              <p:cNvPr id="16386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06889" y="3305174"/>
                <a:ext cx="21648" cy="79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0292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92125" y="3962400"/>
            <a:ext cx="8153400" cy="243840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/>
            <a:r>
              <a:rPr lang="en-US" sz="5400" dirty="0" smtClean="0"/>
              <a:t>Systems Design:</a:t>
            </a:r>
            <a:br>
              <a:rPr lang="en-US" sz="5400" dirty="0" smtClean="0"/>
            </a:br>
            <a:r>
              <a:rPr lang="en-US" sz="5400" dirty="0" smtClean="0"/>
              <a:t>Job-Order costing</a:t>
            </a:r>
            <a:endParaRPr lang="en-US" sz="4400" dirty="0" smtClean="0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76200" y="152400"/>
            <a:ext cx="13716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4100" name="Group 4"/>
          <p:cNvGrpSpPr>
            <a:grpSpLocks/>
          </p:cNvGrpSpPr>
          <p:nvPr/>
        </p:nvGrpSpPr>
        <p:grpSpPr bwMode="auto">
          <a:xfrm>
            <a:off x="3124200" y="304800"/>
            <a:ext cx="2600325" cy="3908426"/>
            <a:chOff x="-96" y="1296"/>
            <a:chExt cx="1638" cy="2462"/>
          </a:xfrm>
        </p:grpSpPr>
        <p:sp>
          <p:nvSpPr>
            <p:cNvPr id="4101" name="Rectangle 5"/>
            <p:cNvSpPr>
              <a:spLocks noChangeArrowheads="1"/>
            </p:cNvSpPr>
            <p:nvPr/>
          </p:nvSpPr>
          <p:spPr bwMode="auto">
            <a:xfrm>
              <a:off x="267" y="1296"/>
              <a:ext cx="1104" cy="15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02" name="Rectangle 6"/>
            <p:cNvSpPr>
              <a:spLocks noChangeArrowheads="1"/>
            </p:cNvSpPr>
            <p:nvPr/>
          </p:nvSpPr>
          <p:spPr bwMode="auto">
            <a:xfrm>
              <a:off x="-96" y="1951"/>
              <a:ext cx="1638" cy="18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en-US" sz="3600" i="1" dirty="0">
                  <a:solidFill>
                    <a:srgbClr val="0000FF"/>
                  </a:solidFill>
                </a:rPr>
                <a:t> </a:t>
              </a:r>
              <a:r>
                <a:rPr lang="en-US" sz="3600" i="1" dirty="0" smtClean="0">
                  <a:solidFill>
                    <a:prstClr val="black"/>
                  </a:solidFill>
                </a:rPr>
                <a:t>Chapter</a:t>
              </a:r>
              <a:r>
                <a:rPr lang="en-US" sz="15000" dirty="0" smtClean="0">
                  <a:solidFill>
                    <a:prstClr val="black"/>
                  </a:solidFill>
                </a:rPr>
                <a:t>3</a:t>
              </a:r>
              <a:endParaRPr lang="en-US" sz="15000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9940438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Lecture 10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Types of Costing Systems Used to Determine Product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Costs</a:t>
            </a:r>
          </a:p>
          <a:p>
            <a:pPr lvl="1"/>
            <a:r>
              <a:rPr lang="en-US" dirty="0">
                <a:latin typeface="Times New Roman" pitchFamily="18" charset="0"/>
                <a:cs typeface="Times New Roman" pitchFamily="18" charset="0"/>
              </a:rPr>
              <a:t>Job-Order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Costing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Process Costing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Sequence of Events in a Job-Order Costing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System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Practice Question</a:t>
            </a:r>
          </a:p>
        </p:txBody>
      </p:sp>
    </p:spTree>
    <p:extLst>
      <p:ext uri="{BB962C8B-B14F-4D97-AF65-F5344CB8AC3E}">
        <p14:creationId xmlns:p14="http://schemas.microsoft.com/office/powerpoint/2010/main" val="255495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Lecture 11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Application of Manufacturing </a:t>
            </a:r>
            <a:r>
              <a:rPr lang="en-US" dirty="0" smtClean="0"/>
              <a:t>Overhead</a:t>
            </a:r>
          </a:p>
          <a:p>
            <a:r>
              <a:rPr lang="en-US" dirty="0"/>
              <a:t>The Need for a Predetermined Manufacturing Overhead </a:t>
            </a:r>
            <a:r>
              <a:rPr lang="en-US" dirty="0" smtClean="0"/>
              <a:t>Rate</a:t>
            </a:r>
          </a:p>
          <a:p>
            <a:r>
              <a:rPr lang="en-US" dirty="0"/>
              <a:t>Overhead Application </a:t>
            </a:r>
            <a:r>
              <a:rPr lang="en-US" dirty="0" smtClean="0"/>
              <a:t>Example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MCQs Questions</a:t>
            </a:r>
          </a:p>
        </p:txBody>
      </p:sp>
    </p:spTree>
    <p:extLst>
      <p:ext uri="{BB962C8B-B14F-4D97-AF65-F5344CB8AC3E}">
        <p14:creationId xmlns:p14="http://schemas.microsoft.com/office/powerpoint/2010/main" val="67830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Problem Question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Job-Order Costing Document Flow Summary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Job-Order System Cost Flows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Overhead Application Example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Over-applied </a:t>
            </a:r>
            <a:r>
              <a:rPr lang="en-US" dirty="0" smtClean="0"/>
              <a:t>and </a:t>
            </a:r>
            <a:r>
              <a:rPr lang="en-US" dirty="0" smtClean="0"/>
              <a:t>Under-applied </a:t>
            </a:r>
            <a:r>
              <a:rPr lang="en-US" dirty="0" smtClean="0"/>
              <a:t>Manufacturing Overhead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MCQs Test Questions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19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Journal </a:t>
            </a:r>
            <a:r>
              <a:rPr lang="en-US" dirty="0" smtClean="0"/>
              <a:t>Entries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Cost </a:t>
            </a:r>
            <a:r>
              <a:rPr lang="en-US" dirty="0"/>
              <a:t>Flows – Material Purchases 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Cost </a:t>
            </a:r>
            <a:r>
              <a:rPr lang="en-US" dirty="0"/>
              <a:t>Flows – Material </a:t>
            </a:r>
            <a:r>
              <a:rPr lang="en-US" dirty="0" smtClean="0"/>
              <a:t>Usage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Cost Flows – </a:t>
            </a:r>
            <a:r>
              <a:rPr lang="en-US" dirty="0" smtClean="0"/>
              <a:t>Labor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Cost Flows – Actual </a:t>
            </a:r>
            <a:r>
              <a:rPr lang="en-US" dirty="0" smtClean="0"/>
              <a:t>Overhead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Cost Flows – Overhead </a:t>
            </a:r>
            <a:r>
              <a:rPr lang="en-US" dirty="0" smtClean="0"/>
              <a:t>Applied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Cost Flows – Period </a:t>
            </a:r>
            <a:r>
              <a:rPr lang="en-US" dirty="0" smtClean="0"/>
              <a:t>Expenses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Cost Flows – Cost of Goods </a:t>
            </a:r>
            <a:r>
              <a:rPr lang="en-US" dirty="0" smtClean="0"/>
              <a:t>Manufactured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Cost Flows – </a:t>
            </a:r>
            <a:r>
              <a:rPr lang="en-US" dirty="0" smtClean="0"/>
              <a:t>Sales</a:t>
            </a:r>
          </a:p>
          <a:p>
            <a:pPr>
              <a:lnSpc>
                <a:spcPct val="90000"/>
              </a:lnSpc>
            </a:pPr>
            <a:r>
              <a:rPr lang="en-US" b="1" dirty="0"/>
              <a:t>Exercise </a:t>
            </a:r>
            <a:r>
              <a:rPr lang="en-US" b="1" dirty="0" smtClean="0"/>
              <a:t>Question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End of Chapter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41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92125" y="3962400"/>
            <a:ext cx="8153400" cy="243840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/>
            <a:r>
              <a:rPr lang="en-US" sz="5400" dirty="0" smtClean="0"/>
              <a:t>Systems Design:</a:t>
            </a:r>
            <a:br>
              <a:rPr lang="en-US" sz="5400" dirty="0" smtClean="0"/>
            </a:br>
            <a:r>
              <a:rPr lang="en-US" sz="5400" dirty="0" smtClean="0"/>
              <a:t>Process Costing</a:t>
            </a:r>
            <a:endParaRPr lang="en-US" sz="4400" dirty="0" smtClean="0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76200" y="152400"/>
            <a:ext cx="13716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4100" name="Group 4"/>
          <p:cNvGrpSpPr>
            <a:grpSpLocks/>
          </p:cNvGrpSpPr>
          <p:nvPr/>
        </p:nvGrpSpPr>
        <p:grpSpPr bwMode="auto">
          <a:xfrm>
            <a:off x="3124200" y="304800"/>
            <a:ext cx="2600325" cy="4278314"/>
            <a:chOff x="-96" y="1296"/>
            <a:chExt cx="1638" cy="2695"/>
          </a:xfrm>
        </p:grpSpPr>
        <p:sp>
          <p:nvSpPr>
            <p:cNvPr id="4101" name="Rectangle 5"/>
            <p:cNvSpPr>
              <a:spLocks noChangeArrowheads="1"/>
            </p:cNvSpPr>
            <p:nvPr/>
          </p:nvSpPr>
          <p:spPr bwMode="auto">
            <a:xfrm>
              <a:off x="267" y="1296"/>
              <a:ext cx="1104" cy="15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02" name="Rectangle 6"/>
            <p:cNvSpPr>
              <a:spLocks noChangeArrowheads="1"/>
            </p:cNvSpPr>
            <p:nvPr/>
          </p:nvSpPr>
          <p:spPr bwMode="auto">
            <a:xfrm>
              <a:off x="-96" y="1608"/>
              <a:ext cx="1638" cy="23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en-US" sz="3600" i="1" dirty="0">
                  <a:solidFill>
                    <a:srgbClr val="0000FF"/>
                  </a:solidFill>
                </a:rPr>
                <a:t> </a:t>
              </a:r>
              <a:r>
                <a:rPr lang="en-US" sz="3600" i="1" dirty="0" smtClean="0">
                  <a:solidFill>
                    <a:prstClr val="black"/>
                  </a:solidFill>
                </a:rPr>
                <a:t>Chapter</a:t>
              </a:r>
              <a:r>
                <a:rPr lang="en-US" sz="15000" dirty="0">
                  <a:solidFill>
                    <a:prstClr val="black"/>
                  </a:solidFill>
                </a:rPr>
                <a:t> </a:t>
              </a:r>
              <a:r>
                <a:rPr lang="en-US" sz="15000" dirty="0" smtClean="0">
                  <a:solidFill>
                    <a:prstClr val="black"/>
                  </a:solidFill>
                </a:rPr>
                <a:t>4</a:t>
              </a:r>
              <a:endParaRPr lang="en-US" sz="15000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5257533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14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Types of Costing Systems Used to Determine Product </a:t>
            </a:r>
            <a:r>
              <a:rPr lang="en-US" dirty="0" smtClean="0"/>
              <a:t>Costs</a:t>
            </a:r>
          </a:p>
          <a:p>
            <a:r>
              <a:rPr lang="en-US" dirty="0"/>
              <a:t>Differences Between Job-Order and Process </a:t>
            </a:r>
            <a:r>
              <a:rPr lang="en-US" dirty="0" smtClean="0"/>
              <a:t>Costing</a:t>
            </a:r>
          </a:p>
          <a:p>
            <a:r>
              <a:rPr lang="en-US" dirty="0"/>
              <a:t>Sequential Processing </a:t>
            </a:r>
            <a:r>
              <a:rPr lang="en-US" dirty="0" smtClean="0"/>
              <a:t>Departments</a:t>
            </a:r>
          </a:p>
          <a:p>
            <a:r>
              <a:rPr lang="en-US" dirty="0"/>
              <a:t>Parallel Processing </a:t>
            </a:r>
            <a:r>
              <a:rPr lang="en-US" dirty="0" smtClean="0"/>
              <a:t>Departments</a:t>
            </a:r>
          </a:p>
          <a:p>
            <a:r>
              <a:rPr lang="en-US" dirty="0"/>
              <a:t>Flow of Materials, Labor and Overhead </a:t>
            </a:r>
            <a:r>
              <a:rPr lang="en-US" dirty="0" smtClean="0"/>
              <a:t>Costs</a:t>
            </a:r>
          </a:p>
          <a:p>
            <a:r>
              <a:rPr lang="en-US" dirty="0"/>
              <a:t>Materials, Labor, and Overhead Cost </a:t>
            </a:r>
            <a:r>
              <a:rPr lang="en-US" dirty="0" smtClean="0"/>
              <a:t>Entries</a:t>
            </a:r>
          </a:p>
        </p:txBody>
      </p:sp>
    </p:spTree>
    <p:extLst>
      <p:ext uri="{BB962C8B-B14F-4D97-AF65-F5344CB8AC3E}">
        <p14:creationId xmlns:p14="http://schemas.microsoft.com/office/powerpoint/2010/main" val="121660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Equivalent Units of Production</a:t>
            </a:r>
          </a:p>
          <a:p>
            <a:r>
              <a:rPr lang="en-US" dirty="0"/>
              <a:t>MCQs </a:t>
            </a:r>
            <a:r>
              <a:rPr lang="en-US" dirty="0" smtClean="0"/>
              <a:t>Test</a:t>
            </a:r>
          </a:p>
          <a:p>
            <a:r>
              <a:rPr lang="en-US" dirty="0" smtClean="0"/>
              <a:t>Weighted </a:t>
            </a:r>
            <a:r>
              <a:rPr lang="en-US" dirty="0"/>
              <a:t>Average </a:t>
            </a:r>
            <a:r>
              <a:rPr lang="en-US" dirty="0" smtClean="0"/>
              <a:t>Method</a:t>
            </a:r>
          </a:p>
          <a:p>
            <a:r>
              <a:rPr lang="en-US" dirty="0"/>
              <a:t>Production </a:t>
            </a:r>
            <a:r>
              <a:rPr lang="en-US" dirty="0" smtClean="0"/>
              <a:t>Report</a:t>
            </a:r>
          </a:p>
          <a:p>
            <a:r>
              <a:rPr lang="en-US" dirty="0"/>
              <a:t>Production Report Example</a:t>
            </a:r>
          </a:p>
        </p:txBody>
      </p:sp>
    </p:spTree>
    <p:extLst>
      <p:ext uri="{BB962C8B-B14F-4D97-AF65-F5344CB8AC3E}">
        <p14:creationId xmlns:p14="http://schemas.microsoft.com/office/powerpoint/2010/main" val="225304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 with Complete Data</a:t>
            </a:r>
          </a:p>
          <a:p>
            <a:r>
              <a:rPr lang="en-US" dirty="0" smtClean="0"/>
              <a:t>Question with Missing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6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17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/>
              <a:t>Operations Costing</a:t>
            </a:r>
          </a:p>
          <a:p>
            <a:pPr defTabSz="365760" eaLnBrk="0" hangingPunct="0">
              <a:spcBef>
                <a:spcPts val="0"/>
              </a:spcBef>
              <a:defRPr/>
            </a:pPr>
            <a:r>
              <a:rPr lang="en-US" dirty="0">
                <a:latin typeface="Tahoma" pitchFamily="34" charset="0"/>
              </a:rPr>
              <a:t>Compare and contrast operation </a:t>
            </a:r>
            <a:r>
              <a:rPr lang="en-US" dirty="0" smtClean="0">
                <a:latin typeface="Tahoma" pitchFamily="34" charset="0"/>
              </a:rPr>
              <a:t>costing with </a:t>
            </a:r>
            <a:r>
              <a:rPr lang="en-US" dirty="0">
                <a:latin typeface="Tahoma" pitchFamily="34" charset="0"/>
              </a:rPr>
              <a:t>job costing and process </a:t>
            </a:r>
            <a:r>
              <a:rPr lang="en-US" dirty="0" smtClean="0">
                <a:latin typeface="Tahoma" pitchFamily="34" charset="0"/>
              </a:rPr>
              <a:t>costing</a:t>
            </a:r>
          </a:p>
          <a:p>
            <a:pPr defTabSz="365760" eaLnBrk="0" hangingPunct="0">
              <a:spcBef>
                <a:spcPts val="0"/>
              </a:spcBef>
              <a:defRPr/>
            </a:pPr>
            <a:r>
              <a:rPr lang="en-US" dirty="0" smtClean="0">
                <a:latin typeface="Tahoma" pitchFamily="34" charset="0"/>
              </a:rPr>
              <a:t>Practice Questions</a:t>
            </a:r>
            <a:endParaRPr lang="en-US" dirty="0">
              <a:latin typeface="Tahoma" pitchFamily="34" charset="0"/>
            </a:endParaRP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End of Chapter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4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92125" y="3962400"/>
            <a:ext cx="8153400" cy="243840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/>
            <a:r>
              <a:rPr lang="en-US" sz="5400" dirty="0" smtClean="0"/>
              <a:t>Systems Design:</a:t>
            </a:r>
            <a:br>
              <a:rPr lang="en-US" sz="5400" dirty="0" smtClean="0"/>
            </a:br>
            <a:r>
              <a:rPr lang="en-US" sz="5400" dirty="0" smtClean="0"/>
              <a:t>Activity based Costing</a:t>
            </a:r>
            <a:endParaRPr lang="en-US" sz="4400" dirty="0" smtClean="0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76200" y="152400"/>
            <a:ext cx="13716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4100" name="Group 4"/>
          <p:cNvGrpSpPr>
            <a:grpSpLocks/>
          </p:cNvGrpSpPr>
          <p:nvPr/>
        </p:nvGrpSpPr>
        <p:grpSpPr bwMode="auto">
          <a:xfrm>
            <a:off x="3124200" y="304800"/>
            <a:ext cx="2600325" cy="4278314"/>
            <a:chOff x="-96" y="1296"/>
            <a:chExt cx="1638" cy="2695"/>
          </a:xfrm>
        </p:grpSpPr>
        <p:sp>
          <p:nvSpPr>
            <p:cNvPr id="4101" name="Rectangle 5"/>
            <p:cNvSpPr>
              <a:spLocks noChangeArrowheads="1"/>
            </p:cNvSpPr>
            <p:nvPr/>
          </p:nvSpPr>
          <p:spPr bwMode="auto">
            <a:xfrm>
              <a:off x="267" y="1296"/>
              <a:ext cx="1104" cy="15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02" name="Rectangle 6"/>
            <p:cNvSpPr>
              <a:spLocks noChangeArrowheads="1"/>
            </p:cNvSpPr>
            <p:nvPr/>
          </p:nvSpPr>
          <p:spPr bwMode="auto">
            <a:xfrm>
              <a:off x="-96" y="1608"/>
              <a:ext cx="1638" cy="23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en-US" sz="3600" i="1" dirty="0">
                  <a:solidFill>
                    <a:srgbClr val="0000FF"/>
                  </a:solidFill>
                </a:rPr>
                <a:t> </a:t>
              </a:r>
              <a:r>
                <a:rPr lang="en-US" sz="3600" i="1" dirty="0" smtClean="0">
                  <a:solidFill>
                    <a:prstClr val="black"/>
                  </a:solidFill>
                </a:rPr>
                <a:t>Chapter</a:t>
              </a:r>
              <a:r>
                <a:rPr lang="en-US" sz="15000" dirty="0">
                  <a:solidFill>
                    <a:prstClr val="black"/>
                  </a:solidFill>
                </a:rPr>
                <a:t> 5</a:t>
              </a:r>
              <a:endParaRPr lang="en-US" sz="15000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5131236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18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Systems Design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Activity-Based Costing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Assigning Overhead Costs to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Products</a:t>
            </a:r>
          </a:p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Plantwide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Overhead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Rate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Departmental Overhead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Rates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Activity-Based Costing (ABC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Designing an ABC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System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Hierarchy of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Activities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Activity-Based Costing at Classic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Brass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Using Activity-Based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Costing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Direct Labor-Hours as a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Base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Computing Activity Rates</a:t>
            </a:r>
          </a:p>
        </p:txBody>
      </p:sp>
    </p:spTree>
    <p:extLst>
      <p:ext uri="{BB962C8B-B14F-4D97-AF65-F5344CB8AC3E}">
        <p14:creationId xmlns:p14="http://schemas.microsoft.com/office/powerpoint/2010/main" val="26734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Targeting Process </a:t>
            </a:r>
            <a:r>
              <a:rPr lang="en-US" dirty="0" smtClean="0"/>
              <a:t>Improvements</a:t>
            </a:r>
          </a:p>
          <a:p>
            <a:r>
              <a:rPr lang="en-US" dirty="0"/>
              <a:t>Evaluation of Activity-Based </a:t>
            </a:r>
            <a:r>
              <a:rPr lang="en-US" dirty="0" smtClean="0"/>
              <a:t>Costing-Pros and Cons</a:t>
            </a:r>
          </a:p>
          <a:p>
            <a:r>
              <a:rPr lang="en-US" dirty="0"/>
              <a:t>ABC and Service </a:t>
            </a:r>
            <a:r>
              <a:rPr lang="en-US" dirty="0" smtClean="0"/>
              <a:t>Industries</a:t>
            </a:r>
          </a:p>
          <a:p>
            <a:r>
              <a:rPr lang="en-US" dirty="0"/>
              <a:t>Cost Flows in an ABC </a:t>
            </a:r>
            <a:r>
              <a:rPr lang="en-US" dirty="0" smtClean="0"/>
              <a:t>System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Over/Under applied FOH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Practice Questions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298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Lecture 20</a:t>
            </a:r>
          </a:p>
        </p:txBody>
      </p:sp>
      <p:sp>
        <p:nvSpPr>
          <p:cNvPr id="2119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Problem Questions</a:t>
            </a:r>
          </a:p>
          <a:p>
            <a:pPr lvl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Simple Data Question</a:t>
            </a:r>
          </a:p>
          <a:p>
            <a:pPr lvl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Comprehensive Data Question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386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009775" y="3308350"/>
              <a:ext cx="15875" cy="1588"/>
            </p14:xfrm>
          </p:contentPart>
        </mc:Choice>
        <mc:Fallback xmlns="">
          <p:pic>
            <p:nvPicPr>
              <p:cNvPr id="16386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06889" y="3305174"/>
                <a:ext cx="21648" cy="79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8651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Lecture 21</a:t>
            </a:r>
          </a:p>
        </p:txBody>
      </p:sp>
      <p:sp>
        <p:nvSpPr>
          <p:cNvPr id="2119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Problem Questions</a:t>
            </a:r>
          </a:p>
          <a:p>
            <a:pPr lvl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Simple Data Question</a:t>
            </a:r>
          </a:p>
          <a:p>
            <a:pPr lvl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Comprehensive Data Question</a:t>
            </a:r>
          </a:p>
          <a:p>
            <a:pPr lvl="1"/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End of Chapter</a:t>
            </a:r>
          </a:p>
          <a:p>
            <a:pPr lvl="1"/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386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009775" y="3308350"/>
              <a:ext cx="15875" cy="1588"/>
            </p14:xfrm>
          </p:contentPart>
        </mc:Choice>
        <mc:Fallback xmlns="">
          <p:pic>
            <p:nvPicPr>
              <p:cNvPr id="16386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06889" y="3305174"/>
                <a:ext cx="21648" cy="79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1726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92125" y="3962400"/>
            <a:ext cx="8153400" cy="243840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/>
            <a:r>
              <a:rPr lang="en-US" sz="5400" dirty="0" smtClean="0"/>
              <a:t>Cost-Volume-Profit-Analysis</a:t>
            </a:r>
            <a:endParaRPr lang="en-US" sz="4400" dirty="0" smtClean="0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76200" y="152400"/>
            <a:ext cx="13716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4100" name="Group 4"/>
          <p:cNvGrpSpPr>
            <a:grpSpLocks/>
          </p:cNvGrpSpPr>
          <p:nvPr/>
        </p:nvGrpSpPr>
        <p:grpSpPr bwMode="auto">
          <a:xfrm>
            <a:off x="3124200" y="304800"/>
            <a:ext cx="2600325" cy="4278314"/>
            <a:chOff x="-96" y="1296"/>
            <a:chExt cx="1638" cy="2695"/>
          </a:xfrm>
        </p:grpSpPr>
        <p:sp>
          <p:nvSpPr>
            <p:cNvPr id="4101" name="Rectangle 5"/>
            <p:cNvSpPr>
              <a:spLocks noChangeArrowheads="1"/>
            </p:cNvSpPr>
            <p:nvPr/>
          </p:nvSpPr>
          <p:spPr bwMode="auto">
            <a:xfrm>
              <a:off x="267" y="1296"/>
              <a:ext cx="1104" cy="15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02" name="Rectangle 6"/>
            <p:cNvSpPr>
              <a:spLocks noChangeArrowheads="1"/>
            </p:cNvSpPr>
            <p:nvPr/>
          </p:nvSpPr>
          <p:spPr bwMode="auto">
            <a:xfrm>
              <a:off x="-96" y="1608"/>
              <a:ext cx="1638" cy="23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en-US" sz="3600" i="1" dirty="0">
                  <a:solidFill>
                    <a:srgbClr val="0000FF"/>
                  </a:solidFill>
                </a:rPr>
                <a:t> </a:t>
              </a:r>
              <a:r>
                <a:rPr lang="en-US" sz="3600" i="1" dirty="0" smtClean="0">
                  <a:solidFill>
                    <a:prstClr val="black"/>
                  </a:solidFill>
                </a:rPr>
                <a:t>Chapter</a:t>
              </a:r>
              <a:r>
                <a:rPr lang="en-US" sz="15000" dirty="0">
                  <a:solidFill>
                    <a:prstClr val="black"/>
                  </a:solidFill>
                </a:rPr>
                <a:t> </a:t>
              </a:r>
              <a:r>
                <a:rPr lang="en-US" sz="15000" dirty="0" smtClean="0">
                  <a:solidFill>
                    <a:prstClr val="black"/>
                  </a:solidFill>
                </a:rPr>
                <a:t>6</a:t>
              </a:r>
              <a:endParaRPr lang="en-US" sz="15000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1664259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Lecture 22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Cost-Volume-Profit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Relationships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Basics of Cost-Volume-Profit (CVP)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Analysis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Contribution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Approach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Contribution Margin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Ratio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MCQs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Test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Changes in Fixed Costs and Sales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Volume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Break-Even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Analysis</a:t>
            </a:r>
          </a:p>
          <a:p>
            <a:pPr lvl="1"/>
            <a:r>
              <a:rPr lang="en-US" dirty="0">
                <a:latin typeface="Times New Roman" pitchFamily="18" charset="0"/>
                <a:cs typeface="Times New Roman" pitchFamily="18" charset="0"/>
              </a:rPr>
              <a:t>Equation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Method</a:t>
            </a:r>
          </a:p>
        </p:txBody>
      </p:sp>
    </p:spTree>
    <p:extLst>
      <p:ext uri="{BB962C8B-B14F-4D97-AF65-F5344CB8AC3E}">
        <p14:creationId xmlns:p14="http://schemas.microsoft.com/office/powerpoint/2010/main" val="195702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23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Contribution Margin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Method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MCQs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Test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CVP Relationships in Graphic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Form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CVP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Graph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Target Profit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Analysis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CVP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Equation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Contribution Margin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Approach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Margin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Safety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Practice questions</a:t>
            </a:r>
          </a:p>
        </p:txBody>
      </p:sp>
    </p:spTree>
    <p:extLst>
      <p:ext uri="{BB962C8B-B14F-4D97-AF65-F5344CB8AC3E}">
        <p14:creationId xmlns:p14="http://schemas.microsoft.com/office/powerpoint/2010/main" val="123750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24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981200"/>
            <a:ext cx="6248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The Concept of Sales Mix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Multi-product break-even analysis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Assumptions of CVP Analysis</a:t>
            </a:r>
          </a:p>
        </p:txBody>
      </p:sp>
    </p:spTree>
    <p:extLst>
      <p:ext uri="{BB962C8B-B14F-4D97-AF65-F5344CB8AC3E}">
        <p14:creationId xmlns:p14="http://schemas.microsoft.com/office/powerpoint/2010/main" val="264759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Lecture 25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715000"/>
          </a:xfrm>
        </p:spPr>
        <p:txBody>
          <a:bodyPr>
            <a:normAutofit/>
          </a:bodyPr>
          <a:lstStyle/>
          <a:p>
            <a:pPr marL="457200" indent="-4572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Operating Leverage</a:t>
            </a:r>
          </a:p>
          <a:p>
            <a:pPr marL="857250" lvl="1" indent="-457200"/>
            <a:r>
              <a:rPr lang="en-US" dirty="0"/>
              <a:t>Verify increase in </a:t>
            </a:r>
            <a:r>
              <a:rPr lang="en-US" dirty="0" smtClean="0"/>
              <a:t>profit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MCQs Question</a:t>
            </a:r>
          </a:p>
          <a:p>
            <a:pPr marL="457200" indent="-4572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Practice Question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End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of Chapter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86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92125" y="3962400"/>
            <a:ext cx="8153400" cy="2438400"/>
          </a:xfrm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/>
            <a:r>
              <a:rPr lang="en-US" sz="5400" dirty="0" smtClean="0"/>
              <a:t>Joint Product and By Product Costing</a:t>
            </a:r>
            <a:endParaRPr lang="en-US" sz="4400" dirty="0" smtClean="0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76200" y="152400"/>
            <a:ext cx="13716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4100" name="Group 4"/>
          <p:cNvGrpSpPr>
            <a:grpSpLocks/>
          </p:cNvGrpSpPr>
          <p:nvPr/>
        </p:nvGrpSpPr>
        <p:grpSpPr bwMode="auto">
          <a:xfrm>
            <a:off x="3124200" y="304800"/>
            <a:ext cx="2600325" cy="4278314"/>
            <a:chOff x="-96" y="1296"/>
            <a:chExt cx="1638" cy="2695"/>
          </a:xfrm>
        </p:grpSpPr>
        <p:sp>
          <p:nvSpPr>
            <p:cNvPr id="4101" name="Rectangle 5"/>
            <p:cNvSpPr>
              <a:spLocks noChangeArrowheads="1"/>
            </p:cNvSpPr>
            <p:nvPr/>
          </p:nvSpPr>
          <p:spPr bwMode="auto">
            <a:xfrm>
              <a:off x="267" y="1296"/>
              <a:ext cx="1104" cy="15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02" name="Rectangle 6"/>
            <p:cNvSpPr>
              <a:spLocks noChangeArrowheads="1"/>
            </p:cNvSpPr>
            <p:nvPr/>
          </p:nvSpPr>
          <p:spPr bwMode="auto">
            <a:xfrm>
              <a:off x="-96" y="1608"/>
              <a:ext cx="1638" cy="23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</a:pPr>
              <a:r>
                <a:rPr lang="en-US" sz="3600" i="1" dirty="0">
                  <a:solidFill>
                    <a:srgbClr val="0000FF"/>
                  </a:solidFill>
                </a:rPr>
                <a:t> </a:t>
              </a:r>
              <a:r>
                <a:rPr lang="en-US" sz="3600" i="1" dirty="0" smtClean="0">
                  <a:solidFill>
                    <a:prstClr val="black"/>
                  </a:solidFill>
                </a:rPr>
                <a:t>Chapter</a:t>
              </a:r>
              <a:r>
                <a:rPr lang="en-US" sz="15000" dirty="0">
                  <a:solidFill>
                    <a:prstClr val="black"/>
                  </a:solidFill>
                </a:rPr>
                <a:t> </a:t>
              </a:r>
              <a:r>
                <a:rPr lang="en-US" sz="15000" dirty="0" smtClean="0">
                  <a:solidFill>
                    <a:prstClr val="black"/>
                  </a:solidFill>
                </a:rPr>
                <a:t>7</a:t>
              </a:r>
              <a:endParaRPr lang="en-US" sz="15000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1664259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Lecture 26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Main Products and Byproducts</a:t>
            </a:r>
            <a:endParaRPr lang="en-US" dirty="0" smtClean="0"/>
          </a:p>
          <a:p>
            <a:r>
              <a:rPr lang="en-US" dirty="0" smtClean="0"/>
              <a:t>Joint </a:t>
            </a:r>
            <a:r>
              <a:rPr lang="en-US" dirty="0"/>
              <a:t>Cost Terminology</a:t>
            </a:r>
            <a:endParaRPr lang="en-US" dirty="0" smtClean="0"/>
          </a:p>
          <a:p>
            <a:r>
              <a:rPr lang="en-US" dirty="0" smtClean="0"/>
              <a:t>By-Product Costs: Characteristics</a:t>
            </a:r>
          </a:p>
          <a:p>
            <a:r>
              <a:rPr lang="en-US" dirty="0" smtClean="0"/>
              <a:t>By-products </a:t>
            </a:r>
            <a:r>
              <a:rPr lang="en-US" dirty="0"/>
              <a:t>cost allocation</a:t>
            </a:r>
            <a:endParaRPr lang="en-US" dirty="0" smtClean="0"/>
          </a:p>
          <a:p>
            <a:r>
              <a:rPr lang="en-US" dirty="0" smtClean="0"/>
              <a:t>Joint </a:t>
            </a:r>
            <a:r>
              <a:rPr lang="en-US" dirty="0"/>
              <a:t>Production Process</a:t>
            </a:r>
            <a:endParaRPr lang="en-US" dirty="0" smtClean="0"/>
          </a:p>
          <a:p>
            <a:r>
              <a:rPr lang="en-US" dirty="0" smtClean="0"/>
              <a:t>By-Products</a:t>
            </a:r>
          </a:p>
          <a:p>
            <a:r>
              <a:rPr lang="en-US" dirty="0" smtClean="0"/>
              <a:t>Joint </a:t>
            </a:r>
            <a:r>
              <a:rPr lang="en-US" dirty="0"/>
              <a:t>Cost Allocation Methods</a:t>
            </a:r>
            <a:endParaRPr lang="en-US" dirty="0" smtClean="0"/>
          </a:p>
          <a:p>
            <a:r>
              <a:rPr lang="en-US" dirty="0" smtClean="0"/>
              <a:t>Criteria </a:t>
            </a:r>
            <a:r>
              <a:rPr lang="en-US" dirty="0"/>
              <a:t>to </a:t>
            </a:r>
            <a:r>
              <a:rPr lang="en-US" dirty="0" smtClean="0"/>
              <a:t>Guide Cost-Allocation </a:t>
            </a:r>
            <a:r>
              <a:rPr lang="en-US" dirty="0"/>
              <a:t>Decisions</a:t>
            </a:r>
            <a:endParaRPr lang="en-US" dirty="0" smtClean="0"/>
          </a:p>
          <a:p>
            <a:r>
              <a:rPr lang="en-US" dirty="0" smtClean="0"/>
              <a:t>Criteria </a:t>
            </a:r>
            <a:r>
              <a:rPr lang="en-US" dirty="0"/>
              <a:t>of cost allocation-issues</a:t>
            </a:r>
            <a:endParaRPr lang="en-US" dirty="0" smtClean="0"/>
          </a:p>
          <a:p>
            <a:r>
              <a:rPr lang="en-US" dirty="0" smtClean="0"/>
              <a:t>Joint-Cost </a:t>
            </a:r>
            <a:r>
              <a:rPr lang="en-US" dirty="0"/>
              <a:t>Basics</a:t>
            </a:r>
          </a:p>
        </p:txBody>
      </p:sp>
    </p:spTree>
    <p:extLst>
      <p:ext uri="{BB962C8B-B14F-4D97-AF65-F5344CB8AC3E}">
        <p14:creationId xmlns:p14="http://schemas.microsoft.com/office/powerpoint/2010/main" val="211924955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27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Splitoff</a:t>
            </a:r>
            <a:r>
              <a:rPr lang="en-US" dirty="0"/>
              <a:t> </a:t>
            </a:r>
            <a:r>
              <a:rPr lang="en-US" dirty="0" smtClean="0"/>
              <a:t>Point</a:t>
            </a:r>
          </a:p>
          <a:p>
            <a:r>
              <a:rPr lang="en-US" dirty="0"/>
              <a:t>Joint Products and By-products </a:t>
            </a:r>
            <a:endParaRPr lang="en-US" dirty="0" smtClean="0"/>
          </a:p>
          <a:p>
            <a:r>
              <a:rPr lang="en-US" dirty="0"/>
              <a:t>Why Allocate Joint Products</a:t>
            </a:r>
            <a:r>
              <a:rPr lang="en-US" dirty="0" smtClean="0"/>
              <a:t>?</a:t>
            </a:r>
          </a:p>
          <a:p>
            <a:r>
              <a:rPr lang="en-US" dirty="0"/>
              <a:t>Approaches to Allocating   Joint </a:t>
            </a:r>
            <a:r>
              <a:rPr lang="en-US" dirty="0" smtClean="0"/>
              <a:t>Costs</a:t>
            </a:r>
          </a:p>
          <a:p>
            <a:r>
              <a:rPr lang="en-US" dirty="0"/>
              <a:t>Sales Value at </a:t>
            </a:r>
            <a:r>
              <a:rPr lang="en-US" dirty="0" err="1"/>
              <a:t>Splitoff</a:t>
            </a:r>
            <a:r>
              <a:rPr lang="en-US" dirty="0"/>
              <a:t> Method</a:t>
            </a:r>
          </a:p>
        </p:txBody>
      </p:sp>
    </p:spTree>
    <p:extLst>
      <p:ext uri="{BB962C8B-B14F-4D97-AF65-F5344CB8AC3E}">
        <p14:creationId xmlns:p14="http://schemas.microsoft.com/office/powerpoint/2010/main" val="193224790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28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Practice Question </a:t>
            </a:r>
            <a:endParaRPr lang="en-US" dirty="0"/>
          </a:p>
          <a:p>
            <a:r>
              <a:rPr lang="en-US" dirty="0" smtClean="0"/>
              <a:t>Joint Cost Calculation at </a:t>
            </a:r>
            <a:r>
              <a:rPr lang="en-US" dirty="0" err="1" smtClean="0"/>
              <a:t>Splitoff</a:t>
            </a:r>
            <a:r>
              <a:rPr lang="en-US" dirty="0" smtClean="0"/>
              <a:t> Point</a:t>
            </a:r>
          </a:p>
          <a:p>
            <a:r>
              <a:rPr lang="en-US" dirty="0" smtClean="0"/>
              <a:t>Gross Margin Calculation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86117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29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Estimated Net Realizable  Value (NRV) </a:t>
            </a:r>
            <a:r>
              <a:rPr lang="en-US" dirty="0" smtClean="0"/>
              <a:t>Method</a:t>
            </a:r>
          </a:p>
          <a:p>
            <a:r>
              <a:rPr lang="en-US" dirty="0" smtClean="0"/>
              <a:t>Separable Cost</a:t>
            </a:r>
          </a:p>
          <a:p>
            <a:r>
              <a:rPr lang="en-US" dirty="0" smtClean="0"/>
              <a:t>Gross Margin Calculation</a:t>
            </a:r>
          </a:p>
          <a:p>
            <a:r>
              <a:rPr lang="en-US" dirty="0" smtClean="0"/>
              <a:t>Practice Question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96403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30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Physical Measures Method</a:t>
            </a:r>
          </a:p>
          <a:p>
            <a:r>
              <a:rPr lang="en-US" dirty="0"/>
              <a:t>Comparison of </a:t>
            </a:r>
            <a:r>
              <a:rPr lang="en-US" dirty="0" smtClean="0"/>
              <a:t>Methods</a:t>
            </a:r>
          </a:p>
          <a:p>
            <a:r>
              <a:rPr lang="en-US" dirty="0"/>
              <a:t>Irrelevance of Joint Costs for Decision </a:t>
            </a:r>
            <a:r>
              <a:rPr lang="en-US" dirty="0" smtClean="0"/>
              <a:t>Making</a:t>
            </a:r>
          </a:p>
          <a:p>
            <a:r>
              <a:rPr lang="en-US" dirty="0" smtClean="0"/>
              <a:t>Average Unit Method</a:t>
            </a:r>
          </a:p>
          <a:p>
            <a:r>
              <a:rPr lang="en-US" dirty="0" smtClean="0"/>
              <a:t>Weighted Average Unit Method</a:t>
            </a:r>
          </a:p>
          <a:p>
            <a:r>
              <a:rPr lang="en-US" dirty="0"/>
              <a:t>Practice Question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End of Chapter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0678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2362200"/>
            <a:ext cx="7772400" cy="1752600"/>
          </a:xfrm>
        </p:spPr>
        <p:txBody>
          <a:bodyPr/>
          <a:lstStyle/>
          <a:p>
            <a:r>
              <a:rPr lang="en-US" dirty="0"/>
              <a:t>Chapter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600" dirty="0" smtClean="0"/>
              <a:t>8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Budgetary </a:t>
            </a:r>
            <a:r>
              <a:rPr lang="en-US" dirty="0"/>
              <a:t>Planning and Control</a:t>
            </a:r>
          </a:p>
        </p:txBody>
      </p:sp>
    </p:spTree>
    <p:extLst>
      <p:ext uri="{BB962C8B-B14F-4D97-AF65-F5344CB8AC3E}">
        <p14:creationId xmlns:p14="http://schemas.microsoft.com/office/powerpoint/2010/main" val="247049766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US" dirty="0" smtClean="0"/>
              <a:t>Lecture 31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562600"/>
          </a:xfrm>
        </p:spPr>
        <p:txBody>
          <a:bodyPr/>
          <a:lstStyle/>
          <a:p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Budget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Definition</a:t>
            </a:r>
          </a:p>
          <a:p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Budgets – what they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are</a:t>
            </a:r>
          </a:p>
          <a:p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Reasons for preparing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budgets</a:t>
            </a:r>
          </a:p>
          <a:p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When are budgets prepared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The role of the finance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department</a:t>
            </a:r>
          </a:p>
          <a:p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Budgeting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approaches</a:t>
            </a:r>
          </a:p>
          <a:p>
            <a:pPr lvl="1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Historic/incremental budgeting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Zero-based budgeting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Activity-based budgeting</a:t>
            </a:r>
          </a:p>
          <a:p>
            <a:pPr lvl="1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Cash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Budgeting</a:t>
            </a:r>
          </a:p>
          <a:p>
            <a:pPr lvl="1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Research and Development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Budgets</a:t>
            </a:r>
          </a:p>
          <a:p>
            <a:pPr lvl="1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Capital Expenditure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Budgets</a:t>
            </a:r>
          </a:p>
          <a:p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Budgetary control – what it is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Variance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Analysis</a:t>
            </a:r>
          </a:p>
          <a:p>
            <a:pPr lvl="1"/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Volume Variance</a:t>
            </a:r>
          </a:p>
          <a:p>
            <a:pPr lvl="1"/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Spending Variance</a:t>
            </a:r>
          </a:p>
        </p:txBody>
      </p:sp>
    </p:spTree>
    <p:extLst>
      <p:ext uri="{BB962C8B-B14F-4D97-AF65-F5344CB8AC3E}">
        <p14:creationId xmlns:p14="http://schemas.microsoft.com/office/powerpoint/2010/main" val="396439883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62000"/>
          </a:xfrm>
        </p:spPr>
        <p:txBody>
          <a:bodyPr/>
          <a:lstStyle/>
          <a:p>
            <a:r>
              <a:rPr lang="en-US" dirty="0" smtClean="0"/>
              <a:t>Lecture 32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1752600"/>
          </a:xfrm>
        </p:spPr>
        <p:txBody>
          <a:bodyPr/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An Overview of all lectures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084921"/>
      </p:ext>
    </p:extLst>
  </p:cSld>
  <p:clrMapOvr>
    <a:masterClrMapping/>
  </p:clrMapOvr>
  <p:transition>
    <p:rand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17526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God Bless You </a:t>
            </a:r>
          </a:p>
          <a:p>
            <a:pPr algn="ctr"/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nd </a:t>
            </a:r>
          </a:p>
          <a:p>
            <a:pPr algn="ctr"/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Good Luck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821685"/>
      </p:ext>
    </p:extLst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887</Words>
  <Application>Microsoft Office PowerPoint</Application>
  <PresentationFormat>On-screen Show (4:3)</PresentationFormat>
  <Paragraphs>272</Paragraphs>
  <Slides>42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44" baseType="lpstr">
      <vt:lpstr>Office Theme</vt:lpstr>
      <vt:lpstr>1_Office Theme</vt:lpstr>
      <vt:lpstr>Lecture 32</vt:lpstr>
      <vt:lpstr>Chapter 01  Businesses, Multinational Corporations and Basics Concepts of Accounting </vt:lpstr>
      <vt:lpstr>Lecture 01</vt:lpstr>
      <vt:lpstr>Lecture 02</vt:lpstr>
      <vt:lpstr>The Changing Role of Managerial Accounting in Dynamic Business Environment</vt:lpstr>
      <vt:lpstr>Lecture 03</vt:lpstr>
      <vt:lpstr>Lecture 04</vt:lpstr>
      <vt:lpstr>Lecture 05</vt:lpstr>
      <vt:lpstr>Lecture 06</vt:lpstr>
      <vt:lpstr>Lecture 07</vt:lpstr>
      <vt:lpstr>Lecture 08</vt:lpstr>
      <vt:lpstr>Lecture 09</vt:lpstr>
      <vt:lpstr>Systems Design: Job-Order costing</vt:lpstr>
      <vt:lpstr>Lecture 10</vt:lpstr>
      <vt:lpstr>Lecture 11</vt:lpstr>
      <vt:lpstr>Lecture 12</vt:lpstr>
      <vt:lpstr>Lecture 13</vt:lpstr>
      <vt:lpstr>Systems Design: Process Costing</vt:lpstr>
      <vt:lpstr>Lecture 14</vt:lpstr>
      <vt:lpstr>Lecture 15</vt:lpstr>
      <vt:lpstr>Lecture 16</vt:lpstr>
      <vt:lpstr>Lecture 17</vt:lpstr>
      <vt:lpstr>Systems Design: Activity based Costing</vt:lpstr>
      <vt:lpstr>Lecture 18</vt:lpstr>
      <vt:lpstr>Lecture 19</vt:lpstr>
      <vt:lpstr>Lecture 20</vt:lpstr>
      <vt:lpstr>Lecture 21</vt:lpstr>
      <vt:lpstr>Cost-Volume-Profit-Analysis</vt:lpstr>
      <vt:lpstr>Lecture 22</vt:lpstr>
      <vt:lpstr>Lecture 23</vt:lpstr>
      <vt:lpstr>Lecture 24</vt:lpstr>
      <vt:lpstr>Lecture 25</vt:lpstr>
      <vt:lpstr>Joint Product and By Product Costing</vt:lpstr>
      <vt:lpstr>Lecture 26</vt:lpstr>
      <vt:lpstr>Lecture 27</vt:lpstr>
      <vt:lpstr>Lecture 28</vt:lpstr>
      <vt:lpstr>Lecture 29</vt:lpstr>
      <vt:lpstr>Lecture 30</vt:lpstr>
      <vt:lpstr>Chapter  8  Budgetary Planning and Control</vt:lpstr>
      <vt:lpstr>Lecture 31</vt:lpstr>
      <vt:lpstr>Lecture 32</vt:lpstr>
      <vt:lpstr>PowerPoint Presentation</vt:lpstr>
    </vt:vector>
  </TitlesOfParts>
  <Company>MyCompanyName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MyUserName</dc:creator>
  <cp:lastModifiedBy>Javid Chaudhry</cp:lastModifiedBy>
  <cp:revision>42</cp:revision>
  <dcterms:created xsi:type="dcterms:W3CDTF">2012-10-18T09:33:34Z</dcterms:created>
  <dcterms:modified xsi:type="dcterms:W3CDTF">2012-12-03T12:38:59Z</dcterms:modified>
</cp:coreProperties>
</file>