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6" r:id="rId3"/>
    <p:sldId id="257" r:id="rId4"/>
    <p:sldId id="282" r:id="rId5"/>
    <p:sldId id="283" r:id="rId6"/>
    <p:sldId id="284" r:id="rId7"/>
    <p:sldId id="285" r:id="rId8"/>
    <p:sldId id="296" r:id="rId9"/>
    <p:sldId id="286" r:id="rId10"/>
    <p:sldId id="287" r:id="rId11"/>
    <p:sldId id="301" r:id="rId12"/>
    <p:sldId id="288" r:id="rId13"/>
    <p:sldId id="300" r:id="rId14"/>
    <p:sldId id="289" r:id="rId15"/>
    <p:sldId id="297" r:id="rId16"/>
    <p:sldId id="299" r:id="rId17"/>
    <p:sldId id="302" r:id="rId18"/>
    <p:sldId id="298" r:id="rId19"/>
    <p:sldId id="295" r:id="rId20"/>
    <p:sldId id="303" r:id="rId21"/>
    <p:sldId id="304" r:id="rId22"/>
    <p:sldId id="30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497783-3B21-4B7A-AE7E-B7C114A96E3A}" type="datetimeFigureOut">
              <a:rPr lang="en-US" smtClean="0"/>
              <a:pPr/>
              <a:t>12/4/2012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1AAF6A-7652-461C-9317-47E7D9DEE855}" type="slidenum">
              <a:rPr lang="en-US" smtClean="0"/>
              <a:pPr/>
              <a:t>‹#›</a:t>
            </a:fld>
            <a:endParaRPr lang="en-US"/>
          </a:p>
        </p:txBody>
      </p:sp>
    </p:spTree>
    <p:extLst>
      <p:ext uri="{BB962C8B-B14F-4D97-AF65-F5344CB8AC3E}">
        <p14:creationId xmlns:p14="http://schemas.microsoft.com/office/powerpoint/2010/main" xmlns="" val="921833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t>Key points you may want to emphasise are:</a:t>
            </a:r>
          </a:p>
          <a:p>
            <a:pPr eaLnBrk="1" hangingPunct="1">
              <a:spcBef>
                <a:spcPct val="0"/>
              </a:spcBef>
              <a:buFontTx/>
              <a:buChar char="•"/>
            </a:pPr>
            <a:r>
              <a:rPr lang="en-GB" dirty="0" smtClean="0"/>
              <a:t>Budgets are drawn up for income and expenditure. In the public services the focus tends to be on the cost side but budgeting for income is equally important.</a:t>
            </a:r>
          </a:p>
          <a:p>
            <a:pPr eaLnBrk="1" hangingPunct="1">
              <a:spcBef>
                <a:spcPct val="0"/>
              </a:spcBef>
              <a:buFontTx/>
              <a:buChar char="•"/>
            </a:pPr>
            <a:r>
              <a:rPr lang="en-GB" dirty="0" smtClean="0"/>
              <a:t>Budgets are not just about money – they also look at such things as activity levels, volumes and resources needed.</a:t>
            </a:r>
          </a:p>
          <a:p>
            <a:pPr eaLnBrk="1" hangingPunct="1">
              <a:spcBef>
                <a:spcPct val="0"/>
              </a:spcBef>
              <a:buFontTx/>
              <a:buChar char="•"/>
            </a:pPr>
            <a:r>
              <a:rPr lang="en-GB" dirty="0" smtClean="0"/>
              <a:t>You put budgets together in advance of the period they relate to.</a:t>
            </a:r>
          </a:p>
          <a:p>
            <a:pPr eaLnBrk="1" hangingPunct="1">
              <a:spcBef>
                <a:spcPct val="0"/>
              </a:spcBef>
              <a:buFontTx/>
              <a:buChar char="•"/>
            </a:pPr>
            <a:r>
              <a:rPr lang="en-GB" dirty="0" smtClean="0"/>
              <a:t>Someone else has to agree or approve them.</a:t>
            </a:r>
          </a:p>
          <a:p>
            <a:pPr eaLnBrk="1" hangingPunct="1">
              <a:spcBef>
                <a:spcPct val="0"/>
              </a:spcBef>
              <a:buFontTx/>
              <a:buChar char="•"/>
            </a:pPr>
            <a:r>
              <a:rPr lang="en-GB" dirty="0" smtClean="0"/>
              <a:t>They usually cover a year but to help with planning budgets over a longer period (3-5 years) are common.</a:t>
            </a:r>
          </a:p>
          <a:p>
            <a:pPr eaLnBrk="1" hangingPunct="1">
              <a:spcBef>
                <a:spcPct val="0"/>
              </a:spcBef>
              <a:buFontTx/>
              <a:buChar char="•"/>
            </a:pPr>
            <a:r>
              <a:rPr lang="en-GB" dirty="0" smtClean="0"/>
              <a:t>They are drawn up within the context of an overall strategy for a unit, department, organisation as a whole (or all 3!). In other words a budget translates your aims into a statement of the resources (staff, equipment </a:t>
            </a:r>
            <a:r>
              <a:rPr lang="en-GB" dirty="0" err="1" smtClean="0"/>
              <a:t>etc</a:t>
            </a:r>
            <a:r>
              <a:rPr lang="en-GB" dirty="0" smtClean="0"/>
              <a:t>) needed to fulfil them.</a:t>
            </a:r>
          </a:p>
          <a:p>
            <a:pPr eaLnBrk="1" hangingPunct="1">
              <a:spcBef>
                <a:spcPct val="0"/>
              </a:spcBef>
            </a:pPr>
            <a:endParaRPr lang="en-GB" dirty="0" smtClean="0"/>
          </a:p>
          <a:p>
            <a:pPr eaLnBrk="1" hangingPunct="1">
              <a:spcBef>
                <a:spcPct val="0"/>
              </a:spcBef>
            </a:pPr>
            <a:r>
              <a:rPr lang="en-GB" dirty="0" smtClean="0"/>
              <a:t>Depending on your audience you may also want to mention that budgeting is a key function of a management accountant in the NHS. The focus of a management accountant is on providing information to people within the organisation to help them make better decisions. Financial accountants focus on providing information to external bodies.</a:t>
            </a:r>
          </a:p>
          <a:p>
            <a:pPr eaLnBrk="1" hangingPunct="1">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Key points you may want to emphasise are:</a:t>
            </a:r>
          </a:p>
          <a:p>
            <a:pPr eaLnBrk="1" hangingPunct="1">
              <a:spcBef>
                <a:spcPct val="0"/>
              </a:spcBef>
              <a:buFontTx/>
              <a:buChar char="•"/>
            </a:pPr>
            <a:r>
              <a:rPr lang="en-GB" smtClean="0"/>
              <a:t>Budgets are drawn up for income and expenditure. In the public services the focus tends to be on the cost side but budgeting for income is equally important.</a:t>
            </a:r>
          </a:p>
          <a:p>
            <a:pPr eaLnBrk="1" hangingPunct="1">
              <a:spcBef>
                <a:spcPct val="0"/>
              </a:spcBef>
              <a:buFontTx/>
              <a:buChar char="•"/>
            </a:pPr>
            <a:r>
              <a:rPr lang="en-GB" smtClean="0"/>
              <a:t>Budgets are not just about money – they also look at such things as activity levels, volumes and resources needed.</a:t>
            </a:r>
          </a:p>
          <a:p>
            <a:pPr eaLnBrk="1" hangingPunct="1">
              <a:spcBef>
                <a:spcPct val="0"/>
              </a:spcBef>
              <a:buFontTx/>
              <a:buChar char="•"/>
            </a:pPr>
            <a:r>
              <a:rPr lang="en-GB" smtClean="0"/>
              <a:t>You put budgets together in advance of the period they relate to.</a:t>
            </a:r>
          </a:p>
          <a:p>
            <a:pPr eaLnBrk="1" hangingPunct="1">
              <a:spcBef>
                <a:spcPct val="0"/>
              </a:spcBef>
              <a:buFontTx/>
              <a:buChar char="•"/>
            </a:pPr>
            <a:r>
              <a:rPr lang="en-GB" smtClean="0"/>
              <a:t>Someone else has to agree or approve them.</a:t>
            </a:r>
          </a:p>
          <a:p>
            <a:pPr eaLnBrk="1" hangingPunct="1">
              <a:spcBef>
                <a:spcPct val="0"/>
              </a:spcBef>
              <a:buFontTx/>
              <a:buChar char="•"/>
            </a:pPr>
            <a:r>
              <a:rPr lang="en-GB" smtClean="0"/>
              <a:t>They usually cover a year but to help with planning budgets over a longer period (3-5 years) are common.</a:t>
            </a:r>
          </a:p>
          <a:p>
            <a:pPr eaLnBrk="1" hangingPunct="1">
              <a:spcBef>
                <a:spcPct val="0"/>
              </a:spcBef>
              <a:buFontTx/>
              <a:buChar char="•"/>
            </a:pPr>
            <a:r>
              <a:rPr lang="en-GB" smtClean="0"/>
              <a:t>They are drawn up within the context of an overall strategy for a unit, department, organisation as a whole (or all 3!). In other words a budget translates your aims into a statement of the resources (staff, equipment etc) needed to fulfil them.</a:t>
            </a:r>
          </a:p>
          <a:p>
            <a:pPr eaLnBrk="1" hangingPunct="1">
              <a:spcBef>
                <a:spcPct val="0"/>
              </a:spcBef>
            </a:pPr>
            <a:endParaRPr lang="en-GB" smtClean="0"/>
          </a:p>
          <a:p>
            <a:pPr eaLnBrk="1" hangingPunct="1">
              <a:spcBef>
                <a:spcPct val="0"/>
              </a:spcBef>
            </a:pPr>
            <a:r>
              <a:rPr lang="en-GB" smtClean="0"/>
              <a:t>Depending on your audience you may also want to mention that budgeting is a key function of a management accountant in the NHS. The focus of a management accountant is on providing information to people within the organisation to help them make better decisions. Financial accountants focus on providing information to external bodies.</a:t>
            </a:r>
          </a:p>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Key points you may want to emphasise are:</a:t>
            </a:r>
          </a:p>
          <a:p>
            <a:pPr eaLnBrk="1" hangingPunct="1">
              <a:spcBef>
                <a:spcPct val="0"/>
              </a:spcBef>
              <a:buFontTx/>
              <a:buChar char="•"/>
            </a:pPr>
            <a:r>
              <a:rPr lang="en-GB" smtClean="0"/>
              <a:t>Budgets are drawn up for income and expenditure. In the public services the focus tends to be on the cost side but budgeting for income is equally important.</a:t>
            </a:r>
          </a:p>
          <a:p>
            <a:pPr eaLnBrk="1" hangingPunct="1">
              <a:spcBef>
                <a:spcPct val="0"/>
              </a:spcBef>
              <a:buFontTx/>
              <a:buChar char="•"/>
            </a:pPr>
            <a:r>
              <a:rPr lang="en-GB" smtClean="0"/>
              <a:t>Budgets are not just about money – they also look at such things as activity levels, volumes and resources needed.</a:t>
            </a:r>
          </a:p>
          <a:p>
            <a:pPr eaLnBrk="1" hangingPunct="1">
              <a:spcBef>
                <a:spcPct val="0"/>
              </a:spcBef>
              <a:buFontTx/>
              <a:buChar char="•"/>
            </a:pPr>
            <a:r>
              <a:rPr lang="en-GB" smtClean="0"/>
              <a:t>You put budgets together in advance of the period they relate to.</a:t>
            </a:r>
          </a:p>
          <a:p>
            <a:pPr eaLnBrk="1" hangingPunct="1">
              <a:spcBef>
                <a:spcPct val="0"/>
              </a:spcBef>
              <a:buFontTx/>
              <a:buChar char="•"/>
            </a:pPr>
            <a:r>
              <a:rPr lang="en-GB" smtClean="0"/>
              <a:t>Someone else has to agree or approve them.</a:t>
            </a:r>
          </a:p>
          <a:p>
            <a:pPr eaLnBrk="1" hangingPunct="1">
              <a:spcBef>
                <a:spcPct val="0"/>
              </a:spcBef>
              <a:buFontTx/>
              <a:buChar char="•"/>
            </a:pPr>
            <a:r>
              <a:rPr lang="en-GB" smtClean="0"/>
              <a:t>They usually cover a year but to help with planning budgets over a longer period (3-5 years) are common.</a:t>
            </a:r>
          </a:p>
          <a:p>
            <a:pPr eaLnBrk="1" hangingPunct="1">
              <a:spcBef>
                <a:spcPct val="0"/>
              </a:spcBef>
              <a:buFontTx/>
              <a:buChar char="•"/>
            </a:pPr>
            <a:r>
              <a:rPr lang="en-GB" smtClean="0"/>
              <a:t>They are drawn up within the context of an overall strategy for a unit, department, organisation as a whole (or all 3!). In other words a budget translates your aims into a statement of the resources (staff, equipment etc) needed to fulfil them.</a:t>
            </a:r>
          </a:p>
          <a:p>
            <a:pPr eaLnBrk="1" hangingPunct="1">
              <a:spcBef>
                <a:spcPct val="0"/>
              </a:spcBef>
            </a:pPr>
            <a:endParaRPr lang="en-GB" smtClean="0"/>
          </a:p>
          <a:p>
            <a:pPr eaLnBrk="1" hangingPunct="1">
              <a:spcBef>
                <a:spcPct val="0"/>
              </a:spcBef>
            </a:pPr>
            <a:r>
              <a:rPr lang="en-GB" smtClean="0"/>
              <a:t>Depending on your audience you may also want to mention that budgeting is a key function of a management accountant in the NHS. The focus of a management accountant is on providing information to people within the organisation to help them make better decisions. Financial accountants focus on providing information to external bodies.</a:t>
            </a:r>
          </a:p>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This slide lists some of the many different reasons why budgets are drawn up.</a:t>
            </a:r>
          </a:p>
          <a:p>
            <a:pPr eaLnBrk="1" hangingPunct="1">
              <a:spcBef>
                <a:spcPct val="0"/>
              </a:spcBef>
            </a:pPr>
            <a:endParaRPr lang="en-GB" smtClean="0"/>
          </a:p>
          <a:p>
            <a:pPr eaLnBrk="1" hangingPunct="1">
              <a:spcBef>
                <a:spcPct val="0"/>
              </a:spcBef>
            </a:pPr>
            <a:r>
              <a:rPr lang="en-GB" smtClean="0"/>
              <a:t>It is worth emphasising that the overriding reason is to establish a realistic and affordable plan for the future that will meet the department’s/unit’s/organisation’s aims and reflect their agreed priorities for the period covered.</a:t>
            </a:r>
          </a:p>
          <a:p>
            <a:pPr eaLnBrk="1" hangingPunct="1">
              <a:spcBef>
                <a:spcPct val="0"/>
              </a:spcBef>
            </a:pPr>
            <a:endParaRPr lang="en-GB" smtClean="0"/>
          </a:p>
          <a:p>
            <a:pPr eaLnBrk="1" hangingPunct="1">
              <a:spcBef>
                <a:spcPct val="0"/>
              </a:spcBef>
            </a:pPr>
            <a:r>
              <a:rPr lang="en-GB" smtClean="0"/>
              <a:t>Once a budget is agreed it is used to monitor how things are turning out – actual performance is compared with that planned. This applies both to income and expenditure.</a:t>
            </a:r>
          </a:p>
          <a:p>
            <a:pPr eaLnBrk="1" hangingPunct="1">
              <a:spcBef>
                <a:spcPct val="0"/>
              </a:spcBef>
            </a:pPr>
            <a:endParaRPr lang="en-GB" smtClean="0"/>
          </a:p>
          <a:p>
            <a:pPr eaLnBrk="1" hangingPunct="1">
              <a:spcBef>
                <a:spcPct val="0"/>
              </a:spcBef>
            </a:pPr>
            <a:r>
              <a:rPr lang="en-GB" smtClean="0"/>
              <a:t>The next slide looks at the final bullet point in more detail.</a:t>
            </a:r>
          </a:p>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This is the most commonly used approach in the NHS. Historic based budgets are ‘rolled-over’ from one year to the next with changes (increments) made each year for:</a:t>
            </a:r>
          </a:p>
          <a:p>
            <a:pPr eaLnBrk="1" hangingPunct="1">
              <a:spcBef>
                <a:spcPct val="0"/>
              </a:spcBef>
              <a:buFontTx/>
              <a:buChar char="•"/>
            </a:pPr>
            <a:r>
              <a:rPr lang="en-GB" smtClean="0"/>
              <a:t>Pay awards</a:t>
            </a:r>
          </a:p>
          <a:p>
            <a:pPr eaLnBrk="1" hangingPunct="1">
              <a:spcBef>
                <a:spcPct val="0"/>
              </a:spcBef>
              <a:buFontTx/>
              <a:buChar char="•"/>
            </a:pPr>
            <a:r>
              <a:rPr lang="en-GB" smtClean="0"/>
              <a:t>Inflation</a:t>
            </a:r>
          </a:p>
          <a:p>
            <a:pPr eaLnBrk="1" hangingPunct="1">
              <a:spcBef>
                <a:spcPct val="0"/>
              </a:spcBef>
              <a:buFontTx/>
              <a:buChar char="•"/>
            </a:pPr>
            <a:r>
              <a:rPr lang="en-GB" smtClean="0"/>
              <a:t>Cost improvements</a:t>
            </a:r>
          </a:p>
          <a:p>
            <a:pPr eaLnBrk="1" hangingPunct="1">
              <a:spcBef>
                <a:spcPct val="0"/>
              </a:spcBef>
              <a:buFontTx/>
              <a:buChar char="•"/>
            </a:pPr>
            <a:r>
              <a:rPr lang="en-GB" smtClean="0"/>
              <a:t>Developments (for example if a new service is introduced or another discontinued).</a:t>
            </a:r>
          </a:p>
          <a:p>
            <a:pPr eaLnBrk="1" hangingPunct="1">
              <a:spcBef>
                <a:spcPct val="0"/>
              </a:spcBef>
            </a:pPr>
            <a:endParaRPr lang="en-GB" smtClean="0"/>
          </a:p>
          <a:p>
            <a:pPr eaLnBrk="1" hangingPunct="1">
              <a:spcBef>
                <a:spcPct val="0"/>
              </a:spcBef>
            </a:pPr>
            <a:r>
              <a:rPr lang="en-GB" smtClean="0"/>
              <a:t>Refer to the fact that allowance also has to make for the financial consequences of any new policy developments.</a:t>
            </a:r>
          </a:p>
          <a:p>
            <a:pPr eaLnBrk="1" hangingPunct="1">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Zero based budgeting (ZBB) assumes that you will be starting the new year with a blank piece of paper – rather that using last year’s budget it produces a completely fresh financial plan, having re-evaluated the entire service and its costs.</a:t>
            </a:r>
          </a:p>
          <a:p>
            <a:pPr eaLnBrk="1" hangingPunct="1">
              <a:spcBef>
                <a:spcPct val="0"/>
              </a:spcBef>
            </a:pPr>
            <a:endParaRPr lang="en-GB" smtClean="0"/>
          </a:p>
          <a:p>
            <a:pPr eaLnBrk="1" hangingPunct="1">
              <a:spcBef>
                <a:spcPct val="0"/>
              </a:spcBef>
            </a:pPr>
            <a:r>
              <a:rPr lang="en-GB" smtClean="0"/>
              <a:t>Obviously ZBB is a far more time consuming approach to setting a budget and can also be unsettling for the organisation. Its use tends to be restricted to:</a:t>
            </a:r>
          </a:p>
          <a:p>
            <a:pPr eaLnBrk="1" hangingPunct="1">
              <a:spcBef>
                <a:spcPct val="0"/>
              </a:spcBef>
              <a:buFontTx/>
              <a:buChar char="•"/>
            </a:pPr>
            <a:r>
              <a:rPr lang="en-GB" smtClean="0"/>
              <a:t>New services</a:t>
            </a:r>
          </a:p>
          <a:p>
            <a:pPr eaLnBrk="1" hangingPunct="1">
              <a:spcBef>
                <a:spcPct val="0"/>
              </a:spcBef>
              <a:buFontTx/>
              <a:buChar char="•"/>
            </a:pPr>
            <a:r>
              <a:rPr lang="en-GB" smtClean="0"/>
              <a:t>Service reviews.</a:t>
            </a:r>
          </a:p>
          <a:p>
            <a:pPr eaLnBrk="1" hangingPunct="1">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475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Activity based budgeting produces not one, but a whole range of possible budgets which vary according to activity levels. It involves being clear about what costs are fixed and those that are variable (i.e. will increase/decrease as activity increases/decreases). The aim is to ensure that no matter what the actual level of activity, the correct resources are available to fund it. Activity based budgeting is sometimes referred to as ‘flexible’ budgeting, as the budget is ‘flexed’ to cope with changes in activity.</a:t>
            </a:r>
          </a:p>
          <a:p>
            <a:pPr eaLnBrk="1" hangingPunct="1">
              <a:spcBef>
                <a:spcPct val="0"/>
              </a:spcBef>
            </a:pPr>
            <a:endParaRPr lang="en-GB" smtClean="0"/>
          </a:p>
          <a:p>
            <a:pPr eaLnBrk="1" hangingPunct="1">
              <a:spcBef>
                <a:spcPct val="0"/>
              </a:spcBef>
            </a:pPr>
            <a:r>
              <a:rPr lang="en-GB" smtClean="0"/>
              <a:t>You may need to explain what the marginal cost is – the cost of an additional unit of output.</a:t>
            </a:r>
          </a:p>
          <a:p>
            <a:pPr eaLnBrk="1" hangingPunct="1">
              <a:spcBef>
                <a:spcPct val="0"/>
              </a:spcBef>
            </a:pPr>
            <a:endParaRPr lang="en-GB" smtClean="0"/>
          </a:p>
          <a:p>
            <a:pPr eaLnBrk="1" hangingPunct="1">
              <a:spcBef>
                <a:spcPct val="0"/>
              </a:spcBef>
            </a:pPr>
            <a:r>
              <a:rPr lang="en-GB" smtClean="0"/>
              <a:t>An activity based budget will look different – instead of listing cost types (salaries, equipment etc) it costs activities.</a:t>
            </a:r>
          </a:p>
          <a:p>
            <a:pPr eaLnBrk="1" hangingPunct="1">
              <a:spcBef>
                <a:spcPct val="0"/>
              </a:spcBef>
            </a:pPr>
            <a:endParaRPr lang="en-GB" smtClean="0"/>
          </a:p>
          <a:p>
            <a:pPr eaLnBrk="1" hangingPunct="1">
              <a:spcBef>
                <a:spcPct val="0"/>
              </a:spcBef>
            </a:pPr>
            <a:r>
              <a:rPr lang="en-GB" smtClean="0"/>
              <a:t>You may want to mention at this point that activity data is extremely important in the NHS – without information about activity levels and associated income/costs, it is not possible to assess or understand properly the outputs/outcomes achieved or begin to make decisions about improving value for money or changing the way things are done.</a:t>
            </a:r>
          </a:p>
          <a:p>
            <a:pPr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mtClean="0"/>
              <a:t>Budget management in the NHS is carried out by devolving budgets to the lowest practicable level of management, such as a ward manager.</a:t>
            </a:r>
          </a:p>
          <a:p>
            <a:pPr eaLnBrk="1" hangingPunct="1">
              <a:spcBef>
                <a:spcPct val="0"/>
              </a:spcBef>
            </a:pPr>
            <a:endParaRPr lang="en-GB" smtClean="0"/>
          </a:p>
          <a:p>
            <a:pPr eaLnBrk="1" hangingPunct="1">
              <a:spcBef>
                <a:spcPct val="0"/>
              </a:spcBef>
            </a:pPr>
            <a:r>
              <a:rPr lang="en-GB" smtClean="0"/>
              <a:t>Budget responsibility should rest as unambiguously as possible with those who commit the related expenditure. </a:t>
            </a:r>
          </a:p>
          <a:p>
            <a:pPr eaLnBrk="1" hangingPunct="1">
              <a:spcBef>
                <a:spcPct val="0"/>
              </a:spcBef>
            </a:pPr>
            <a:endParaRPr lang="en-GB" smtClean="0"/>
          </a:p>
          <a:p>
            <a:pPr eaLnBrk="1" hangingPunct="1">
              <a:spcBef>
                <a:spcPct val="0"/>
              </a:spcBef>
            </a:pPr>
            <a:r>
              <a:rPr lang="en-GB" smtClean="0"/>
              <a:t>Effective budgetary control depends on there being regular, timely, accurate monitoring reports that are produced in a consistent format and with clear concise information that allows a budget holder to act. </a:t>
            </a:r>
          </a:p>
          <a:p>
            <a:pPr eaLnBrk="1" hangingPunct="1">
              <a:spcBef>
                <a:spcPct val="0"/>
              </a:spcBef>
            </a:pPr>
            <a:endParaRPr lang="en-GB" smtClean="0"/>
          </a:p>
          <a:p>
            <a:pPr eaLnBrk="1" hangingPunct="1">
              <a:spcBef>
                <a:spcPct val="0"/>
              </a:spcBef>
            </a:pPr>
            <a:r>
              <a:rPr lang="en-GB" smtClean="0"/>
              <a:t>If you are a budget holder you need to understand your budget and keep a close eye on how things are going – are you meeting your budget or not? Are income levels in line with what you expected? If not, you must do something about it.</a:t>
            </a:r>
          </a:p>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690B18-0986-410B-B62D-4C2473B5D7AD}"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23086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690B18-0986-410B-B62D-4C2473B5D7AD}"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433034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690B18-0986-410B-B62D-4C2473B5D7AD}"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1612290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690B18-0986-410B-B62D-4C2473B5D7AD}" type="datetimeFigureOut">
              <a:rPr lang="en-US" smtClean="0"/>
              <a:pPr/>
              <a:t>12/4/2012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677273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690B18-0986-410B-B62D-4C2473B5D7AD}" type="datetimeFigureOut">
              <a:rPr lang="en-US" smtClean="0"/>
              <a:pPr/>
              <a:t>12/4/2012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253827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90B18-0986-410B-B62D-4C2473B5D7AD}" type="datetimeFigureOut">
              <a:rPr lang="en-US" smtClean="0"/>
              <a:pPr/>
              <a:t>12/4/2012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2670603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690B18-0986-410B-B62D-4C2473B5D7AD}" type="datetimeFigureOut">
              <a:rPr lang="en-US" smtClean="0"/>
              <a:pPr/>
              <a:t>12/4/2012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2870597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690B18-0986-410B-B62D-4C2473B5D7AD}" type="datetimeFigureOut">
              <a:rPr lang="en-US" smtClean="0"/>
              <a:pPr/>
              <a:t>12/4/2012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263552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690B18-0986-410B-B62D-4C2473B5D7AD}" type="datetimeFigureOut">
              <a:rPr lang="en-US" smtClean="0"/>
              <a:pPr/>
              <a:t>12/4/2012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424116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690B18-0986-410B-B62D-4C2473B5D7AD}"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222998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690B18-0986-410B-B62D-4C2473B5D7AD}"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26169373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45346DF-4F56-4815-AF3F-1BF2C862B534}" type="datetimeFigureOut">
              <a:rPr lang="en-US">
                <a:solidFill>
                  <a:prstClr val="black">
                    <a:tint val="75000"/>
                  </a:prstClr>
                </a:solidFill>
              </a:rPr>
              <a:pPr>
                <a:defRPr/>
              </a:pPr>
              <a:t>12/4/2012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7131558-753B-409E-833B-B499A53F77E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411987678"/>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4DCF9E4-98C7-4F80-97B6-3D2899C31A66}" type="datetimeFigureOut">
              <a:rPr lang="en-US">
                <a:solidFill>
                  <a:prstClr val="black">
                    <a:tint val="75000"/>
                  </a:prstClr>
                </a:solidFill>
              </a:rPr>
              <a:pPr>
                <a:defRPr/>
              </a:pPr>
              <a:t>12/4/2012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F1BF919-F436-44B6-A963-41A104BC486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709338484"/>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34C2B8A-36F3-4A56-B0EF-32B9F18C749C}" type="datetimeFigureOut">
              <a:rPr lang="en-US">
                <a:solidFill>
                  <a:prstClr val="black">
                    <a:tint val="75000"/>
                  </a:prstClr>
                </a:solidFill>
              </a:rPr>
              <a:pPr>
                <a:defRPr/>
              </a:pPr>
              <a:t>12/4/2012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CB7C95D-191B-4029-87D9-4EB7BB1A9C6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582567605"/>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52352C9-E1DF-4DC9-BDE6-B437D76E17C8}" type="datetimeFigureOut">
              <a:rPr lang="en-US">
                <a:solidFill>
                  <a:prstClr val="black">
                    <a:tint val="75000"/>
                  </a:prstClr>
                </a:solidFill>
              </a:rPr>
              <a:pPr>
                <a:defRPr/>
              </a:pPr>
              <a:t>12/4/2012</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34E5571-AE46-474F-8761-BC67AD8BE8D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843398704"/>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795529-94A6-44CA-B4F7-8E19B95CC48C}" type="datetimeFigureOut">
              <a:rPr lang="en-US">
                <a:solidFill>
                  <a:prstClr val="black">
                    <a:tint val="75000"/>
                  </a:prstClr>
                </a:solidFill>
              </a:rPr>
              <a:pPr>
                <a:defRPr/>
              </a:pPr>
              <a:t>12/4/2012</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ADE6-10C8-4442-9100-7C59446A2A8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4052678370"/>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D251B4E-FC12-4C4B-88C0-A2E87540D26F}" type="datetimeFigureOut">
              <a:rPr lang="en-US">
                <a:solidFill>
                  <a:prstClr val="black">
                    <a:tint val="75000"/>
                  </a:prstClr>
                </a:solidFill>
              </a:rPr>
              <a:pPr>
                <a:defRPr/>
              </a:pPr>
              <a:t>12/4/2012</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8BD773B-805E-4257-99AC-5A780C82DC9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381062634"/>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6F88CD4-EFDF-4D27-8257-79992AB867F7}" type="datetimeFigureOut">
              <a:rPr lang="en-US">
                <a:solidFill>
                  <a:prstClr val="black">
                    <a:tint val="75000"/>
                  </a:prstClr>
                </a:solidFill>
              </a:rPr>
              <a:pPr>
                <a:defRPr/>
              </a:pPr>
              <a:t>12/4/2012</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1BF7840F-0F0E-42A2-B864-3EF087B41F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673666739"/>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47F3398-456C-4350-B03B-B84614EB53F1}" type="datetimeFigureOut">
              <a:rPr lang="en-US">
                <a:solidFill>
                  <a:prstClr val="black">
                    <a:tint val="75000"/>
                  </a:prstClr>
                </a:solidFill>
              </a:rPr>
              <a:pPr>
                <a:defRPr/>
              </a:pPr>
              <a:t>12/4/2012</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14331C1-4C40-4C49-9083-B265BAA79BC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251657878"/>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5B6F41-69A5-406E-B364-B24FD042B881}" type="datetimeFigureOut">
              <a:rPr lang="en-US">
                <a:solidFill>
                  <a:prstClr val="black">
                    <a:tint val="75000"/>
                  </a:prstClr>
                </a:solidFill>
              </a:rPr>
              <a:pPr>
                <a:defRPr/>
              </a:pPr>
              <a:t>12/4/2012</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3FE4BC5-B8F5-4041-944E-8C07BA17309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799770067"/>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719E0D-CFAE-4462-B872-E991A3ED783F}" type="datetimeFigureOut">
              <a:rPr lang="en-US">
                <a:solidFill>
                  <a:prstClr val="black">
                    <a:tint val="75000"/>
                  </a:prstClr>
                </a:solidFill>
              </a:rPr>
              <a:pPr>
                <a:defRPr/>
              </a:pPr>
              <a:t>12/4/2012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D10856-92D6-44CD-9487-8373783FE48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807093972"/>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D864948-D81E-46B9-9F68-5712FD197CE7}" type="datetimeFigureOut">
              <a:rPr lang="en-US">
                <a:solidFill>
                  <a:prstClr val="black">
                    <a:tint val="75000"/>
                  </a:prstClr>
                </a:solidFill>
              </a:rPr>
              <a:pPr>
                <a:defRPr/>
              </a:pPr>
              <a:t>12/4/2012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6FF282-9B9F-4934-B77A-E8A5F463662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409162892"/>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690B18-0986-410B-B62D-4C2473B5D7AD}" type="datetimeFigureOut">
              <a:rPr lang="en-US" smtClean="0"/>
              <a:pPr/>
              <a:t>12/4/2012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41A0AF-2419-423D-8D0D-BAF0E17BA24F}" type="slidenum">
              <a:rPr lang="en-US" smtClean="0"/>
              <a:pPr/>
              <a:t>‹#›</a:t>
            </a:fld>
            <a:endParaRPr lang="en-US"/>
          </a:p>
        </p:txBody>
      </p:sp>
    </p:spTree>
    <p:extLst>
      <p:ext uri="{BB962C8B-B14F-4D97-AF65-F5344CB8AC3E}">
        <p14:creationId xmlns:p14="http://schemas.microsoft.com/office/powerpoint/2010/main" xmlns="" val="3169379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defRPr/>
            </a:pPr>
            <a:fld id="{739DE36A-E819-4AEC-9108-2D24EA7606BD}" type="datetimeFigureOut">
              <a:rPr lang="en-US">
                <a:solidFill>
                  <a:prstClr val="black">
                    <a:tint val="75000"/>
                  </a:prstClr>
                </a:solidFill>
                <a:effectLst>
                  <a:outerShdw blurRad="38100" dist="38100" dir="2700000" algn="tl">
                    <a:srgbClr val="000000">
                      <a:alpha val="43137"/>
                    </a:srgbClr>
                  </a:outerShdw>
                </a:effectLst>
                <a:latin typeface="Times New Roman" pitchFamily="18" charset="0"/>
              </a:rPr>
              <a:pPr eaLnBrk="0" fontAlgn="base" hangingPunct="0">
                <a:spcBef>
                  <a:spcPct val="0"/>
                </a:spcBef>
                <a:spcAft>
                  <a:spcPct val="0"/>
                </a:spcAft>
                <a:defRPr/>
              </a:pPr>
              <a:t>12/4/2012</a:t>
            </a:fld>
            <a:endParaRPr lang="en-US">
              <a:solidFill>
                <a:prstClr val="black">
                  <a:tint val="75000"/>
                </a:prstClr>
              </a:solidFill>
              <a:effectLst>
                <a:outerShdw blurRad="38100" dist="38100" dir="2700000" algn="tl">
                  <a:srgbClr val="000000">
                    <a:alpha val="43137"/>
                  </a:srgbClr>
                </a:outerShdw>
              </a:effectLst>
              <a:latin typeface="Times New Roman" pitchFamily="18"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defRPr/>
            </a:pPr>
            <a:endParaRPr lang="en-US">
              <a:solidFill>
                <a:prstClr val="black">
                  <a:tint val="75000"/>
                </a:prstClr>
              </a:solidFill>
              <a:effectLst>
                <a:outerShdw blurRad="38100" dist="38100" dir="2700000" algn="tl">
                  <a:srgbClr val="000000">
                    <a:alpha val="43137"/>
                  </a:srgbClr>
                </a:outerShdw>
              </a:effectLst>
              <a:latin typeface="Times New Roman" pitchFamily="18"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defRPr/>
            </a:pPr>
            <a:fld id="{1A8BD001-928D-4CC7-9D25-F2D1FF3657AF}" type="slidenum">
              <a:rPr lang="en-US">
                <a:solidFill>
                  <a:prstClr val="black">
                    <a:tint val="75000"/>
                  </a:prstClr>
                </a:solidFill>
                <a:effectLst>
                  <a:outerShdw blurRad="38100" dist="38100" dir="2700000" algn="tl">
                    <a:srgbClr val="000000">
                      <a:alpha val="43137"/>
                    </a:srgbClr>
                  </a:outerShdw>
                </a:effectLst>
                <a:latin typeface="Times New Roman" pitchFamily="18" charset="0"/>
              </a:rPr>
              <a:pPr eaLnBrk="0" fontAlgn="base" hangingPunct="0">
                <a:spcBef>
                  <a:spcPct val="0"/>
                </a:spcBef>
                <a:spcAft>
                  <a:spcPct val="0"/>
                </a:spcAft>
                <a:defRPr/>
              </a:pPr>
              <a:t>‹#›</a:t>
            </a:fld>
            <a:endParaRPr lang="en-US">
              <a:solidFill>
                <a:prstClr val="black">
                  <a:tint val="75000"/>
                </a:prstClr>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xmlns="" val="38170245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Lecture 31</a:t>
            </a:r>
            <a:endParaRPr lang="en-US"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1094531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1026"/>
          <p:cNvSpPr>
            <a:spLocks noGrp="1" noChangeArrowheads="1"/>
          </p:cNvSpPr>
          <p:nvPr>
            <p:ph type="title"/>
          </p:nvPr>
        </p:nvSpPr>
        <p:spPr>
          <a:xfrm>
            <a:off x="685800" y="2362200"/>
            <a:ext cx="7772400" cy="1752600"/>
          </a:xfrm>
        </p:spPr>
        <p:txBody>
          <a:bodyPr/>
          <a:lstStyle/>
          <a:p>
            <a:r>
              <a:rPr lang="en-US" dirty="0"/>
              <a:t>Chapter </a:t>
            </a:r>
            <a:r>
              <a:rPr lang="en-US" dirty="0" smtClean="0"/>
              <a:t>8</a:t>
            </a:r>
            <a:r>
              <a:rPr lang="en-US" dirty="0"/>
              <a:t/>
            </a:r>
            <a:br>
              <a:rPr lang="en-US" dirty="0"/>
            </a:br>
            <a:r>
              <a:rPr lang="en-US" dirty="0"/>
              <a:t>Budgetary Planning and Control</a:t>
            </a:r>
          </a:p>
        </p:txBody>
      </p:sp>
    </p:spTree>
    <p:extLst>
      <p:ext uri="{BB962C8B-B14F-4D97-AF65-F5344CB8AC3E}">
        <p14:creationId xmlns:p14="http://schemas.microsoft.com/office/powerpoint/2010/main" xmlns="" val="92581756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6018"/>
                                        </p:tgtEl>
                                        <p:attrNameLst>
                                          <p:attrName>style.visibility</p:attrName>
                                        </p:attrNameLst>
                                      </p:cBhvr>
                                      <p:to>
                                        <p:strVal val="visible"/>
                                      </p:to>
                                    </p:set>
                                    <p:anim calcmode="lin" valueType="num">
                                      <p:cBhvr additive="base">
                                        <p:cTn id="7" dur="500" fill="hold"/>
                                        <p:tgtEl>
                                          <p:spTgt spid="86018"/>
                                        </p:tgtEl>
                                        <p:attrNameLst>
                                          <p:attrName>ppt_x</p:attrName>
                                        </p:attrNameLst>
                                      </p:cBhvr>
                                      <p:tavLst>
                                        <p:tav tm="0">
                                          <p:val>
                                            <p:strVal val="#ppt_x"/>
                                          </p:val>
                                        </p:tav>
                                        <p:tav tm="100000">
                                          <p:val>
                                            <p:strVal val="#ppt_x"/>
                                          </p:val>
                                        </p:tav>
                                      </p:tavLst>
                                    </p:anim>
                                    <p:anim calcmode="lin" valueType="num">
                                      <p:cBhvr additive="base">
                                        <p:cTn id="8" dur="500" fill="hold"/>
                                        <p:tgtEl>
                                          <p:spTgt spid="860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57188" y="1500188"/>
            <a:ext cx="8229600" cy="857250"/>
          </a:xfrm>
        </p:spPr>
        <p:txBody>
          <a:bodyPr>
            <a:normAutofit fontScale="90000"/>
          </a:bodyPr>
          <a:lstStyle/>
          <a:p>
            <a:r>
              <a:rPr lang="en-GB" sz="4000" b="1" dirty="0" smtClean="0"/>
              <a:t>Budget Definition</a:t>
            </a:r>
            <a:r>
              <a:rPr lang="en-US" sz="4000" b="1" dirty="0" smtClean="0">
                <a:solidFill>
                  <a:srgbClr val="0070C0"/>
                </a:solidFill>
              </a:rPr>
              <a:t/>
            </a:r>
            <a:br>
              <a:rPr lang="en-US" sz="4000" b="1" dirty="0" smtClean="0">
                <a:solidFill>
                  <a:srgbClr val="0070C0"/>
                </a:solidFill>
              </a:rPr>
            </a:br>
            <a:endParaRPr lang="en-US" sz="4000" b="1" dirty="0" smtClean="0">
              <a:solidFill>
                <a:srgbClr val="0070C0"/>
              </a:solidFill>
            </a:endParaRPr>
          </a:p>
        </p:txBody>
      </p:sp>
      <p:sp>
        <p:nvSpPr>
          <p:cNvPr id="22531" name="Rectangle 3"/>
          <p:cNvSpPr>
            <a:spLocks noGrp="1" noChangeArrowheads="1"/>
          </p:cNvSpPr>
          <p:nvPr>
            <p:ph idx="1"/>
          </p:nvPr>
        </p:nvSpPr>
        <p:spPr>
          <a:xfrm>
            <a:off x="500063" y="2428875"/>
            <a:ext cx="8229600" cy="2928938"/>
          </a:xfrm>
        </p:spPr>
        <p:txBody>
          <a:bodyPr/>
          <a:lstStyle/>
          <a:p>
            <a:pPr>
              <a:buFontTx/>
              <a:buNone/>
            </a:pPr>
            <a:r>
              <a:rPr lang="en-GB" smtClean="0">
                <a:solidFill>
                  <a:srgbClr val="000066"/>
                </a:solidFill>
              </a:rPr>
              <a:t>	</a:t>
            </a:r>
            <a:r>
              <a:rPr lang="en-GB" i="1" smtClean="0"/>
              <a:t>“a financial plan that sets out in clear and concise terms the resources assigned to the delivery of service and operational targets for a defined period”</a:t>
            </a:r>
          </a:p>
          <a:p>
            <a:pPr>
              <a:buFontTx/>
              <a:buNone/>
            </a:pPr>
            <a:endParaRPr lang="en-US" smtClean="0">
              <a:solidFill>
                <a:srgbClr val="000066"/>
              </a:solidFill>
            </a:endParaRPr>
          </a:p>
        </p:txBody>
      </p:sp>
    </p:spTree>
    <p:extLst>
      <p:ext uri="{BB962C8B-B14F-4D97-AF65-F5344CB8AC3E}">
        <p14:creationId xmlns:p14="http://schemas.microsoft.com/office/powerpoint/2010/main" xmlns="" val="3137764218"/>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57188" y="1357313"/>
            <a:ext cx="8229600" cy="863600"/>
          </a:xfrm>
        </p:spPr>
        <p:txBody>
          <a:bodyPr>
            <a:normAutofit fontScale="90000"/>
          </a:bodyPr>
          <a:lstStyle/>
          <a:p>
            <a:r>
              <a:rPr lang="en-GB" sz="4000" b="1" dirty="0" smtClean="0"/>
              <a:t>Budgets – what they are</a:t>
            </a:r>
            <a:r>
              <a:rPr lang="en-US" sz="4000" b="1" dirty="0" smtClean="0">
                <a:solidFill>
                  <a:srgbClr val="0070C0"/>
                </a:solidFill>
              </a:rPr>
              <a:t/>
            </a:r>
            <a:br>
              <a:rPr lang="en-US" sz="4000" b="1" dirty="0" smtClean="0">
                <a:solidFill>
                  <a:srgbClr val="0070C0"/>
                </a:solidFill>
              </a:rPr>
            </a:br>
            <a:endParaRPr lang="en-US" sz="4000" b="1" dirty="0" smtClean="0">
              <a:solidFill>
                <a:srgbClr val="0070C0"/>
              </a:solidFill>
            </a:endParaRPr>
          </a:p>
        </p:txBody>
      </p:sp>
      <p:sp>
        <p:nvSpPr>
          <p:cNvPr id="23555" name="Rectangle 3"/>
          <p:cNvSpPr>
            <a:spLocks noGrp="1" noChangeArrowheads="1"/>
          </p:cNvSpPr>
          <p:nvPr>
            <p:ph idx="1"/>
          </p:nvPr>
        </p:nvSpPr>
        <p:spPr>
          <a:xfrm>
            <a:off x="457200" y="1928813"/>
            <a:ext cx="8229600" cy="4197350"/>
          </a:xfrm>
        </p:spPr>
        <p:txBody>
          <a:bodyPr>
            <a:normAutofit lnSpcReduction="10000"/>
          </a:bodyPr>
          <a:lstStyle/>
          <a:p>
            <a:pPr>
              <a:buFontTx/>
              <a:buNone/>
            </a:pPr>
            <a:r>
              <a:rPr lang="en-GB" smtClean="0">
                <a:solidFill>
                  <a:srgbClr val="000066"/>
                </a:solidFill>
              </a:rPr>
              <a:t>	</a:t>
            </a:r>
            <a:r>
              <a:rPr lang="en-GB" sz="2400" smtClean="0"/>
              <a:t>Forward planning allows the Trust to shape its future, rather than to react to events and is critical in the achievement of organisational objectives.</a:t>
            </a:r>
            <a:endParaRPr lang="en-GB" sz="2400" i="1" smtClean="0"/>
          </a:p>
          <a:p>
            <a:endParaRPr lang="en-GB" sz="2000" smtClean="0"/>
          </a:p>
          <a:p>
            <a:r>
              <a:rPr lang="en-GB" sz="2400" smtClean="0"/>
              <a:t>Budgets are:</a:t>
            </a:r>
          </a:p>
          <a:p>
            <a:pPr>
              <a:buFontTx/>
              <a:buNone/>
            </a:pPr>
            <a:r>
              <a:rPr lang="en-GB" sz="2400" smtClean="0"/>
              <a:t>	-	Financial and/or quantitative statements</a:t>
            </a:r>
          </a:p>
          <a:p>
            <a:pPr>
              <a:buFontTx/>
              <a:buNone/>
            </a:pPr>
            <a:r>
              <a:rPr lang="en-GB" sz="2400" smtClean="0"/>
              <a:t>	-	Prepared and agreed for a specific future period</a:t>
            </a:r>
          </a:p>
          <a:p>
            <a:pPr>
              <a:buFontTx/>
              <a:buNone/>
            </a:pPr>
            <a:r>
              <a:rPr lang="en-GB" sz="2400" smtClean="0"/>
              <a:t>	-	Designed to fulfil agreed objectives</a:t>
            </a:r>
          </a:p>
          <a:p>
            <a:pPr>
              <a:buFontTx/>
              <a:buNone/>
            </a:pPr>
            <a:r>
              <a:rPr lang="en-GB" sz="2400" smtClean="0"/>
              <a:t>	-	Drawn up for separate activities/projects and for 	organisations</a:t>
            </a:r>
          </a:p>
          <a:p>
            <a:endParaRPr lang="en-GB" sz="2400" smtClean="0">
              <a:solidFill>
                <a:srgbClr val="000066"/>
              </a:solidFill>
            </a:endParaRPr>
          </a:p>
          <a:p>
            <a:endParaRPr lang="en-US" sz="2400" smtClean="0">
              <a:solidFill>
                <a:srgbClr val="000066"/>
              </a:solidFill>
            </a:endParaRPr>
          </a:p>
        </p:txBody>
      </p:sp>
    </p:spTree>
    <p:extLst>
      <p:ext uri="{BB962C8B-B14F-4D97-AF65-F5344CB8AC3E}">
        <p14:creationId xmlns:p14="http://schemas.microsoft.com/office/powerpoint/2010/main" xmlns="" val="1827590501"/>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28625" y="1357313"/>
            <a:ext cx="8229600" cy="874712"/>
          </a:xfrm>
        </p:spPr>
        <p:txBody>
          <a:bodyPr>
            <a:normAutofit fontScale="90000"/>
          </a:bodyPr>
          <a:lstStyle/>
          <a:p>
            <a:r>
              <a:rPr lang="en-GB" sz="4000" b="1" dirty="0" smtClean="0"/>
              <a:t>Reasons for preparing budgets</a:t>
            </a:r>
            <a:r>
              <a:rPr lang="en-US" sz="4000" b="1" dirty="0" smtClean="0">
                <a:solidFill>
                  <a:srgbClr val="0070C0"/>
                </a:solidFill>
              </a:rPr>
              <a:t/>
            </a:r>
            <a:br>
              <a:rPr lang="en-US" sz="4000" b="1" dirty="0" smtClean="0">
                <a:solidFill>
                  <a:srgbClr val="0070C0"/>
                </a:solidFill>
              </a:rPr>
            </a:br>
            <a:endParaRPr lang="en-US" sz="4000" b="1" dirty="0" smtClean="0">
              <a:solidFill>
                <a:srgbClr val="0070C0"/>
              </a:solidFill>
            </a:endParaRPr>
          </a:p>
        </p:txBody>
      </p:sp>
      <p:sp>
        <p:nvSpPr>
          <p:cNvPr id="24579" name="Rectangle 3"/>
          <p:cNvSpPr>
            <a:spLocks noGrp="1" noChangeArrowheads="1"/>
          </p:cNvSpPr>
          <p:nvPr>
            <p:ph idx="1"/>
          </p:nvPr>
        </p:nvSpPr>
        <p:spPr>
          <a:xfrm>
            <a:off x="428625" y="2214563"/>
            <a:ext cx="8229600" cy="3340100"/>
          </a:xfrm>
        </p:spPr>
        <p:txBody>
          <a:bodyPr/>
          <a:lstStyle/>
          <a:p>
            <a:pPr>
              <a:lnSpc>
                <a:spcPct val="80000"/>
              </a:lnSpc>
            </a:pPr>
            <a:r>
              <a:rPr lang="en-GB" sz="2800" smtClean="0"/>
              <a:t>Quantify the organisation’s future plans and commitments</a:t>
            </a:r>
          </a:p>
          <a:p>
            <a:pPr>
              <a:lnSpc>
                <a:spcPct val="80000"/>
              </a:lnSpc>
            </a:pPr>
            <a:r>
              <a:rPr lang="en-GB" sz="2800" smtClean="0"/>
              <a:t>Review aims and ensure planned activities are achieved</a:t>
            </a:r>
          </a:p>
          <a:p>
            <a:pPr>
              <a:lnSpc>
                <a:spcPct val="80000"/>
              </a:lnSpc>
            </a:pPr>
            <a:r>
              <a:rPr lang="en-GB" sz="2800" smtClean="0"/>
              <a:t>Determine the resources needed to deliver services</a:t>
            </a:r>
          </a:p>
          <a:p>
            <a:pPr>
              <a:lnSpc>
                <a:spcPct val="80000"/>
              </a:lnSpc>
            </a:pPr>
            <a:r>
              <a:rPr lang="en-GB" sz="2800" smtClean="0"/>
              <a:t>Basis for controlling income and expenditure</a:t>
            </a:r>
          </a:p>
          <a:p>
            <a:pPr>
              <a:lnSpc>
                <a:spcPct val="80000"/>
              </a:lnSpc>
            </a:pPr>
            <a:r>
              <a:rPr lang="en-GB" sz="2800" smtClean="0"/>
              <a:t>A yardstick for measuring performance</a:t>
            </a:r>
          </a:p>
          <a:p>
            <a:pPr>
              <a:lnSpc>
                <a:spcPct val="80000"/>
              </a:lnSpc>
            </a:pPr>
            <a:r>
              <a:rPr lang="en-GB" sz="2800" smtClean="0"/>
              <a:t>To ensure statutory financial targets are met  </a:t>
            </a:r>
          </a:p>
          <a:p>
            <a:pPr>
              <a:lnSpc>
                <a:spcPct val="80000"/>
              </a:lnSpc>
            </a:pPr>
            <a:endParaRPr lang="en-US" sz="2400" smtClean="0"/>
          </a:p>
        </p:txBody>
      </p:sp>
    </p:spTree>
    <p:extLst>
      <p:ext uri="{BB962C8B-B14F-4D97-AF65-F5344CB8AC3E}">
        <p14:creationId xmlns:p14="http://schemas.microsoft.com/office/powerpoint/2010/main" xmlns="" val="2415703184"/>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28625" y="1428750"/>
            <a:ext cx="8229600" cy="928688"/>
          </a:xfrm>
        </p:spPr>
        <p:txBody>
          <a:bodyPr>
            <a:normAutofit fontScale="90000"/>
          </a:bodyPr>
          <a:lstStyle/>
          <a:p>
            <a:r>
              <a:rPr lang="en-GB" sz="4000" b="1" dirty="0" smtClean="0"/>
              <a:t>When are budgets prepared ?    </a:t>
            </a:r>
            <a:r>
              <a:rPr lang="en-US" sz="4000" dirty="0" smtClean="0">
                <a:solidFill>
                  <a:srgbClr val="0070C0"/>
                </a:solidFill>
              </a:rPr>
              <a:t/>
            </a:r>
            <a:br>
              <a:rPr lang="en-US" sz="4000" dirty="0" smtClean="0">
                <a:solidFill>
                  <a:srgbClr val="0070C0"/>
                </a:solidFill>
              </a:rPr>
            </a:br>
            <a:endParaRPr lang="en-US" sz="4000" dirty="0" smtClean="0">
              <a:solidFill>
                <a:srgbClr val="0070C0"/>
              </a:solidFill>
            </a:endParaRPr>
          </a:p>
        </p:txBody>
      </p:sp>
      <p:sp>
        <p:nvSpPr>
          <p:cNvPr id="25603" name="Rectangle 3"/>
          <p:cNvSpPr>
            <a:spLocks noGrp="1" noChangeArrowheads="1"/>
          </p:cNvSpPr>
          <p:nvPr>
            <p:ph idx="1"/>
          </p:nvPr>
        </p:nvSpPr>
        <p:spPr>
          <a:xfrm>
            <a:off x="428625" y="2214563"/>
            <a:ext cx="8229600" cy="4214812"/>
          </a:xfrm>
        </p:spPr>
        <p:txBody>
          <a:bodyPr/>
          <a:lstStyle/>
          <a:p>
            <a:r>
              <a:rPr lang="en-GB" dirty="0" smtClean="0"/>
              <a:t>Each year – linked to Directorate business plans, the Annual operating plan and </a:t>
            </a:r>
            <a:r>
              <a:rPr lang="en-GB" dirty="0" smtClean="0"/>
              <a:t>Annual </a:t>
            </a:r>
            <a:r>
              <a:rPr lang="en-GB" dirty="0" smtClean="0"/>
              <a:t>plan submission to Monitor</a:t>
            </a:r>
          </a:p>
          <a:p>
            <a:r>
              <a:rPr lang="en-GB" dirty="0" smtClean="0"/>
              <a:t>For new services</a:t>
            </a:r>
          </a:p>
          <a:p>
            <a:r>
              <a:rPr lang="en-GB" dirty="0" smtClean="0"/>
              <a:t>For major changes in the way in which services are delivered</a:t>
            </a:r>
          </a:p>
          <a:p>
            <a:r>
              <a:rPr lang="en-GB" dirty="0" smtClean="0"/>
              <a:t>Dynamic not static.</a:t>
            </a:r>
          </a:p>
          <a:p>
            <a:endParaRPr lang="en-US" dirty="0" smtClean="0"/>
          </a:p>
        </p:txBody>
      </p:sp>
    </p:spTree>
    <p:extLst>
      <p:ext uri="{BB962C8B-B14F-4D97-AF65-F5344CB8AC3E}">
        <p14:creationId xmlns:p14="http://schemas.microsoft.com/office/powerpoint/2010/main" xmlns="" val="4058162456"/>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381000" y="609600"/>
            <a:ext cx="8229600" cy="660400"/>
          </a:xfrm>
        </p:spPr>
        <p:txBody>
          <a:bodyPr>
            <a:normAutofit fontScale="90000"/>
          </a:bodyPr>
          <a:lstStyle/>
          <a:p>
            <a:r>
              <a:rPr lang="en-GB" sz="4000" b="1" dirty="0" smtClean="0"/>
              <a:t>The role of the finance department</a:t>
            </a:r>
          </a:p>
        </p:txBody>
      </p:sp>
      <p:sp>
        <p:nvSpPr>
          <p:cNvPr id="54275" name="Content Placeholder 2"/>
          <p:cNvSpPr>
            <a:spLocks noGrp="1"/>
          </p:cNvSpPr>
          <p:nvPr>
            <p:ph idx="1"/>
          </p:nvPr>
        </p:nvSpPr>
        <p:spPr>
          <a:xfrm>
            <a:off x="457200" y="1857375"/>
            <a:ext cx="8229600" cy="4268788"/>
          </a:xfrm>
        </p:spPr>
        <p:txBody>
          <a:bodyPr>
            <a:normAutofit lnSpcReduction="10000"/>
          </a:bodyPr>
          <a:lstStyle/>
          <a:p>
            <a:r>
              <a:rPr lang="en-GB" sz="2000" smtClean="0"/>
              <a:t>Lead by the Finance Director</a:t>
            </a:r>
          </a:p>
          <a:p>
            <a:r>
              <a:rPr lang="en-GB" sz="2000" smtClean="0"/>
              <a:t>Responsible for:</a:t>
            </a:r>
          </a:p>
          <a:p>
            <a:pPr lvl="1"/>
            <a:r>
              <a:rPr lang="en-GB" sz="2000" smtClean="0"/>
              <a:t>Preparation of financial statements for external purposes</a:t>
            </a:r>
          </a:p>
          <a:p>
            <a:pPr lvl="1"/>
            <a:r>
              <a:rPr lang="en-GB" sz="2000" smtClean="0"/>
              <a:t>Transaction Processing </a:t>
            </a:r>
          </a:p>
          <a:p>
            <a:pPr lvl="1"/>
            <a:r>
              <a:rPr lang="en-GB" sz="2000" smtClean="0"/>
              <a:t>Providing management information, accounts and advice to the board, departments and budget holders.</a:t>
            </a:r>
          </a:p>
          <a:p>
            <a:pPr lvl="1"/>
            <a:r>
              <a:rPr lang="en-GB" sz="2000" smtClean="0"/>
              <a:t>Safeguarding assets</a:t>
            </a:r>
          </a:p>
          <a:p>
            <a:pPr lvl="1"/>
            <a:r>
              <a:rPr lang="en-GB" sz="2000" smtClean="0"/>
              <a:t>Cash Management</a:t>
            </a:r>
          </a:p>
          <a:p>
            <a:pPr lvl="1"/>
            <a:r>
              <a:rPr lang="en-GB" sz="2000" smtClean="0"/>
              <a:t>Assistance with business case preparation</a:t>
            </a:r>
          </a:p>
          <a:p>
            <a:pPr lvl="1"/>
            <a:r>
              <a:rPr lang="en-GB" sz="2000" smtClean="0"/>
              <a:t>Assess proposed capital developments</a:t>
            </a:r>
          </a:p>
          <a:p>
            <a:pPr lvl="1"/>
            <a:r>
              <a:rPr lang="en-GB" sz="2000" smtClean="0"/>
              <a:t>Liaise on financial contractual matters</a:t>
            </a:r>
          </a:p>
          <a:p>
            <a:pPr lvl="1"/>
            <a:r>
              <a:rPr lang="en-GB" sz="2000" smtClean="0"/>
              <a:t>Prepare &amp; monitor budgets and financial forecasts</a:t>
            </a:r>
          </a:p>
        </p:txBody>
      </p:sp>
    </p:spTree>
    <p:extLst>
      <p:ext uri="{BB962C8B-B14F-4D97-AF65-F5344CB8AC3E}">
        <p14:creationId xmlns:p14="http://schemas.microsoft.com/office/powerpoint/2010/main" xmlns="" val="424372984"/>
      </p:ext>
    </p:extLst>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GB" b="1" dirty="0" smtClean="0"/>
              <a:t>Budgeting approaches</a:t>
            </a:r>
            <a:endParaRPr lang="en-US" b="1" dirty="0" smtClean="0"/>
          </a:p>
        </p:txBody>
      </p:sp>
      <p:sp>
        <p:nvSpPr>
          <p:cNvPr id="26627" name="Rectangle 3"/>
          <p:cNvSpPr>
            <a:spLocks noGrp="1" noChangeArrowheads="1"/>
          </p:cNvSpPr>
          <p:nvPr>
            <p:ph idx="1"/>
          </p:nvPr>
        </p:nvSpPr>
        <p:spPr/>
        <p:txBody>
          <a:bodyPr/>
          <a:lstStyle/>
          <a:p>
            <a:pPr lvl="1"/>
            <a:r>
              <a:rPr lang="en-GB" sz="3200" dirty="0">
                <a:latin typeface="Times New Roman" pitchFamily="18" charset="0"/>
                <a:cs typeface="Times New Roman" pitchFamily="18" charset="0"/>
              </a:rPr>
              <a:t>Historic/incremental budgeting</a:t>
            </a:r>
            <a:endParaRPr lang="en-US" sz="3200" dirty="0">
              <a:latin typeface="Times New Roman" pitchFamily="18" charset="0"/>
              <a:cs typeface="Times New Roman" pitchFamily="18" charset="0"/>
            </a:endParaRPr>
          </a:p>
          <a:p>
            <a:pPr lvl="1"/>
            <a:r>
              <a:rPr lang="en-GB" sz="3200" dirty="0">
                <a:latin typeface="Times New Roman" pitchFamily="18" charset="0"/>
                <a:cs typeface="Times New Roman" pitchFamily="18" charset="0"/>
              </a:rPr>
              <a:t>Zero-based budgeting</a:t>
            </a:r>
            <a:endParaRPr lang="en-US" sz="3200" dirty="0">
              <a:latin typeface="Times New Roman" pitchFamily="18" charset="0"/>
              <a:cs typeface="Times New Roman" pitchFamily="18" charset="0"/>
            </a:endParaRPr>
          </a:p>
          <a:p>
            <a:pPr lvl="1"/>
            <a:r>
              <a:rPr lang="en-US" sz="3200" dirty="0">
                <a:latin typeface="Times New Roman" pitchFamily="18" charset="0"/>
                <a:cs typeface="Times New Roman" pitchFamily="18" charset="0"/>
              </a:rPr>
              <a:t>Activity-based budgeting</a:t>
            </a:r>
          </a:p>
          <a:p>
            <a:pPr lvl="1"/>
            <a:r>
              <a:rPr lang="en-US" sz="3200" dirty="0">
                <a:latin typeface="Times New Roman" pitchFamily="18" charset="0"/>
                <a:cs typeface="Times New Roman" pitchFamily="18" charset="0"/>
              </a:rPr>
              <a:t>Cash Budgeting</a:t>
            </a:r>
          </a:p>
          <a:p>
            <a:pPr lvl="1"/>
            <a:r>
              <a:rPr lang="en-US" sz="3200" dirty="0">
                <a:latin typeface="Times New Roman" pitchFamily="18" charset="0"/>
                <a:cs typeface="Times New Roman" pitchFamily="18" charset="0"/>
              </a:rPr>
              <a:t>Research and Development Budgets</a:t>
            </a:r>
          </a:p>
          <a:p>
            <a:pPr lvl="1"/>
            <a:r>
              <a:rPr lang="en-US" sz="3200" dirty="0">
                <a:latin typeface="Times New Roman" pitchFamily="18" charset="0"/>
                <a:cs typeface="Times New Roman" pitchFamily="18" charset="0"/>
              </a:rPr>
              <a:t>Capital Expenditure Budgets</a:t>
            </a:r>
          </a:p>
          <a:p>
            <a:pPr marL="0" indent="0">
              <a:buNone/>
            </a:pPr>
            <a:endParaRPr lang="en-US" dirty="0" smtClean="0"/>
          </a:p>
        </p:txBody>
      </p:sp>
    </p:spTree>
    <p:extLst>
      <p:ext uri="{BB962C8B-B14F-4D97-AF65-F5344CB8AC3E}">
        <p14:creationId xmlns:p14="http://schemas.microsoft.com/office/powerpoint/2010/main" xmlns="" val="518687631"/>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95288" y="981075"/>
            <a:ext cx="8229600" cy="590550"/>
          </a:xfrm>
        </p:spPr>
        <p:txBody>
          <a:bodyPr>
            <a:normAutofit fontScale="90000"/>
          </a:bodyPr>
          <a:lstStyle/>
          <a:p>
            <a:r>
              <a:rPr lang="en-GB" dirty="0" smtClean="0">
                <a:solidFill>
                  <a:schemeClr val="bg1"/>
                </a:solidFill>
              </a:rPr>
              <a:t>Historic/incremental budgeting</a:t>
            </a:r>
            <a:endParaRPr lang="en-US" dirty="0" smtClean="0">
              <a:solidFill>
                <a:schemeClr val="bg1"/>
              </a:solidFill>
            </a:endParaRPr>
          </a:p>
        </p:txBody>
      </p:sp>
      <p:sp>
        <p:nvSpPr>
          <p:cNvPr id="16387" name="Text Box 56"/>
          <p:cNvSpPr txBox="1">
            <a:spLocks noChangeArrowheads="1"/>
          </p:cNvSpPr>
          <p:nvPr/>
        </p:nvSpPr>
        <p:spPr bwMode="auto">
          <a:xfrm>
            <a:off x="579755" y="381000"/>
            <a:ext cx="831691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sz="4000" dirty="0">
                <a:latin typeface="Myriad Pro" pitchFamily="34" charset="0"/>
                <a:cs typeface="Arial" charset="0"/>
              </a:rPr>
              <a:t>Historic/incremental budgeting</a:t>
            </a:r>
            <a:endParaRPr lang="en-US" sz="4000" dirty="0">
              <a:latin typeface="Myriad Pro" pitchFamily="34" charset="0"/>
              <a:cs typeface="Arial" charset="0"/>
            </a:endParaRPr>
          </a:p>
        </p:txBody>
      </p:sp>
      <p:sp>
        <p:nvSpPr>
          <p:cNvPr id="16388" name="Freeform 57"/>
          <p:cNvSpPr>
            <a:spLocks/>
          </p:cNvSpPr>
          <p:nvPr/>
        </p:nvSpPr>
        <p:spPr bwMode="auto">
          <a:xfrm>
            <a:off x="5845175" y="3276600"/>
            <a:ext cx="128588" cy="79375"/>
          </a:xfrm>
          <a:custGeom>
            <a:avLst/>
            <a:gdLst>
              <a:gd name="T0" fmla="*/ 0 w 163"/>
              <a:gd name="T1" fmla="*/ 0 h 100"/>
              <a:gd name="T2" fmla="*/ 2147483647 w 163"/>
              <a:gd name="T3" fmla="*/ 2147483647 h 100"/>
              <a:gd name="T4" fmla="*/ 0 w 163"/>
              <a:gd name="T5" fmla="*/ 0 h 100"/>
              <a:gd name="T6" fmla="*/ 0 w 163"/>
              <a:gd name="T7" fmla="*/ 0 h 100"/>
              <a:gd name="T8" fmla="*/ 0 60000 65536"/>
              <a:gd name="T9" fmla="*/ 0 60000 65536"/>
              <a:gd name="T10" fmla="*/ 0 60000 65536"/>
              <a:gd name="T11" fmla="*/ 0 60000 65536"/>
              <a:gd name="T12" fmla="*/ 0 w 163"/>
              <a:gd name="T13" fmla="*/ 0 h 100"/>
              <a:gd name="T14" fmla="*/ 163 w 163"/>
              <a:gd name="T15" fmla="*/ 100 h 100"/>
            </a:gdLst>
            <a:ahLst/>
            <a:cxnLst>
              <a:cxn ang="T8">
                <a:pos x="T0" y="T1"/>
              </a:cxn>
              <a:cxn ang="T9">
                <a:pos x="T2" y="T3"/>
              </a:cxn>
              <a:cxn ang="T10">
                <a:pos x="T4" y="T5"/>
              </a:cxn>
              <a:cxn ang="T11">
                <a:pos x="T6" y="T7"/>
              </a:cxn>
            </a:cxnLst>
            <a:rect l="T12" t="T13" r="T14" b="T15"/>
            <a:pathLst>
              <a:path w="163" h="100">
                <a:moveTo>
                  <a:pt x="0" y="0"/>
                </a:moveTo>
                <a:lnTo>
                  <a:pt x="163" y="100"/>
                </a:lnTo>
                <a:lnTo>
                  <a:pt x="0"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89" name="Freeform 58"/>
          <p:cNvSpPr>
            <a:spLocks/>
          </p:cNvSpPr>
          <p:nvPr/>
        </p:nvSpPr>
        <p:spPr bwMode="auto">
          <a:xfrm>
            <a:off x="3200400" y="3962400"/>
            <a:ext cx="379413" cy="203200"/>
          </a:xfrm>
          <a:custGeom>
            <a:avLst/>
            <a:gdLst>
              <a:gd name="T0" fmla="*/ 2147483647 w 478"/>
              <a:gd name="T1" fmla="*/ 2147483647 h 255"/>
              <a:gd name="T2" fmla="*/ 2147483647 w 478"/>
              <a:gd name="T3" fmla="*/ 2147483647 h 255"/>
              <a:gd name="T4" fmla="*/ 2147483647 w 478"/>
              <a:gd name="T5" fmla="*/ 2147483647 h 255"/>
              <a:gd name="T6" fmla="*/ 2147483647 w 478"/>
              <a:gd name="T7" fmla="*/ 2147483647 h 255"/>
              <a:gd name="T8" fmla="*/ 2147483647 w 478"/>
              <a:gd name="T9" fmla="*/ 2147483647 h 255"/>
              <a:gd name="T10" fmla="*/ 0 w 478"/>
              <a:gd name="T11" fmla="*/ 0 h 255"/>
              <a:gd name="T12" fmla="*/ 2147483647 w 478"/>
              <a:gd name="T13" fmla="*/ 2147483647 h 255"/>
              <a:gd name="T14" fmla="*/ 2147483647 w 478"/>
              <a:gd name="T15" fmla="*/ 2147483647 h 255"/>
              <a:gd name="T16" fmla="*/ 0 60000 65536"/>
              <a:gd name="T17" fmla="*/ 0 60000 65536"/>
              <a:gd name="T18" fmla="*/ 0 60000 65536"/>
              <a:gd name="T19" fmla="*/ 0 60000 65536"/>
              <a:gd name="T20" fmla="*/ 0 60000 65536"/>
              <a:gd name="T21" fmla="*/ 0 60000 65536"/>
              <a:gd name="T22" fmla="*/ 0 60000 65536"/>
              <a:gd name="T23" fmla="*/ 0 60000 65536"/>
              <a:gd name="T24" fmla="*/ 0 w 478"/>
              <a:gd name="T25" fmla="*/ 0 h 255"/>
              <a:gd name="T26" fmla="*/ 478 w 478"/>
              <a:gd name="T27" fmla="*/ 255 h 2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8" h="255">
                <a:moveTo>
                  <a:pt x="354" y="2"/>
                </a:moveTo>
                <a:lnTo>
                  <a:pt x="403" y="108"/>
                </a:lnTo>
                <a:lnTo>
                  <a:pt x="478" y="209"/>
                </a:lnTo>
                <a:lnTo>
                  <a:pt x="121" y="255"/>
                </a:lnTo>
                <a:lnTo>
                  <a:pt x="39" y="130"/>
                </a:lnTo>
                <a:lnTo>
                  <a:pt x="0" y="0"/>
                </a:lnTo>
                <a:lnTo>
                  <a:pt x="354" y="2"/>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0" name="Freeform 59"/>
          <p:cNvSpPr>
            <a:spLocks/>
          </p:cNvSpPr>
          <p:nvPr/>
        </p:nvSpPr>
        <p:spPr bwMode="auto">
          <a:xfrm>
            <a:off x="3200400" y="3505200"/>
            <a:ext cx="323850" cy="244475"/>
          </a:xfrm>
          <a:custGeom>
            <a:avLst/>
            <a:gdLst>
              <a:gd name="T0" fmla="*/ 2147483647 w 407"/>
              <a:gd name="T1" fmla="*/ 2147483647 h 308"/>
              <a:gd name="T2" fmla="*/ 2147483647 w 407"/>
              <a:gd name="T3" fmla="*/ 2147483647 h 308"/>
              <a:gd name="T4" fmla="*/ 2147483647 w 407"/>
              <a:gd name="T5" fmla="*/ 2147483647 h 308"/>
              <a:gd name="T6" fmla="*/ 0 w 407"/>
              <a:gd name="T7" fmla="*/ 2147483647 h 308"/>
              <a:gd name="T8" fmla="*/ 2147483647 w 407"/>
              <a:gd name="T9" fmla="*/ 2147483647 h 308"/>
              <a:gd name="T10" fmla="*/ 2147483647 w 407"/>
              <a:gd name="T11" fmla="*/ 0 h 308"/>
              <a:gd name="T12" fmla="*/ 2147483647 w 407"/>
              <a:gd name="T13" fmla="*/ 2147483647 h 308"/>
              <a:gd name="T14" fmla="*/ 2147483647 w 407"/>
              <a:gd name="T15" fmla="*/ 2147483647 h 308"/>
              <a:gd name="T16" fmla="*/ 0 60000 65536"/>
              <a:gd name="T17" fmla="*/ 0 60000 65536"/>
              <a:gd name="T18" fmla="*/ 0 60000 65536"/>
              <a:gd name="T19" fmla="*/ 0 60000 65536"/>
              <a:gd name="T20" fmla="*/ 0 60000 65536"/>
              <a:gd name="T21" fmla="*/ 0 60000 65536"/>
              <a:gd name="T22" fmla="*/ 0 60000 65536"/>
              <a:gd name="T23" fmla="*/ 0 60000 65536"/>
              <a:gd name="T24" fmla="*/ 0 w 407"/>
              <a:gd name="T25" fmla="*/ 0 h 308"/>
              <a:gd name="T26" fmla="*/ 407 w 407"/>
              <a:gd name="T27" fmla="*/ 308 h 3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7" h="308">
                <a:moveTo>
                  <a:pt x="407" y="96"/>
                </a:moveTo>
                <a:lnTo>
                  <a:pt x="358" y="201"/>
                </a:lnTo>
                <a:lnTo>
                  <a:pt x="331" y="308"/>
                </a:lnTo>
                <a:lnTo>
                  <a:pt x="0" y="258"/>
                </a:lnTo>
                <a:lnTo>
                  <a:pt x="18" y="128"/>
                </a:lnTo>
                <a:lnTo>
                  <a:pt x="90" y="0"/>
                </a:lnTo>
                <a:lnTo>
                  <a:pt x="407" y="9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1" name="Freeform 60"/>
          <p:cNvSpPr>
            <a:spLocks/>
          </p:cNvSpPr>
          <p:nvPr/>
        </p:nvSpPr>
        <p:spPr bwMode="auto">
          <a:xfrm>
            <a:off x="3429000" y="3124200"/>
            <a:ext cx="414338" cy="263525"/>
          </a:xfrm>
          <a:custGeom>
            <a:avLst/>
            <a:gdLst>
              <a:gd name="T0" fmla="*/ 2147483647 w 523"/>
              <a:gd name="T1" fmla="*/ 2147483647 h 332"/>
              <a:gd name="T2" fmla="*/ 2147483647 w 523"/>
              <a:gd name="T3" fmla="*/ 2147483647 h 332"/>
              <a:gd name="T4" fmla="*/ 2147483647 w 523"/>
              <a:gd name="T5" fmla="*/ 2147483647 h 332"/>
              <a:gd name="T6" fmla="*/ 0 w 523"/>
              <a:gd name="T7" fmla="*/ 2147483647 h 332"/>
              <a:gd name="T8" fmla="*/ 2147483647 w 523"/>
              <a:gd name="T9" fmla="*/ 2147483647 h 332"/>
              <a:gd name="T10" fmla="*/ 2147483647 w 523"/>
              <a:gd name="T11" fmla="*/ 0 h 332"/>
              <a:gd name="T12" fmla="*/ 2147483647 w 523"/>
              <a:gd name="T13" fmla="*/ 2147483647 h 332"/>
              <a:gd name="T14" fmla="*/ 2147483647 w 523"/>
              <a:gd name="T15" fmla="*/ 2147483647 h 332"/>
              <a:gd name="T16" fmla="*/ 0 60000 65536"/>
              <a:gd name="T17" fmla="*/ 0 60000 65536"/>
              <a:gd name="T18" fmla="*/ 0 60000 65536"/>
              <a:gd name="T19" fmla="*/ 0 60000 65536"/>
              <a:gd name="T20" fmla="*/ 0 60000 65536"/>
              <a:gd name="T21" fmla="*/ 0 60000 65536"/>
              <a:gd name="T22" fmla="*/ 0 60000 65536"/>
              <a:gd name="T23" fmla="*/ 0 60000 65536"/>
              <a:gd name="T24" fmla="*/ 0 w 523"/>
              <a:gd name="T25" fmla="*/ 0 h 332"/>
              <a:gd name="T26" fmla="*/ 523 w 523"/>
              <a:gd name="T27" fmla="*/ 332 h 3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3" h="332">
                <a:moveTo>
                  <a:pt x="523" y="165"/>
                </a:moveTo>
                <a:lnTo>
                  <a:pt x="384" y="245"/>
                </a:lnTo>
                <a:lnTo>
                  <a:pt x="264" y="332"/>
                </a:lnTo>
                <a:lnTo>
                  <a:pt x="0" y="197"/>
                </a:lnTo>
                <a:lnTo>
                  <a:pt x="153" y="93"/>
                </a:lnTo>
                <a:lnTo>
                  <a:pt x="331" y="0"/>
                </a:lnTo>
                <a:lnTo>
                  <a:pt x="523" y="16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2" name="Freeform 61"/>
          <p:cNvSpPr>
            <a:spLocks/>
          </p:cNvSpPr>
          <p:nvPr/>
        </p:nvSpPr>
        <p:spPr bwMode="auto">
          <a:xfrm>
            <a:off x="3962400" y="2971800"/>
            <a:ext cx="385763" cy="217488"/>
          </a:xfrm>
          <a:custGeom>
            <a:avLst/>
            <a:gdLst>
              <a:gd name="T0" fmla="*/ 2147483647 w 485"/>
              <a:gd name="T1" fmla="*/ 2147483647 h 274"/>
              <a:gd name="T2" fmla="*/ 2147483647 w 485"/>
              <a:gd name="T3" fmla="*/ 2147483647 h 274"/>
              <a:gd name="T4" fmla="*/ 2147483647 w 485"/>
              <a:gd name="T5" fmla="*/ 2147483647 h 274"/>
              <a:gd name="T6" fmla="*/ 0 w 485"/>
              <a:gd name="T7" fmla="*/ 2147483647 h 274"/>
              <a:gd name="T8" fmla="*/ 2147483647 w 485"/>
              <a:gd name="T9" fmla="*/ 2147483647 h 274"/>
              <a:gd name="T10" fmla="*/ 2147483647 w 485"/>
              <a:gd name="T11" fmla="*/ 0 h 274"/>
              <a:gd name="T12" fmla="*/ 2147483647 w 485"/>
              <a:gd name="T13" fmla="*/ 2147483647 h 274"/>
              <a:gd name="T14" fmla="*/ 2147483647 w 485"/>
              <a:gd name="T15" fmla="*/ 2147483647 h 274"/>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74"/>
              <a:gd name="T26" fmla="*/ 485 w 485"/>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74">
                <a:moveTo>
                  <a:pt x="485" y="196"/>
                </a:moveTo>
                <a:lnTo>
                  <a:pt x="291" y="229"/>
                </a:lnTo>
                <a:lnTo>
                  <a:pt x="107" y="274"/>
                </a:lnTo>
                <a:lnTo>
                  <a:pt x="0" y="88"/>
                </a:lnTo>
                <a:lnTo>
                  <a:pt x="227" y="37"/>
                </a:lnTo>
                <a:lnTo>
                  <a:pt x="466" y="0"/>
                </a:lnTo>
                <a:lnTo>
                  <a:pt x="485" y="19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3" name="Freeform 62"/>
          <p:cNvSpPr>
            <a:spLocks/>
          </p:cNvSpPr>
          <p:nvPr/>
        </p:nvSpPr>
        <p:spPr bwMode="auto">
          <a:xfrm>
            <a:off x="4648200" y="2971800"/>
            <a:ext cx="444500" cy="174625"/>
          </a:xfrm>
          <a:custGeom>
            <a:avLst/>
            <a:gdLst>
              <a:gd name="T0" fmla="*/ 2147483647 w 560"/>
              <a:gd name="T1" fmla="*/ 2147483647 h 220"/>
              <a:gd name="T2" fmla="*/ 2147483647 w 560"/>
              <a:gd name="T3" fmla="*/ 2147483647 h 220"/>
              <a:gd name="T4" fmla="*/ 0 w 560"/>
              <a:gd name="T5" fmla="*/ 2147483647 h 220"/>
              <a:gd name="T6" fmla="*/ 2147483647 w 560"/>
              <a:gd name="T7" fmla="*/ 0 h 220"/>
              <a:gd name="T8" fmla="*/ 2147483647 w 560"/>
              <a:gd name="T9" fmla="*/ 2147483647 h 220"/>
              <a:gd name="T10" fmla="*/ 2147483647 w 560"/>
              <a:gd name="T11" fmla="*/ 2147483647 h 220"/>
              <a:gd name="T12" fmla="*/ 2147483647 w 560"/>
              <a:gd name="T13" fmla="*/ 2147483647 h 220"/>
              <a:gd name="T14" fmla="*/ 2147483647 w 560"/>
              <a:gd name="T15" fmla="*/ 2147483647 h 220"/>
              <a:gd name="T16" fmla="*/ 0 60000 65536"/>
              <a:gd name="T17" fmla="*/ 0 60000 65536"/>
              <a:gd name="T18" fmla="*/ 0 60000 65536"/>
              <a:gd name="T19" fmla="*/ 0 60000 65536"/>
              <a:gd name="T20" fmla="*/ 0 60000 65536"/>
              <a:gd name="T21" fmla="*/ 0 60000 65536"/>
              <a:gd name="T22" fmla="*/ 0 60000 65536"/>
              <a:gd name="T23" fmla="*/ 0 60000 65536"/>
              <a:gd name="T24" fmla="*/ 0 w 560"/>
              <a:gd name="T25" fmla="*/ 0 h 220"/>
              <a:gd name="T26" fmla="*/ 560 w 560"/>
              <a:gd name="T27" fmla="*/ 220 h 2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0" h="220">
                <a:moveTo>
                  <a:pt x="402" y="220"/>
                </a:moveTo>
                <a:lnTo>
                  <a:pt x="202" y="199"/>
                </a:lnTo>
                <a:lnTo>
                  <a:pt x="0" y="191"/>
                </a:lnTo>
                <a:lnTo>
                  <a:pt x="71" y="0"/>
                </a:lnTo>
                <a:lnTo>
                  <a:pt x="319" y="14"/>
                </a:lnTo>
                <a:lnTo>
                  <a:pt x="560" y="44"/>
                </a:lnTo>
                <a:lnTo>
                  <a:pt x="402" y="22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4" name="Freeform 63"/>
          <p:cNvSpPr>
            <a:spLocks/>
          </p:cNvSpPr>
          <p:nvPr/>
        </p:nvSpPr>
        <p:spPr bwMode="auto">
          <a:xfrm>
            <a:off x="5181600" y="3067050"/>
            <a:ext cx="495300" cy="219075"/>
          </a:xfrm>
          <a:custGeom>
            <a:avLst/>
            <a:gdLst>
              <a:gd name="T0" fmla="*/ 2147483647 w 625"/>
              <a:gd name="T1" fmla="*/ 2147483647 h 276"/>
              <a:gd name="T2" fmla="*/ 2147483647 w 625"/>
              <a:gd name="T3" fmla="*/ 2147483647 h 276"/>
              <a:gd name="T4" fmla="*/ 0 w 625"/>
              <a:gd name="T5" fmla="*/ 2147483647 h 276"/>
              <a:gd name="T6" fmla="*/ 2147483647 w 625"/>
              <a:gd name="T7" fmla="*/ 0 h 276"/>
              <a:gd name="T8" fmla="*/ 2147483647 w 625"/>
              <a:gd name="T9" fmla="*/ 2147483647 h 276"/>
              <a:gd name="T10" fmla="*/ 2147483647 w 625"/>
              <a:gd name="T11" fmla="*/ 2147483647 h 276"/>
              <a:gd name="T12" fmla="*/ 2147483647 w 625"/>
              <a:gd name="T13" fmla="*/ 2147483647 h 276"/>
              <a:gd name="T14" fmla="*/ 2147483647 w 625"/>
              <a:gd name="T15" fmla="*/ 2147483647 h 276"/>
              <a:gd name="T16" fmla="*/ 0 60000 65536"/>
              <a:gd name="T17" fmla="*/ 0 60000 65536"/>
              <a:gd name="T18" fmla="*/ 0 60000 65536"/>
              <a:gd name="T19" fmla="*/ 0 60000 65536"/>
              <a:gd name="T20" fmla="*/ 0 60000 65536"/>
              <a:gd name="T21" fmla="*/ 0 60000 65536"/>
              <a:gd name="T22" fmla="*/ 0 60000 65536"/>
              <a:gd name="T23" fmla="*/ 0 60000 65536"/>
              <a:gd name="T24" fmla="*/ 0 w 625"/>
              <a:gd name="T25" fmla="*/ 0 h 276"/>
              <a:gd name="T26" fmla="*/ 625 w 625"/>
              <a:gd name="T27" fmla="*/ 276 h 2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5" h="276">
                <a:moveTo>
                  <a:pt x="325" y="276"/>
                </a:moveTo>
                <a:lnTo>
                  <a:pt x="171" y="208"/>
                </a:lnTo>
                <a:lnTo>
                  <a:pt x="0" y="148"/>
                </a:lnTo>
                <a:lnTo>
                  <a:pt x="235" y="0"/>
                </a:lnTo>
                <a:lnTo>
                  <a:pt x="441" y="75"/>
                </a:lnTo>
                <a:lnTo>
                  <a:pt x="625" y="164"/>
                </a:lnTo>
                <a:lnTo>
                  <a:pt x="325" y="27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5" name="Freeform 64"/>
          <p:cNvSpPr>
            <a:spLocks/>
          </p:cNvSpPr>
          <p:nvPr/>
        </p:nvSpPr>
        <p:spPr bwMode="auto">
          <a:xfrm>
            <a:off x="5784850" y="3230563"/>
            <a:ext cx="130175" cy="79375"/>
          </a:xfrm>
          <a:custGeom>
            <a:avLst/>
            <a:gdLst>
              <a:gd name="T0" fmla="*/ 0 w 162"/>
              <a:gd name="T1" fmla="*/ 0 h 100"/>
              <a:gd name="T2" fmla="*/ 2147483647 w 162"/>
              <a:gd name="T3" fmla="*/ 2147483647 h 100"/>
              <a:gd name="T4" fmla="*/ 0 w 162"/>
              <a:gd name="T5" fmla="*/ 0 h 100"/>
              <a:gd name="T6" fmla="*/ 0 w 162"/>
              <a:gd name="T7" fmla="*/ 0 h 100"/>
              <a:gd name="T8" fmla="*/ 0 60000 65536"/>
              <a:gd name="T9" fmla="*/ 0 60000 65536"/>
              <a:gd name="T10" fmla="*/ 0 60000 65536"/>
              <a:gd name="T11" fmla="*/ 0 60000 65536"/>
              <a:gd name="T12" fmla="*/ 0 w 162"/>
              <a:gd name="T13" fmla="*/ 0 h 100"/>
              <a:gd name="T14" fmla="*/ 162 w 162"/>
              <a:gd name="T15" fmla="*/ 100 h 100"/>
            </a:gdLst>
            <a:ahLst/>
            <a:cxnLst>
              <a:cxn ang="T8">
                <a:pos x="T0" y="T1"/>
              </a:cxn>
              <a:cxn ang="T9">
                <a:pos x="T2" y="T3"/>
              </a:cxn>
              <a:cxn ang="T10">
                <a:pos x="T4" y="T5"/>
              </a:cxn>
              <a:cxn ang="T11">
                <a:pos x="T6" y="T7"/>
              </a:cxn>
            </a:cxnLst>
            <a:rect l="T12" t="T13" r="T14" b="T15"/>
            <a:pathLst>
              <a:path w="162" h="100">
                <a:moveTo>
                  <a:pt x="0" y="0"/>
                </a:moveTo>
                <a:lnTo>
                  <a:pt x="162" y="100"/>
                </a:lnTo>
                <a:lnTo>
                  <a:pt x="0"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6" name="Freeform 65"/>
          <p:cNvSpPr>
            <a:spLocks/>
          </p:cNvSpPr>
          <p:nvPr/>
        </p:nvSpPr>
        <p:spPr bwMode="auto">
          <a:xfrm>
            <a:off x="5638800" y="3352800"/>
            <a:ext cx="423863" cy="211138"/>
          </a:xfrm>
          <a:custGeom>
            <a:avLst/>
            <a:gdLst>
              <a:gd name="T0" fmla="*/ 2147483647 w 534"/>
              <a:gd name="T1" fmla="*/ 2147483647 h 265"/>
              <a:gd name="T2" fmla="*/ 2147483647 w 534"/>
              <a:gd name="T3" fmla="*/ 2147483647 h 265"/>
              <a:gd name="T4" fmla="*/ 0 w 534"/>
              <a:gd name="T5" fmla="*/ 2147483647 h 265"/>
              <a:gd name="T6" fmla="*/ 2147483647 w 534"/>
              <a:gd name="T7" fmla="*/ 0 h 265"/>
              <a:gd name="T8" fmla="*/ 2147483647 w 534"/>
              <a:gd name="T9" fmla="*/ 2147483647 h 265"/>
              <a:gd name="T10" fmla="*/ 2147483647 w 534"/>
              <a:gd name="T11" fmla="*/ 2147483647 h 265"/>
              <a:gd name="T12" fmla="*/ 2147483647 w 534"/>
              <a:gd name="T13" fmla="*/ 2147483647 h 265"/>
              <a:gd name="T14" fmla="*/ 2147483647 w 534"/>
              <a:gd name="T15" fmla="*/ 2147483647 h 265"/>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265"/>
              <a:gd name="T26" fmla="*/ 534 w 534"/>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265">
                <a:moveTo>
                  <a:pt x="170" y="265"/>
                </a:moveTo>
                <a:lnTo>
                  <a:pt x="96" y="163"/>
                </a:lnTo>
                <a:lnTo>
                  <a:pt x="0" y="68"/>
                </a:lnTo>
                <a:lnTo>
                  <a:pt x="340" y="0"/>
                </a:lnTo>
                <a:lnTo>
                  <a:pt x="450" y="118"/>
                </a:lnTo>
                <a:lnTo>
                  <a:pt x="534" y="243"/>
                </a:lnTo>
                <a:lnTo>
                  <a:pt x="170" y="26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7" name="Freeform 66"/>
          <p:cNvSpPr>
            <a:spLocks/>
          </p:cNvSpPr>
          <p:nvPr/>
        </p:nvSpPr>
        <p:spPr bwMode="auto">
          <a:xfrm>
            <a:off x="5786438" y="3857625"/>
            <a:ext cx="309562" cy="230188"/>
          </a:xfrm>
          <a:custGeom>
            <a:avLst/>
            <a:gdLst>
              <a:gd name="T0" fmla="*/ 0 w 389"/>
              <a:gd name="T1" fmla="*/ 2147483647 h 290"/>
              <a:gd name="T2" fmla="*/ 2147483647 w 389"/>
              <a:gd name="T3" fmla="*/ 2147483647 h 290"/>
              <a:gd name="T4" fmla="*/ 2147483647 w 389"/>
              <a:gd name="T5" fmla="*/ 0 h 290"/>
              <a:gd name="T6" fmla="*/ 2147483647 w 389"/>
              <a:gd name="T7" fmla="*/ 2147483647 h 290"/>
              <a:gd name="T8" fmla="*/ 2147483647 w 389"/>
              <a:gd name="T9" fmla="*/ 2147483647 h 290"/>
              <a:gd name="T10" fmla="*/ 2147483647 w 389"/>
              <a:gd name="T11" fmla="*/ 2147483647 h 290"/>
              <a:gd name="T12" fmla="*/ 0 w 389"/>
              <a:gd name="T13" fmla="*/ 2147483647 h 290"/>
              <a:gd name="T14" fmla="*/ 0 w 389"/>
              <a:gd name="T15" fmla="*/ 2147483647 h 290"/>
              <a:gd name="T16" fmla="*/ 0 60000 65536"/>
              <a:gd name="T17" fmla="*/ 0 60000 65536"/>
              <a:gd name="T18" fmla="*/ 0 60000 65536"/>
              <a:gd name="T19" fmla="*/ 0 60000 65536"/>
              <a:gd name="T20" fmla="*/ 0 60000 65536"/>
              <a:gd name="T21" fmla="*/ 0 60000 65536"/>
              <a:gd name="T22" fmla="*/ 0 60000 65536"/>
              <a:gd name="T23" fmla="*/ 0 60000 65536"/>
              <a:gd name="T24" fmla="*/ 0 w 389"/>
              <a:gd name="T25" fmla="*/ 0 h 290"/>
              <a:gd name="T26" fmla="*/ 389 w 389"/>
              <a:gd name="T27" fmla="*/ 290 h 2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9" h="290">
                <a:moveTo>
                  <a:pt x="0" y="215"/>
                </a:moveTo>
                <a:lnTo>
                  <a:pt x="25" y="107"/>
                </a:lnTo>
                <a:lnTo>
                  <a:pt x="27" y="0"/>
                </a:lnTo>
                <a:lnTo>
                  <a:pt x="389" y="26"/>
                </a:lnTo>
                <a:lnTo>
                  <a:pt x="380" y="158"/>
                </a:lnTo>
                <a:lnTo>
                  <a:pt x="339" y="290"/>
                </a:lnTo>
                <a:lnTo>
                  <a:pt x="0" y="21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8" name="Freeform 67"/>
          <p:cNvSpPr>
            <a:spLocks/>
          </p:cNvSpPr>
          <p:nvPr/>
        </p:nvSpPr>
        <p:spPr bwMode="auto">
          <a:xfrm>
            <a:off x="4343400" y="4572000"/>
            <a:ext cx="606425" cy="228600"/>
          </a:xfrm>
          <a:custGeom>
            <a:avLst/>
            <a:gdLst>
              <a:gd name="T0" fmla="*/ 2147483647 w 763"/>
              <a:gd name="T1" fmla="*/ 0 h 219"/>
              <a:gd name="T2" fmla="*/ 2147483647 w 763"/>
              <a:gd name="T3" fmla="*/ 2147483647 h 219"/>
              <a:gd name="T4" fmla="*/ 2147483647 w 763"/>
              <a:gd name="T5" fmla="*/ 2147483647 h 219"/>
              <a:gd name="T6" fmla="*/ 2147483647 w 763"/>
              <a:gd name="T7" fmla="*/ 2147483647 h 219"/>
              <a:gd name="T8" fmla="*/ 2147483647 w 763"/>
              <a:gd name="T9" fmla="*/ 2147483647 h 219"/>
              <a:gd name="T10" fmla="*/ 2147483647 w 763"/>
              <a:gd name="T11" fmla="*/ 2147483647 h 219"/>
              <a:gd name="T12" fmla="*/ 2147483647 w 763"/>
              <a:gd name="T13" fmla="*/ 2147483647 h 219"/>
              <a:gd name="T14" fmla="*/ 0 w 763"/>
              <a:gd name="T15" fmla="*/ 2147483647 h 219"/>
              <a:gd name="T16" fmla="*/ 2147483647 w 763"/>
              <a:gd name="T17" fmla="*/ 0 h 219"/>
              <a:gd name="T18" fmla="*/ 2147483647 w 763"/>
              <a:gd name="T19" fmla="*/ 0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3"/>
              <a:gd name="T31" fmla="*/ 0 h 219"/>
              <a:gd name="T32" fmla="*/ 763 w 763"/>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3" h="219">
                <a:moveTo>
                  <a:pt x="159" y="0"/>
                </a:moveTo>
                <a:lnTo>
                  <a:pt x="358" y="21"/>
                </a:lnTo>
                <a:lnTo>
                  <a:pt x="560" y="28"/>
                </a:lnTo>
                <a:lnTo>
                  <a:pt x="763" y="22"/>
                </a:lnTo>
                <a:lnTo>
                  <a:pt x="736" y="216"/>
                </a:lnTo>
                <a:lnTo>
                  <a:pt x="487" y="219"/>
                </a:lnTo>
                <a:lnTo>
                  <a:pt x="241" y="206"/>
                </a:lnTo>
                <a:lnTo>
                  <a:pt x="0" y="175"/>
                </a:lnTo>
                <a:lnTo>
                  <a:pt x="159"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399" name="Freeform 68"/>
          <p:cNvSpPr>
            <a:spLocks/>
          </p:cNvSpPr>
          <p:nvPr/>
        </p:nvSpPr>
        <p:spPr bwMode="auto">
          <a:xfrm>
            <a:off x="5181600" y="4495800"/>
            <a:ext cx="404813" cy="233363"/>
          </a:xfrm>
          <a:custGeom>
            <a:avLst/>
            <a:gdLst>
              <a:gd name="T0" fmla="*/ 0 w 509"/>
              <a:gd name="T1" fmla="*/ 2147483647 h 296"/>
              <a:gd name="T2" fmla="*/ 2147483647 w 509"/>
              <a:gd name="T3" fmla="*/ 2147483647 h 296"/>
              <a:gd name="T4" fmla="*/ 2147483647 w 509"/>
              <a:gd name="T5" fmla="*/ 0 h 296"/>
              <a:gd name="T6" fmla="*/ 2147483647 w 509"/>
              <a:gd name="T7" fmla="*/ 2147483647 h 296"/>
              <a:gd name="T8" fmla="*/ 2147483647 w 509"/>
              <a:gd name="T9" fmla="*/ 2147483647 h 296"/>
              <a:gd name="T10" fmla="*/ 2147483647 w 509"/>
              <a:gd name="T11" fmla="*/ 2147483647 h 296"/>
              <a:gd name="T12" fmla="*/ 0 w 509"/>
              <a:gd name="T13" fmla="*/ 2147483647 h 296"/>
              <a:gd name="T14" fmla="*/ 0 w 509"/>
              <a:gd name="T15" fmla="*/ 2147483647 h 296"/>
              <a:gd name="T16" fmla="*/ 0 60000 65536"/>
              <a:gd name="T17" fmla="*/ 0 60000 65536"/>
              <a:gd name="T18" fmla="*/ 0 60000 65536"/>
              <a:gd name="T19" fmla="*/ 0 60000 65536"/>
              <a:gd name="T20" fmla="*/ 0 60000 65536"/>
              <a:gd name="T21" fmla="*/ 0 60000 65536"/>
              <a:gd name="T22" fmla="*/ 0 60000 65536"/>
              <a:gd name="T23" fmla="*/ 0 60000 65536"/>
              <a:gd name="T24" fmla="*/ 0 w 509"/>
              <a:gd name="T25" fmla="*/ 0 h 296"/>
              <a:gd name="T26" fmla="*/ 509 w 509"/>
              <a:gd name="T27" fmla="*/ 296 h 2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9" h="296">
                <a:moveTo>
                  <a:pt x="0" y="104"/>
                </a:moveTo>
                <a:lnTo>
                  <a:pt x="184" y="58"/>
                </a:lnTo>
                <a:lnTo>
                  <a:pt x="356" y="0"/>
                </a:lnTo>
                <a:lnTo>
                  <a:pt x="509" y="178"/>
                </a:lnTo>
                <a:lnTo>
                  <a:pt x="293" y="245"/>
                </a:lnTo>
                <a:lnTo>
                  <a:pt x="64" y="296"/>
                </a:lnTo>
                <a:lnTo>
                  <a:pt x="0" y="104"/>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400" name="Freeform 69"/>
          <p:cNvSpPr>
            <a:spLocks/>
          </p:cNvSpPr>
          <p:nvPr/>
        </p:nvSpPr>
        <p:spPr bwMode="auto">
          <a:xfrm>
            <a:off x="5638800" y="4191000"/>
            <a:ext cx="407988" cy="265113"/>
          </a:xfrm>
          <a:custGeom>
            <a:avLst/>
            <a:gdLst>
              <a:gd name="T0" fmla="*/ 0 w 512"/>
              <a:gd name="T1" fmla="*/ 2147483647 h 334"/>
              <a:gd name="T2" fmla="*/ 2147483647 w 512"/>
              <a:gd name="T3" fmla="*/ 2147483647 h 334"/>
              <a:gd name="T4" fmla="*/ 2147483647 w 512"/>
              <a:gd name="T5" fmla="*/ 0 h 334"/>
              <a:gd name="T6" fmla="*/ 2147483647 w 512"/>
              <a:gd name="T7" fmla="*/ 2147483647 h 334"/>
              <a:gd name="T8" fmla="*/ 2147483647 w 512"/>
              <a:gd name="T9" fmla="*/ 2147483647 h 334"/>
              <a:gd name="T10" fmla="*/ 2147483647 w 512"/>
              <a:gd name="T11" fmla="*/ 2147483647 h 334"/>
              <a:gd name="T12" fmla="*/ 0 w 512"/>
              <a:gd name="T13" fmla="*/ 2147483647 h 334"/>
              <a:gd name="T14" fmla="*/ 0 w 512"/>
              <a:gd name="T15" fmla="*/ 2147483647 h 334"/>
              <a:gd name="T16" fmla="*/ 0 60000 65536"/>
              <a:gd name="T17" fmla="*/ 0 60000 65536"/>
              <a:gd name="T18" fmla="*/ 0 60000 65536"/>
              <a:gd name="T19" fmla="*/ 0 60000 65536"/>
              <a:gd name="T20" fmla="*/ 0 60000 65536"/>
              <a:gd name="T21" fmla="*/ 0 60000 65536"/>
              <a:gd name="T22" fmla="*/ 0 60000 65536"/>
              <a:gd name="T23" fmla="*/ 0 60000 65536"/>
              <a:gd name="T24" fmla="*/ 0 w 512"/>
              <a:gd name="T25" fmla="*/ 0 h 334"/>
              <a:gd name="T26" fmla="*/ 512 w 512"/>
              <a:gd name="T27" fmla="*/ 334 h 3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2" h="334">
                <a:moveTo>
                  <a:pt x="0" y="183"/>
                </a:moveTo>
                <a:lnTo>
                  <a:pt x="121" y="95"/>
                </a:lnTo>
                <a:lnTo>
                  <a:pt x="219" y="0"/>
                </a:lnTo>
                <a:lnTo>
                  <a:pt x="512" y="117"/>
                </a:lnTo>
                <a:lnTo>
                  <a:pt x="383" y="230"/>
                </a:lnTo>
                <a:lnTo>
                  <a:pt x="230" y="334"/>
                </a:lnTo>
                <a:lnTo>
                  <a:pt x="0" y="183"/>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401" name="Freeform 70"/>
          <p:cNvSpPr>
            <a:spLocks/>
          </p:cNvSpPr>
          <p:nvPr/>
        </p:nvSpPr>
        <p:spPr bwMode="auto">
          <a:xfrm>
            <a:off x="3505200" y="4343400"/>
            <a:ext cx="488950" cy="222250"/>
          </a:xfrm>
          <a:custGeom>
            <a:avLst/>
            <a:gdLst>
              <a:gd name="T0" fmla="*/ 2147483647 w 616"/>
              <a:gd name="T1" fmla="*/ 0 h 281"/>
              <a:gd name="T2" fmla="*/ 2147483647 w 616"/>
              <a:gd name="T3" fmla="*/ 2147483647 h 281"/>
              <a:gd name="T4" fmla="*/ 2147483647 w 616"/>
              <a:gd name="T5" fmla="*/ 2147483647 h 281"/>
              <a:gd name="T6" fmla="*/ 2147483647 w 616"/>
              <a:gd name="T7" fmla="*/ 2147483647 h 281"/>
              <a:gd name="T8" fmla="*/ 2147483647 w 616"/>
              <a:gd name="T9" fmla="*/ 2147483647 h 281"/>
              <a:gd name="T10" fmla="*/ 0 w 616"/>
              <a:gd name="T11" fmla="*/ 2147483647 h 281"/>
              <a:gd name="T12" fmla="*/ 2147483647 w 616"/>
              <a:gd name="T13" fmla="*/ 0 h 281"/>
              <a:gd name="T14" fmla="*/ 2147483647 w 616"/>
              <a:gd name="T15" fmla="*/ 0 h 281"/>
              <a:gd name="T16" fmla="*/ 0 60000 65536"/>
              <a:gd name="T17" fmla="*/ 0 60000 65536"/>
              <a:gd name="T18" fmla="*/ 0 60000 65536"/>
              <a:gd name="T19" fmla="*/ 0 60000 65536"/>
              <a:gd name="T20" fmla="*/ 0 60000 65536"/>
              <a:gd name="T21" fmla="*/ 0 60000 65536"/>
              <a:gd name="T22" fmla="*/ 0 60000 65536"/>
              <a:gd name="T23" fmla="*/ 0 60000 65536"/>
              <a:gd name="T24" fmla="*/ 0 w 616"/>
              <a:gd name="T25" fmla="*/ 0 h 281"/>
              <a:gd name="T26" fmla="*/ 616 w 616"/>
              <a:gd name="T27" fmla="*/ 281 h 2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 h="281">
                <a:moveTo>
                  <a:pt x="323" y="0"/>
                </a:moveTo>
                <a:lnTo>
                  <a:pt x="460" y="79"/>
                </a:lnTo>
                <a:lnTo>
                  <a:pt x="616" y="149"/>
                </a:lnTo>
                <a:lnTo>
                  <a:pt x="346" y="281"/>
                </a:lnTo>
                <a:lnTo>
                  <a:pt x="162" y="192"/>
                </a:lnTo>
                <a:lnTo>
                  <a:pt x="0" y="92"/>
                </a:lnTo>
                <a:lnTo>
                  <a:pt x="323"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402" name="Freeform 71"/>
          <p:cNvSpPr>
            <a:spLocks/>
          </p:cNvSpPr>
          <p:nvPr/>
        </p:nvSpPr>
        <p:spPr bwMode="auto">
          <a:xfrm>
            <a:off x="4114800" y="4419600"/>
            <a:ext cx="490538" cy="523875"/>
          </a:xfrm>
          <a:custGeom>
            <a:avLst/>
            <a:gdLst>
              <a:gd name="T0" fmla="*/ 2147483647 w 617"/>
              <a:gd name="T1" fmla="*/ 0 h 661"/>
              <a:gd name="T2" fmla="*/ 0 w 617"/>
              <a:gd name="T3" fmla="*/ 2147483647 h 661"/>
              <a:gd name="T4" fmla="*/ 2147483647 w 617"/>
              <a:gd name="T5" fmla="*/ 2147483647 h 661"/>
              <a:gd name="T6" fmla="*/ 2147483647 w 617"/>
              <a:gd name="T7" fmla="*/ 2147483647 h 661"/>
              <a:gd name="T8" fmla="*/ 2147483647 w 617"/>
              <a:gd name="T9" fmla="*/ 2147483647 h 661"/>
              <a:gd name="T10" fmla="*/ 2147483647 w 617"/>
              <a:gd name="T11" fmla="*/ 2147483647 h 661"/>
              <a:gd name="T12" fmla="*/ 2147483647 w 617"/>
              <a:gd name="T13" fmla="*/ 0 h 661"/>
              <a:gd name="T14" fmla="*/ 2147483647 w 617"/>
              <a:gd name="T15" fmla="*/ 0 h 661"/>
              <a:gd name="T16" fmla="*/ 0 60000 65536"/>
              <a:gd name="T17" fmla="*/ 0 60000 65536"/>
              <a:gd name="T18" fmla="*/ 0 60000 65536"/>
              <a:gd name="T19" fmla="*/ 0 60000 65536"/>
              <a:gd name="T20" fmla="*/ 0 60000 65536"/>
              <a:gd name="T21" fmla="*/ 0 60000 65536"/>
              <a:gd name="T22" fmla="*/ 0 60000 65536"/>
              <a:gd name="T23" fmla="*/ 0 60000 65536"/>
              <a:gd name="T24" fmla="*/ 0 w 617"/>
              <a:gd name="T25" fmla="*/ 0 h 661"/>
              <a:gd name="T26" fmla="*/ 617 w 617"/>
              <a:gd name="T27" fmla="*/ 661 h 6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7" h="661">
                <a:moveTo>
                  <a:pt x="431" y="0"/>
                </a:moveTo>
                <a:lnTo>
                  <a:pt x="0" y="291"/>
                </a:lnTo>
                <a:lnTo>
                  <a:pt x="168" y="661"/>
                </a:lnTo>
                <a:lnTo>
                  <a:pt x="405" y="644"/>
                </a:lnTo>
                <a:lnTo>
                  <a:pt x="335" y="354"/>
                </a:lnTo>
                <a:lnTo>
                  <a:pt x="617" y="74"/>
                </a:lnTo>
                <a:lnTo>
                  <a:pt x="431" y="0"/>
                </a:lnTo>
                <a:close/>
              </a:path>
            </a:pathLst>
          </a:custGeom>
          <a:solidFill>
            <a:srgbClr val="0033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6403" name="Oval 72"/>
          <p:cNvSpPr>
            <a:spLocks noChangeArrowheads="1"/>
          </p:cNvSpPr>
          <p:nvPr/>
        </p:nvSpPr>
        <p:spPr bwMode="auto">
          <a:xfrm>
            <a:off x="3352800" y="1600200"/>
            <a:ext cx="2433638" cy="12192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dirty="0">
                <a:solidFill>
                  <a:srgbClr val="000066"/>
                </a:solidFill>
                <a:latin typeface="Myriad Pro" pitchFamily="34" charset="0"/>
              </a:rPr>
              <a:t>Current year budget</a:t>
            </a:r>
          </a:p>
        </p:txBody>
      </p:sp>
      <p:sp>
        <p:nvSpPr>
          <p:cNvPr id="16404" name="Oval 73"/>
          <p:cNvSpPr>
            <a:spLocks noChangeArrowheads="1"/>
          </p:cNvSpPr>
          <p:nvPr/>
        </p:nvSpPr>
        <p:spPr bwMode="auto">
          <a:xfrm>
            <a:off x="624840" y="1752600"/>
            <a:ext cx="2286000" cy="10668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r>
              <a:rPr lang="en-GB" dirty="0">
                <a:solidFill>
                  <a:srgbClr val="000066"/>
                </a:solidFill>
                <a:latin typeface="Myriad Pro" pitchFamily="34" charset="0"/>
              </a:rPr>
              <a:t>Next year budget</a:t>
            </a:r>
          </a:p>
        </p:txBody>
      </p:sp>
      <p:sp>
        <p:nvSpPr>
          <p:cNvPr id="16405" name="Oval 74"/>
          <p:cNvSpPr>
            <a:spLocks noChangeArrowheads="1"/>
          </p:cNvSpPr>
          <p:nvPr/>
        </p:nvSpPr>
        <p:spPr bwMode="auto">
          <a:xfrm>
            <a:off x="381000" y="3048000"/>
            <a:ext cx="2514600" cy="12954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Set other reserves</a:t>
            </a:r>
          </a:p>
        </p:txBody>
      </p:sp>
      <p:sp>
        <p:nvSpPr>
          <p:cNvPr id="16406" name="Oval 75"/>
          <p:cNvSpPr>
            <a:spLocks noChangeArrowheads="1"/>
          </p:cNvSpPr>
          <p:nvPr/>
        </p:nvSpPr>
        <p:spPr bwMode="auto">
          <a:xfrm>
            <a:off x="914400" y="4572000"/>
            <a:ext cx="2286000" cy="12192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Create inflation </a:t>
            </a:r>
          </a:p>
          <a:p>
            <a:pPr algn="ctr"/>
            <a:r>
              <a:rPr lang="en-GB" sz="2000" dirty="0">
                <a:solidFill>
                  <a:srgbClr val="000066"/>
                </a:solidFill>
                <a:latin typeface="Myriad Pro" pitchFamily="34" charset="0"/>
              </a:rPr>
              <a:t>reserve</a:t>
            </a:r>
          </a:p>
        </p:txBody>
      </p:sp>
      <p:sp>
        <p:nvSpPr>
          <p:cNvPr id="16407" name="Oval 76"/>
          <p:cNvSpPr>
            <a:spLocks noChangeArrowheads="1"/>
          </p:cNvSpPr>
          <p:nvPr/>
        </p:nvSpPr>
        <p:spPr bwMode="auto">
          <a:xfrm>
            <a:off x="3429000" y="5105400"/>
            <a:ext cx="2057400" cy="12954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Less: cost </a:t>
            </a:r>
          </a:p>
          <a:p>
            <a:pPr algn="ctr"/>
            <a:r>
              <a:rPr lang="en-GB" sz="2000" dirty="0">
                <a:solidFill>
                  <a:srgbClr val="000066"/>
                </a:solidFill>
                <a:latin typeface="Myriad Pro" pitchFamily="34" charset="0"/>
              </a:rPr>
              <a:t>improvement </a:t>
            </a:r>
          </a:p>
          <a:p>
            <a:pPr algn="ctr"/>
            <a:r>
              <a:rPr lang="en-GB" sz="2000" dirty="0">
                <a:solidFill>
                  <a:srgbClr val="000066"/>
                </a:solidFill>
                <a:latin typeface="Myriad Pro" pitchFamily="34" charset="0"/>
              </a:rPr>
              <a:t>programme</a:t>
            </a:r>
          </a:p>
        </p:txBody>
      </p:sp>
      <p:sp>
        <p:nvSpPr>
          <p:cNvPr id="16408" name="Oval 77"/>
          <p:cNvSpPr>
            <a:spLocks noChangeArrowheads="1"/>
          </p:cNvSpPr>
          <p:nvPr/>
        </p:nvSpPr>
        <p:spPr bwMode="auto">
          <a:xfrm>
            <a:off x="5715000" y="4648200"/>
            <a:ext cx="1905000" cy="11430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Adjust for </a:t>
            </a:r>
          </a:p>
          <a:p>
            <a:pPr algn="ctr"/>
            <a:r>
              <a:rPr lang="en-GB" sz="2000" dirty="0">
                <a:solidFill>
                  <a:srgbClr val="000066"/>
                </a:solidFill>
                <a:latin typeface="Myriad Pro" pitchFamily="34" charset="0"/>
              </a:rPr>
              <a:t>changes </a:t>
            </a:r>
          </a:p>
          <a:p>
            <a:pPr algn="ctr"/>
            <a:r>
              <a:rPr lang="en-GB" sz="2000" dirty="0">
                <a:solidFill>
                  <a:srgbClr val="000066"/>
                </a:solidFill>
                <a:latin typeface="Myriad Pro" pitchFamily="34" charset="0"/>
              </a:rPr>
              <a:t>in service</a:t>
            </a:r>
          </a:p>
        </p:txBody>
      </p:sp>
      <p:sp>
        <p:nvSpPr>
          <p:cNvPr id="16409" name="Oval 78"/>
          <p:cNvSpPr>
            <a:spLocks noChangeArrowheads="1"/>
          </p:cNvSpPr>
          <p:nvPr/>
        </p:nvSpPr>
        <p:spPr bwMode="auto">
          <a:xfrm>
            <a:off x="6477000" y="3200400"/>
            <a:ext cx="2200275" cy="1381125"/>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Add: full year </a:t>
            </a:r>
          </a:p>
          <a:p>
            <a:pPr algn="ctr"/>
            <a:r>
              <a:rPr lang="en-GB" sz="2000" dirty="0">
                <a:solidFill>
                  <a:srgbClr val="000066"/>
                </a:solidFill>
                <a:latin typeface="Myriad Pro" pitchFamily="34" charset="0"/>
              </a:rPr>
              <a:t>effects of </a:t>
            </a:r>
          </a:p>
          <a:p>
            <a:pPr algn="ctr"/>
            <a:r>
              <a:rPr lang="en-GB" sz="2000" dirty="0">
                <a:solidFill>
                  <a:srgbClr val="000066"/>
                </a:solidFill>
                <a:latin typeface="Myriad Pro" pitchFamily="34" charset="0"/>
              </a:rPr>
              <a:t>recurring items</a:t>
            </a:r>
          </a:p>
        </p:txBody>
      </p:sp>
      <p:sp>
        <p:nvSpPr>
          <p:cNvPr id="16410" name="Oval 79"/>
          <p:cNvSpPr>
            <a:spLocks noChangeArrowheads="1"/>
          </p:cNvSpPr>
          <p:nvPr/>
        </p:nvSpPr>
        <p:spPr bwMode="auto">
          <a:xfrm>
            <a:off x="5943600" y="1676400"/>
            <a:ext cx="2362200" cy="12954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smtClean="0">
                <a:solidFill>
                  <a:srgbClr val="000066"/>
                </a:solidFill>
                <a:latin typeface="Myriad Pro" pitchFamily="34" charset="0"/>
              </a:rPr>
              <a:t> Less</a:t>
            </a:r>
            <a:r>
              <a:rPr lang="en-GB" sz="2000" dirty="0">
                <a:solidFill>
                  <a:srgbClr val="000066"/>
                </a:solidFill>
                <a:latin typeface="Myriad Pro" pitchFamily="34" charset="0"/>
              </a:rPr>
              <a:t>: non-recurring </a:t>
            </a:r>
          </a:p>
          <a:p>
            <a:pPr algn="ctr"/>
            <a:r>
              <a:rPr lang="en-GB" sz="2000" dirty="0">
                <a:solidFill>
                  <a:srgbClr val="000066"/>
                </a:solidFill>
                <a:latin typeface="Myriad Pro" pitchFamily="34" charset="0"/>
              </a:rPr>
              <a:t>items</a:t>
            </a:r>
          </a:p>
        </p:txBody>
      </p:sp>
    </p:spTree>
    <p:extLst>
      <p:ext uri="{BB962C8B-B14F-4D97-AF65-F5344CB8AC3E}">
        <p14:creationId xmlns:p14="http://schemas.microsoft.com/office/powerpoint/2010/main" xmlns="" val="72038735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6401"/>
                                        </p:tgtEl>
                                        <p:attrNameLst>
                                          <p:attrName>style.visibility</p:attrName>
                                        </p:attrNameLst>
                                      </p:cBhvr>
                                      <p:to>
                                        <p:strVal val="visible"/>
                                      </p:to>
                                    </p:set>
                                    <p:animEffect transition="in" filter="checkerboard(across)">
                                      <p:cBhvr>
                                        <p:cTn id="11" dur="500"/>
                                        <p:tgtEl>
                                          <p:spTgt spid="16401"/>
                                        </p:tgtEl>
                                      </p:cBhvr>
                                    </p:animEffect>
                                  </p:childTnLst>
                                </p:cTn>
                              </p:par>
                              <p:par>
                                <p:cTn id="12" presetID="5" presetClass="entr" presetSubtype="10" fill="hold" grpId="0" nodeType="withEffect">
                                  <p:stCondLst>
                                    <p:cond delay="0"/>
                                  </p:stCondLst>
                                  <p:childTnLst>
                                    <p:set>
                                      <p:cBhvr>
                                        <p:cTn id="13" dur="1" fill="hold">
                                          <p:stCondLst>
                                            <p:cond delay="0"/>
                                          </p:stCondLst>
                                        </p:cTn>
                                        <p:tgtEl>
                                          <p:spTgt spid="16398"/>
                                        </p:tgtEl>
                                        <p:attrNameLst>
                                          <p:attrName>style.visibility</p:attrName>
                                        </p:attrNameLst>
                                      </p:cBhvr>
                                      <p:to>
                                        <p:strVal val="visible"/>
                                      </p:to>
                                    </p:set>
                                    <p:animEffect transition="in" filter="checkerboard(across)">
                                      <p:cBhvr>
                                        <p:cTn id="14" dur="500"/>
                                        <p:tgtEl>
                                          <p:spTgt spid="16398"/>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16402"/>
                                        </p:tgtEl>
                                        <p:attrNameLst>
                                          <p:attrName>style.visibility</p:attrName>
                                        </p:attrNameLst>
                                      </p:cBhvr>
                                      <p:to>
                                        <p:strVal val="visible"/>
                                      </p:to>
                                    </p:set>
                                    <p:animEffect transition="in" filter="checkerboard(across)">
                                      <p:cBhvr>
                                        <p:cTn id="17" dur="500"/>
                                        <p:tgtEl>
                                          <p:spTgt spid="16402"/>
                                        </p:tgtEl>
                                      </p:cBhvr>
                                    </p:animEffect>
                                  </p:childTnLst>
                                </p:cTn>
                              </p:par>
                            </p:childTnLst>
                          </p:cTn>
                        </p:par>
                        <p:par>
                          <p:cTn id="18" fill="hold" nodeType="afterGroup">
                            <p:stCondLst>
                              <p:cond delay="1000"/>
                            </p:stCondLst>
                            <p:childTnLst>
                              <p:par>
                                <p:cTn id="19" presetID="5" presetClass="entr" presetSubtype="10" fill="hold" grpId="0" nodeType="afterEffect">
                                  <p:stCondLst>
                                    <p:cond delay="0"/>
                                  </p:stCondLst>
                                  <p:childTnLst>
                                    <p:set>
                                      <p:cBhvr>
                                        <p:cTn id="20" dur="1" fill="hold">
                                          <p:stCondLst>
                                            <p:cond delay="0"/>
                                          </p:stCondLst>
                                        </p:cTn>
                                        <p:tgtEl>
                                          <p:spTgt spid="16389"/>
                                        </p:tgtEl>
                                        <p:attrNameLst>
                                          <p:attrName>style.visibility</p:attrName>
                                        </p:attrNameLst>
                                      </p:cBhvr>
                                      <p:to>
                                        <p:strVal val="visible"/>
                                      </p:to>
                                    </p:set>
                                    <p:animEffect transition="in" filter="checkerboard(across)">
                                      <p:cBhvr>
                                        <p:cTn id="21" dur="500"/>
                                        <p:tgtEl>
                                          <p:spTgt spid="16389"/>
                                        </p:tgtEl>
                                      </p:cBhvr>
                                    </p:animEffect>
                                  </p:childTnLst>
                                </p:cTn>
                              </p:par>
                            </p:childTnLst>
                          </p:cTn>
                        </p:par>
                        <p:par>
                          <p:cTn id="22" fill="hold" nodeType="afterGroup">
                            <p:stCondLst>
                              <p:cond delay="1500"/>
                            </p:stCondLst>
                            <p:childTnLst>
                              <p:par>
                                <p:cTn id="23" presetID="5" presetClass="entr" presetSubtype="10" fill="hold" grpId="0" nodeType="afterEffect">
                                  <p:stCondLst>
                                    <p:cond delay="0"/>
                                  </p:stCondLst>
                                  <p:childTnLst>
                                    <p:set>
                                      <p:cBhvr>
                                        <p:cTn id="24" dur="1" fill="hold">
                                          <p:stCondLst>
                                            <p:cond delay="0"/>
                                          </p:stCondLst>
                                        </p:cTn>
                                        <p:tgtEl>
                                          <p:spTgt spid="16390"/>
                                        </p:tgtEl>
                                        <p:attrNameLst>
                                          <p:attrName>style.visibility</p:attrName>
                                        </p:attrNameLst>
                                      </p:cBhvr>
                                      <p:to>
                                        <p:strVal val="visible"/>
                                      </p:to>
                                    </p:set>
                                    <p:animEffect transition="in" filter="checkerboard(across)">
                                      <p:cBhvr>
                                        <p:cTn id="25" dur="500"/>
                                        <p:tgtEl>
                                          <p:spTgt spid="16390"/>
                                        </p:tgtEl>
                                      </p:cBhvr>
                                    </p:animEffect>
                                  </p:childTnLst>
                                </p:cTn>
                              </p:par>
                            </p:childTnLst>
                          </p:cTn>
                        </p:par>
                        <p:par>
                          <p:cTn id="26" fill="hold" nodeType="afterGroup">
                            <p:stCondLst>
                              <p:cond delay="2000"/>
                            </p:stCondLst>
                            <p:childTnLst>
                              <p:par>
                                <p:cTn id="27" presetID="5" presetClass="entr" presetSubtype="10" fill="hold" grpId="0" nodeType="afterEffect">
                                  <p:stCondLst>
                                    <p:cond delay="0"/>
                                  </p:stCondLst>
                                  <p:childTnLst>
                                    <p:set>
                                      <p:cBhvr>
                                        <p:cTn id="28" dur="1" fill="hold">
                                          <p:stCondLst>
                                            <p:cond delay="0"/>
                                          </p:stCondLst>
                                        </p:cTn>
                                        <p:tgtEl>
                                          <p:spTgt spid="16391"/>
                                        </p:tgtEl>
                                        <p:attrNameLst>
                                          <p:attrName>style.visibility</p:attrName>
                                        </p:attrNameLst>
                                      </p:cBhvr>
                                      <p:to>
                                        <p:strVal val="visible"/>
                                      </p:to>
                                    </p:set>
                                    <p:animEffect transition="in" filter="checkerboard(across)">
                                      <p:cBhvr>
                                        <p:cTn id="29" dur="500"/>
                                        <p:tgtEl>
                                          <p:spTgt spid="16391"/>
                                        </p:tgtEl>
                                      </p:cBhvr>
                                    </p:animEffect>
                                  </p:childTnLst>
                                </p:cTn>
                              </p:par>
                            </p:childTnLst>
                          </p:cTn>
                        </p:par>
                        <p:par>
                          <p:cTn id="30" fill="hold" nodeType="afterGroup">
                            <p:stCondLst>
                              <p:cond delay="2500"/>
                            </p:stCondLst>
                            <p:childTnLst>
                              <p:par>
                                <p:cTn id="31" presetID="5" presetClass="entr" presetSubtype="10" fill="hold" grpId="0" nodeType="afterEffect">
                                  <p:stCondLst>
                                    <p:cond delay="0"/>
                                  </p:stCondLst>
                                  <p:childTnLst>
                                    <p:set>
                                      <p:cBhvr>
                                        <p:cTn id="32" dur="1" fill="hold">
                                          <p:stCondLst>
                                            <p:cond delay="0"/>
                                          </p:stCondLst>
                                        </p:cTn>
                                        <p:tgtEl>
                                          <p:spTgt spid="16392"/>
                                        </p:tgtEl>
                                        <p:attrNameLst>
                                          <p:attrName>style.visibility</p:attrName>
                                        </p:attrNameLst>
                                      </p:cBhvr>
                                      <p:to>
                                        <p:strVal val="visible"/>
                                      </p:to>
                                    </p:set>
                                    <p:animEffect transition="in" filter="checkerboard(across)">
                                      <p:cBhvr>
                                        <p:cTn id="33" dur="500"/>
                                        <p:tgtEl>
                                          <p:spTgt spid="16392"/>
                                        </p:tgtEl>
                                      </p:cBhvr>
                                    </p:animEffect>
                                  </p:childTnLst>
                                </p:cTn>
                              </p:par>
                            </p:childTnLst>
                          </p:cTn>
                        </p:par>
                        <p:par>
                          <p:cTn id="34" fill="hold" nodeType="afterGroup">
                            <p:stCondLst>
                              <p:cond delay="3000"/>
                            </p:stCondLst>
                            <p:childTnLst>
                              <p:par>
                                <p:cTn id="35" presetID="5" presetClass="entr" presetSubtype="10" fill="hold" grpId="0" nodeType="afterEffect">
                                  <p:stCondLst>
                                    <p:cond delay="0"/>
                                  </p:stCondLst>
                                  <p:childTnLst>
                                    <p:set>
                                      <p:cBhvr>
                                        <p:cTn id="36" dur="1" fill="hold">
                                          <p:stCondLst>
                                            <p:cond delay="0"/>
                                          </p:stCondLst>
                                        </p:cTn>
                                        <p:tgtEl>
                                          <p:spTgt spid="16393"/>
                                        </p:tgtEl>
                                        <p:attrNameLst>
                                          <p:attrName>style.visibility</p:attrName>
                                        </p:attrNameLst>
                                      </p:cBhvr>
                                      <p:to>
                                        <p:strVal val="visible"/>
                                      </p:to>
                                    </p:set>
                                    <p:animEffect transition="in" filter="checkerboard(across)">
                                      <p:cBhvr>
                                        <p:cTn id="37" dur="500"/>
                                        <p:tgtEl>
                                          <p:spTgt spid="16393"/>
                                        </p:tgtEl>
                                      </p:cBhvr>
                                    </p:animEffect>
                                  </p:childTnLst>
                                </p:cTn>
                              </p:par>
                            </p:childTnLst>
                          </p:cTn>
                        </p:par>
                        <p:par>
                          <p:cTn id="38" fill="hold" nodeType="afterGroup">
                            <p:stCondLst>
                              <p:cond delay="3500"/>
                            </p:stCondLst>
                            <p:childTnLst>
                              <p:par>
                                <p:cTn id="39" presetID="5" presetClass="entr" presetSubtype="10" fill="hold" grpId="0" nodeType="afterEffect">
                                  <p:stCondLst>
                                    <p:cond delay="0"/>
                                  </p:stCondLst>
                                  <p:childTnLst>
                                    <p:set>
                                      <p:cBhvr>
                                        <p:cTn id="40" dur="1" fill="hold">
                                          <p:stCondLst>
                                            <p:cond delay="0"/>
                                          </p:stCondLst>
                                        </p:cTn>
                                        <p:tgtEl>
                                          <p:spTgt spid="16394"/>
                                        </p:tgtEl>
                                        <p:attrNameLst>
                                          <p:attrName>style.visibility</p:attrName>
                                        </p:attrNameLst>
                                      </p:cBhvr>
                                      <p:to>
                                        <p:strVal val="visible"/>
                                      </p:to>
                                    </p:set>
                                    <p:animEffect transition="in" filter="checkerboard(across)">
                                      <p:cBhvr>
                                        <p:cTn id="41" dur="500"/>
                                        <p:tgtEl>
                                          <p:spTgt spid="16394"/>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16388"/>
                                        </p:tgtEl>
                                        <p:attrNameLst>
                                          <p:attrName>style.visibility</p:attrName>
                                        </p:attrNameLst>
                                      </p:cBhvr>
                                      <p:to>
                                        <p:strVal val="visible"/>
                                      </p:to>
                                    </p:set>
                                    <p:animEffect transition="in" filter="checkerboard(across)">
                                      <p:cBhvr>
                                        <p:cTn id="44" dur="500"/>
                                        <p:tgtEl>
                                          <p:spTgt spid="16388"/>
                                        </p:tgtEl>
                                      </p:cBhvr>
                                    </p:animEffect>
                                  </p:childTnLst>
                                </p:cTn>
                              </p:par>
                            </p:childTnLst>
                          </p:cTn>
                        </p:par>
                        <p:par>
                          <p:cTn id="45" fill="hold" nodeType="afterGroup">
                            <p:stCondLst>
                              <p:cond delay="4000"/>
                            </p:stCondLst>
                            <p:childTnLst>
                              <p:par>
                                <p:cTn id="46" presetID="5" presetClass="entr" presetSubtype="10" fill="hold" grpId="0" nodeType="afterEffect">
                                  <p:stCondLst>
                                    <p:cond delay="0"/>
                                  </p:stCondLst>
                                  <p:childTnLst>
                                    <p:set>
                                      <p:cBhvr>
                                        <p:cTn id="47" dur="1" fill="hold">
                                          <p:stCondLst>
                                            <p:cond delay="0"/>
                                          </p:stCondLst>
                                        </p:cTn>
                                        <p:tgtEl>
                                          <p:spTgt spid="16396"/>
                                        </p:tgtEl>
                                        <p:attrNameLst>
                                          <p:attrName>style.visibility</p:attrName>
                                        </p:attrNameLst>
                                      </p:cBhvr>
                                      <p:to>
                                        <p:strVal val="visible"/>
                                      </p:to>
                                    </p:set>
                                    <p:animEffect transition="in" filter="checkerboard(across)">
                                      <p:cBhvr>
                                        <p:cTn id="48" dur="500"/>
                                        <p:tgtEl>
                                          <p:spTgt spid="16396"/>
                                        </p:tgtEl>
                                      </p:cBhvr>
                                    </p:animEffect>
                                  </p:childTnLst>
                                </p:cTn>
                              </p:par>
                            </p:childTnLst>
                          </p:cTn>
                        </p:par>
                        <p:par>
                          <p:cTn id="49" fill="hold" nodeType="afterGroup">
                            <p:stCondLst>
                              <p:cond delay="4500"/>
                            </p:stCondLst>
                            <p:childTnLst>
                              <p:par>
                                <p:cTn id="50" presetID="5" presetClass="entr" presetSubtype="10" fill="hold" grpId="0" nodeType="afterEffect">
                                  <p:stCondLst>
                                    <p:cond delay="0"/>
                                  </p:stCondLst>
                                  <p:childTnLst>
                                    <p:set>
                                      <p:cBhvr>
                                        <p:cTn id="51" dur="1" fill="hold">
                                          <p:stCondLst>
                                            <p:cond delay="0"/>
                                          </p:stCondLst>
                                        </p:cTn>
                                        <p:tgtEl>
                                          <p:spTgt spid="16397"/>
                                        </p:tgtEl>
                                        <p:attrNameLst>
                                          <p:attrName>style.visibility</p:attrName>
                                        </p:attrNameLst>
                                      </p:cBhvr>
                                      <p:to>
                                        <p:strVal val="visible"/>
                                      </p:to>
                                    </p:set>
                                    <p:animEffect transition="in" filter="checkerboard(across)">
                                      <p:cBhvr>
                                        <p:cTn id="52" dur="500"/>
                                        <p:tgtEl>
                                          <p:spTgt spid="16397"/>
                                        </p:tgtEl>
                                      </p:cBhvr>
                                    </p:animEffect>
                                  </p:childTnLst>
                                </p:cTn>
                              </p:par>
                            </p:childTnLst>
                          </p:cTn>
                        </p:par>
                        <p:par>
                          <p:cTn id="53" fill="hold" nodeType="afterGroup">
                            <p:stCondLst>
                              <p:cond delay="5000"/>
                            </p:stCondLst>
                            <p:childTnLst>
                              <p:par>
                                <p:cTn id="54" presetID="5" presetClass="entr" presetSubtype="10" fill="hold" grpId="0" nodeType="afterEffect">
                                  <p:stCondLst>
                                    <p:cond delay="0"/>
                                  </p:stCondLst>
                                  <p:childTnLst>
                                    <p:set>
                                      <p:cBhvr>
                                        <p:cTn id="55" dur="1" fill="hold">
                                          <p:stCondLst>
                                            <p:cond delay="0"/>
                                          </p:stCondLst>
                                        </p:cTn>
                                        <p:tgtEl>
                                          <p:spTgt spid="16400"/>
                                        </p:tgtEl>
                                        <p:attrNameLst>
                                          <p:attrName>style.visibility</p:attrName>
                                        </p:attrNameLst>
                                      </p:cBhvr>
                                      <p:to>
                                        <p:strVal val="visible"/>
                                      </p:to>
                                    </p:set>
                                    <p:animEffect transition="in" filter="checkerboard(across)">
                                      <p:cBhvr>
                                        <p:cTn id="56" dur="500"/>
                                        <p:tgtEl>
                                          <p:spTgt spid="16400"/>
                                        </p:tgtEl>
                                      </p:cBhvr>
                                    </p:animEffect>
                                  </p:childTnLst>
                                </p:cTn>
                              </p:par>
                            </p:childTnLst>
                          </p:cTn>
                        </p:par>
                        <p:par>
                          <p:cTn id="57" fill="hold" nodeType="afterGroup">
                            <p:stCondLst>
                              <p:cond delay="5500"/>
                            </p:stCondLst>
                            <p:childTnLst>
                              <p:par>
                                <p:cTn id="58" presetID="5" presetClass="entr" presetSubtype="10" fill="hold" grpId="0" nodeType="afterEffect">
                                  <p:stCondLst>
                                    <p:cond delay="0"/>
                                  </p:stCondLst>
                                  <p:childTnLst>
                                    <p:set>
                                      <p:cBhvr>
                                        <p:cTn id="59" dur="1" fill="hold">
                                          <p:stCondLst>
                                            <p:cond delay="0"/>
                                          </p:stCondLst>
                                        </p:cTn>
                                        <p:tgtEl>
                                          <p:spTgt spid="16399"/>
                                        </p:tgtEl>
                                        <p:attrNameLst>
                                          <p:attrName>style.visibility</p:attrName>
                                        </p:attrNameLst>
                                      </p:cBhvr>
                                      <p:to>
                                        <p:strVal val="visible"/>
                                      </p:to>
                                    </p:set>
                                    <p:animEffect transition="in" filter="checkerboard(across)">
                                      <p:cBhvr>
                                        <p:cTn id="60" dur="500"/>
                                        <p:tgtEl>
                                          <p:spTgt spid="16399"/>
                                        </p:tgtEl>
                                      </p:cBhvr>
                                    </p:animEffect>
                                  </p:childTnLst>
                                </p:cTn>
                              </p:par>
                            </p:childTnLst>
                          </p:cTn>
                        </p:par>
                        <p:par>
                          <p:cTn id="61" fill="hold" nodeType="afterGroup">
                            <p:stCondLst>
                              <p:cond delay="6000"/>
                            </p:stCondLst>
                            <p:childTnLst>
                              <p:par>
                                <p:cTn id="62" presetID="5" presetClass="entr" presetSubtype="10" fill="hold" grpId="0" nodeType="afterEffect">
                                  <p:stCondLst>
                                    <p:cond delay="0"/>
                                  </p:stCondLst>
                                  <p:childTnLst>
                                    <p:set>
                                      <p:cBhvr>
                                        <p:cTn id="63" dur="1" fill="hold">
                                          <p:stCondLst>
                                            <p:cond delay="0"/>
                                          </p:stCondLst>
                                        </p:cTn>
                                        <p:tgtEl>
                                          <p:spTgt spid="16395"/>
                                        </p:tgtEl>
                                        <p:attrNameLst>
                                          <p:attrName>style.visibility</p:attrName>
                                        </p:attrNameLst>
                                      </p:cBhvr>
                                      <p:to>
                                        <p:strVal val="visible"/>
                                      </p:to>
                                    </p:set>
                                    <p:animEffect transition="in" filter="checkerboard(across)">
                                      <p:cBhvr>
                                        <p:cTn id="64" dur="500"/>
                                        <p:tgtEl>
                                          <p:spTgt spid="16395"/>
                                        </p:tgtEl>
                                      </p:cBhvr>
                                    </p:animEffect>
                                  </p:childTnLst>
                                </p:cTn>
                              </p:par>
                            </p:childTnLst>
                          </p:cTn>
                        </p:par>
                        <p:par>
                          <p:cTn id="65" fill="hold" nodeType="afterGroup">
                            <p:stCondLst>
                              <p:cond delay="6500"/>
                            </p:stCondLst>
                            <p:childTnLst>
                              <p:par>
                                <p:cTn id="66" presetID="5" presetClass="entr" presetSubtype="10" fill="hold" grpId="0" nodeType="afterEffect">
                                  <p:stCondLst>
                                    <p:cond delay="0"/>
                                  </p:stCondLst>
                                  <p:childTnLst>
                                    <p:set>
                                      <p:cBhvr>
                                        <p:cTn id="67" dur="1" fill="hold">
                                          <p:stCondLst>
                                            <p:cond delay="0"/>
                                          </p:stCondLst>
                                        </p:cTn>
                                        <p:tgtEl>
                                          <p:spTgt spid="16403"/>
                                        </p:tgtEl>
                                        <p:attrNameLst>
                                          <p:attrName>style.visibility</p:attrName>
                                        </p:attrNameLst>
                                      </p:cBhvr>
                                      <p:to>
                                        <p:strVal val="visible"/>
                                      </p:to>
                                    </p:set>
                                    <p:animEffect transition="in" filter="checkerboard(across)">
                                      <p:cBhvr>
                                        <p:cTn id="68" dur="500"/>
                                        <p:tgtEl>
                                          <p:spTgt spid="16403"/>
                                        </p:tgtEl>
                                      </p:cBhvr>
                                    </p:animEffect>
                                  </p:childTnLst>
                                </p:cTn>
                              </p:par>
                            </p:childTnLst>
                          </p:cTn>
                        </p:par>
                        <p:par>
                          <p:cTn id="69" fill="hold" nodeType="afterGroup">
                            <p:stCondLst>
                              <p:cond delay="7000"/>
                            </p:stCondLst>
                            <p:childTnLst>
                              <p:par>
                                <p:cTn id="70" presetID="5" presetClass="entr" presetSubtype="10" fill="hold" grpId="0" nodeType="afterEffect">
                                  <p:stCondLst>
                                    <p:cond delay="0"/>
                                  </p:stCondLst>
                                  <p:childTnLst>
                                    <p:set>
                                      <p:cBhvr>
                                        <p:cTn id="71" dur="1" fill="hold">
                                          <p:stCondLst>
                                            <p:cond delay="0"/>
                                          </p:stCondLst>
                                        </p:cTn>
                                        <p:tgtEl>
                                          <p:spTgt spid="16410"/>
                                        </p:tgtEl>
                                        <p:attrNameLst>
                                          <p:attrName>style.visibility</p:attrName>
                                        </p:attrNameLst>
                                      </p:cBhvr>
                                      <p:to>
                                        <p:strVal val="visible"/>
                                      </p:to>
                                    </p:set>
                                    <p:animEffect transition="in" filter="checkerboard(across)">
                                      <p:cBhvr>
                                        <p:cTn id="72" dur="500"/>
                                        <p:tgtEl>
                                          <p:spTgt spid="16410"/>
                                        </p:tgtEl>
                                      </p:cBhvr>
                                    </p:animEffect>
                                  </p:childTnLst>
                                </p:cTn>
                              </p:par>
                            </p:childTnLst>
                          </p:cTn>
                        </p:par>
                        <p:par>
                          <p:cTn id="73" fill="hold" nodeType="afterGroup">
                            <p:stCondLst>
                              <p:cond delay="7500"/>
                            </p:stCondLst>
                            <p:childTnLst>
                              <p:par>
                                <p:cTn id="74" presetID="5" presetClass="entr" presetSubtype="10" fill="hold" grpId="0" nodeType="afterEffect">
                                  <p:stCondLst>
                                    <p:cond delay="0"/>
                                  </p:stCondLst>
                                  <p:childTnLst>
                                    <p:set>
                                      <p:cBhvr>
                                        <p:cTn id="75" dur="1" fill="hold">
                                          <p:stCondLst>
                                            <p:cond delay="0"/>
                                          </p:stCondLst>
                                        </p:cTn>
                                        <p:tgtEl>
                                          <p:spTgt spid="16409"/>
                                        </p:tgtEl>
                                        <p:attrNameLst>
                                          <p:attrName>style.visibility</p:attrName>
                                        </p:attrNameLst>
                                      </p:cBhvr>
                                      <p:to>
                                        <p:strVal val="visible"/>
                                      </p:to>
                                    </p:set>
                                    <p:animEffect transition="in" filter="checkerboard(across)">
                                      <p:cBhvr>
                                        <p:cTn id="76" dur="500"/>
                                        <p:tgtEl>
                                          <p:spTgt spid="16409"/>
                                        </p:tgtEl>
                                      </p:cBhvr>
                                    </p:animEffect>
                                  </p:childTnLst>
                                </p:cTn>
                              </p:par>
                            </p:childTnLst>
                          </p:cTn>
                        </p:par>
                        <p:par>
                          <p:cTn id="77" fill="hold" nodeType="afterGroup">
                            <p:stCondLst>
                              <p:cond delay="8000"/>
                            </p:stCondLst>
                            <p:childTnLst>
                              <p:par>
                                <p:cTn id="78" presetID="5" presetClass="entr" presetSubtype="10" fill="hold" grpId="0" nodeType="afterEffect">
                                  <p:stCondLst>
                                    <p:cond delay="0"/>
                                  </p:stCondLst>
                                  <p:childTnLst>
                                    <p:set>
                                      <p:cBhvr>
                                        <p:cTn id="79" dur="1" fill="hold">
                                          <p:stCondLst>
                                            <p:cond delay="0"/>
                                          </p:stCondLst>
                                        </p:cTn>
                                        <p:tgtEl>
                                          <p:spTgt spid="16408"/>
                                        </p:tgtEl>
                                        <p:attrNameLst>
                                          <p:attrName>style.visibility</p:attrName>
                                        </p:attrNameLst>
                                      </p:cBhvr>
                                      <p:to>
                                        <p:strVal val="visible"/>
                                      </p:to>
                                    </p:set>
                                    <p:animEffect transition="in" filter="checkerboard(across)">
                                      <p:cBhvr>
                                        <p:cTn id="80" dur="500"/>
                                        <p:tgtEl>
                                          <p:spTgt spid="16408"/>
                                        </p:tgtEl>
                                      </p:cBhvr>
                                    </p:animEffect>
                                  </p:childTnLst>
                                </p:cTn>
                              </p:par>
                            </p:childTnLst>
                          </p:cTn>
                        </p:par>
                        <p:par>
                          <p:cTn id="81" fill="hold" nodeType="afterGroup">
                            <p:stCondLst>
                              <p:cond delay="8500"/>
                            </p:stCondLst>
                            <p:childTnLst>
                              <p:par>
                                <p:cTn id="82" presetID="5" presetClass="entr" presetSubtype="10" fill="hold" grpId="0" nodeType="afterEffect">
                                  <p:stCondLst>
                                    <p:cond delay="0"/>
                                  </p:stCondLst>
                                  <p:childTnLst>
                                    <p:set>
                                      <p:cBhvr>
                                        <p:cTn id="83" dur="1" fill="hold">
                                          <p:stCondLst>
                                            <p:cond delay="0"/>
                                          </p:stCondLst>
                                        </p:cTn>
                                        <p:tgtEl>
                                          <p:spTgt spid="16407"/>
                                        </p:tgtEl>
                                        <p:attrNameLst>
                                          <p:attrName>style.visibility</p:attrName>
                                        </p:attrNameLst>
                                      </p:cBhvr>
                                      <p:to>
                                        <p:strVal val="visible"/>
                                      </p:to>
                                    </p:set>
                                    <p:animEffect transition="in" filter="checkerboard(across)">
                                      <p:cBhvr>
                                        <p:cTn id="84" dur="500"/>
                                        <p:tgtEl>
                                          <p:spTgt spid="16407"/>
                                        </p:tgtEl>
                                      </p:cBhvr>
                                    </p:animEffect>
                                  </p:childTnLst>
                                </p:cTn>
                              </p:par>
                            </p:childTnLst>
                          </p:cTn>
                        </p:par>
                        <p:par>
                          <p:cTn id="85" fill="hold" nodeType="afterGroup">
                            <p:stCondLst>
                              <p:cond delay="9000"/>
                            </p:stCondLst>
                            <p:childTnLst>
                              <p:par>
                                <p:cTn id="86" presetID="5" presetClass="entr" presetSubtype="10" fill="hold" grpId="0" nodeType="afterEffect">
                                  <p:stCondLst>
                                    <p:cond delay="0"/>
                                  </p:stCondLst>
                                  <p:childTnLst>
                                    <p:set>
                                      <p:cBhvr>
                                        <p:cTn id="87" dur="1" fill="hold">
                                          <p:stCondLst>
                                            <p:cond delay="0"/>
                                          </p:stCondLst>
                                        </p:cTn>
                                        <p:tgtEl>
                                          <p:spTgt spid="16406"/>
                                        </p:tgtEl>
                                        <p:attrNameLst>
                                          <p:attrName>style.visibility</p:attrName>
                                        </p:attrNameLst>
                                      </p:cBhvr>
                                      <p:to>
                                        <p:strVal val="visible"/>
                                      </p:to>
                                    </p:set>
                                    <p:animEffect transition="in" filter="checkerboard(across)">
                                      <p:cBhvr>
                                        <p:cTn id="88" dur="500"/>
                                        <p:tgtEl>
                                          <p:spTgt spid="16406"/>
                                        </p:tgtEl>
                                      </p:cBhvr>
                                    </p:animEffect>
                                  </p:childTnLst>
                                </p:cTn>
                              </p:par>
                            </p:childTnLst>
                          </p:cTn>
                        </p:par>
                        <p:par>
                          <p:cTn id="89" fill="hold" nodeType="afterGroup">
                            <p:stCondLst>
                              <p:cond delay="9500"/>
                            </p:stCondLst>
                            <p:childTnLst>
                              <p:par>
                                <p:cTn id="90" presetID="5" presetClass="entr" presetSubtype="10" fill="hold" grpId="0" nodeType="afterEffect">
                                  <p:stCondLst>
                                    <p:cond delay="0"/>
                                  </p:stCondLst>
                                  <p:childTnLst>
                                    <p:set>
                                      <p:cBhvr>
                                        <p:cTn id="91" dur="1" fill="hold">
                                          <p:stCondLst>
                                            <p:cond delay="0"/>
                                          </p:stCondLst>
                                        </p:cTn>
                                        <p:tgtEl>
                                          <p:spTgt spid="16405"/>
                                        </p:tgtEl>
                                        <p:attrNameLst>
                                          <p:attrName>style.visibility</p:attrName>
                                        </p:attrNameLst>
                                      </p:cBhvr>
                                      <p:to>
                                        <p:strVal val="visible"/>
                                      </p:to>
                                    </p:set>
                                    <p:animEffect transition="in" filter="checkerboard(across)">
                                      <p:cBhvr>
                                        <p:cTn id="92" dur="500"/>
                                        <p:tgtEl>
                                          <p:spTgt spid="16405"/>
                                        </p:tgtEl>
                                      </p:cBhvr>
                                    </p:animEffect>
                                  </p:childTnLst>
                                </p:cTn>
                              </p:par>
                            </p:childTnLst>
                          </p:cTn>
                        </p:par>
                        <p:par>
                          <p:cTn id="93" fill="hold" nodeType="afterGroup">
                            <p:stCondLst>
                              <p:cond delay="10000"/>
                            </p:stCondLst>
                            <p:childTnLst>
                              <p:par>
                                <p:cTn id="94" presetID="5" presetClass="entr" presetSubtype="10" fill="hold" grpId="0" nodeType="afterEffect">
                                  <p:stCondLst>
                                    <p:cond delay="0"/>
                                  </p:stCondLst>
                                  <p:childTnLst>
                                    <p:set>
                                      <p:cBhvr>
                                        <p:cTn id="95" dur="1" fill="hold">
                                          <p:stCondLst>
                                            <p:cond delay="0"/>
                                          </p:stCondLst>
                                        </p:cTn>
                                        <p:tgtEl>
                                          <p:spTgt spid="16404"/>
                                        </p:tgtEl>
                                        <p:attrNameLst>
                                          <p:attrName>style.visibility</p:attrName>
                                        </p:attrNameLst>
                                      </p:cBhvr>
                                      <p:to>
                                        <p:strVal val="visible"/>
                                      </p:to>
                                    </p:set>
                                    <p:animEffect transition="in" filter="checkerboard(across)">
                                      <p:cBhvr>
                                        <p:cTn id="96" dur="500"/>
                                        <p:tgtEl>
                                          <p:spTgt spid="16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6388" grpId="0" animBg="1"/>
      <p:bldP spid="16389" grpId="0" animBg="1"/>
      <p:bldP spid="16390" grpId="0" animBg="1"/>
      <p:bldP spid="16391" grpId="0" animBg="1"/>
      <p:bldP spid="16392" grpId="0" animBg="1"/>
      <p:bldP spid="16393" grpId="0" animBg="1"/>
      <p:bldP spid="16394" grpId="0" animBg="1"/>
      <p:bldP spid="16395" grpId="0" animBg="1"/>
      <p:bldP spid="16396" grpId="0" animBg="1"/>
      <p:bldP spid="16397" grpId="0" animBg="1"/>
      <p:bldP spid="16398" grpId="0" animBg="1"/>
      <p:bldP spid="16399" grpId="0" animBg="1"/>
      <p:bldP spid="16400" grpId="0" animBg="1"/>
      <p:bldP spid="16401" grpId="0" animBg="1"/>
      <p:bldP spid="16402" grpId="0" animBg="1"/>
      <p:bldP spid="16403" grpId="0" animBg="1"/>
      <p:bldP spid="16404" grpId="0" animBg="1"/>
      <p:bldP spid="16405" grpId="0" animBg="1"/>
      <p:bldP spid="16406" grpId="0" animBg="1"/>
      <p:bldP spid="16407" grpId="0" animBg="1"/>
      <p:bldP spid="16408" grpId="0" animBg="1"/>
      <p:bldP spid="16409" grpId="0" animBg="1"/>
      <p:bldP spid="164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yriad Pro" pitchFamily="34" charset="0"/>
                <a:cs typeface="Arial" charset="0"/>
              </a:rPr>
              <a:t>Historic/incremental </a:t>
            </a:r>
            <a:r>
              <a:rPr lang="en-GB" dirty="0" smtClean="0">
                <a:latin typeface="Myriad Pro" pitchFamily="34" charset="0"/>
                <a:cs typeface="Arial" charset="0"/>
              </a:rPr>
              <a:t>budgeting</a:t>
            </a:r>
            <a:endParaRPr lang="en-US" dirty="0"/>
          </a:p>
        </p:txBody>
      </p:sp>
      <p:sp>
        <p:nvSpPr>
          <p:cNvPr id="3" name="Content Placeholder 2"/>
          <p:cNvSpPr>
            <a:spLocks noGrp="1"/>
          </p:cNvSpPr>
          <p:nvPr>
            <p:ph idx="1"/>
          </p:nvPr>
        </p:nvSpPr>
        <p:spPr/>
        <p:txBody>
          <a:bodyPr/>
          <a:lstStyle/>
          <a:p>
            <a:r>
              <a:rPr lang="en-US" dirty="0">
                <a:latin typeface="Garamond"/>
              </a:rPr>
              <a:t>Essentially this basis for budget preparation takes the actual performance of the current period and uses it as the "base" from which to predict the performance in the next budget period.</a:t>
            </a:r>
            <a:endParaRPr lang="en-US" dirty="0"/>
          </a:p>
        </p:txBody>
      </p:sp>
    </p:spTree>
    <p:extLst>
      <p:ext uri="{BB962C8B-B14F-4D97-AF65-F5344CB8AC3E}">
        <p14:creationId xmlns:p14="http://schemas.microsoft.com/office/powerpoint/2010/main" xmlns="" val="2783947263"/>
      </p:ext>
    </p:extLst>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
          <p:cNvSpPr txBox="1">
            <a:spLocks noChangeArrowheads="1"/>
          </p:cNvSpPr>
          <p:nvPr/>
        </p:nvSpPr>
        <p:spPr bwMode="auto">
          <a:xfrm>
            <a:off x="184943" y="574675"/>
            <a:ext cx="831691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GB" sz="4000" b="1" dirty="0">
                <a:latin typeface="Myriad Pro" pitchFamily="34" charset="0"/>
                <a:cs typeface="Arial" charset="0"/>
              </a:rPr>
              <a:t>Zero-based budgeting</a:t>
            </a:r>
            <a:endParaRPr lang="en-US" sz="4000" b="1" dirty="0">
              <a:latin typeface="Myriad Pro" pitchFamily="34" charset="0"/>
              <a:cs typeface="Arial" charset="0"/>
            </a:endParaRPr>
          </a:p>
        </p:txBody>
      </p:sp>
      <p:sp>
        <p:nvSpPr>
          <p:cNvPr id="17411" name="Freeform 10"/>
          <p:cNvSpPr>
            <a:spLocks/>
          </p:cNvSpPr>
          <p:nvPr/>
        </p:nvSpPr>
        <p:spPr bwMode="auto">
          <a:xfrm>
            <a:off x="5845175" y="3276600"/>
            <a:ext cx="128588" cy="79375"/>
          </a:xfrm>
          <a:custGeom>
            <a:avLst/>
            <a:gdLst>
              <a:gd name="T0" fmla="*/ 0 w 163"/>
              <a:gd name="T1" fmla="*/ 0 h 100"/>
              <a:gd name="T2" fmla="*/ 2147483647 w 163"/>
              <a:gd name="T3" fmla="*/ 2147483647 h 100"/>
              <a:gd name="T4" fmla="*/ 0 w 163"/>
              <a:gd name="T5" fmla="*/ 0 h 100"/>
              <a:gd name="T6" fmla="*/ 0 w 163"/>
              <a:gd name="T7" fmla="*/ 0 h 100"/>
              <a:gd name="T8" fmla="*/ 0 60000 65536"/>
              <a:gd name="T9" fmla="*/ 0 60000 65536"/>
              <a:gd name="T10" fmla="*/ 0 60000 65536"/>
              <a:gd name="T11" fmla="*/ 0 60000 65536"/>
              <a:gd name="T12" fmla="*/ 0 w 163"/>
              <a:gd name="T13" fmla="*/ 0 h 100"/>
              <a:gd name="T14" fmla="*/ 163 w 163"/>
              <a:gd name="T15" fmla="*/ 100 h 100"/>
            </a:gdLst>
            <a:ahLst/>
            <a:cxnLst>
              <a:cxn ang="T8">
                <a:pos x="T0" y="T1"/>
              </a:cxn>
              <a:cxn ang="T9">
                <a:pos x="T2" y="T3"/>
              </a:cxn>
              <a:cxn ang="T10">
                <a:pos x="T4" y="T5"/>
              </a:cxn>
              <a:cxn ang="T11">
                <a:pos x="T6" y="T7"/>
              </a:cxn>
            </a:cxnLst>
            <a:rect l="T12" t="T13" r="T14" b="T15"/>
            <a:pathLst>
              <a:path w="163" h="100">
                <a:moveTo>
                  <a:pt x="0" y="0"/>
                </a:moveTo>
                <a:lnTo>
                  <a:pt x="163" y="100"/>
                </a:lnTo>
                <a:lnTo>
                  <a:pt x="0"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2" name="Freeform 11"/>
          <p:cNvSpPr>
            <a:spLocks/>
          </p:cNvSpPr>
          <p:nvPr/>
        </p:nvSpPr>
        <p:spPr bwMode="auto">
          <a:xfrm>
            <a:off x="3200400" y="3962400"/>
            <a:ext cx="379413" cy="203200"/>
          </a:xfrm>
          <a:custGeom>
            <a:avLst/>
            <a:gdLst>
              <a:gd name="T0" fmla="*/ 2147483647 w 478"/>
              <a:gd name="T1" fmla="*/ 2147483647 h 255"/>
              <a:gd name="T2" fmla="*/ 2147483647 w 478"/>
              <a:gd name="T3" fmla="*/ 2147483647 h 255"/>
              <a:gd name="T4" fmla="*/ 2147483647 w 478"/>
              <a:gd name="T5" fmla="*/ 2147483647 h 255"/>
              <a:gd name="T6" fmla="*/ 2147483647 w 478"/>
              <a:gd name="T7" fmla="*/ 2147483647 h 255"/>
              <a:gd name="T8" fmla="*/ 2147483647 w 478"/>
              <a:gd name="T9" fmla="*/ 2147483647 h 255"/>
              <a:gd name="T10" fmla="*/ 0 w 478"/>
              <a:gd name="T11" fmla="*/ 0 h 255"/>
              <a:gd name="T12" fmla="*/ 2147483647 w 478"/>
              <a:gd name="T13" fmla="*/ 2147483647 h 255"/>
              <a:gd name="T14" fmla="*/ 2147483647 w 478"/>
              <a:gd name="T15" fmla="*/ 2147483647 h 255"/>
              <a:gd name="T16" fmla="*/ 0 60000 65536"/>
              <a:gd name="T17" fmla="*/ 0 60000 65536"/>
              <a:gd name="T18" fmla="*/ 0 60000 65536"/>
              <a:gd name="T19" fmla="*/ 0 60000 65536"/>
              <a:gd name="T20" fmla="*/ 0 60000 65536"/>
              <a:gd name="T21" fmla="*/ 0 60000 65536"/>
              <a:gd name="T22" fmla="*/ 0 60000 65536"/>
              <a:gd name="T23" fmla="*/ 0 60000 65536"/>
              <a:gd name="T24" fmla="*/ 0 w 478"/>
              <a:gd name="T25" fmla="*/ 0 h 255"/>
              <a:gd name="T26" fmla="*/ 478 w 478"/>
              <a:gd name="T27" fmla="*/ 255 h 2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8" h="255">
                <a:moveTo>
                  <a:pt x="354" y="2"/>
                </a:moveTo>
                <a:lnTo>
                  <a:pt x="403" y="108"/>
                </a:lnTo>
                <a:lnTo>
                  <a:pt x="478" y="209"/>
                </a:lnTo>
                <a:lnTo>
                  <a:pt x="121" y="255"/>
                </a:lnTo>
                <a:lnTo>
                  <a:pt x="39" y="130"/>
                </a:lnTo>
                <a:lnTo>
                  <a:pt x="0" y="0"/>
                </a:lnTo>
                <a:lnTo>
                  <a:pt x="354" y="2"/>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3" name="Freeform 12"/>
          <p:cNvSpPr>
            <a:spLocks/>
          </p:cNvSpPr>
          <p:nvPr/>
        </p:nvSpPr>
        <p:spPr bwMode="auto">
          <a:xfrm>
            <a:off x="3200400" y="3505200"/>
            <a:ext cx="323850" cy="244475"/>
          </a:xfrm>
          <a:custGeom>
            <a:avLst/>
            <a:gdLst>
              <a:gd name="T0" fmla="*/ 2147483647 w 407"/>
              <a:gd name="T1" fmla="*/ 2147483647 h 308"/>
              <a:gd name="T2" fmla="*/ 2147483647 w 407"/>
              <a:gd name="T3" fmla="*/ 2147483647 h 308"/>
              <a:gd name="T4" fmla="*/ 2147483647 w 407"/>
              <a:gd name="T5" fmla="*/ 2147483647 h 308"/>
              <a:gd name="T6" fmla="*/ 0 w 407"/>
              <a:gd name="T7" fmla="*/ 2147483647 h 308"/>
              <a:gd name="T8" fmla="*/ 2147483647 w 407"/>
              <a:gd name="T9" fmla="*/ 2147483647 h 308"/>
              <a:gd name="T10" fmla="*/ 2147483647 w 407"/>
              <a:gd name="T11" fmla="*/ 0 h 308"/>
              <a:gd name="T12" fmla="*/ 2147483647 w 407"/>
              <a:gd name="T13" fmla="*/ 2147483647 h 308"/>
              <a:gd name="T14" fmla="*/ 2147483647 w 407"/>
              <a:gd name="T15" fmla="*/ 2147483647 h 308"/>
              <a:gd name="T16" fmla="*/ 0 60000 65536"/>
              <a:gd name="T17" fmla="*/ 0 60000 65536"/>
              <a:gd name="T18" fmla="*/ 0 60000 65536"/>
              <a:gd name="T19" fmla="*/ 0 60000 65536"/>
              <a:gd name="T20" fmla="*/ 0 60000 65536"/>
              <a:gd name="T21" fmla="*/ 0 60000 65536"/>
              <a:gd name="T22" fmla="*/ 0 60000 65536"/>
              <a:gd name="T23" fmla="*/ 0 60000 65536"/>
              <a:gd name="T24" fmla="*/ 0 w 407"/>
              <a:gd name="T25" fmla="*/ 0 h 308"/>
              <a:gd name="T26" fmla="*/ 407 w 407"/>
              <a:gd name="T27" fmla="*/ 308 h 3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7" h="308">
                <a:moveTo>
                  <a:pt x="407" y="96"/>
                </a:moveTo>
                <a:lnTo>
                  <a:pt x="358" y="201"/>
                </a:lnTo>
                <a:lnTo>
                  <a:pt x="331" y="308"/>
                </a:lnTo>
                <a:lnTo>
                  <a:pt x="0" y="258"/>
                </a:lnTo>
                <a:lnTo>
                  <a:pt x="18" y="128"/>
                </a:lnTo>
                <a:lnTo>
                  <a:pt x="90" y="0"/>
                </a:lnTo>
                <a:lnTo>
                  <a:pt x="407" y="9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4" name="Freeform 13"/>
          <p:cNvSpPr>
            <a:spLocks/>
          </p:cNvSpPr>
          <p:nvPr/>
        </p:nvSpPr>
        <p:spPr bwMode="auto">
          <a:xfrm>
            <a:off x="3429000" y="3124200"/>
            <a:ext cx="414338" cy="263525"/>
          </a:xfrm>
          <a:custGeom>
            <a:avLst/>
            <a:gdLst>
              <a:gd name="T0" fmla="*/ 2147483647 w 523"/>
              <a:gd name="T1" fmla="*/ 2147483647 h 332"/>
              <a:gd name="T2" fmla="*/ 2147483647 w 523"/>
              <a:gd name="T3" fmla="*/ 2147483647 h 332"/>
              <a:gd name="T4" fmla="*/ 2147483647 w 523"/>
              <a:gd name="T5" fmla="*/ 2147483647 h 332"/>
              <a:gd name="T6" fmla="*/ 0 w 523"/>
              <a:gd name="T7" fmla="*/ 2147483647 h 332"/>
              <a:gd name="T8" fmla="*/ 2147483647 w 523"/>
              <a:gd name="T9" fmla="*/ 2147483647 h 332"/>
              <a:gd name="T10" fmla="*/ 2147483647 w 523"/>
              <a:gd name="T11" fmla="*/ 0 h 332"/>
              <a:gd name="T12" fmla="*/ 2147483647 w 523"/>
              <a:gd name="T13" fmla="*/ 2147483647 h 332"/>
              <a:gd name="T14" fmla="*/ 2147483647 w 523"/>
              <a:gd name="T15" fmla="*/ 2147483647 h 332"/>
              <a:gd name="T16" fmla="*/ 0 60000 65536"/>
              <a:gd name="T17" fmla="*/ 0 60000 65536"/>
              <a:gd name="T18" fmla="*/ 0 60000 65536"/>
              <a:gd name="T19" fmla="*/ 0 60000 65536"/>
              <a:gd name="T20" fmla="*/ 0 60000 65536"/>
              <a:gd name="T21" fmla="*/ 0 60000 65536"/>
              <a:gd name="T22" fmla="*/ 0 60000 65536"/>
              <a:gd name="T23" fmla="*/ 0 60000 65536"/>
              <a:gd name="T24" fmla="*/ 0 w 523"/>
              <a:gd name="T25" fmla="*/ 0 h 332"/>
              <a:gd name="T26" fmla="*/ 523 w 523"/>
              <a:gd name="T27" fmla="*/ 332 h 3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3" h="332">
                <a:moveTo>
                  <a:pt x="523" y="165"/>
                </a:moveTo>
                <a:lnTo>
                  <a:pt x="384" y="245"/>
                </a:lnTo>
                <a:lnTo>
                  <a:pt x="264" y="332"/>
                </a:lnTo>
                <a:lnTo>
                  <a:pt x="0" y="197"/>
                </a:lnTo>
                <a:lnTo>
                  <a:pt x="153" y="93"/>
                </a:lnTo>
                <a:lnTo>
                  <a:pt x="331" y="0"/>
                </a:lnTo>
                <a:lnTo>
                  <a:pt x="523" y="16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5" name="Freeform 14"/>
          <p:cNvSpPr>
            <a:spLocks/>
          </p:cNvSpPr>
          <p:nvPr/>
        </p:nvSpPr>
        <p:spPr bwMode="auto">
          <a:xfrm>
            <a:off x="3962400" y="2971800"/>
            <a:ext cx="385763" cy="217488"/>
          </a:xfrm>
          <a:custGeom>
            <a:avLst/>
            <a:gdLst>
              <a:gd name="T0" fmla="*/ 2147483647 w 485"/>
              <a:gd name="T1" fmla="*/ 2147483647 h 274"/>
              <a:gd name="T2" fmla="*/ 2147483647 w 485"/>
              <a:gd name="T3" fmla="*/ 2147483647 h 274"/>
              <a:gd name="T4" fmla="*/ 2147483647 w 485"/>
              <a:gd name="T5" fmla="*/ 2147483647 h 274"/>
              <a:gd name="T6" fmla="*/ 0 w 485"/>
              <a:gd name="T7" fmla="*/ 2147483647 h 274"/>
              <a:gd name="T8" fmla="*/ 2147483647 w 485"/>
              <a:gd name="T9" fmla="*/ 2147483647 h 274"/>
              <a:gd name="T10" fmla="*/ 2147483647 w 485"/>
              <a:gd name="T11" fmla="*/ 0 h 274"/>
              <a:gd name="T12" fmla="*/ 2147483647 w 485"/>
              <a:gd name="T13" fmla="*/ 2147483647 h 274"/>
              <a:gd name="T14" fmla="*/ 2147483647 w 485"/>
              <a:gd name="T15" fmla="*/ 2147483647 h 274"/>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74"/>
              <a:gd name="T26" fmla="*/ 485 w 485"/>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74">
                <a:moveTo>
                  <a:pt x="485" y="196"/>
                </a:moveTo>
                <a:lnTo>
                  <a:pt x="291" y="229"/>
                </a:lnTo>
                <a:lnTo>
                  <a:pt x="107" y="274"/>
                </a:lnTo>
                <a:lnTo>
                  <a:pt x="0" y="88"/>
                </a:lnTo>
                <a:lnTo>
                  <a:pt x="227" y="37"/>
                </a:lnTo>
                <a:lnTo>
                  <a:pt x="466" y="0"/>
                </a:lnTo>
                <a:lnTo>
                  <a:pt x="485" y="19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6" name="Freeform 15"/>
          <p:cNvSpPr>
            <a:spLocks/>
          </p:cNvSpPr>
          <p:nvPr/>
        </p:nvSpPr>
        <p:spPr bwMode="auto">
          <a:xfrm>
            <a:off x="4648200" y="2971800"/>
            <a:ext cx="444500" cy="174625"/>
          </a:xfrm>
          <a:custGeom>
            <a:avLst/>
            <a:gdLst>
              <a:gd name="T0" fmla="*/ 2147483647 w 560"/>
              <a:gd name="T1" fmla="*/ 2147483647 h 220"/>
              <a:gd name="T2" fmla="*/ 2147483647 w 560"/>
              <a:gd name="T3" fmla="*/ 2147483647 h 220"/>
              <a:gd name="T4" fmla="*/ 0 w 560"/>
              <a:gd name="T5" fmla="*/ 2147483647 h 220"/>
              <a:gd name="T6" fmla="*/ 2147483647 w 560"/>
              <a:gd name="T7" fmla="*/ 0 h 220"/>
              <a:gd name="T8" fmla="*/ 2147483647 w 560"/>
              <a:gd name="T9" fmla="*/ 2147483647 h 220"/>
              <a:gd name="T10" fmla="*/ 2147483647 w 560"/>
              <a:gd name="T11" fmla="*/ 2147483647 h 220"/>
              <a:gd name="T12" fmla="*/ 2147483647 w 560"/>
              <a:gd name="T13" fmla="*/ 2147483647 h 220"/>
              <a:gd name="T14" fmla="*/ 2147483647 w 560"/>
              <a:gd name="T15" fmla="*/ 2147483647 h 220"/>
              <a:gd name="T16" fmla="*/ 0 60000 65536"/>
              <a:gd name="T17" fmla="*/ 0 60000 65536"/>
              <a:gd name="T18" fmla="*/ 0 60000 65536"/>
              <a:gd name="T19" fmla="*/ 0 60000 65536"/>
              <a:gd name="T20" fmla="*/ 0 60000 65536"/>
              <a:gd name="T21" fmla="*/ 0 60000 65536"/>
              <a:gd name="T22" fmla="*/ 0 60000 65536"/>
              <a:gd name="T23" fmla="*/ 0 60000 65536"/>
              <a:gd name="T24" fmla="*/ 0 w 560"/>
              <a:gd name="T25" fmla="*/ 0 h 220"/>
              <a:gd name="T26" fmla="*/ 560 w 560"/>
              <a:gd name="T27" fmla="*/ 220 h 2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0" h="220">
                <a:moveTo>
                  <a:pt x="402" y="220"/>
                </a:moveTo>
                <a:lnTo>
                  <a:pt x="202" y="199"/>
                </a:lnTo>
                <a:lnTo>
                  <a:pt x="0" y="191"/>
                </a:lnTo>
                <a:lnTo>
                  <a:pt x="71" y="0"/>
                </a:lnTo>
                <a:lnTo>
                  <a:pt x="319" y="14"/>
                </a:lnTo>
                <a:lnTo>
                  <a:pt x="560" y="44"/>
                </a:lnTo>
                <a:lnTo>
                  <a:pt x="402" y="22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7" name="Freeform 16"/>
          <p:cNvSpPr>
            <a:spLocks/>
          </p:cNvSpPr>
          <p:nvPr/>
        </p:nvSpPr>
        <p:spPr bwMode="auto">
          <a:xfrm>
            <a:off x="5181600" y="3048000"/>
            <a:ext cx="495300" cy="219075"/>
          </a:xfrm>
          <a:custGeom>
            <a:avLst/>
            <a:gdLst>
              <a:gd name="T0" fmla="*/ 2147483647 w 625"/>
              <a:gd name="T1" fmla="*/ 2147483647 h 276"/>
              <a:gd name="T2" fmla="*/ 2147483647 w 625"/>
              <a:gd name="T3" fmla="*/ 2147483647 h 276"/>
              <a:gd name="T4" fmla="*/ 0 w 625"/>
              <a:gd name="T5" fmla="*/ 2147483647 h 276"/>
              <a:gd name="T6" fmla="*/ 2147483647 w 625"/>
              <a:gd name="T7" fmla="*/ 0 h 276"/>
              <a:gd name="T8" fmla="*/ 2147483647 w 625"/>
              <a:gd name="T9" fmla="*/ 2147483647 h 276"/>
              <a:gd name="T10" fmla="*/ 2147483647 w 625"/>
              <a:gd name="T11" fmla="*/ 2147483647 h 276"/>
              <a:gd name="T12" fmla="*/ 2147483647 w 625"/>
              <a:gd name="T13" fmla="*/ 2147483647 h 276"/>
              <a:gd name="T14" fmla="*/ 2147483647 w 625"/>
              <a:gd name="T15" fmla="*/ 2147483647 h 276"/>
              <a:gd name="T16" fmla="*/ 0 60000 65536"/>
              <a:gd name="T17" fmla="*/ 0 60000 65536"/>
              <a:gd name="T18" fmla="*/ 0 60000 65536"/>
              <a:gd name="T19" fmla="*/ 0 60000 65536"/>
              <a:gd name="T20" fmla="*/ 0 60000 65536"/>
              <a:gd name="T21" fmla="*/ 0 60000 65536"/>
              <a:gd name="T22" fmla="*/ 0 60000 65536"/>
              <a:gd name="T23" fmla="*/ 0 60000 65536"/>
              <a:gd name="T24" fmla="*/ 0 w 625"/>
              <a:gd name="T25" fmla="*/ 0 h 276"/>
              <a:gd name="T26" fmla="*/ 625 w 625"/>
              <a:gd name="T27" fmla="*/ 276 h 2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5" h="276">
                <a:moveTo>
                  <a:pt x="325" y="276"/>
                </a:moveTo>
                <a:lnTo>
                  <a:pt x="171" y="208"/>
                </a:lnTo>
                <a:lnTo>
                  <a:pt x="0" y="148"/>
                </a:lnTo>
                <a:lnTo>
                  <a:pt x="235" y="0"/>
                </a:lnTo>
                <a:lnTo>
                  <a:pt x="441" y="75"/>
                </a:lnTo>
                <a:lnTo>
                  <a:pt x="625" y="164"/>
                </a:lnTo>
                <a:lnTo>
                  <a:pt x="325" y="27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8" name="Freeform 17"/>
          <p:cNvSpPr>
            <a:spLocks/>
          </p:cNvSpPr>
          <p:nvPr/>
        </p:nvSpPr>
        <p:spPr bwMode="auto">
          <a:xfrm>
            <a:off x="5784850" y="3230563"/>
            <a:ext cx="130175" cy="79375"/>
          </a:xfrm>
          <a:custGeom>
            <a:avLst/>
            <a:gdLst>
              <a:gd name="T0" fmla="*/ 0 w 162"/>
              <a:gd name="T1" fmla="*/ 0 h 100"/>
              <a:gd name="T2" fmla="*/ 2147483647 w 162"/>
              <a:gd name="T3" fmla="*/ 2147483647 h 100"/>
              <a:gd name="T4" fmla="*/ 0 w 162"/>
              <a:gd name="T5" fmla="*/ 0 h 100"/>
              <a:gd name="T6" fmla="*/ 0 w 162"/>
              <a:gd name="T7" fmla="*/ 0 h 100"/>
              <a:gd name="T8" fmla="*/ 0 60000 65536"/>
              <a:gd name="T9" fmla="*/ 0 60000 65536"/>
              <a:gd name="T10" fmla="*/ 0 60000 65536"/>
              <a:gd name="T11" fmla="*/ 0 60000 65536"/>
              <a:gd name="T12" fmla="*/ 0 w 162"/>
              <a:gd name="T13" fmla="*/ 0 h 100"/>
              <a:gd name="T14" fmla="*/ 162 w 162"/>
              <a:gd name="T15" fmla="*/ 100 h 100"/>
            </a:gdLst>
            <a:ahLst/>
            <a:cxnLst>
              <a:cxn ang="T8">
                <a:pos x="T0" y="T1"/>
              </a:cxn>
              <a:cxn ang="T9">
                <a:pos x="T2" y="T3"/>
              </a:cxn>
              <a:cxn ang="T10">
                <a:pos x="T4" y="T5"/>
              </a:cxn>
              <a:cxn ang="T11">
                <a:pos x="T6" y="T7"/>
              </a:cxn>
            </a:cxnLst>
            <a:rect l="T12" t="T13" r="T14" b="T15"/>
            <a:pathLst>
              <a:path w="162" h="100">
                <a:moveTo>
                  <a:pt x="0" y="0"/>
                </a:moveTo>
                <a:lnTo>
                  <a:pt x="162" y="100"/>
                </a:lnTo>
                <a:lnTo>
                  <a:pt x="0"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19" name="Freeform 18"/>
          <p:cNvSpPr>
            <a:spLocks/>
          </p:cNvSpPr>
          <p:nvPr/>
        </p:nvSpPr>
        <p:spPr bwMode="auto">
          <a:xfrm>
            <a:off x="5638800" y="3352800"/>
            <a:ext cx="423863" cy="211138"/>
          </a:xfrm>
          <a:custGeom>
            <a:avLst/>
            <a:gdLst>
              <a:gd name="T0" fmla="*/ 2147483647 w 534"/>
              <a:gd name="T1" fmla="*/ 2147483647 h 265"/>
              <a:gd name="T2" fmla="*/ 2147483647 w 534"/>
              <a:gd name="T3" fmla="*/ 2147483647 h 265"/>
              <a:gd name="T4" fmla="*/ 0 w 534"/>
              <a:gd name="T5" fmla="*/ 2147483647 h 265"/>
              <a:gd name="T6" fmla="*/ 2147483647 w 534"/>
              <a:gd name="T7" fmla="*/ 0 h 265"/>
              <a:gd name="T8" fmla="*/ 2147483647 w 534"/>
              <a:gd name="T9" fmla="*/ 2147483647 h 265"/>
              <a:gd name="T10" fmla="*/ 2147483647 w 534"/>
              <a:gd name="T11" fmla="*/ 2147483647 h 265"/>
              <a:gd name="T12" fmla="*/ 2147483647 w 534"/>
              <a:gd name="T13" fmla="*/ 2147483647 h 265"/>
              <a:gd name="T14" fmla="*/ 2147483647 w 534"/>
              <a:gd name="T15" fmla="*/ 2147483647 h 265"/>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265"/>
              <a:gd name="T26" fmla="*/ 534 w 534"/>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265">
                <a:moveTo>
                  <a:pt x="170" y="265"/>
                </a:moveTo>
                <a:lnTo>
                  <a:pt x="96" y="163"/>
                </a:lnTo>
                <a:lnTo>
                  <a:pt x="0" y="68"/>
                </a:lnTo>
                <a:lnTo>
                  <a:pt x="340" y="0"/>
                </a:lnTo>
                <a:lnTo>
                  <a:pt x="450" y="118"/>
                </a:lnTo>
                <a:lnTo>
                  <a:pt x="534" y="243"/>
                </a:lnTo>
                <a:lnTo>
                  <a:pt x="170" y="26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0" name="Freeform 19"/>
          <p:cNvSpPr>
            <a:spLocks/>
          </p:cNvSpPr>
          <p:nvPr/>
        </p:nvSpPr>
        <p:spPr bwMode="auto">
          <a:xfrm>
            <a:off x="5791200" y="3810000"/>
            <a:ext cx="309563" cy="230188"/>
          </a:xfrm>
          <a:custGeom>
            <a:avLst/>
            <a:gdLst>
              <a:gd name="T0" fmla="*/ 0 w 389"/>
              <a:gd name="T1" fmla="*/ 2147483647 h 290"/>
              <a:gd name="T2" fmla="*/ 2147483647 w 389"/>
              <a:gd name="T3" fmla="*/ 2147483647 h 290"/>
              <a:gd name="T4" fmla="*/ 2147483647 w 389"/>
              <a:gd name="T5" fmla="*/ 0 h 290"/>
              <a:gd name="T6" fmla="*/ 2147483647 w 389"/>
              <a:gd name="T7" fmla="*/ 2147483647 h 290"/>
              <a:gd name="T8" fmla="*/ 2147483647 w 389"/>
              <a:gd name="T9" fmla="*/ 2147483647 h 290"/>
              <a:gd name="T10" fmla="*/ 2147483647 w 389"/>
              <a:gd name="T11" fmla="*/ 2147483647 h 290"/>
              <a:gd name="T12" fmla="*/ 0 w 389"/>
              <a:gd name="T13" fmla="*/ 2147483647 h 290"/>
              <a:gd name="T14" fmla="*/ 0 w 389"/>
              <a:gd name="T15" fmla="*/ 2147483647 h 290"/>
              <a:gd name="T16" fmla="*/ 0 60000 65536"/>
              <a:gd name="T17" fmla="*/ 0 60000 65536"/>
              <a:gd name="T18" fmla="*/ 0 60000 65536"/>
              <a:gd name="T19" fmla="*/ 0 60000 65536"/>
              <a:gd name="T20" fmla="*/ 0 60000 65536"/>
              <a:gd name="T21" fmla="*/ 0 60000 65536"/>
              <a:gd name="T22" fmla="*/ 0 60000 65536"/>
              <a:gd name="T23" fmla="*/ 0 60000 65536"/>
              <a:gd name="T24" fmla="*/ 0 w 389"/>
              <a:gd name="T25" fmla="*/ 0 h 290"/>
              <a:gd name="T26" fmla="*/ 389 w 389"/>
              <a:gd name="T27" fmla="*/ 290 h 2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9" h="290">
                <a:moveTo>
                  <a:pt x="0" y="215"/>
                </a:moveTo>
                <a:lnTo>
                  <a:pt x="25" y="107"/>
                </a:lnTo>
                <a:lnTo>
                  <a:pt x="27" y="0"/>
                </a:lnTo>
                <a:lnTo>
                  <a:pt x="389" y="26"/>
                </a:lnTo>
                <a:lnTo>
                  <a:pt x="380" y="158"/>
                </a:lnTo>
                <a:lnTo>
                  <a:pt x="339" y="290"/>
                </a:lnTo>
                <a:lnTo>
                  <a:pt x="0" y="21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1" name="Freeform 20"/>
          <p:cNvSpPr>
            <a:spLocks/>
          </p:cNvSpPr>
          <p:nvPr/>
        </p:nvSpPr>
        <p:spPr bwMode="auto">
          <a:xfrm>
            <a:off x="4343400" y="4572000"/>
            <a:ext cx="606425" cy="228600"/>
          </a:xfrm>
          <a:custGeom>
            <a:avLst/>
            <a:gdLst>
              <a:gd name="T0" fmla="*/ 2147483647 w 763"/>
              <a:gd name="T1" fmla="*/ 0 h 219"/>
              <a:gd name="T2" fmla="*/ 2147483647 w 763"/>
              <a:gd name="T3" fmla="*/ 2147483647 h 219"/>
              <a:gd name="T4" fmla="*/ 2147483647 w 763"/>
              <a:gd name="T5" fmla="*/ 2147483647 h 219"/>
              <a:gd name="T6" fmla="*/ 2147483647 w 763"/>
              <a:gd name="T7" fmla="*/ 2147483647 h 219"/>
              <a:gd name="T8" fmla="*/ 2147483647 w 763"/>
              <a:gd name="T9" fmla="*/ 2147483647 h 219"/>
              <a:gd name="T10" fmla="*/ 2147483647 w 763"/>
              <a:gd name="T11" fmla="*/ 2147483647 h 219"/>
              <a:gd name="T12" fmla="*/ 2147483647 w 763"/>
              <a:gd name="T13" fmla="*/ 2147483647 h 219"/>
              <a:gd name="T14" fmla="*/ 0 w 763"/>
              <a:gd name="T15" fmla="*/ 2147483647 h 219"/>
              <a:gd name="T16" fmla="*/ 2147483647 w 763"/>
              <a:gd name="T17" fmla="*/ 0 h 219"/>
              <a:gd name="T18" fmla="*/ 2147483647 w 763"/>
              <a:gd name="T19" fmla="*/ 0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3"/>
              <a:gd name="T31" fmla="*/ 0 h 219"/>
              <a:gd name="T32" fmla="*/ 763 w 763"/>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3" h="219">
                <a:moveTo>
                  <a:pt x="159" y="0"/>
                </a:moveTo>
                <a:lnTo>
                  <a:pt x="358" y="21"/>
                </a:lnTo>
                <a:lnTo>
                  <a:pt x="560" y="28"/>
                </a:lnTo>
                <a:lnTo>
                  <a:pt x="763" y="22"/>
                </a:lnTo>
                <a:lnTo>
                  <a:pt x="736" y="216"/>
                </a:lnTo>
                <a:lnTo>
                  <a:pt x="487" y="219"/>
                </a:lnTo>
                <a:lnTo>
                  <a:pt x="241" y="206"/>
                </a:lnTo>
                <a:lnTo>
                  <a:pt x="0" y="175"/>
                </a:lnTo>
                <a:lnTo>
                  <a:pt x="159"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2" name="Freeform 21"/>
          <p:cNvSpPr>
            <a:spLocks/>
          </p:cNvSpPr>
          <p:nvPr/>
        </p:nvSpPr>
        <p:spPr bwMode="auto">
          <a:xfrm>
            <a:off x="5181600" y="4495800"/>
            <a:ext cx="404813" cy="233363"/>
          </a:xfrm>
          <a:custGeom>
            <a:avLst/>
            <a:gdLst>
              <a:gd name="T0" fmla="*/ 0 w 509"/>
              <a:gd name="T1" fmla="*/ 2147483647 h 296"/>
              <a:gd name="T2" fmla="*/ 2147483647 w 509"/>
              <a:gd name="T3" fmla="*/ 2147483647 h 296"/>
              <a:gd name="T4" fmla="*/ 2147483647 w 509"/>
              <a:gd name="T5" fmla="*/ 0 h 296"/>
              <a:gd name="T6" fmla="*/ 2147483647 w 509"/>
              <a:gd name="T7" fmla="*/ 2147483647 h 296"/>
              <a:gd name="T8" fmla="*/ 2147483647 w 509"/>
              <a:gd name="T9" fmla="*/ 2147483647 h 296"/>
              <a:gd name="T10" fmla="*/ 2147483647 w 509"/>
              <a:gd name="T11" fmla="*/ 2147483647 h 296"/>
              <a:gd name="T12" fmla="*/ 0 w 509"/>
              <a:gd name="T13" fmla="*/ 2147483647 h 296"/>
              <a:gd name="T14" fmla="*/ 0 w 509"/>
              <a:gd name="T15" fmla="*/ 2147483647 h 296"/>
              <a:gd name="T16" fmla="*/ 0 60000 65536"/>
              <a:gd name="T17" fmla="*/ 0 60000 65536"/>
              <a:gd name="T18" fmla="*/ 0 60000 65536"/>
              <a:gd name="T19" fmla="*/ 0 60000 65536"/>
              <a:gd name="T20" fmla="*/ 0 60000 65536"/>
              <a:gd name="T21" fmla="*/ 0 60000 65536"/>
              <a:gd name="T22" fmla="*/ 0 60000 65536"/>
              <a:gd name="T23" fmla="*/ 0 60000 65536"/>
              <a:gd name="T24" fmla="*/ 0 w 509"/>
              <a:gd name="T25" fmla="*/ 0 h 296"/>
              <a:gd name="T26" fmla="*/ 509 w 509"/>
              <a:gd name="T27" fmla="*/ 296 h 2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9" h="296">
                <a:moveTo>
                  <a:pt x="0" y="104"/>
                </a:moveTo>
                <a:lnTo>
                  <a:pt x="184" y="58"/>
                </a:lnTo>
                <a:lnTo>
                  <a:pt x="356" y="0"/>
                </a:lnTo>
                <a:lnTo>
                  <a:pt x="509" y="178"/>
                </a:lnTo>
                <a:lnTo>
                  <a:pt x="293" y="245"/>
                </a:lnTo>
                <a:lnTo>
                  <a:pt x="64" y="296"/>
                </a:lnTo>
                <a:lnTo>
                  <a:pt x="0" y="104"/>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3" name="Freeform 22"/>
          <p:cNvSpPr>
            <a:spLocks/>
          </p:cNvSpPr>
          <p:nvPr/>
        </p:nvSpPr>
        <p:spPr bwMode="auto">
          <a:xfrm>
            <a:off x="5638800" y="4191000"/>
            <a:ext cx="407988" cy="265113"/>
          </a:xfrm>
          <a:custGeom>
            <a:avLst/>
            <a:gdLst>
              <a:gd name="T0" fmla="*/ 0 w 512"/>
              <a:gd name="T1" fmla="*/ 2147483647 h 334"/>
              <a:gd name="T2" fmla="*/ 2147483647 w 512"/>
              <a:gd name="T3" fmla="*/ 2147483647 h 334"/>
              <a:gd name="T4" fmla="*/ 2147483647 w 512"/>
              <a:gd name="T5" fmla="*/ 0 h 334"/>
              <a:gd name="T6" fmla="*/ 2147483647 w 512"/>
              <a:gd name="T7" fmla="*/ 2147483647 h 334"/>
              <a:gd name="T8" fmla="*/ 2147483647 w 512"/>
              <a:gd name="T9" fmla="*/ 2147483647 h 334"/>
              <a:gd name="T10" fmla="*/ 2147483647 w 512"/>
              <a:gd name="T11" fmla="*/ 2147483647 h 334"/>
              <a:gd name="T12" fmla="*/ 0 w 512"/>
              <a:gd name="T13" fmla="*/ 2147483647 h 334"/>
              <a:gd name="T14" fmla="*/ 0 w 512"/>
              <a:gd name="T15" fmla="*/ 2147483647 h 334"/>
              <a:gd name="T16" fmla="*/ 0 60000 65536"/>
              <a:gd name="T17" fmla="*/ 0 60000 65536"/>
              <a:gd name="T18" fmla="*/ 0 60000 65536"/>
              <a:gd name="T19" fmla="*/ 0 60000 65536"/>
              <a:gd name="T20" fmla="*/ 0 60000 65536"/>
              <a:gd name="T21" fmla="*/ 0 60000 65536"/>
              <a:gd name="T22" fmla="*/ 0 60000 65536"/>
              <a:gd name="T23" fmla="*/ 0 60000 65536"/>
              <a:gd name="T24" fmla="*/ 0 w 512"/>
              <a:gd name="T25" fmla="*/ 0 h 334"/>
              <a:gd name="T26" fmla="*/ 512 w 512"/>
              <a:gd name="T27" fmla="*/ 334 h 3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2" h="334">
                <a:moveTo>
                  <a:pt x="0" y="183"/>
                </a:moveTo>
                <a:lnTo>
                  <a:pt x="121" y="95"/>
                </a:lnTo>
                <a:lnTo>
                  <a:pt x="219" y="0"/>
                </a:lnTo>
                <a:lnTo>
                  <a:pt x="512" y="117"/>
                </a:lnTo>
                <a:lnTo>
                  <a:pt x="383" y="230"/>
                </a:lnTo>
                <a:lnTo>
                  <a:pt x="230" y="334"/>
                </a:lnTo>
                <a:lnTo>
                  <a:pt x="0" y="183"/>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4" name="Freeform 23"/>
          <p:cNvSpPr>
            <a:spLocks/>
          </p:cNvSpPr>
          <p:nvPr/>
        </p:nvSpPr>
        <p:spPr bwMode="auto">
          <a:xfrm>
            <a:off x="3505200" y="4343400"/>
            <a:ext cx="488950" cy="222250"/>
          </a:xfrm>
          <a:custGeom>
            <a:avLst/>
            <a:gdLst>
              <a:gd name="T0" fmla="*/ 2147483647 w 616"/>
              <a:gd name="T1" fmla="*/ 0 h 281"/>
              <a:gd name="T2" fmla="*/ 2147483647 w 616"/>
              <a:gd name="T3" fmla="*/ 2147483647 h 281"/>
              <a:gd name="T4" fmla="*/ 2147483647 w 616"/>
              <a:gd name="T5" fmla="*/ 2147483647 h 281"/>
              <a:gd name="T6" fmla="*/ 2147483647 w 616"/>
              <a:gd name="T7" fmla="*/ 2147483647 h 281"/>
              <a:gd name="T8" fmla="*/ 2147483647 w 616"/>
              <a:gd name="T9" fmla="*/ 2147483647 h 281"/>
              <a:gd name="T10" fmla="*/ 0 w 616"/>
              <a:gd name="T11" fmla="*/ 2147483647 h 281"/>
              <a:gd name="T12" fmla="*/ 2147483647 w 616"/>
              <a:gd name="T13" fmla="*/ 0 h 281"/>
              <a:gd name="T14" fmla="*/ 2147483647 w 616"/>
              <a:gd name="T15" fmla="*/ 0 h 281"/>
              <a:gd name="T16" fmla="*/ 0 60000 65536"/>
              <a:gd name="T17" fmla="*/ 0 60000 65536"/>
              <a:gd name="T18" fmla="*/ 0 60000 65536"/>
              <a:gd name="T19" fmla="*/ 0 60000 65536"/>
              <a:gd name="T20" fmla="*/ 0 60000 65536"/>
              <a:gd name="T21" fmla="*/ 0 60000 65536"/>
              <a:gd name="T22" fmla="*/ 0 60000 65536"/>
              <a:gd name="T23" fmla="*/ 0 60000 65536"/>
              <a:gd name="T24" fmla="*/ 0 w 616"/>
              <a:gd name="T25" fmla="*/ 0 h 281"/>
              <a:gd name="T26" fmla="*/ 616 w 616"/>
              <a:gd name="T27" fmla="*/ 281 h 2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 h="281">
                <a:moveTo>
                  <a:pt x="323" y="0"/>
                </a:moveTo>
                <a:lnTo>
                  <a:pt x="460" y="79"/>
                </a:lnTo>
                <a:lnTo>
                  <a:pt x="616" y="149"/>
                </a:lnTo>
                <a:lnTo>
                  <a:pt x="346" y="281"/>
                </a:lnTo>
                <a:lnTo>
                  <a:pt x="162" y="192"/>
                </a:lnTo>
                <a:lnTo>
                  <a:pt x="0" y="92"/>
                </a:lnTo>
                <a:lnTo>
                  <a:pt x="323"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5" name="Freeform 24"/>
          <p:cNvSpPr>
            <a:spLocks/>
          </p:cNvSpPr>
          <p:nvPr/>
        </p:nvSpPr>
        <p:spPr bwMode="auto">
          <a:xfrm>
            <a:off x="4114800" y="4419600"/>
            <a:ext cx="490538" cy="523875"/>
          </a:xfrm>
          <a:custGeom>
            <a:avLst/>
            <a:gdLst>
              <a:gd name="T0" fmla="*/ 2147483647 w 617"/>
              <a:gd name="T1" fmla="*/ 0 h 661"/>
              <a:gd name="T2" fmla="*/ 0 w 617"/>
              <a:gd name="T3" fmla="*/ 2147483647 h 661"/>
              <a:gd name="T4" fmla="*/ 2147483647 w 617"/>
              <a:gd name="T5" fmla="*/ 2147483647 h 661"/>
              <a:gd name="T6" fmla="*/ 2147483647 w 617"/>
              <a:gd name="T7" fmla="*/ 2147483647 h 661"/>
              <a:gd name="T8" fmla="*/ 2147483647 w 617"/>
              <a:gd name="T9" fmla="*/ 2147483647 h 661"/>
              <a:gd name="T10" fmla="*/ 2147483647 w 617"/>
              <a:gd name="T11" fmla="*/ 2147483647 h 661"/>
              <a:gd name="T12" fmla="*/ 2147483647 w 617"/>
              <a:gd name="T13" fmla="*/ 0 h 661"/>
              <a:gd name="T14" fmla="*/ 2147483647 w 617"/>
              <a:gd name="T15" fmla="*/ 0 h 661"/>
              <a:gd name="T16" fmla="*/ 0 60000 65536"/>
              <a:gd name="T17" fmla="*/ 0 60000 65536"/>
              <a:gd name="T18" fmla="*/ 0 60000 65536"/>
              <a:gd name="T19" fmla="*/ 0 60000 65536"/>
              <a:gd name="T20" fmla="*/ 0 60000 65536"/>
              <a:gd name="T21" fmla="*/ 0 60000 65536"/>
              <a:gd name="T22" fmla="*/ 0 60000 65536"/>
              <a:gd name="T23" fmla="*/ 0 60000 65536"/>
              <a:gd name="T24" fmla="*/ 0 w 617"/>
              <a:gd name="T25" fmla="*/ 0 h 661"/>
              <a:gd name="T26" fmla="*/ 617 w 617"/>
              <a:gd name="T27" fmla="*/ 661 h 6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7" h="661">
                <a:moveTo>
                  <a:pt x="431" y="0"/>
                </a:moveTo>
                <a:lnTo>
                  <a:pt x="0" y="291"/>
                </a:lnTo>
                <a:lnTo>
                  <a:pt x="168" y="661"/>
                </a:lnTo>
                <a:lnTo>
                  <a:pt x="405" y="644"/>
                </a:lnTo>
                <a:lnTo>
                  <a:pt x="335" y="354"/>
                </a:lnTo>
                <a:lnTo>
                  <a:pt x="617" y="74"/>
                </a:lnTo>
                <a:lnTo>
                  <a:pt x="431" y="0"/>
                </a:lnTo>
                <a:close/>
              </a:path>
            </a:pathLst>
          </a:custGeom>
          <a:solidFill>
            <a:srgbClr val="0033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7426" name="Oval 25"/>
          <p:cNvSpPr>
            <a:spLocks noChangeArrowheads="1"/>
          </p:cNvSpPr>
          <p:nvPr/>
        </p:nvSpPr>
        <p:spPr bwMode="auto">
          <a:xfrm>
            <a:off x="6477000" y="3200400"/>
            <a:ext cx="2362200" cy="15240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Review objectives </a:t>
            </a:r>
          </a:p>
          <a:p>
            <a:pPr algn="ctr"/>
            <a:r>
              <a:rPr lang="en-GB" sz="2000" dirty="0">
                <a:solidFill>
                  <a:srgbClr val="000066"/>
                </a:solidFill>
                <a:latin typeface="Myriad Pro" pitchFamily="34" charset="0"/>
              </a:rPr>
              <a:t>of department</a:t>
            </a:r>
          </a:p>
        </p:txBody>
      </p:sp>
      <p:sp>
        <p:nvSpPr>
          <p:cNvPr id="17427" name="Oval 26"/>
          <p:cNvSpPr>
            <a:spLocks noChangeArrowheads="1"/>
          </p:cNvSpPr>
          <p:nvPr/>
        </p:nvSpPr>
        <p:spPr bwMode="auto">
          <a:xfrm>
            <a:off x="3276600" y="1600200"/>
            <a:ext cx="2667000" cy="11430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Assume zero</a:t>
            </a:r>
          </a:p>
          <a:p>
            <a:pPr algn="ctr"/>
            <a:r>
              <a:rPr lang="en-GB" sz="2000" dirty="0">
                <a:solidFill>
                  <a:srgbClr val="000066"/>
                </a:solidFill>
                <a:latin typeface="Myriad Pro" pitchFamily="34" charset="0"/>
              </a:rPr>
              <a:t>budget for</a:t>
            </a:r>
          </a:p>
          <a:p>
            <a:pPr algn="ctr"/>
            <a:r>
              <a:rPr lang="en-GB" sz="2000" dirty="0">
                <a:solidFill>
                  <a:srgbClr val="000066"/>
                </a:solidFill>
                <a:latin typeface="Myriad Pro" pitchFamily="34" charset="0"/>
              </a:rPr>
              <a:t>next year</a:t>
            </a:r>
          </a:p>
        </p:txBody>
      </p:sp>
      <p:sp>
        <p:nvSpPr>
          <p:cNvPr id="17428" name="Oval 27"/>
          <p:cNvSpPr>
            <a:spLocks noChangeArrowheads="1"/>
          </p:cNvSpPr>
          <p:nvPr/>
        </p:nvSpPr>
        <p:spPr bwMode="auto">
          <a:xfrm>
            <a:off x="3810000" y="5029200"/>
            <a:ext cx="2667000" cy="13716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Identify optimum </a:t>
            </a:r>
          </a:p>
          <a:p>
            <a:pPr algn="ctr"/>
            <a:r>
              <a:rPr lang="en-GB" sz="2000" dirty="0">
                <a:solidFill>
                  <a:srgbClr val="000066"/>
                </a:solidFill>
                <a:latin typeface="Myriad Pro" pitchFamily="34" charset="0"/>
              </a:rPr>
              <a:t>staff, materials </a:t>
            </a:r>
            <a:r>
              <a:rPr lang="en-GB" sz="2000" dirty="0" err="1">
                <a:solidFill>
                  <a:srgbClr val="000066"/>
                </a:solidFill>
                <a:latin typeface="Myriad Pro" pitchFamily="34" charset="0"/>
              </a:rPr>
              <a:t>etc</a:t>
            </a:r>
            <a:endParaRPr lang="en-GB" sz="2000" dirty="0">
              <a:solidFill>
                <a:srgbClr val="000066"/>
              </a:solidFill>
              <a:latin typeface="Myriad Pro" pitchFamily="34" charset="0"/>
            </a:endParaRPr>
          </a:p>
        </p:txBody>
      </p:sp>
      <p:sp>
        <p:nvSpPr>
          <p:cNvPr id="17429" name="Oval 28"/>
          <p:cNvSpPr>
            <a:spLocks noChangeArrowheads="1"/>
          </p:cNvSpPr>
          <p:nvPr/>
        </p:nvSpPr>
        <p:spPr bwMode="auto">
          <a:xfrm>
            <a:off x="304800" y="3200400"/>
            <a:ext cx="2438400" cy="15240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Set entirely </a:t>
            </a:r>
          </a:p>
          <a:p>
            <a:pPr algn="ctr"/>
            <a:r>
              <a:rPr lang="en-GB" sz="2000" dirty="0">
                <a:solidFill>
                  <a:srgbClr val="000066"/>
                </a:solidFill>
                <a:latin typeface="Myriad Pro" pitchFamily="34" charset="0"/>
              </a:rPr>
              <a:t>new budget</a:t>
            </a:r>
          </a:p>
        </p:txBody>
      </p:sp>
    </p:spTree>
    <p:extLst>
      <p:ext uri="{BB962C8B-B14F-4D97-AF65-F5344CB8AC3E}">
        <p14:creationId xmlns:p14="http://schemas.microsoft.com/office/powerpoint/2010/main" xmlns="" val="365327918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checkerboard(across)">
                                      <p:cBhvr>
                                        <p:cTn id="7" dur="500"/>
                                        <p:tgtEl>
                                          <p:spTgt spid="17410"/>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7421"/>
                                        </p:tgtEl>
                                        <p:attrNameLst>
                                          <p:attrName>style.visibility</p:attrName>
                                        </p:attrNameLst>
                                      </p:cBhvr>
                                      <p:to>
                                        <p:strVal val="visible"/>
                                      </p:to>
                                    </p:set>
                                    <p:animEffect transition="in" filter="checkerboard(across)">
                                      <p:cBhvr>
                                        <p:cTn id="11" dur="500"/>
                                        <p:tgtEl>
                                          <p:spTgt spid="17421"/>
                                        </p:tgtEl>
                                      </p:cBhvr>
                                    </p:animEffect>
                                  </p:childTnLst>
                                </p:cTn>
                              </p:par>
                            </p:childTnLst>
                          </p:cTn>
                        </p:par>
                        <p:par>
                          <p:cTn id="12" fill="hold" nodeType="afterGroup">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7425"/>
                                        </p:tgtEl>
                                        <p:attrNameLst>
                                          <p:attrName>style.visibility</p:attrName>
                                        </p:attrNameLst>
                                      </p:cBhvr>
                                      <p:to>
                                        <p:strVal val="visible"/>
                                      </p:to>
                                    </p:set>
                                    <p:animEffect transition="in" filter="checkerboard(across)">
                                      <p:cBhvr>
                                        <p:cTn id="15" dur="500"/>
                                        <p:tgtEl>
                                          <p:spTgt spid="17425"/>
                                        </p:tgtEl>
                                      </p:cBhvr>
                                    </p:animEffect>
                                  </p:childTnLst>
                                </p:cTn>
                              </p:par>
                            </p:childTnLst>
                          </p:cTn>
                        </p:par>
                        <p:par>
                          <p:cTn id="16" fill="hold" nodeType="afterGroup">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7424"/>
                                        </p:tgtEl>
                                        <p:attrNameLst>
                                          <p:attrName>style.visibility</p:attrName>
                                        </p:attrNameLst>
                                      </p:cBhvr>
                                      <p:to>
                                        <p:strVal val="visible"/>
                                      </p:to>
                                    </p:set>
                                    <p:animEffect transition="in" filter="checkerboard(across)">
                                      <p:cBhvr>
                                        <p:cTn id="19" dur="500"/>
                                        <p:tgtEl>
                                          <p:spTgt spid="17424"/>
                                        </p:tgtEl>
                                      </p:cBhvr>
                                    </p:animEffect>
                                  </p:childTnLst>
                                </p:cTn>
                              </p:par>
                            </p:childTnLst>
                          </p:cTn>
                        </p:par>
                        <p:par>
                          <p:cTn id="20" fill="hold" nodeType="afterGroup">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17411"/>
                                        </p:tgtEl>
                                        <p:attrNameLst>
                                          <p:attrName>style.visibility</p:attrName>
                                        </p:attrNameLst>
                                      </p:cBhvr>
                                      <p:to>
                                        <p:strVal val="visible"/>
                                      </p:to>
                                    </p:set>
                                    <p:animEffect transition="in" filter="checkerboard(across)">
                                      <p:cBhvr>
                                        <p:cTn id="23" dur="500"/>
                                        <p:tgtEl>
                                          <p:spTgt spid="17411"/>
                                        </p:tgtEl>
                                      </p:cBhvr>
                                    </p:animEffect>
                                  </p:childTnLst>
                                </p:cTn>
                              </p:par>
                            </p:childTnLst>
                          </p:cTn>
                        </p:par>
                        <p:par>
                          <p:cTn id="24" fill="hold" nodeType="afterGroup">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17412"/>
                                        </p:tgtEl>
                                        <p:attrNameLst>
                                          <p:attrName>style.visibility</p:attrName>
                                        </p:attrNameLst>
                                      </p:cBhvr>
                                      <p:to>
                                        <p:strVal val="visible"/>
                                      </p:to>
                                    </p:set>
                                    <p:animEffect transition="in" filter="checkerboard(across)">
                                      <p:cBhvr>
                                        <p:cTn id="27" dur="500"/>
                                        <p:tgtEl>
                                          <p:spTgt spid="17412"/>
                                        </p:tgtEl>
                                      </p:cBhvr>
                                    </p:animEffect>
                                  </p:childTnLst>
                                </p:cTn>
                              </p:par>
                            </p:childTnLst>
                          </p:cTn>
                        </p:par>
                        <p:par>
                          <p:cTn id="28" fill="hold" nodeType="afterGroup">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17413"/>
                                        </p:tgtEl>
                                        <p:attrNameLst>
                                          <p:attrName>style.visibility</p:attrName>
                                        </p:attrNameLst>
                                      </p:cBhvr>
                                      <p:to>
                                        <p:strVal val="visible"/>
                                      </p:to>
                                    </p:set>
                                    <p:animEffect transition="in" filter="checkerboard(across)">
                                      <p:cBhvr>
                                        <p:cTn id="31" dur="500"/>
                                        <p:tgtEl>
                                          <p:spTgt spid="17413"/>
                                        </p:tgtEl>
                                      </p:cBhvr>
                                    </p:animEffect>
                                  </p:childTnLst>
                                </p:cTn>
                              </p:par>
                            </p:childTnLst>
                          </p:cTn>
                        </p:par>
                        <p:par>
                          <p:cTn id="32" fill="hold" nodeType="afterGroup">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17414"/>
                                        </p:tgtEl>
                                        <p:attrNameLst>
                                          <p:attrName>style.visibility</p:attrName>
                                        </p:attrNameLst>
                                      </p:cBhvr>
                                      <p:to>
                                        <p:strVal val="visible"/>
                                      </p:to>
                                    </p:set>
                                    <p:animEffect transition="in" filter="checkerboard(across)">
                                      <p:cBhvr>
                                        <p:cTn id="35" dur="500"/>
                                        <p:tgtEl>
                                          <p:spTgt spid="17414"/>
                                        </p:tgtEl>
                                      </p:cBhvr>
                                    </p:animEffect>
                                  </p:childTnLst>
                                </p:cTn>
                              </p:par>
                            </p:childTnLst>
                          </p:cTn>
                        </p:par>
                        <p:par>
                          <p:cTn id="36" fill="hold" nodeType="afterGroup">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17415"/>
                                        </p:tgtEl>
                                        <p:attrNameLst>
                                          <p:attrName>style.visibility</p:attrName>
                                        </p:attrNameLst>
                                      </p:cBhvr>
                                      <p:to>
                                        <p:strVal val="visible"/>
                                      </p:to>
                                    </p:set>
                                    <p:animEffect transition="in" filter="checkerboard(across)">
                                      <p:cBhvr>
                                        <p:cTn id="39" dur="500"/>
                                        <p:tgtEl>
                                          <p:spTgt spid="17415"/>
                                        </p:tgtEl>
                                      </p:cBhvr>
                                    </p:animEffect>
                                  </p:childTnLst>
                                </p:cTn>
                              </p:par>
                            </p:childTnLst>
                          </p:cTn>
                        </p:par>
                        <p:par>
                          <p:cTn id="40" fill="hold" nodeType="afterGroup">
                            <p:stCondLst>
                              <p:cond delay="4500"/>
                            </p:stCondLst>
                            <p:childTnLst>
                              <p:par>
                                <p:cTn id="41" presetID="5" presetClass="entr" presetSubtype="10" fill="hold" grpId="0" nodeType="afterEffect">
                                  <p:stCondLst>
                                    <p:cond delay="0"/>
                                  </p:stCondLst>
                                  <p:childTnLst>
                                    <p:set>
                                      <p:cBhvr>
                                        <p:cTn id="42" dur="1" fill="hold">
                                          <p:stCondLst>
                                            <p:cond delay="0"/>
                                          </p:stCondLst>
                                        </p:cTn>
                                        <p:tgtEl>
                                          <p:spTgt spid="17416"/>
                                        </p:tgtEl>
                                        <p:attrNameLst>
                                          <p:attrName>style.visibility</p:attrName>
                                        </p:attrNameLst>
                                      </p:cBhvr>
                                      <p:to>
                                        <p:strVal val="visible"/>
                                      </p:to>
                                    </p:set>
                                    <p:animEffect transition="in" filter="checkerboard(across)">
                                      <p:cBhvr>
                                        <p:cTn id="43" dur="500"/>
                                        <p:tgtEl>
                                          <p:spTgt spid="17416"/>
                                        </p:tgtEl>
                                      </p:cBhvr>
                                    </p:animEffect>
                                  </p:childTnLst>
                                </p:cTn>
                              </p:par>
                            </p:childTnLst>
                          </p:cTn>
                        </p:par>
                        <p:par>
                          <p:cTn id="44" fill="hold" nodeType="afterGroup">
                            <p:stCondLst>
                              <p:cond delay="5000"/>
                            </p:stCondLst>
                            <p:childTnLst>
                              <p:par>
                                <p:cTn id="45" presetID="5" presetClass="entr" presetSubtype="10" fill="hold" grpId="0" nodeType="afterEffect">
                                  <p:stCondLst>
                                    <p:cond delay="0"/>
                                  </p:stCondLst>
                                  <p:childTnLst>
                                    <p:set>
                                      <p:cBhvr>
                                        <p:cTn id="46" dur="1" fill="hold">
                                          <p:stCondLst>
                                            <p:cond delay="0"/>
                                          </p:stCondLst>
                                        </p:cTn>
                                        <p:tgtEl>
                                          <p:spTgt spid="17417"/>
                                        </p:tgtEl>
                                        <p:attrNameLst>
                                          <p:attrName>style.visibility</p:attrName>
                                        </p:attrNameLst>
                                      </p:cBhvr>
                                      <p:to>
                                        <p:strVal val="visible"/>
                                      </p:to>
                                    </p:set>
                                    <p:animEffect transition="in" filter="checkerboard(across)">
                                      <p:cBhvr>
                                        <p:cTn id="47" dur="500"/>
                                        <p:tgtEl>
                                          <p:spTgt spid="17417"/>
                                        </p:tgtEl>
                                      </p:cBhvr>
                                    </p:animEffect>
                                  </p:childTnLst>
                                </p:cTn>
                              </p:par>
                            </p:childTnLst>
                          </p:cTn>
                        </p:par>
                        <p:par>
                          <p:cTn id="48" fill="hold" nodeType="afterGroup">
                            <p:stCondLst>
                              <p:cond delay="5500"/>
                            </p:stCondLst>
                            <p:childTnLst>
                              <p:par>
                                <p:cTn id="49" presetID="5" presetClass="entr" presetSubtype="10" fill="hold" grpId="0" nodeType="afterEffect">
                                  <p:stCondLst>
                                    <p:cond delay="0"/>
                                  </p:stCondLst>
                                  <p:childTnLst>
                                    <p:set>
                                      <p:cBhvr>
                                        <p:cTn id="50" dur="1" fill="hold">
                                          <p:stCondLst>
                                            <p:cond delay="0"/>
                                          </p:stCondLst>
                                        </p:cTn>
                                        <p:tgtEl>
                                          <p:spTgt spid="17418"/>
                                        </p:tgtEl>
                                        <p:attrNameLst>
                                          <p:attrName>style.visibility</p:attrName>
                                        </p:attrNameLst>
                                      </p:cBhvr>
                                      <p:to>
                                        <p:strVal val="visible"/>
                                      </p:to>
                                    </p:set>
                                    <p:animEffect transition="in" filter="checkerboard(across)">
                                      <p:cBhvr>
                                        <p:cTn id="51" dur="500"/>
                                        <p:tgtEl>
                                          <p:spTgt spid="17418"/>
                                        </p:tgtEl>
                                      </p:cBhvr>
                                    </p:animEffect>
                                  </p:childTnLst>
                                </p:cTn>
                              </p:par>
                            </p:childTnLst>
                          </p:cTn>
                        </p:par>
                        <p:par>
                          <p:cTn id="52" fill="hold" nodeType="afterGroup">
                            <p:stCondLst>
                              <p:cond delay="6000"/>
                            </p:stCondLst>
                            <p:childTnLst>
                              <p:par>
                                <p:cTn id="53" presetID="5" presetClass="entr" presetSubtype="10" fill="hold" grpId="0" nodeType="afterEffect">
                                  <p:stCondLst>
                                    <p:cond delay="0"/>
                                  </p:stCondLst>
                                  <p:childTnLst>
                                    <p:set>
                                      <p:cBhvr>
                                        <p:cTn id="54" dur="1" fill="hold">
                                          <p:stCondLst>
                                            <p:cond delay="0"/>
                                          </p:stCondLst>
                                        </p:cTn>
                                        <p:tgtEl>
                                          <p:spTgt spid="17419"/>
                                        </p:tgtEl>
                                        <p:attrNameLst>
                                          <p:attrName>style.visibility</p:attrName>
                                        </p:attrNameLst>
                                      </p:cBhvr>
                                      <p:to>
                                        <p:strVal val="visible"/>
                                      </p:to>
                                    </p:set>
                                    <p:animEffect transition="in" filter="checkerboard(across)">
                                      <p:cBhvr>
                                        <p:cTn id="55" dur="500"/>
                                        <p:tgtEl>
                                          <p:spTgt spid="17419"/>
                                        </p:tgtEl>
                                      </p:cBhvr>
                                    </p:animEffect>
                                  </p:childTnLst>
                                </p:cTn>
                              </p:par>
                            </p:childTnLst>
                          </p:cTn>
                        </p:par>
                        <p:par>
                          <p:cTn id="56" fill="hold" nodeType="afterGroup">
                            <p:stCondLst>
                              <p:cond delay="6500"/>
                            </p:stCondLst>
                            <p:childTnLst>
                              <p:par>
                                <p:cTn id="57" presetID="5" presetClass="entr" presetSubtype="10" fill="hold" grpId="0" nodeType="afterEffect">
                                  <p:stCondLst>
                                    <p:cond delay="0"/>
                                  </p:stCondLst>
                                  <p:childTnLst>
                                    <p:set>
                                      <p:cBhvr>
                                        <p:cTn id="58" dur="1" fill="hold">
                                          <p:stCondLst>
                                            <p:cond delay="0"/>
                                          </p:stCondLst>
                                        </p:cTn>
                                        <p:tgtEl>
                                          <p:spTgt spid="17420"/>
                                        </p:tgtEl>
                                        <p:attrNameLst>
                                          <p:attrName>style.visibility</p:attrName>
                                        </p:attrNameLst>
                                      </p:cBhvr>
                                      <p:to>
                                        <p:strVal val="visible"/>
                                      </p:to>
                                    </p:set>
                                    <p:animEffect transition="in" filter="checkerboard(across)">
                                      <p:cBhvr>
                                        <p:cTn id="59" dur="500"/>
                                        <p:tgtEl>
                                          <p:spTgt spid="17420"/>
                                        </p:tgtEl>
                                      </p:cBhvr>
                                    </p:animEffect>
                                  </p:childTnLst>
                                </p:cTn>
                              </p:par>
                            </p:childTnLst>
                          </p:cTn>
                        </p:par>
                        <p:par>
                          <p:cTn id="60" fill="hold" nodeType="afterGroup">
                            <p:stCondLst>
                              <p:cond delay="7000"/>
                            </p:stCondLst>
                            <p:childTnLst>
                              <p:par>
                                <p:cTn id="61" presetID="5" presetClass="entr" presetSubtype="10" fill="hold" grpId="0" nodeType="afterEffect">
                                  <p:stCondLst>
                                    <p:cond delay="0"/>
                                  </p:stCondLst>
                                  <p:childTnLst>
                                    <p:set>
                                      <p:cBhvr>
                                        <p:cTn id="62" dur="1" fill="hold">
                                          <p:stCondLst>
                                            <p:cond delay="0"/>
                                          </p:stCondLst>
                                        </p:cTn>
                                        <p:tgtEl>
                                          <p:spTgt spid="17423"/>
                                        </p:tgtEl>
                                        <p:attrNameLst>
                                          <p:attrName>style.visibility</p:attrName>
                                        </p:attrNameLst>
                                      </p:cBhvr>
                                      <p:to>
                                        <p:strVal val="visible"/>
                                      </p:to>
                                    </p:set>
                                    <p:animEffect transition="in" filter="checkerboard(across)">
                                      <p:cBhvr>
                                        <p:cTn id="63" dur="500"/>
                                        <p:tgtEl>
                                          <p:spTgt spid="17423"/>
                                        </p:tgtEl>
                                      </p:cBhvr>
                                    </p:animEffect>
                                  </p:childTnLst>
                                </p:cTn>
                              </p:par>
                            </p:childTnLst>
                          </p:cTn>
                        </p:par>
                        <p:par>
                          <p:cTn id="64" fill="hold" nodeType="afterGroup">
                            <p:stCondLst>
                              <p:cond delay="7500"/>
                            </p:stCondLst>
                            <p:childTnLst>
                              <p:par>
                                <p:cTn id="65" presetID="5" presetClass="entr" presetSubtype="10" fill="hold" grpId="0" nodeType="afterEffect">
                                  <p:stCondLst>
                                    <p:cond delay="0"/>
                                  </p:stCondLst>
                                  <p:childTnLst>
                                    <p:set>
                                      <p:cBhvr>
                                        <p:cTn id="66" dur="1" fill="hold">
                                          <p:stCondLst>
                                            <p:cond delay="0"/>
                                          </p:stCondLst>
                                        </p:cTn>
                                        <p:tgtEl>
                                          <p:spTgt spid="17422"/>
                                        </p:tgtEl>
                                        <p:attrNameLst>
                                          <p:attrName>style.visibility</p:attrName>
                                        </p:attrNameLst>
                                      </p:cBhvr>
                                      <p:to>
                                        <p:strVal val="visible"/>
                                      </p:to>
                                    </p:set>
                                    <p:animEffect transition="in" filter="checkerboard(across)">
                                      <p:cBhvr>
                                        <p:cTn id="67" dur="500"/>
                                        <p:tgtEl>
                                          <p:spTgt spid="17422"/>
                                        </p:tgtEl>
                                      </p:cBhvr>
                                    </p:animEffect>
                                  </p:childTnLst>
                                </p:cTn>
                              </p:par>
                            </p:childTnLst>
                          </p:cTn>
                        </p:par>
                        <p:par>
                          <p:cTn id="68" fill="hold" nodeType="afterGroup">
                            <p:stCondLst>
                              <p:cond delay="8000"/>
                            </p:stCondLst>
                            <p:childTnLst>
                              <p:par>
                                <p:cTn id="69" presetID="5" presetClass="entr" presetSubtype="10" fill="hold" grpId="0" nodeType="afterEffect">
                                  <p:stCondLst>
                                    <p:cond delay="0"/>
                                  </p:stCondLst>
                                  <p:childTnLst>
                                    <p:set>
                                      <p:cBhvr>
                                        <p:cTn id="70" dur="1" fill="hold">
                                          <p:stCondLst>
                                            <p:cond delay="0"/>
                                          </p:stCondLst>
                                        </p:cTn>
                                        <p:tgtEl>
                                          <p:spTgt spid="17427"/>
                                        </p:tgtEl>
                                        <p:attrNameLst>
                                          <p:attrName>style.visibility</p:attrName>
                                        </p:attrNameLst>
                                      </p:cBhvr>
                                      <p:to>
                                        <p:strVal val="visible"/>
                                      </p:to>
                                    </p:set>
                                    <p:animEffect transition="in" filter="checkerboard(across)">
                                      <p:cBhvr>
                                        <p:cTn id="71" dur="500"/>
                                        <p:tgtEl>
                                          <p:spTgt spid="17427"/>
                                        </p:tgtEl>
                                      </p:cBhvr>
                                    </p:animEffect>
                                  </p:childTnLst>
                                </p:cTn>
                              </p:par>
                            </p:childTnLst>
                          </p:cTn>
                        </p:par>
                        <p:par>
                          <p:cTn id="72" fill="hold" nodeType="afterGroup">
                            <p:stCondLst>
                              <p:cond delay="8500"/>
                            </p:stCondLst>
                            <p:childTnLst>
                              <p:par>
                                <p:cTn id="73" presetID="5" presetClass="entr" presetSubtype="10" fill="hold" grpId="0" nodeType="afterEffect">
                                  <p:stCondLst>
                                    <p:cond delay="0"/>
                                  </p:stCondLst>
                                  <p:childTnLst>
                                    <p:set>
                                      <p:cBhvr>
                                        <p:cTn id="74" dur="1" fill="hold">
                                          <p:stCondLst>
                                            <p:cond delay="0"/>
                                          </p:stCondLst>
                                        </p:cTn>
                                        <p:tgtEl>
                                          <p:spTgt spid="17426"/>
                                        </p:tgtEl>
                                        <p:attrNameLst>
                                          <p:attrName>style.visibility</p:attrName>
                                        </p:attrNameLst>
                                      </p:cBhvr>
                                      <p:to>
                                        <p:strVal val="visible"/>
                                      </p:to>
                                    </p:set>
                                    <p:animEffect transition="in" filter="checkerboard(across)">
                                      <p:cBhvr>
                                        <p:cTn id="75" dur="500"/>
                                        <p:tgtEl>
                                          <p:spTgt spid="17426"/>
                                        </p:tgtEl>
                                      </p:cBhvr>
                                    </p:animEffect>
                                  </p:childTnLst>
                                </p:cTn>
                              </p:par>
                            </p:childTnLst>
                          </p:cTn>
                        </p:par>
                        <p:par>
                          <p:cTn id="76" fill="hold" nodeType="afterGroup">
                            <p:stCondLst>
                              <p:cond delay="9000"/>
                            </p:stCondLst>
                            <p:childTnLst>
                              <p:par>
                                <p:cTn id="77" presetID="5" presetClass="entr" presetSubtype="10" fill="hold" grpId="0" nodeType="afterEffect">
                                  <p:stCondLst>
                                    <p:cond delay="0"/>
                                  </p:stCondLst>
                                  <p:childTnLst>
                                    <p:set>
                                      <p:cBhvr>
                                        <p:cTn id="78" dur="1" fill="hold">
                                          <p:stCondLst>
                                            <p:cond delay="0"/>
                                          </p:stCondLst>
                                        </p:cTn>
                                        <p:tgtEl>
                                          <p:spTgt spid="17428"/>
                                        </p:tgtEl>
                                        <p:attrNameLst>
                                          <p:attrName>style.visibility</p:attrName>
                                        </p:attrNameLst>
                                      </p:cBhvr>
                                      <p:to>
                                        <p:strVal val="visible"/>
                                      </p:to>
                                    </p:set>
                                    <p:animEffect transition="in" filter="checkerboard(across)">
                                      <p:cBhvr>
                                        <p:cTn id="79" dur="500"/>
                                        <p:tgtEl>
                                          <p:spTgt spid="17428"/>
                                        </p:tgtEl>
                                      </p:cBhvr>
                                    </p:animEffect>
                                  </p:childTnLst>
                                </p:cTn>
                              </p:par>
                            </p:childTnLst>
                          </p:cTn>
                        </p:par>
                        <p:par>
                          <p:cTn id="80" fill="hold" nodeType="afterGroup">
                            <p:stCondLst>
                              <p:cond delay="9500"/>
                            </p:stCondLst>
                            <p:childTnLst>
                              <p:par>
                                <p:cTn id="81" presetID="5" presetClass="entr" presetSubtype="10" fill="hold" grpId="0" nodeType="afterEffect">
                                  <p:stCondLst>
                                    <p:cond delay="0"/>
                                  </p:stCondLst>
                                  <p:childTnLst>
                                    <p:set>
                                      <p:cBhvr>
                                        <p:cTn id="82" dur="1" fill="hold">
                                          <p:stCondLst>
                                            <p:cond delay="0"/>
                                          </p:stCondLst>
                                        </p:cTn>
                                        <p:tgtEl>
                                          <p:spTgt spid="17429"/>
                                        </p:tgtEl>
                                        <p:attrNameLst>
                                          <p:attrName>style.visibility</p:attrName>
                                        </p:attrNameLst>
                                      </p:cBhvr>
                                      <p:to>
                                        <p:strVal val="visible"/>
                                      </p:to>
                                    </p:set>
                                    <p:animEffect transition="in" filter="checkerboard(across)">
                                      <p:cBhvr>
                                        <p:cTn id="83" dur="500"/>
                                        <p:tgtEl>
                                          <p:spTgt spid="17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animBg="1"/>
      <p:bldP spid="17412" grpId="0" animBg="1"/>
      <p:bldP spid="17413" grpId="0" animBg="1"/>
      <p:bldP spid="17414" grpId="0" animBg="1"/>
      <p:bldP spid="17415" grpId="0" animBg="1"/>
      <p:bldP spid="17416" grpId="0" animBg="1"/>
      <p:bldP spid="17417" grpId="0" animBg="1"/>
      <p:bldP spid="17418" grpId="0" animBg="1"/>
      <p:bldP spid="17419" grpId="0" animBg="1"/>
      <p:bldP spid="17420" grpId="0" animBg="1"/>
      <p:bldP spid="17421" grpId="0" animBg="1"/>
      <p:bldP spid="17422" grpId="0" animBg="1"/>
      <p:bldP spid="17423" grpId="0" animBg="1"/>
      <p:bldP spid="17424" grpId="0" animBg="1"/>
      <p:bldP spid="17425" grpId="0" animBg="1"/>
      <p:bldP spid="17426" grpId="0" animBg="1"/>
      <p:bldP spid="17427" grpId="0" animBg="1"/>
      <p:bldP spid="17428" grpId="0" animBg="1"/>
      <p:bldP spid="174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Myriad Pro" pitchFamily="34" charset="0"/>
                <a:cs typeface="Arial" charset="0"/>
              </a:rPr>
              <a:t>Zero-based </a:t>
            </a:r>
            <a:r>
              <a:rPr lang="en-GB" b="1" dirty="0" smtClean="0">
                <a:latin typeface="Myriad Pro" pitchFamily="34" charset="0"/>
                <a:cs typeface="Arial" charset="0"/>
              </a:rPr>
              <a:t>budgeting</a:t>
            </a:r>
            <a:endParaRPr lang="en-US" dirty="0"/>
          </a:p>
        </p:txBody>
      </p:sp>
      <p:sp>
        <p:nvSpPr>
          <p:cNvPr id="3" name="Content Placeholder 2"/>
          <p:cNvSpPr>
            <a:spLocks noGrp="1"/>
          </p:cNvSpPr>
          <p:nvPr>
            <p:ph idx="1"/>
          </p:nvPr>
        </p:nvSpPr>
        <p:spPr/>
        <p:txBody>
          <a:bodyPr/>
          <a:lstStyle/>
          <a:p>
            <a:pPr algn="just"/>
            <a:r>
              <a:rPr lang="en-US" sz="2400" dirty="0">
                <a:latin typeface="Times New Roman" pitchFamily="18" charset="0"/>
                <a:cs typeface="Times New Roman" pitchFamily="18" charset="0"/>
              </a:rPr>
              <a:t>A method of budgeting in which all expenses must be justified for each new period. Zero-based budgeting starts from a "zero base" and every function within an organization is analyzed for its needs and costs. Budgets are then built around what is needed for the upcoming period, regardless of whether the budget is higher or lower than the previous one. </a:t>
            </a:r>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ZBB </a:t>
            </a:r>
            <a:r>
              <a:rPr lang="en-US" sz="2400" dirty="0">
                <a:latin typeface="Times New Roman" pitchFamily="18" charset="0"/>
                <a:cs typeface="Times New Roman" pitchFamily="18" charset="0"/>
              </a:rPr>
              <a:t>allows top-level strategic goals to be implemented into the budgeting process by tying them to specific functional areas of the organization, where costs can be first grouped, then measured against previous results and current expectations. </a:t>
            </a:r>
            <a:endParaRPr lang="en-US" sz="2400" dirty="0" smtClean="0">
              <a:latin typeface="Times New Roman" pitchFamily="18" charset="0"/>
              <a:cs typeface="Times New Roman" pitchFamily="18" charset="0"/>
            </a:endParaRPr>
          </a:p>
          <a:p>
            <a:pPr marL="0" indent="0" algn="just">
              <a:buNone/>
            </a:pPr>
            <a:r>
              <a:rPr lang="en-US" sz="2400" dirty="0"/>
              <a:t/>
            </a:r>
            <a:br>
              <a:rPr lang="en-US" sz="2400" dirty="0"/>
            </a:br>
            <a:r>
              <a:rPr lang="en-US" sz="2400" dirty="0"/>
              <a:t/>
            </a:r>
            <a:br>
              <a:rPr lang="en-US" sz="2400" dirty="0"/>
            </a:br>
            <a:endParaRPr lang="en-US" sz="2400" dirty="0"/>
          </a:p>
          <a:p>
            <a:endParaRPr lang="en-US" sz="2400" dirty="0"/>
          </a:p>
        </p:txBody>
      </p:sp>
    </p:spTree>
    <p:extLst>
      <p:ext uri="{BB962C8B-B14F-4D97-AF65-F5344CB8AC3E}">
        <p14:creationId xmlns:p14="http://schemas.microsoft.com/office/powerpoint/2010/main" xmlns="" val="2932703118"/>
      </p:ext>
    </p:extLst>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9"/>
          <p:cNvSpPr txBox="1">
            <a:spLocks noChangeArrowheads="1"/>
          </p:cNvSpPr>
          <p:nvPr/>
        </p:nvSpPr>
        <p:spPr bwMode="auto">
          <a:xfrm>
            <a:off x="711993" y="605632"/>
            <a:ext cx="831691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600" b="1" dirty="0">
                <a:latin typeface="Myriad Pro" pitchFamily="34" charset="0"/>
                <a:cs typeface="Arial" charset="0"/>
              </a:rPr>
              <a:t>Activity-based budgeting</a:t>
            </a:r>
          </a:p>
        </p:txBody>
      </p:sp>
      <p:sp>
        <p:nvSpPr>
          <p:cNvPr id="18435" name="Freeform 10"/>
          <p:cNvSpPr>
            <a:spLocks/>
          </p:cNvSpPr>
          <p:nvPr/>
        </p:nvSpPr>
        <p:spPr bwMode="auto">
          <a:xfrm>
            <a:off x="5845175" y="3276600"/>
            <a:ext cx="128588" cy="79375"/>
          </a:xfrm>
          <a:custGeom>
            <a:avLst/>
            <a:gdLst>
              <a:gd name="T0" fmla="*/ 0 w 163"/>
              <a:gd name="T1" fmla="*/ 0 h 100"/>
              <a:gd name="T2" fmla="*/ 2147483647 w 163"/>
              <a:gd name="T3" fmla="*/ 2147483647 h 100"/>
              <a:gd name="T4" fmla="*/ 0 w 163"/>
              <a:gd name="T5" fmla="*/ 0 h 100"/>
              <a:gd name="T6" fmla="*/ 0 w 163"/>
              <a:gd name="T7" fmla="*/ 0 h 100"/>
              <a:gd name="T8" fmla="*/ 0 60000 65536"/>
              <a:gd name="T9" fmla="*/ 0 60000 65536"/>
              <a:gd name="T10" fmla="*/ 0 60000 65536"/>
              <a:gd name="T11" fmla="*/ 0 60000 65536"/>
              <a:gd name="T12" fmla="*/ 0 w 163"/>
              <a:gd name="T13" fmla="*/ 0 h 100"/>
              <a:gd name="T14" fmla="*/ 163 w 163"/>
              <a:gd name="T15" fmla="*/ 100 h 100"/>
            </a:gdLst>
            <a:ahLst/>
            <a:cxnLst>
              <a:cxn ang="T8">
                <a:pos x="T0" y="T1"/>
              </a:cxn>
              <a:cxn ang="T9">
                <a:pos x="T2" y="T3"/>
              </a:cxn>
              <a:cxn ang="T10">
                <a:pos x="T4" y="T5"/>
              </a:cxn>
              <a:cxn ang="T11">
                <a:pos x="T6" y="T7"/>
              </a:cxn>
            </a:cxnLst>
            <a:rect l="T12" t="T13" r="T14" b="T15"/>
            <a:pathLst>
              <a:path w="163" h="100">
                <a:moveTo>
                  <a:pt x="0" y="0"/>
                </a:moveTo>
                <a:lnTo>
                  <a:pt x="163" y="100"/>
                </a:lnTo>
                <a:lnTo>
                  <a:pt x="0"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36" name="Freeform 11"/>
          <p:cNvSpPr>
            <a:spLocks/>
          </p:cNvSpPr>
          <p:nvPr/>
        </p:nvSpPr>
        <p:spPr bwMode="auto">
          <a:xfrm>
            <a:off x="3200400" y="3962400"/>
            <a:ext cx="379413" cy="203200"/>
          </a:xfrm>
          <a:custGeom>
            <a:avLst/>
            <a:gdLst>
              <a:gd name="T0" fmla="*/ 2147483647 w 478"/>
              <a:gd name="T1" fmla="*/ 2147483647 h 255"/>
              <a:gd name="T2" fmla="*/ 2147483647 w 478"/>
              <a:gd name="T3" fmla="*/ 2147483647 h 255"/>
              <a:gd name="T4" fmla="*/ 2147483647 w 478"/>
              <a:gd name="T5" fmla="*/ 2147483647 h 255"/>
              <a:gd name="T6" fmla="*/ 2147483647 w 478"/>
              <a:gd name="T7" fmla="*/ 2147483647 h 255"/>
              <a:gd name="T8" fmla="*/ 2147483647 w 478"/>
              <a:gd name="T9" fmla="*/ 2147483647 h 255"/>
              <a:gd name="T10" fmla="*/ 0 w 478"/>
              <a:gd name="T11" fmla="*/ 0 h 255"/>
              <a:gd name="T12" fmla="*/ 2147483647 w 478"/>
              <a:gd name="T13" fmla="*/ 2147483647 h 255"/>
              <a:gd name="T14" fmla="*/ 2147483647 w 478"/>
              <a:gd name="T15" fmla="*/ 2147483647 h 255"/>
              <a:gd name="T16" fmla="*/ 0 60000 65536"/>
              <a:gd name="T17" fmla="*/ 0 60000 65536"/>
              <a:gd name="T18" fmla="*/ 0 60000 65536"/>
              <a:gd name="T19" fmla="*/ 0 60000 65536"/>
              <a:gd name="T20" fmla="*/ 0 60000 65536"/>
              <a:gd name="T21" fmla="*/ 0 60000 65536"/>
              <a:gd name="T22" fmla="*/ 0 60000 65536"/>
              <a:gd name="T23" fmla="*/ 0 60000 65536"/>
              <a:gd name="T24" fmla="*/ 0 w 478"/>
              <a:gd name="T25" fmla="*/ 0 h 255"/>
              <a:gd name="T26" fmla="*/ 478 w 478"/>
              <a:gd name="T27" fmla="*/ 255 h 2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8" h="255">
                <a:moveTo>
                  <a:pt x="354" y="2"/>
                </a:moveTo>
                <a:lnTo>
                  <a:pt x="403" y="108"/>
                </a:lnTo>
                <a:lnTo>
                  <a:pt x="478" y="209"/>
                </a:lnTo>
                <a:lnTo>
                  <a:pt x="121" y="255"/>
                </a:lnTo>
                <a:lnTo>
                  <a:pt x="39" y="130"/>
                </a:lnTo>
                <a:lnTo>
                  <a:pt x="0" y="0"/>
                </a:lnTo>
                <a:lnTo>
                  <a:pt x="354" y="2"/>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37" name="Freeform 12"/>
          <p:cNvSpPr>
            <a:spLocks/>
          </p:cNvSpPr>
          <p:nvPr/>
        </p:nvSpPr>
        <p:spPr bwMode="auto">
          <a:xfrm>
            <a:off x="3200400" y="3505200"/>
            <a:ext cx="323850" cy="244475"/>
          </a:xfrm>
          <a:custGeom>
            <a:avLst/>
            <a:gdLst>
              <a:gd name="T0" fmla="*/ 2147483647 w 407"/>
              <a:gd name="T1" fmla="*/ 2147483647 h 308"/>
              <a:gd name="T2" fmla="*/ 2147483647 w 407"/>
              <a:gd name="T3" fmla="*/ 2147483647 h 308"/>
              <a:gd name="T4" fmla="*/ 2147483647 w 407"/>
              <a:gd name="T5" fmla="*/ 2147483647 h 308"/>
              <a:gd name="T6" fmla="*/ 0 w 407"/>
              <a:gd name="T7" fmla="*/ 2147483647 h 308"/>
              <a:gd name="T8" fmla="*/ 2147483647 w 407"/>
              <a:gd name="T9" fmla="*/ 2147483647 h 308"/>
              <a:gd name="T10" fmla="*/ 2147483647 w 407"/>
              <a:gd name="T11" fmla="*/ 0 h 308"/>
              <a:gd name="T12" fmla="*/ 2147483647 w 407"/>
              <a:gd name="T13" fmla="*/ 2147483647 h 308"/>
              <a:gd name="T14" fmla="*/ 2147483647 w 407"/>
              <a:gd name="T15" fmla="*/ 2147483647 h 308"/>
              <a:gd name="T16" fmla="*/ 0 60000 65536"/>
              <a:gd name="T17" fmla="*/ 0 60000 65536"/>
              <a:gd name="T18" fmla="*/ 0 60000 65536"/>
              <a:gd name="T19" fmla="*/ 0 60000 65536"/>
              <a:gd name="T20" fmla="*/ 0 60000 65536"/>
              <a:gd name="T21" fmla="*/ 0 60000 65536"/>
              <a:gd name="T22" fmla="*/ 0 60000 65536"/>
              <a:gd name="T23" fmla="*/ 0 60000 65536"/>
              <a:gd name="T24" fmla="*/ 0 w 407"/>
              <a:gd name="T25" fmla="*/ 0 h 308"/>
              <a:gd name="T26" fmla="*/ 407 w 407"/>
              <a:gd name="T27" fmla="*/ 308 h 3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7" h="308">
                <a:moveTo>
                  <a:pt x="407" y="96"/>
                </a:moveTo>
                <a:lnTo>
                  <a:pt x="358" y="201"/>
                </a:lnTo>
                <a:lnTo>
                  <a:pt x="331" y="308"/>
                </a:lnTo>
                <a:lnTo>
                  <a:pt x="0" y="258"/>
                </a:lnTo>
                <a:lnTo>
                  <a:pt x="18" y="128"/>
                </a:lnTo>
                <a:lnTo>
                  <a:pt x="90" y="0"/>
                </a:lnTo>
                <a:lnTo>
                  <a:pt x="407" y="9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38" name="Freeform 13"/>
          <p:cNvSpPr>
            <a:spLocks/>
          </p:cNvSpPr>
          <p:nvPr/>
        </p:nvSpPr>
        <p:spPr bwMode="auto">
          <a:xfrm>
            <a:off x="3429000" y="3124200"/>
            <a:ext cx="414338" cy="263525"/>
          </a:xfrm>
          <a:custGeom>
            <a:avLst/>
            <a:gdLst>
              <a:gd name="T0" fmla="*/ 2147483647 w 523"/>
              <a:gd name="T1" fmla="*/ 2147483647 h 332"/>
              <a:gd name="T2" fmla="*/ 2147483647 w 523"/>
              <a:gd name="T3" fmla="*/ 2147483647 h 332"/>
              <a:gd name="T4" fmla="*/ 2147483647 w 523"/>
              <a:gd name="T5" fmla="*/ 2147483647 h 332"/>
              <a:gd name="T6" fmla="*/ 0 w 523"/>
              <a:gd name="T7" fmla="*/ 2147483647 h 332"/>
              <a:gd name="T8" fmla="*/ 2147483647 w 523"/>
              <a:gd name="T9" fmla="*/ 2147483647 h 332"/>
              <a:gd name="T10" fmla="*/ 2147483647 w 523"/>
              <a:gd name="T11" fmla="*/ 0 h 332"/>
              <a:gd name="T12" fmla="*/ 2147483647 w 523"/>
              <a:gd name="T13" fmla="*/ 2147483647 h 332"/>
              <a:gd name="T14" fmla="*/ 2147483647 w 523"/>
              <a:gd name="T15" fmla="*/ 2147483647 h 332"/>
              <a:gd name="T16" fmla="*/ 0 60000 65536"/>
              <a:gd name="T17" fmla="*/ 0 60000 65536"/>
              <a:gd name="T18" fmla="*/ 0 60000 65536"/>
              <a:gd name="T19" fmla="*/ 0 60000 65536"/>
              <a:gd name="T20" fmla="*/ 0 60000 65536"/>
              <a:gd name="T21" fmla="*/ 0 60000 65536"/>
              <a:gd name="T22" fmla="*/ 0 60000 65536"/>
              <a:gd name="T23" fmla="*/ 0 60000 65536"/>
              <a:gd name="T24" fmla="*/ 0 w 523"/>
              <a:gd name="T25" fmla="*/ 0 h 332"/>
              <a:gd name="T26" fmla="*/ 523 w 523"/>
              <a:gd name="T27" fmla="*/ 332 h 3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3" h="332">
                <a:moveTo>
                  <a:pt x="523" y="165"/>
                </a:moveTo>
                <a:lnTo>
                  <a:pt x="384" y="245"/>
                </a:lnTo>
                <a:lnTo>
                  <a:pt x="264" y="332"/>
                </a:lnTo>
                <a:lnTo>
                  <a:pt x="0" y="197"/>
                </a:lnTo>
                <a:lnTo>
                  <a:pt x="153" y="93"/>
                </a:lnTo>
                <a:lnTo>
                  <a:pt x="331" y="0"/>
                </a:lnTo>
                <a:lnTo>
                  <a:pt x="523" y="16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39" name="Freeform 14"/>
          <p:cNvSpPr>
            <a:spLocks/>
          </p:cNvSpPr>
          <p:nvPr/>
        </p:nvSpPr>
        <p:spPr bwMode="auto">
          <a:xfrm>
            <a:off x="3962400" y="2971800"/>
            <a:ext cx="385763" cy="217488"/>
          </a:xfrm>
          <a:custGeom>
            <a:avLst/>
            <a:gdLst>
              <a:gd name="T0" fmla="*/ 2147483647 w 485"/>
              <a:gd name="T1" fmla="*/ 2147483647 h 274"/>
              <a:gd name="T2" fmla="*/ 2147483647 w 485"/>
              <a:gd name="T3" fmla="*/ 2147483647 h 274"/>
              <a:gd name="T4" fmla="*/ 2147483647 w 485"/>
              <a:gd name="T5" fmla="*/ 2147483647 h 274"/>
              <a:gd name="T6" fmla="*/ 0 w 485"/>
              <a:gd name="T7" fmla="*/ 2147483647 h 274"/>
              <a:gd name="T8" fmla="*/ 2147483647 w 485"/>
              <a:gd name="T9" fmla="*/ 2147483647 h 274"/>
              <a:gd name="T10" fmla="*/ 2147483647 w 485"/>
              <a:gd name="T11" fmla="*/ 0 h 274"/>
              <a:gd name="T12" fmla="*/ 2147483647 w 485"/>
              <a:gd name="T13" fmla="*/ 2147483647 h 274"/>
              <a:gd name="T14" fmla="*/ 2147483647 w 485"/>
              <a:gd name="T15" fmla="*/ 2147483647 h 274"/>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74"/>
              <a:gd name="T26" fmla="*/ 485 w 485"/>
              <a:gd name="T27" fmla="*/ 274 h 2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74">
                <a:moveTo>
                  <a:pt x="485" y="196"/>
                </a:moveTo>
                <a:lnTo>
                  <a:pt x="291" y="229"/>
                </a:lnTo>
                <a:lnTo>
                  <a:pt x="107" y="274"/>
                </a:lnTo>
                <a:lnTo>
                  <a:pt x="0" y="88"/>
                </a:lnTo>
                <a:lnTo>
                  <a:pt x="227" y="37"/>
                </a:lnTo>
                <a:lnTo>
                  <a:pt x="466" y="0"/>
                </a:lnTo>
                <a:lnTo>
                  <a:pt x="485" y="19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0" name="Freeform 15"/>
          <p:cNvSpPr>
            <a:spLocks/>
          </p:cNvSpPr>
          <p:nvPr/>
        </p:nvSpPr>
        <p:spPr bwMode="auto">
          <a:xfrm>
            <a:off x="4648200" y="2971800"/>
            <a:ext cx="444500" cy="174625"/>
          </a:xfrm>
          <a:custGeom>
            <a:avLst/>
            <a:gdLst>
              <a:gd name="T0" fmla="*/ 2147483647 w 560"/>
              <a:gd name="T1" fmla="*/ 2147483647 h 220"/>
              <a:gd name="T2" fmla="*/ 2147483647 w 560"/>
              <a:gd name="T3" fmla="*/ 2147483647 h 220"/>
              <a:gd name="T4" fmla="*/ 0 w 560"/>
              <a:gd name="T5" fmla="*/ 2147483647 h 220"/>
              <a:gd name="T6" fmla="*/ 2147483647 w 560"/>
              <a:gd name="T7" fmla="*/ 0 h 220"/>
              <a:gd name="T8" fmla="*/ 2147483647 w 560"/>
              <a:gd name="T9" fmla="*/ 2147483647 h 220"/>
              <a:gd name="T10" fmla="*/ 2147483647 w 560"/>
              <a:gd name="T11" fmla="*/ 2147483647 h 220"/>
              <a:gd name="T12" fmla="*/ 2147483647 w 560"/>
              <a:gd name="T13" fmla="*/ 2147483647 h 220"/>
              <a:gd name="T14" fmla="*/ 2147483647 w 560"/>
              <a:gd name="T15" fmla="*/ 2147483647 h 220"/>
              <a:gd name="T16" fmla="*/ 0 60000 65536"/>
              <a:gd name="T17" fmla="*/ 0 60000 65536"/>
              <a:gd name="T18" fmla="*/ 0 60000 65536"/>
              <a:gd name="T19" fmla="*/ 0 60000 65536"/>
              <a:gd name="T20" fmla="*/ 0 60000 65536"/>
              <a:gd name="T21" fmla="*/ 0 60000 65536"/>
              <a:gd name="T22" fmla="*/ 0 60000 65536"/>
              <a:gd name="T23" fmla="*/ 0 60000 65536"/>
              <a:gd name="T24" fmla="*/ 0 w 560"/>
              <a:gd name="T25" fmla="*/ 0 h 220"/>
              <a:gd name="T26" fmla="*/ 560 w 560"/>
              <a:gd name="T27" fmla="*/ 220 h 2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0" h="220">
                <a:moveTo>
                  <a:pt x="402" y="220"/>
                </a:moveTo>
                <a:lnTo>
                  <a:pt x="202" y="199"/>
                </a:lnTo>
                <a:lnTo>
                  <a:pt x="0" y="191"/>
                </a:lnTo>
                <a:lnTo>
                  <a:pt x="71" y="0"/>
                </a:lnTo>
                <a:lnTo>
                  <a:pt x="319" y="14"/>
                </a:lnTo>
                <a:lnTo>
                  <a:pt x="560" y="44"/>
                </a:lnTo>
                <a:lnTo>
                  <a:pt x="402" y="22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1" name="Freeform 16"/>
          <p:cNvSpPr>
            <a:spLocks/>
          </p:cNvSpPr>
          <p:nvPr/>
        </p:nvSpPr>
        <p:spPr bwMode="auto">
          <a:xfrm>
            <a:off x="5181600" y="3048000"/>
            <a:ext cx="495300" cy="219075"/>
          </a:xfrm>
          <a:custGeom>
            <a:avLst/>
            <a:gdLst>
              <a:gd name="T0" fmla="*/ 2147483647 w 625"/>
              <a:gd name="T1" fmla="*/ 2147483647 h 276"/>
              <a:gd name="T2" fmla="*/ 2147483647 w 625"/>
              <a:gd name="T3" fmla="*/ 2147483647 h 276"/>
              <a:gd name="T4" fmla="*/ 0 w 625"/>
              <a:gd name="T5" fmla="*/ 2147483647 h 276"/>
              <a:gd name="T6" fmla="*/ 2147483647 w 625"/>
              <a:gd name="T7" fmla="*/ 0 h 276"/>
              <a:gd name="T8" fmla="*/ 2147483647 w 625"/>
              <a:gd name="T9" fmla="*/ 2147483647 h 276"/>
              <a:gd name="T10" fmla="*/ 2147483647 w 625"/>
              <a:gd name="T11" fmla="*/ 2147483647 h 276"/>
              <a:gd name="T12" fmla="*/ 2147483647 w 625"/>
              <a:gd name="T13" fmla="*/ 2147483647 h 276"/>
              <a:gd name="T14" fmla="*/ 2147483647 w 625"/>
              <a:gd name="T15" fmla="*/ 2147483647 h 276"/>
              <a:gd name="T16" fmla="*/ 0 60000 65536"/>
              <a:gd name="T17" fmla="*/ 0 60000 65536"/>
              <a:gd name="T18" fmla="*/ 0 60000 65536"/>
              <a:gd name="T19" fmla="*/ 0 60000 65536"/>
              <a:gd name="T20" fmla="*/ 0 60000 65536"/>
              <a:gd name="T21" fmla="*/ 0 60000 65536"/>
              <a:gd name="T22" fmla="*/ 0 60000 65536"/>
              <a:gd name="T23" fmla="*/ 0 60000 65536"/>
              <a:gd name="T24" fmla="*/ 0 w 625"/>
              <a:gd name="T25" fmla="*/ 0 h 276"/>
              <a:gd name="T26" fmla="*/ 625 w 625"/>
              <a:gd name="T27" fmla="*/ 276 h 2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5" h="276">
                <a:moveTo>
                  <a:pt x="325" y="276"/>
                </a:moveTo>
                <a:lnTo>
                  <a:pt x="171" y="208"/>
                </a:lnTo>
                <a:lnTo>
                  <a:pt x="0" y="148"/>
                </a:lnTo>
                <a:lnTo>
                  <a:pt x="235" y="0"/>
                </a:lnTo>
                <a:lnTo>
                  <a:pt x="441" y="75"/>
                </a:lnTo>
                <a:lnTo>
                  <a:pt x="625" y="164"/>
                </a:lnTo>
                <a:lnTo>
                  <a:pt x="325" y="276"/>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2" name="Freeform 17"/>
          <p:cNvSpPr>
            <a:spLocks/>
          </p:cNvSpPr>
          <p:nvPr/>
        </p:nvSpPr>
        <p:spPr bwMode="auto">
          <a:xfrm>
            <a:off x="5784850" y="3230563"/>
            <a:ext cx="130175" cy="79375"/>
          </a:xfrm>
          <a:custGeom>
            <a:avLst/>
            <a:gdLst>
              <a:gd name="T0" fmla="*/ 0 w 162"/>
              <a:gd name="T1" fmla="*/ 0 h 100"/>
              <a:gd name="T2" fmla="*/ 2147483647 w 162"/>
              <a:gd name="T3" fmla="*/ 2147483647 h 100"/>
              <a:gd name="T4" fmla="*/ 0 w 162"/>
              <a:gd name="T5" fmla="*/ 0 h 100"/>
              <a:gd name="T6" fmla="*/ 0 w 162"/>
              <a:gd name="T7" fmla="*/ 0 h 100"/>
              <a:gd name="T8" fmla="*/ 0 60000 65536"/>
              <a:gd name="T9" fmla="*/ 0 60000 65536"/>
              <a:gd name="T10" fmla="*/ 0 60000 65536"/>
              <a:gd name="T11" fmla="*/ 0 60000 65536"/>
              <a:gd name="T12" fmla="*/ 0 w 162"/>
              <a:gd name="T13" fmla="*/ 0 h 100"/>
              <a:gd name="T14" fmla="*/ 162 w 162"/>
              <a:gd name="T15" fmla="*/ 100 h 100"/>
            </a:gdLst>
            <a:ahLst/>
            <a:cxnLst>
              <a:cxn ang="T8">
                <a:pos x="T0" y="T1"/>
              </a:cxn>
              <a:cxn ang="T9">
                <a:pos x="T2" y="T3"/>
              </a:cxn>
              <a:cxn ang="T10">
                <a:pos x="T4" y="T5"/>
              </a:cxn>
              <a:cxn ang="T11">
                <a:pos x="T6" y="T7"/>
              </a:cxn>
            </a:cxnLst>
            <a:rect l="T12" t="T13" r="T14" b="T15"/>
            <a:pathLst>
              <a:path w="162" h="100">
                <a:moveTo>
                  <a:pt x="0" y="0"/>
                </a:moveTo>
                <a:lnTo>
                  <a:pt x="162" y="100"/>
                </a:lnTo>
                <a:lnTo>
                  <a:pt x="0"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3" name="Freeform 18"/>
          <p:cNvSpPr>
            <a:spLocks/>
          </p:cNvSpPr>
          <p:nvPr/>
        </p:nvSpPr>
        <p:spPr bwMode="auto">
          <a:xfrm>
            <a:off x="5638800" y="3352800"/>
            <a:ext cx="423863" cy="211138"/>
          </a:xfrm>
          <a:custGeom>
            <a:avLst/>
            <a:gdLst>
              <a:gd name="T0" fmla="*/ 2147483647 w 534"/>
              <a:gd name="T1" fmla="*/ 2147483647 h 265"/>
              <a:gd name="T2" fmla="*/ 2147483647 w 534"/>
              <a:gd name="T3" fmla="*/ 2147483647 h 265"/>
              <a:gd name="T4" fmla="*/ 0 w 534"/>
              <a:gd name="T5" fmla="*/ 2147483647 h 265"/>
              <a:gd name="T6" fmla="*/ 2147483647 w 534"/>
              <a:gd name="T7" fmla="*/ 0 h 265"/>
              <a:gd name="T8" fmla="*/ 2147483647 w 534"/>
              <a:gd name="T9" fmla="*/ 2147483647 h 265"/>
              <a:gd name="T10" fmla="*/ 2147483647 w 534"/>
              <a:gd name="T11" fmla="*/ 2147483647 h 265"/>
              <a:gd name="T12" fmla="*/ 2147483647 w 534"/>
              <a:gd name="T13" fmla="*/ 2147483647 h 265"/>
              <a:gd name="T14" fmla="*/ 2147483647 w 534"/>
              <a:gd name="T15" fmla="*/ 2147483647 h 265"/>
              <a:gd name="T16" fmla="*/ 0 60000 65536"/>
              <a:gd name="T17" fmla="*/ 0 60000 65536"/>
              <a:gd name="T18" fmla="*/ 0 60000 65536"/>
              <a:gd name="T19" fmla="*/ 0 60000 65536"/>
              <a:gd name="T20" fmla="*/ 0 60000 65536"/>
              <a:gd name="T21" fmla="*/ 0 60000 65536"/>
              <a:gd name="T22" fmla="*/ 0 60000 65536"/>
              <a:gd name="T23" fmla="*/ 0 60000 65536"/>
              <a:gd name="T24" fmla="*/ 0 w 534"/>
              <a:gd name="T25" fmla="*/ 0 h 265"/>
              <a:gd name="T26" fmla="*/ 534 w 534"/>
              <a:gd name="T27" fmla="*/ 265 h 2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4" h="265">
                <a:moveTo>
                  <a:pt x="170" y="265"/>
                </a:moveTo>
                <a:lnTo>
                  <a:pt x="96" y="163"/>
                </a:lnTo>
                <a:lnTo>
                  <a:pt x="0" y="68"/>
                </a:lnTo>
                <a:lnTo>
                  <a:pt x="340" y="0"/>
                </a:lnTo>
                <a:lnTo>
                  <a:pt x="450" y="118"/>
                </a:lnTo>
                <a:lnTo>
                  <a:pt x="534" y="243"/>
                </a:lnTo>
                <a:lnTo>
                  <a:pt x="170" y="26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4" name="Freeform 19"/>
          <p:cNvSpPr>
            <a:spLocks/>
          </p:cNvSpPr>
          <p:nvPr/>
        </p:nvSpPr>
        <p:spPr bwMode="auto">
          <a:xfrm>
            <a:off x="5791200" y="3810000"/>
            <a:ext cx="309563" cy="230188"/>
          </a:xfrm>
          <a:custGeom>
            <a:avLst/>
            <a:gdLst>
              <a:gd name="T0" fmla="*/ 0 w 389"/>
              <a:gd name="T1" fmla="*/ 2147483647 h 290"/>
              <a:gd name="T2" fmla="*/ 2147483647 w 389"/>
              <a:gd name="T3" fmla="*/ 2147483647 h 290"/>
              <a:gd name="T4" fmla="*/ 2147483647 w 389"/>
              <a:gd name="T5" fmla="*/ 0 h 290"/>
              <a:gd name="T6" fmla="*/ 2147483647 w 389"/>
              <a:gd name="T7" fmla="*/ 2147483647 h 290"/>
              <a:gd name="T8" fmla="*/ 2147483647 w 389"/>
              <a:gd name="T9" fmla="*/ 2147483647 h 290"/>
              <a:gd name="T10" fmla="*/ 2147483647 w 389"/>
              <a:gd name="T11" fmla="*/ 2147483647 h 290"/>
              <a:gd name="T12" fmla="*/ 0 w 389"/>
              <a:gd name="T13" fmla="*/ 2147483647 h 290"/>
              <a:gd name="T14" fmla="*/ 0 w 389"/>
              <a:gd name="T15" fmla="*/ 2147483647 h 290"/>
              <a:gd name="T16" fmla="*/ 0 60000 65536"/>
              <a:gd name="T17" fmla="*/ 0 60000 65536"/>
              <a:gd name="T18" fmla="*/ 0 60000 65536"/>
              <a:gd name="T19" fmla="*/ 0 60000 65536"/>
              <a:gd name="T20" fmla="*/ 0 60000 65536"/>
              <a:gd name="T21" fmla="*/ 0 60000 65536"/>
              <a:gd name="T22" fmla="*/ 0 60000 65536"/>
              <a:gd name="T23" fmla="*/ 0 60000 65536"/>
              <a:gd name="T24" fmla="*/ 0 w 389"/>
              <a:gd name="T25" fmla="*/ 0 h 290"/>
              <a:gd name="T26" fmla="*/ 389 w 389"/>
              <a:gd name="T27" fmla="*/ 290 h 2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9" h="290">
                <a:moveTo>
                  <a:pt x="0" y="215"/>
                </a:moveTo>
                <a:lnTo>
                  <a:pt x="25" y="107"/>
                </a:lnTo>
                <a:lnTo>
                  <a:pt x="27" y="0"/>
                </a:lnTo>
                <a:lnTo>
                  <a:pt x="389" y="26"/>
                </a:lnTo>
                <a:lnTo>
                  <a:pt x="380" y="158"/>
                </a:lnTo>
                <a:lnTo>
                  <a:pt x="339" y="290"/>
                </a:lnTo>
                <a:lnTo>
                  <a:pt x="0" y="215"/>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5" name="Freeform 20"/>
          <p:cNvSpPr>
            <a:spLocks/>
          </p:cNvSpPr>
          <p:nvPr/>
        </p:nvSpPr>
        <p:spPr bwMode="auto">
          <a:xfrm>
            <a:off x="4343400" y="4572000"/>
            <a:ext cx="606425" cy="228600"/>
          </a:xfrm>
          <a:custGeom>
            <a:avLst/>
            <a:gdLst>
              <a:gd name="T0" fmla="*/ 2147483647 w 763"/>
              <a:gd name="T1" fmla="*/ 0 h 219"/>
              <a:gd name="T2" fmla="*/ 2147483647 w 763"/>
              <a:gd name="T3" fmla="*/ 2147483647 h 219"/>
              <a:gd name="T4" fmla="*/ 2147483647 w 763"/>
              <a:gd name="T5" fmla="*/ 2147483647 h 219"/>
              <a:gd name="T6" fmla="*/ 2147483647 w 763"/>
              <a:gd name="T7" fmla="*/ 2147483647 h 219"/>
              <a:gd name="T8" fmla="*/ 2147483647 w 763"/>
              <a:gd name="T9" fmla="*/ 2147483647 h 219"/>
              <a:gd name="T10" fmla="*/ 2147483647 w 763"/>
              <a:gd name="T11" fmla="*/ 2147483647 h 219"/>
              <a:gd name="T12" fmla="*/ 2147483647 w 763"/>
              <a:gd name="T13" fmla="*/ 2147483647 h 219"/>
              <a:gd name="T14" fmla="*/ 0 w 763"/>
              <a:gd name="T15" fmla="*/ 2147483647 h 219"/>
              <a:gd name="T16" fmla="*/ 2147483647 w 763"/>
              <a:gd name="T17" fmla="*/ 0 h 219"/>
              <a:gd name="T18" fmla="*/ 2147483647 w 763"/>
              <a:gd name="T19" fmla="*/ 0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3"/>
              <a:gd name="T31" fmla="*/ 0 h 219"/>
              <a:gd name="T32" fmla="*/ 763 w 763"/>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3" h="219">
                <a:moveTo>
                  <a:pt x="159" y="0"/>
                </a:moveTo>
                <a:lnTo>
                  <a:pt x="358" y="21"/>
                </a:lnTo>
                <a:lnTo>
                  <a:pt x="560" y="28"/>
                </a:lnTo>
                <a:lnTo>
                  <a:pt x="763" y="22"/>
                </a:lnTo>
                <a:lnTo>
                  <a:pt x="736" y="216"/>
                </a:lnTo>
                <a:lnTo>
                  <a:pt x="487" y="219"/>
                </a:lnTo>
                <a:lnTo>
                  <a:pt x="241" y="206"/>
                </a:lnTo>
                <a:lnTo>
                  <a:pt x="0" y="175"/>
                </a:lnTo>
                <a:lnTo>
                  <a:pt x="159"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6" name="Freeform 21"/>
          <p:cNvSpPr>
            <a:spLocks/>
          </p:cNvSpPr>
          <p:nvPr/>
        </p:nvSpPr>
        <p:spPr bwMode="auto">
          <a:xfrm>
            <a:off x="5181600" y="4495800"/>
            <a:ext cx="404813" cy="233363"/>
          </a:xfrm>
          <a:custGeom>
            <a:avLst/>
            <a:gdLst>
              <a:gd name="T0" fmla="*/ 0 w 509"/>
              <a:gd name="T1" fmla="*/ 2147483647 h 296"/>
              <a:gd name="T2" fmla="*/ 2147483647 w 509"/>
              <a:gd name="T3" fmla="*/ 2147483647 h 296"/>
              <a:gd name="T4" fmla="*/ 2147483647 w 509"/>
              <a:gd name="T5" fmla="*/ 0 h 296"/>
              <a:gd name="T6" fmla="*/ 2147483647 w 509"/>
              <a:gd name="T7" fmla="*/ 2147483647 h 296"/>
              <a:gd name="T8" fmla="*/ 2147483647 w 509"/>
              <a:gd name="T9" fmla="*/ 2147483647 h 296"/>
              <a:gd name="T10" fmla="*/ 2147483647 w 509"/>
              <a:gd name="T11" fmla="*/ 2147483647 h 296"/>
              <a:gd name="T12" fmla="*/ 0 w 509"/>
              <a:gd name="T13" fmla="*/ 2147483647 h 296"/>
              <a:gd name="T14" fmla="*/ 0 w 509"/>
              <a:gd name="T15" fmla="*/ 2147483647 h 296"/>
              <a:gd name="T16" fmla="*/ 0 60000 65536"/>
              <a:gd name="T17" fmla="*/ 0 60000 65536"/>
              <a:gd name="T18" fmla="*/ 0 60000 65536"/>
              <a:gd name="T19" fmla="*/ 0 60000 65536"/>
              <a:gd name="T20" fmla="*/ 0 60000 65536"/>
              <a:gd name="T21" fmla="*/ 0 60000 65536"/>
              <a:gd name="T22" fmla="*/ 0 60000 65536"/>
              <a:gd name="T23" fmla="*/ 0 60000 65536"/>
              <a:gd name="T24" fmla="*/ 0 w 509"/>
              <a:gd name="T25" fmla="*/ 0 h 296"/>
              <a:gd name="T26" fmla="*/ 509 w 509"/>
              <a:gd name="T27" fmla="*/ 296 h 2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9" h="296">
                <a:moveTo>
                  <a:pt x="0" y="104"/>
                </a:moveTo>
                <a:lnTo>
                  <a:pt x="184" y="58"/>
                </a:lnTo>
                <a:lnTo>
                  <a:pt x="356" y="0"/>
                </a:lnTo>
                <a:lnTo>
                  <a:pt x="509" y="178"/>
                </a:lnTo>
                <a:lnTo>
                  <a:pt x="293" y="245"/>
                </a:lnTo>
                <a:lnTo>
                  <a:pt x="64" y="296"/>
                </a:lnTo>
                <a:lnTo>
                  <a:pt x="0" y="104"/>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7" name="Freeform 22"/>
          <p:cNvSpPr>
            <a:spLocks/>
          </p:cNvSpPr>
          <p:nvPr/>
        </p:nvSpPr>
        <p:spPr bwMode="auto">
          <a:xfrm>
            <a:off x="5638800" y="4191000"/>
            <a:ext cx="407988" cy="265113"/>
          </a:xfrm>
          <a:custGeom>
            <a:avLst/>
            <a:gdLst>
              <a:gd name="T0" fmla="*/ 0 w 512"/>
              <a:gd name="T1" fmla="*/ 2147483647 h 334"/>
              <a:gd name="T2" fmla="*/ 2147483647 w 512"/>
              <a:gd name="T3" fmla="*/ 2147483647 h 334"/>
              <a:gd name="T4" fmla="*/ 2147483647 w 512"/>
              <a:gd name="T5" fmla="*/ 0 h 334"/>
              <a:gd name="T6" fmla="*/ 2147483647 w 512"/>
              <a:gd name="T7" fmla="*/ 2147483647 h 334"/>
              <a:gd name="T8" fmla="*/ 2147483647 w 512"/>
              <a:gd name="T9" fmla="*/ 2147483647 h 334"/>
              <a:gd name="T10" fmla="*/ 2147483647 w 512"/>
              <a:gd name="T11" fmla="*/ 2147483647 h 334"/>
              <a:gd name="T12" fmla="*/ 0 w 512"/>
              <a:gd name="T13" fmla="*/ 2147483647 h 334"/>
              <a:gd name="T14" fmla="*/ 0 w 512"/>
              <a:gd name="T15" fmla="*/ 2147483647 h 334"/>
              <a:gd name="T16" fmla="*/ 0 60000 65536"/>
              <a:gd name="T17" fmla="*/ 0 60000 65536"/>
              <a:gd name="T18" fmla="*/ 0 60000 65536"/>
              <a:gd name="T19" fmla="*/ 0 60000 65536"/>
              <a:gd name="T20" fmla="*/ 0 60000 65536"/>
              <a:gd name="T21" fmla="*/ 0 60000 65536"/>
              <a:gd name="T22" fmla="*/ 0 60000 65536"/>
              <a:gd name="T23" fmla="*/ 0 60000 65536"/>
              <a:gd name="T24" fmla="*/ 0 w 512"/>
              <a:gd name="T25" fmla="*/ 0 h 334"/>
              <a:gd name="T26" fmla="*/ 512 w 512"/>
              <a:gd name="T27" fmla="*/ 334 h 3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2" h="334">
                <a:moveTo>
                  <a:pt x="0" y="183"/>
                </a:moveTo>
                <a:lnTo>
                  <a:pt x="121" y="95"/>
                </a:lnTo>
                <a:lnTo>
                  <a:pt x="219" y="0"/>
                </a:lnTo>
                <a:lnTo>
                  <a:pt x="512" y="117"/>
                </a:lnTo>
                <a:lnTo>
                  <a:pt x="383" y="230"/>
                </a:lnTo>
                <a:lnTo>
                  <a:pt x="230" y="334"/>
                </a:lnTo>
                <a:lnTo>
                  <a:pt x="0" y="183"/>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8" name="Freeform 23"/>
          <p:cNvSpPr>
            <a:spLocks/>
          </p:cNvSpPr>
          <p:nvPr/>
        </p:nvSpPr>
        <p:spPr bwMode="auto">
          <a:xfrm>
            <a:off x="3505200" y="4343400"/>
            <a:ext cx="488950" cy="222250"/>
          </a:xfrm>
          <a:custGeom>
            <a:avLst/>
            <a:gdLst>
              <a:gd name="T0" fmla="*/ 2147483647 w 616"/>
              <a:gd name="T1" fmla="*/ 0 h 281"/>
              <a:gd name="T2" fmla="*/ 2147483647 w 616"/>
              <a:gd name="T3" fmla="*/ 2147483647 h 281"/>
              <a:gd name="T4" fmla="*/ 2147483647 w 616"/>
              <a:gd name="T5" fmla="*/ 2147483647 h 281"/>
              <a:gd name="T6" fmla="*/ 2147483647 w 616"/>
              <a:gd name="T7" fmla="*/ 2147483647 h 281"/>
              <a:gd name="T8" fmla="*/ 2147483647 w 616"/>
              <a:gd name="T9" fmla="*/ 2147483647 h 281"/>
              <a:gd name="T10" fmla="*/ 0 w 616"/>
              <a:gd name="T11" fmla="*/ 2147483647 h 281"/>
              <a:gd name="T12" fmla="*/ 2147483647 w 616"/>
              <a:gd name="T13" fmla="*/ 0 h 281"/>
              <a:gd name="T14" fmla="*/ 2147483647 w 616"/>
              <a:gd name="T15" fmla="*/ 0 h 281"/>
              <a:gd name="T16" fmla="*/ 0 60000 65536"/>
              <a:gd name="T17" fmla="*/ 0 60000 65536"/>
              <a:gd name="T18" fmla="*/ 0 60000 65536"/>
              <a:gd name="T19" fmla="*/ 0 60000 65536"/>
              <a:gd name="T20" fmla="*/ 0 60000 65536"/>
              <a:gd name="T21" fmla="*/ 0 60000 65536"/>
              <a:gd name="T22" fmla="*/ 0 60000 65536"/>
              <a:gd name="T23" fmla="*/ 0 60000 65536"/>
              <a:gd name="T24" fmla="*/ 0 w 616"/>
              <a:gd name="T25" fmla="*/ 0 h 281"/>
              <a:gd name="T26" fmla="*/ 616 w 616"/>
              <a:gd name="T27" fmla="*/ 281 h 2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6" h="281">
                <a:moveTo>
                  <a:pt x="323" y="0"/>
                </a:moveTo>
                <a:lnTo>
                  <a:pt x="460" y="79"/>
                </a:lnTo>
                <a:lnTo>
                  <a:pt x="616" y="149"/>
                </a:lnTo>
                <a:lnTo>
                  <a:pt x="346" y="281"/>
                </a:lnTo>
                <a:lnTo>
                  <a:pt x="162" y="192"/>
                </a:lnTo>
                <a:lnTo>
                  <a:pt x="0" y="92"/>
                </a:lnTo>
                <a:lnTo>
                  <a:pt x="323" y="0"/>
                </a:lnTo>
                <a:close/>
              </a:path>
            </a:pathLst>
          </a:custGeom>
          <a:solidFill>
            <a:srgbClr val="0000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49" name="Freeform 24"/>
          <p:cNvSpPr>
            <a:spLocks/>
          </p:cNvSpPr>
          <p:nvPr/>
        </p:nvSpPr>
        <p:spPr bwMode="auto">
          <a:xfrm>
            <a:off x="4114800" y="4419600"/>
            <a:ext cx="490538" cy="523875"/>
          </a:xfrm>
          <a:custGeom>
            <a:avLst/>
            <a:gdLst>
              <a:gd name="T0" fmla="*/ 2147483647 w 617"/>
              <a:gd name="T1" fmla="*/ 0 h 661"/>
              <a:gd name="T2" fmla="*/ 0 w 617"/>
              <a:gd name="T3" fmla="*/ 2147483647 h 661"/>
              <a:gd name="T4" fmla="*/ 2147483647 w 617"/>
              <a:gd name="T5" fmla="*/ 2147483647 h 661"/>
              <a:gd name="T6" fmla="*/ 2147483647 w 617"/>
              <a:gd name="T7" fmla="*/ 2147483647 h 661"/>
              <a:gd name="T8" fmla="*/ 2147483647 w 617"/>
              <a:gd name="T9" fmla="*/ 2147483647 h 661"/>
              <a:gd name="T10" fmla="*/ 2147483647 w 617"/>
              <a:gd name="T11" fmla="*/ 2147483647 h 661"/>
              <a:gd name="T12" fmla="*/ 2147483647 w 617"/>
              <a:gd name="T13" fmla="*/ 0 h 661"/>
              <a:gd name="T14" fmla="*/ 2147483647 w 617"/>
              <a:gd name="T15" fmla="*/ 0 h 661"/>
              <a:gd name="T16" fmla="*/ 0 60000 65536"/>
              <a:gd name="T17" fmla="*/ 0 60000 65536"/>
              <a:gd name="T18" fmla="*/ 0 60000 65536"/>
              <a:gd name="T19" fmla="*/ 0 60000 65536"/>
              <a:gd name="T20" fmla="*/ 0 60000 65536"/>
              <a:gd name="T21" fmla="*/ 0 60000 65536"/>
              <a:gd name="T22" fmla="*/ 0 60000 65536"/>
              <a:gd name="T23" fmla="*/ 0 60000 65536"/>
              <a:gd name="T24" fmla="*/ 0 w 617"/>
              <a:gd name="T25" fmla="*/ 0 h 661"/>
              <a:gd name="T26" fmla="*/ 617 w 617"/>
              <a:gd name="T27" fmla="*/ 661 h 6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7" h="661">
                <a:moveTo>
                  <a:pt x="431" y="0"/>
                </a:moveTo>
                <a:lnTo>
                  <a:pt x="0" y="291"/>
                </a:lnTo>
                <a:lnTo>
                  <a:pt x="168" y="661"/>
                </a:lnTo>
                <a:lnTo>
                  <a:pt x="405" y="644"/>
                </a:lnTo>
                <a:lnTo>
                  <a:pt x="335" y="354"/>
                </a:lnTo>
                <a:lnTo>
                  <a:pt x="617" y="74"/>
                </a:lnTo>
                <a:lnTo>
                  <a:pt x="431" y="0"/>
                </a:lnTo>
                <a:close/>
              </a:path>
            </a:pathLst>
          </a:custGeom>
          <a:solidFill>
            <a:srgbClr val="00336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solidFill>
                <a:prstClr val="black"/>
              </a:solidFill>
              <a:latin typeface="Arial" charset="0"/>
            </a:endParaRPr>
          </a:p>
        </p:txBody>
      </p:sp>
      <p:sp>
        <p:nvSpPr>
          <p:cNvPr id="18450" name="Oval 25"/>
          <p:cNvSpPr>
            <a:spLocks noChangeArrowheads="1"/>
          </p:cNvSpPr>
          <p:nvPr/>
        </p:nvSpPr>
        <p:spPr bwMode="auto">
          <a:xfrm>
            <a:off x="3505200" y="1676400"/>
            <a:ext cx="2133600" cy="10668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Identify </a:t>
            </a:r>
          </a:p>
          <a:p>
            <a:pPr algn="ctr"/>
            <a:r>
              <a:rPr lang="en-GB" sz="2000" dirty="0">
                <a:solidFill>
                  <a:srgbClr val="000066"/>
                </a:solidFill>
                <a:latin typeface="Myriad Pro" pitchFamily="34" charset="0"/>
              </a:rPr>
              <a:t>workload </a:t>
            </a:r>
          </a:p>
          <a:p>
            <a:pPr algn="ctr"/>
            <a:r>
              <a:rPr lang="en-GB" sz="2000" dirty="0">
                <a:solidFill>
                  <a:srgbClr val="000066"/>
                </a:solidFill>
                <a:latin typeface="Myriad Pro" pitchFamily="34" charset="0"/>
              </a:rPr>
              <a:t>measure</a:t>
            </a:r>
          </a:p>
        </p:txBody>
      </p:sp>
      <p:sp>
        <p:nvSpPr>
          <p:cNvPr id="18451" name="Oval 26"/>
          <p:cNvSpPr>
            <a:spLocks noChangeArrowheads="1"/>
          </p:cNvSpPr>
          <p:nvPr/>
        </p:nvSpPr>
        <p:spPr bwMode="auto">
          <a:xfrm>
            <a:off x="5791200" y="1905000"/>
            <a:ext cx="2209800" cy="12192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Estimate </a:t>
            </a:r>
          </a:p>
          <a:p>
            <a:pPr algn="ctr"/>
            <a:r>
              <a:rPr lang="en-GB" sz="2000" dirty="0">
                <a:solidFill>
                  <a:srgbClr val="000066"/>
                </a:solidFill>
                <a:latin typeface="Myriad Pro" pitchFamily="34" charset="0"/>
              </a:rPr>
              <a:t>planned </a:t>
            </a:r>
          </a:p>
          <a:p>
            <a:pPr algn="ctr"/>
            <a:r>
              <a:rPr lang="en-GB" sz="2000" dirty="0">
                <a:solidFill>
                  <a:srgbClr val="000066"/>
                </a:solidFill>
                <a:latin typeface="Myriad Pro" pitchFamily="34" charset="0"/>
              </a:rPr>
              <a:t>activity</a:t>
            </a:r>
          </a:p>
        </p:txBody>
      </p:sp>
      <p:sp>
        <p:nvSpPr>
          <p:cNvPr id="18452" name="Oval 27"/>
          <p:cNvSpPr>
            <a:spLocks noChangeArrowheads="1"/>
          </p:cNvSpPr>
          <p:nvPr/>
        </p:nvSpPr>
        <p:spPr bwMode="auto">
          <a:xfrm>
            <a:off x="6477000" y="3200400"/>
            <a:ext cx="2057400" cy="12954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Identify fixed</a:t>
            </a:r>
            <a:r>
              <a:rPr lang="en-GB" sz="2000" dirty="0">
                <a:solidFill>
                  <a:srgbClr val="000066"/>
                </a:solidFill>
                <a:latin typeface="Arial" charset="0"/>
              </a:rPr>
              <a:t> </a:t>
            </a:r>
            <a:endParaRPr lang="en-GB" sz="2000" dirty="0" smtClean="0">
              <a:solidFill>
                <a:srgbClr val="000066"/>
              </a:solidFill>
              <a:latin typeface="Arial" charset="0"/>
            </a:endParaRPr>
          </a:p>
          <a:p>
            <a:pPr algn="ctr"/>
            <a:r>
              <a:rPr lang="en-GB" sz="2000" dirty="0" smtClean="0">
                <a:solidFill>
                  <a:srgbClr val="000066"/>
                </a:solidFill>
                <a:latin typeface="Myriad Pro" pitchFamily="34" charset="0"/>
              </a:rPr>
              <a:t>costs</a:t>
            </a:r>
            <a:endParaRPr lang="en-GB" sz="2000" dirty="0">
              <a:solidFill>
                <a:srgbClr val="000066"/>
              </a:solidFill>
              <a:latin typeface="Myriad Pro" pitchFamily="34" charset="0"/>
            </a:endParaRPr>
          </a:p>
        </p:txBody>
      </p:sp>
      <p:sp>
        <p:nvSpPr>
          <p:cNvPr id="18453" name="Oval 28"/>
          <p:cNvSpPr>
            <a:spLocks noChangeArrowheads="1"/>
          </p:cNvSpPr>
          <p:nvPr/>
        </p:nvSpPr>
        <p:spPr bwMode="auto">
          <a:xfrm>
            <a:off x="5638800" y="4495800"/>
            <a:ext cx="2057400" cy="12192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Identify </a:t>
            </a:r>
          </a:p>
          <a:p>
            <a:pPr algn="ctr"/>
            <a:r>
              <a:rPr lang="en-GB" sz="2000" dirty="0">
                <a:solidFill>
                  <a:srgbClr val="000066"/>
                </a:solidFill>
                <a:latin typeface="Myriad Pro" pitchFamily="34" charset="0"/>
              </a:rPr>
              <a:t>variable costs</a:t>
            </a:r>
          </a:p>
        </p:txBody>
      </p:sp>
      <p:sp>
        <p:nvSpPr>
          <p:cNvPr id="18454" name="Oval 29"/>
          <p:cNvSpPr>
            <a:spLocks noChangeArrowheads="1"/>
          </p:cNvSpPr>
          <p:nvPr/>
        </p:nvSpPr>
        <p:spPr bwMode="auto">
          <a:xfrm>
            <a:off x="3581400" y="5105400"/>
            <a:ext cx="2209800" cy="12954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Calculate </a:t>
            </a:r>
          </a:p>
          <a:p>
            <a:pPr algn="ctr"/>
            <a:r>
              <a:rPr lang="en-GB" sz="2000" dirty="0">
                <a:solidFill>
                  <a:srgbClr val="000066"/>
                </a:solidFill>
                <a:latin typeface="Myriad Pro" pitchFamily="34" charset="0"/>
              </a:rPr>
              <a:t>marginal </a:t>
            </a:r>
            <a:endParaRPr lang="en-GB" sz="2000" dirty="0" smtClean="0">
              <a:solidFill>
                <a:srgbClr val="000066"/>
              </a:solidFill>
              <a:latin typeface="Myriad Pro" pitchFamily="34" charset="0"/>
            </a:endParaRPr>
          </a:p>
          <a:p>
            <a:pPr algn="ctr"/>
            <a:r>
              <a:rPr lang="en-GB" sz="2000" dirty="0" smtClean="0">
                <a:solidFill>
                  <a:srgbClr val="000066"/>
                </a:solidFill>
                <a:latin typeface="Myriad Pro" pitchFamily="34" charset="0"/>
              </a:rPr>
              <a:t>cost</a:t>
            </a:r>
            <a:endParaRPr lang="en-GB" sz="2000" dirty="0">
              <a:solidFill>
                <a:srgbClr val="000066"/>
              </a:solidFill>
              <a:latin typeface="Myriad Pro" pitchFamily="34" charset="0"/>
            </a:endParaRPr>
          </a:p>
        </p:txBody>
      </p:sp>
      <p:sp>
        <p:nvSpPr>
          <p:cNvPr id="18455" name="Oval 30"/>
          <p:cNvSpPr>
            <a:spLocks noChangeArrowheads="1"/>
          </p:cNvSpPr>
          <p:nvPr/>
        </p:nvSpPr>
        <p:spPr bwMode="auto">
          <a:xfrm>
            <a:off x="1066800" y="1905000"/>
            <a:ext cx="2286000" cy="13716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Flex variable </a:t>
            </a:r>
          </a:p>
          <a:p>
            <a:pPr algn="ctr"/>
            <a:r>
              <a:rPr lang="en-GB" sz="2000" dirty="0">
                <a:solidFill>
                  <a:srgbClr val="000066"/>
                </a:solidFill>
                <a:latin typeface="Myriad Pro" pitchFamily="34" charset="0"/>
              </a:rPr>
              <a:t>budget by </a:t>
            </a:r>
          </a:p>
          <a:p>
            <a:pPr algn="ctr"/>
            <a:r>
              <a:rPr lang="en-GB" sz="2000" dirty="0">
                <a:solidFill>
                  <a:srgbClr val="000066"/>
                </a:solidFill>
                <a:latin typeface="Myriad Pro" pitchFamily="34" charset="0"/>
              </a:rPr>
              <a:t>actual activity</a:t>
            </a:r>
          </a:p>
        </p:txBody>
      </p:sp>
      <p:sp>
        <p:nvSpPr>
          <p:cNvPr id="18456" name="Oval 31"/>
          <p:cNvSpPr>
            <a:spLocks noChangeArrowheads="1"/>
          </p:cNvSpPr>
          <p:nvPr/>
        </p:nvSpPr>
        <p:spPr bwMode="auto">
          <a:xfrm>
            <a:off x="533400" y="3352800"/>
            <a:ext cx="2362200" cy="12192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Calculate budget</a:t>
            </a:r>
          </a:p>
        </p:txBody>
      </p:sp>
      <p:sp>
        <p:nvSpPr>
          <p:cNvPr id="18457" name="Oval 32"/>
          <p:cNvSpPr>
            <a:spLocks noChangeArrowheads="1"/>
          </p:cNvSpPr>
          <p:nvPr/>
        </p:nvSpPr>
        <p:spPr bwMode="auto">
          <a:xfrm>
            <a:off x="1066800" y="4648200"/>
            <a:ext cx="2438400" cy="1295400"/>
          </a:xfrm>
          <a:prstGeom prst="ellipse">
            <a:avLst/>
          </a:prstGeom>
          <a:noFill/>
          <a:ln w="38100">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r>
              <a:rPr lang="en-GB" sz="2000" dirty="0">
                <a:solidFill>
                  <a:srgbClr val="000066"/>
                </a:solidFill>
                <a:latin typeface="Myriad Pro" pitchFamily="34" charset="0"/>
              </a:rPr>
              <a:t>Measure actual </a:t>
            </a:r>
          </a:p>
          <a:p>
            <a:pPr algn="ctr"/>
            <a:r>
              <a:rPr lang="en-GB" sz="2000" dirty="0">
                <a:solidFill>
                  <a:srgbClr val="000066"/>
                </a:solidFill>
                <a:latin typeface="Myriad Pro" pitchFamily="34" charset="0"/>
              </a:rPr>
              <a:t>activity</a:t>
            </a:r>
          </a:p>
        </p:txBody>
      </p:sp>
    </p:spTree>
    <p:extLst>
      <p:ext uri="{BB962C8B-B14F-4D97-AF65-F5344CB8AC3E}">
        <p14:creationId xmlns:p14="http://schemas.microsoft.com/office/powerpoint/2010/main" xmlns="" val="206158788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p:tgtEl>
                                          <p:spTgt spid="18434"/>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8445"/>
                                        </p:tgtEl>
                                        <p:attrNameLst>
                                          <p:attrName>style.visibility</p:attrName>
                                        </p:attrNameLst>
                                      </p:cBhvr>
                                      <p:to>
                                        <p:strVal val="visible"/>
                                      </p:to>
                                    </p:set>
                                    <p:animEffect transition="in" filter="checkerboard(across)">
                                      <p:cBhvr>
                                        <p:cTn id="11" dur="500"/>
                                        <p:tgtEl>
                                          <p:spTgt spid="18445"/>
                                        </p:tgtEl>
                                      </p:cBhvr>
                                    </p:animEffect>
                                  </p:childTnLst>
                                </p:cTn>
                              </p:par>
                            </p:childTnLst>
                          </p:cTn>
                        </p:par>
                        <p:par>
                          <p:cTn id="12" fill="hold" nodeType="afterGroup">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8449"/>
                                        </p:tgtEl>
                                        <p:attrNameLst>
                                          <p:attrName>style.visibility</p:attrName>
                                        </p:attrNameLst>
                                      </p:cBhvr>
                                      <p:to>
                                        <p:strVal val="visible"/>
                                      </p:to>
                                    </p:set>
                                    <p:animEffect transition="in" filter="checkerboard(across)">
                                      <p:cBhvr>
                                        <p:cTn id="15" dur="500"/>
                                        <p:tgtEl>
                                          <p:spTgt spid="18449"/>
                                        </p:tgtEl>
                                      </p:cBhvr>
                                    </p:animEffect>
                                  </p:childTnLst>
                                </p:cTn>
                              </p:par>
                            </p:childTnLst>
                          </p:cTn>
                        </p:par>
                        <p:par>
                          <p:cTn id="16" fill="hold" nodeType="afterGroup">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8448"/>
                                        </p:tgtEl>
                                        <p:attrNameLst>
                                          <p:attrName>style.visibility</p:attrName>
                                        </p:attrNameLst>
                                      </p:cBhvr>
                                      <p:to>
                                        <p:strVal val="visible"/>
                                      </p:to>
                                    </p:set>
                                    <p:animEffect transition="in" filter="checkerboard(across)">
                                      <p:cBhvr>
                                        <p:cTn id="19" dur="500"/>
                                        <p:tgtEl>
                                          <p:spTgt spid="18448"/>
                                        </p:tgtEl>
                                      </p:cBhvr>
                                    </p:animEffect>
                                  </p:childTnLst>
                                </p:cTn>
                              </p:par>
                            </p:childTnLst>
                          </p:cTn>
                        </p:par>
                        <p:par>
                          <p:cTn id="20" fill="hold" nodeType="afterGroup">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18436"/>
                                        </p:tgtEl>
                                        <p:attrNameLst>
                                          <p:attrName>style.visibility</p:attrName>
                                        </p:attrNameLst>
                                      </p:cBhvr>
                                      <p:to>
                                        <p:strVal val="visible"/>
                                      </p:to>
                                    </p:set>
                                    <p:animEffect transition="in" filter="checkerboard(across)">
                                      <p:cBhvr>
                                        <p:cTn id="23" dur="500"/>
                                        <p:tgtEl>
                                          <p:spTgt spid="18436"/>
                                        </p:tgtEl>
                                      </p:cBhvr>
                                    </p:animEffect>
                                  </p:childTnLst>
                                </p:cTn>
                              </p:par>
                            </p:childTnLst>
                          </p:cTn>
                        </p:par>
                        <p:par>
                          <p:cTn id="24" fill="hold" nodeType="afterGroup">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18437"/>
                                        </p:tgtEl>
                                        <p:attrNameLst>
                                          <p:attrName>style.visibility</p:attrName>
                                        </p:attrNameLst>
                                      </p:cBhvr>
                                      <p:to>
                                        <p:strVal val="visible"/>
                                      </p:to>
                                    </p:set>
                                    <p:animEffect transition="in" filter="checkerboard(across)">
                                      <p:cBhvr>
                                        <p:cTn id="27" dur="500"/>
                                        <p:tgtEl>
                                          <p:spTgt spid="18437"/>
                                        </p:tgtEl>
                                      </p:cBhvr>
                                    </p:animEffect>
                                  </p:childTnLst>
                                </p:cTn>
                              </p:par>
                            </p:childTnLst>
                          </p:cTn>
                        </p:par>
                        <p:par>
                          <p:cTn id="28" fill="hold" nodeType="afterGroup">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18438"/>
                                        </p:tgtEl>
                                        <p:attrNameLst>
                                          <p:attrName>style.visibility</p:attrName>
                                        </p:attrNameLst>
                                      </p:cBhvr>
                                      <p:to>
                                        <p:strVal val="visible"/>
                                      </p:to>
                                    </p:set>
                                    <p:animEffect transition="in" filter="checkerboard(across)">
                                      <p:cBhvr>
                                        <p:cTn id="31" dur="500"/>
                                        <p:tgtEl>
                                          <p:spTgt spid="18438"/>
                                        </p:tgtEl>
                                      </p:cBhvr>
                                    </p:animEffect>
                                  </p:childTnLst>
                                </p:cTn>
                              </p:par>
                            </p:childTnLst>
                          </p:cTn>
                        </p:par>
                        <p:par>
                          <p:cTn id="32" fill="hold" nodeType="afterGroup">
                            <p:stCondLst>
                              <p:cond delay="3500"/>
                            </p:stCondLst>
                            <p:childTnLst>
                              <p:par>
                                <p:cTn id="33" presetID="5" presetClass="entr" presetSubtype="10" fill="hold" grpId="0" nodeType="afterEffect">
                                  <p:stCondLst>
                                    <p:cond delay="0"/>
                                  </p:stCondLst>
                                  <p:childTnLst>
                                    <p:set>
                                      <p:cBhvr>
                                        <p:cTn id="34" dur="1" fill="hold">
                                          <p:stCondLst>
                                            <p:cond delay="0"/>
                                          </p:stCondLst>
                                        </p:cTn>
                                        <p:tgtEl>
                                          <p:spTgt spid="18439"/>
                                        </p:tgtEl>
                                        <p:attrNameLst>
                                          <p:attrName>style.visibility</p:attrName>
                                        </p:attrNameLst>
                                      </p:cBhvr>
                                      <p:to>
                                        <p:strVal val="visible"/>
                                      </p:to>
                                    </p:set>
                                    <p:animEffect transition="in" filter="checkerboard(across)">
                                      <p:cBhvr>
                                        <p:cTn id="35" dur="500"/>
                                        <p:tgtEl>
                                          <p:spTgt spid="18439"/>
                                        </p:tgtEl>
                                      </p:cBhvr>
                                    </p:animEffect>
                                  </p:childTnLst>
                                </p:cTn>
                              </p:par>
                            </p:childTnLst>
                          </p:cTn>
                        </p:par>
                        <p:par>
                          <p:cTn id="36" fill="hold" nodeType="afterGroup">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18440"/>
                                        </p:tgtEl>
                                        <p:attrNameLst>
                                          <p:attrName>style.visibility</p:attrName>
                                        </p:attrNameLst>
                                      </p:cBhvr>
                                      <p:to>
                                        <p:strVal val="visible"/>
                                      </p:to>
                                    </p:set>
                                    <p:animEffect transition="in" filter="checkerboard(across)">
                                      <p:cBhvr>
                                        <p:cTn id="39" dur="500"/>
                                        <p:tgtEl>
                                          <p:spTgt spid="18440"/>
                                        </p:tgtEl>
                                      </p:cBhvr>
                                    </p:animEffect>
                                  </p:childTnLst>
                                </p:cTn>
                              </p:par>
                            </p:childTnLst>
                          </p:cTn>
                        </p:par>
                        <p:par>
                          <p:cTn id="40" fill="hold" nodeType="afterGroup">
                            <p:stCondLst>
                              <p:cond delay="4500"/>
                            </p:stCondLst>
                            <p:childTnLst>
                              <p:par>
                                <p:cTn id="41" presetID="5" presetClass="entr" presetSubtype="10" fill="hold" grpId="0" nodeType="afterEffect">
                                  <p:stCondLst>
                                    <p:cond delay="0"/>
                                  </p:stCondLst>
                                  <p:childTnLst>
                                    <p:set>
                                      <p:cBhvr>
                                        <p:cTn id="42" dur="1" fill="hold">
                                          <p:stCondLst>
                                            <p:cond delay="0"/>
                                          </p:stCondLst>
                                        </p:cTn>
                                        <p:tgtEl>
                                          <p:spTgt spid="18441"/>
                                        </p:tgtEl>
                                        <p:attrNameLst>
                                          <p:attrName>style.visibility</p:attrName>
                                        </p:attrNameLst>
                                      </p:cBhvr>
                                      <p:to>
                                        <p:strVal val="visible"/>
                                      </p:to>
                                    </p:set>
                                    <p:animEffect transition="in" filter="checkerboard(across)">
                                      <p:cBhvr>
                                        <p:cTn id="43" dur="500"/>
                                        <p:tgtEl>
                                          <p:spTgt spid="18441"/>
                                        </p:tgtEl>
                                      </p:cBhvr>
                                    </p:animEffect>
                                  </p:childTnLst>
                                </p:cTn>
                              </p:par>
                              <p:par>
                                <p:cTn id="44" presetID="5" presetClass="entr" presetSubtype="10" fill="hold" grpId="0" nodeType="withEffect">
                                  <p:stCondLst>
                                    <p:cond delay="0"/>
                                  </p:stCondLst>
                                  <p:childTnLst>
                                    <p:set>
                                      <p:cBhvr>
                                        <p:cTn id="45" dur="1" fill="hold">
                                          <p:stCondLst>
                                            <p:cond delay="0"/>
                                          </p:stCondLst>
                                        </p:cTn>
                                        <p:tgtEl>
                                          <p:spTgt spid="18435"/>
                                        </p:tgtEl>
                                        <p:attrNameLst>
                                          <p:attrName>style.visibility</p:attrName>
                                        </p:attrNameLst>
                                      </p:cBhvr>
                                      <p:to>
                                        <p:strVal val="visible"/>
                                      </p:to>
                                    </p:set>
                                    <p:animEffect transition="in" filter="checkerboard(across)">
                                      <p:cBhvr>
                                        <p:cTn id="46" dur="500"/>
                                        <p:tgtEl>
                                          <p:spTgt spid="18435"/>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18442"/>
                                        </p:tgtEl>
                                        <p:attrNameLst>
                                          <p:attrName>style.visibility</p:attrName>
                                        </p:attrNameLst>
                                      </p:cBhvr>
                                      <p:to>
                                        <p:strVal val="visible"/>
                                      </p:to>
                                    </p:set>
                                    <p:animEffect transition="in" filter="checkerboard(across)">
                                      <p:cBhvr>
                                        <p:cTn id="49" dur="500"/>
                                        <p:tgtEl>
                                          <p:spTgt spid="18442"/>
                                        </p:tgtEl>
                                      </p:cBhvr>
                                    </p:animEffect>
                                  </p:childTnLst>
                                </p:cTn>
                              </p:par>
                            </p:childTnLst>
                          </p:cTn>
                        </p:par>
                        <p:par>
                          <p:cTn id="50" fill="hold" nodeType="afterGroup">
                            <p:stCondLst>
                              <p:cond delay="5000"/>
                            </p:stCondLst>
                            <p:childTnLst>
                              <p:par>
                                <p:cTn id="51" presetID="5" presetClass="entr" presetSubtype="10" fill="hold" grpId="0" nodeType="afterEffect">
                                  <p:stCondLst>
                                    <p:cond delay="0"/>
                                  </p:stCondLst>
                                  <p:childTnLst>
                                    <p:set>
                                      <p:cBhvr>
                                        <p:cTn id="52" dur="1" fill="hold">
                                          <p:stCondLst>
                                            <p:cond delay="0"/>
                                          </p:stCondLst>
                                        </p:cTn>
                                        <p:tgtEl>
                                          <p:spTgt spid="18443"/>
                                        </p:tgtEl>
                                        <p:attrNameLst>
                                          <p:attrName>style.visibility</p:attrName>
                                        </p:attrNameLst>
                                      </p:cBhvr>
                                      <p:to>
                                        <p:strVal val="visible"/>
                                      </p:to>
                                    </p:set>
                                    <p:animEffect transition="in" filter="checkerboard(across)">
                                      <p:cBhvr>
                                        <p:cTn id="53" dur="500"/>
                                        <p:tgtEl>
                                          <p:spTgt spid="18443"/>
                                        </p:tgtEl>
                                      </p:cBhvr>
                                    </p:animEffect>
                                  </p:childTnLst>
                                </p:cTn>
                              </p:par>
                            </p:childTnLst>
                          </p:cTn>
                        </p:par>
                        <p:par>
                          <p:cTn id="54" fill="hold" nodeType="afterGroup">
                            <p:stCondLst>
                              <p:cond delay="5500"/>
                            </p:stCondLst>
                            <p:childTnLst>
                              <p:par>
                                <p:cTn id="55" presetID="5" presetClass="entr" presetSubtype="10" fill="hold" grpId="0" nodeType="afterEffect">
                                  <p:stCondLst>
                                    <p:cond delay="0"/>
                                  </p:stCondLst>
                                  <p:childTnLst>
                                    <p:set>
                                      <p:cBhvr>
                                        <p:cTn id="56" dur="1" fill="hold">
                                          <p:stCondLst>
                                            <p:cond delay="0"/>
                                          </p:stCondLst>
                                        </p:cTn>
                                        <p:tgtEl>
                                          <p:spTgt spid="18444"/>
                                        </p:tgtEl>
                                        <p:attrNameLst>
                                          <p:attrName>style.visibility</p:attrName>
                                        </p:attrNameLst>
                                      </p:cBhvr>
                                      <p:to>
                                        <p:strVal val="visible"/>
                                      </p:to>
                                    </p:set>
                                    <p:animEffect transition="in" filter="checkerboard(across)">
                                      <p:cBhvr>
                                        <p:cTn id="57" dur="500"/>
                                        <p:tgtEl>
                                          <p:spTgt spid="18444"/>
                                        </p:tgtEl>
                                      </p:cBhvr>
                                    </p:animEffect>
                                  </p:childTnLst>
                                </p:cTn>
                              </p:par>
                            </p:childTnLst>
                          </p:cTn>
                        </p:par>
                        <p:par>
                          <p:cTn id="58" fill="hold" nodeType="afterGroup">
                            <p:stCondLst>
                              <p:cond delay="6000"/>
                            </p:stCondLst>
                            <p:childTnLst>
                              <p:par>
                                <p:cTn id="59" presetID="5" presetClass="entr" presetSubtype="10" fill="hold" grpId="0" nodeType="afterEffect">
                                  <p:stCondLst>
                                    <p:cond delay="0"/>
                                  </p:stCondLst>
                                  <p:childTnLst>
                                    <p:set>
                                      <p:cBhvr>
                                        <p:cTn id="60" dur="1" fill="hold">
                                          <p:stCondLst>
                                            <p:cond delay="0"/>
                                          </p:stCondLst>
                                        </p:cTn>
                                        <p:tgtEl>
                                          <p:spTgt spid="18447"/>
                                        </p:tgtEl>
                                        <p:attrNameLst>
                                          <p:attrName>style.visibility</p:attrName>
                                        </p:attrNameLst>
                                      </p:cBhvr>
                                      <p:to>
                                        <p:strVal val="visible"/>
                                      </p:to>
                                    </p:set>
                                    <p:animEffect transition="in" filter="checkerboard(across)">
                                      <p:cBhvr>
                                        <p:cTn id="61" dur="500"/>
                                        <p:tgtEl>
                                          <p:spTgt spid="18447"/>
                                        </p:tgtEl>
                                      </p:cBhvr>
                                    </p:animEffect>
                                  </p:childTnLst>
                                </p:cTn>
                              </p:par>
                            </p:childTnLst>
                          </p:cTn>
                        </p:par>
                        <p:par>
                          <p:cTn id="62" fill="hold" nodeType="afterGroup">
                            <p:stCondLst>
                              <p:cond delay="6500"/>
                            </p:stCondLst>
                            <p:childTnLst>
                              <p:par>
                                <p:cTn id="63" presetID="5" presetClass="entr" presetSubtype="10" fill="hold" grpId="0" nodeType="afterEffect">
                                  <p:stCondLst>
                                    <p:cond delay="0"/>
                                  </p:stCondLst>
                                  <p:childTnLst>
                                    <p:set>
                                      <p:cBhvr>
                                        <p:cTn id="64" dur="1" fill="hold">
                                          <p:stCondLst>
                                            <p:cond delay="0"/>
                                          </p:stCondLst>
                                        </p:cTn>
                                        <p:tgtEl>
                                          <p:spTgt spid="18446"/>
                                        </p:tgtEl>
                                        <p:attrNameLst>
                                          <p:attrName>style.visibility</p:attrName>
                                        </p:attrNameLst>
                                      </p:cBhvr>
                                      <p:to>
                                        <p:strVal val="visible"/>
                                      </p:to>
                                    </p:set>
                                    <p:animEffect transition="in" filter="checkerboard(across)">
                                      <p:cBhvr>
                                        <p:cTn id="65" dur="500"/>
                                        <p:tgtEl>
                                          <p:spTgt spid="18446"/>
                                        </p:tgtEl>
                                      </p:cBhvr>
                                    </p:animEffect>
                                  </p:childTnLst>
                                </p:cTn>
                              </p:par>
                            </p:childTnLst>
                          </p:cTn>
                        </p:par>
                        <p:par>
                          <p:cTn id="66" fill="hold" nodeType="afterGroup">
                            <p:stCondLst>
                              <p:cond delay="7000"/>
                            </p:stCondLst>
                            <p:childTnLst>
                              <p:par>
                                <p:cTn id="67" presetID="5" presetClass="entr" presetSubtype="10" fill="hold" grpId="0" nodeType="afterEffect">
                                  <p:stCondLst>
                                    <p:cond delay="0"/>
                                  </p:stCondLst>
                                  <p:childTnLst>
                                    <p:set>
                                      <p:cBhvr>
                                        <p:cTn id="68" dur="1" fill="hold">
                                          <p:stCondLst>
                                            <p:cond delay="0"/>
                                          </p:stCondLst>
                                        </p:cTn>
                                        <p:tgtEl>
                                          <p:spTgt spid="18450"/>
                                        </p:tgtEl>
                                        <p:attrNameLst>
                                          <p:attrName>style.visibility</p:attrName>
                                        </p:attrNameLst>
                                      </p:cBhvr>
                                      <p:to>
                                        <p:strVal val="visible"/>
                                      </p:to>
                                    </p:set>
                                    <p:animEffect transition="in" filter="checkerboard(across)">
                                      <p:cBhvr>
                                        <p:cTn id="69" dur="500"/>
                                        <p:tgtEl>
                                          <p:spTgt spid="18450"/>
                                        </p:tgtEl>
                                      </p:cBhvr>
                                    </p:animEffect>
                                  </p:childTnLst>
                                </p:cTn>
                              </p:par>
                            </p:childTnLst>
                          </p:cTn>
                        </p:par>
                        <p:par>
                          <p:cTn id="70" fill="hold" nodeType="afterGroup">
                            <p:stCondLst>
                              <p:cond delay="7500"/>
                            </p:stCondLst>
                            <p:childTnLst>
                              <p:par>
                                <p:cTn id="71" presetID="5" presetClass="entr" presetSubtype="10" fill="hold" grpId="0" nodeType="afterEffect">
                                  <p:stCondLst>
                                    <p:cond delay="0"/>
                                  </p:stCondLst>
                                  <p:childTnLst>
                                    <p:set>
                                      <p:cBhvr>
                                        <p:cTn id="72" dur="1" fill="hold">
                                          <p:stCondLst>
                                            <p:cond delay="0"/>
                                          </p:stCondLst>
                                        </p:cTn>
                                        <p:tgtEl>
                                          <p:spTgt spid="18451"/>
                                        </p:tgtEl>
                                        <p:attrNameLst>
                                          <p:attrName>style.visibility</p:attrName>
                                        </p:attrNameLst>
                                      </p:cBhvr>
                                      <p:to>
                                        <p:strVal val="visible"/>
                                      </p:to>
                                    </p:set>
                                    <p:animEffect transition="in" filter="checkerboard(across)">
                                      <p:cBhvr>
                                        <p:cTn id="73" dur="500"/>
                                        <p:tgtEl>
                                          <p:spTgt spid="18451"/>
                                        </p:tgtEl>
                                      </p:cBhvr>
                                    </p:animEffect>
                                  </p:childTnLst>
                                </p:cTn>
                              </p:par>
                            </p:childTnLst>
                          </p:cTn>
                        </p:par>
                        <p:par>
                          <p:cTn id="74" fill="hold" nodeType="afterGroup">
                            <p:stCondLst>
                              <p:cond delay="8000"/>
                            </p:stCondLst>
                            <p:childTnLst>
                              <p:par>
                                <p:cTn id="75" presetID="5" presetClass="entr" presetSubtype="10" fill="hold" grpId="0" nodeType="afterEffect">
                                  <p:stCondLst>
                                    <p:cond delay="0"/>
                                  </p:stCondLst>
                                  <p:childTnLst>
                                    <p:set>
                                      <p:cBhvr>
                                        <p:cTn id="76" dur="1" fill="hold">
                                          <p:stCondLst>
                                            <p:cond delay="0"/>
                                          </p:stCondLst>
                                        </p:cTn>
                                        <p:tgtEl>
                                          <p:spTgt spid="18452"/>
                                        </p:tgtEl>
                                        <p:attrNameLst>
                                          <p:attrName>style.visibility</p:attrName>
                                        </p:attrNameLst>
                                      </p:cBhvr>
                                      <p:to>
                                        <p:strVal val="visible"/>
                                      </p:to>
                                    </p:set>
                                    <p:animEffect transition="in" filter="checkerboard(across)">
                                      <p:cBhvr>
                                        <p:cTn id="77" dur="500"/>
                                        <p:tgtEl>
                                          <p:spTgt spid="18452"/>
                                        </p:tgtEl>
                                      </p:cBhvr>
                                    </p:animEffect>
                                  </p:childTnLst>
                                </p:cTn>
                              </p:par>
                            </p:childTnLst>
                          </p:cTn>
                        </p:par>
                        <p:par>
                          <p:cTn id="78" fill="hold" nodeType="afterGroup">
                            <p:stCondLst>
                              <p:cond delay="8500"/>
                            </p:stCondLst>
                            <p:childTnLst>
                              <p:par>
                                <p:cTn id="79" presetID="5" presetClass="entr" presetSubtype="10" fill="hold" grpId="0" nodeType="afterEffect">
                                  <p:stCondLst>
                                    <p:cond delay="0"/>
                                  </p:stCondLst>
                                  <p:childTnLst>
                                    <p:set>
                                      <p:cBhvr>
                                        <p:cTn id="80" dur="1" fill="hold">
                                          <p:stCondLst>
                                            <p:cond delay="0"/>
                                          </p:stCondLst>
                                        </p:cTn>
                                        <p:tgtEl>
                                          <p:spTgt spid="18453"/>
                                        </p:tgtEl>
                                        <p:attrNameLst>
                                          <p:attrName>style.visibility</p:attrName>
                                        </p:attrNameLst>
                                      </p:cBhvr>
                                      <p:to>
                                        <p:strVal val="visible"/>
                                      </p:to>
                                    </p:set>
                                    <p:animEffect transition="in" filter="checkerboard(across)">
                                      <p:cBhvr>
                                        <p:cTn id="81" dur="500"/>
                                        <p:tgtEl>
                                          <p:spTgt spid="18453"/>
                                        </p:tgtEl>
                                      </p:cBhvr>
                                    </p:animEffect>
                                  </p:childTnLst>
                                </p:cTn>
                              </p:par>
                            </p:childTnLst>
                          </p:cTn>
                        </p:par>
                        <p:par>
                          <p:cTn id="82" fill="hold" nodeType="afterGroup">
                            <p:stCondLst>
                              <p:cond delay="9000"/>
                            </p:stCondLst>
                            <p:childTnLst>
                              <p:par>
                                <p:cTn id="83" presetID="5" presetClass="entr" presetSubtype="10" fill="hold" grpId="0" nodeType="afterEffect">
                                  <p:stCondLst>
                                    <p:cond delay="0"/>
                                  </p:stCondLst>
                                  <p:childTnLst>
                                    <p:set>
                                      <p:cBhvr>
                                        <p:cTn id="84" dur="1" fill="hold">
                                          <p:stCondLst>
                                            <p:cond delay="0"/>
                                          </p:stCondLst>
                                        </p:cTn>
                                        <p:tgtEl>
                                          <p:spTgt spid="18454"/>
                                        </p:tgtEl>
                                        <p:attrNameLst>
                                          <p:attrName>style.visibility</p:attrName>
                                        </p:attrNameLst>
                                      </p:cBhvr>
                                      <p:to>
                                        <p:strVal val="visible"/>
                                      </p:to>
                                    </p:set>
                                    <p:animEffect transition="in" filter="checkerboard(across)">
                                      <p:cBhvr>
                                        <p:cTn id="85" dur="500"/>
                                        <p:tgtEl>
                                          <p:spTgt spid="18454"/>
                                        </p:tgtEl>
                                      </p:cBhvr>
                                    </p:animEffect>
                                  </p:childTnLst>
                                </p:cTn>
                              </p:par>
                            </p:childTnLst>
                          </p:cTn>
                        </p:par>
                        <p:par>
                          <p:cTn id="86" fill="hold" nodeType="afterGroup">
                            <p:stCondLst>
                              <p:cond delay="9500"/>
                            </p:stCondLst>
                            <p:childTnLst>
                              <p:par>
                                <p:cTn id="87" presetID="5" presetClass="entr" presetSubtype="10" fill="hold" grpId="0" nodeType="afterEffect">
                                  <p:stCondLst>
                                    <p:cond delay="0"/>
                                  </p:stCondLst>
                                  <p:childTnLst>
                                    <p:set>
                                      <p:cBhvr>
                                        <p:cTn id="88" dur="1" fill="hold">
                                          <p:stCondLst>
                                            <p:cond delay="0"/>
                                          </p:stCondLst>
                                        </p:cTn>
                                        <p:tgtEl>
                                          <p:spTgt spid="18457"/>
                                        </p:tgtEl>
                                        <p:attrNameLst>
                                          <p:attrName>style.visibility</p:attrName>
                                        </p:attrNameLst>
                                      </p:cBhvr>
                                      <p:to>
                                        <p:strVal val="visible"/>
                                      </p:to>
                                    </p:set>
                                    <p:animEffect transition="in" filter="checkerboard(across)">
                                      <p:cBhvr>
                                        <p:cTn id="89" dur="500"/>
                                        <p:tgtEl>
                                          <p:spTgt spid="18457"/>
                                        </p:tgtEl>
                                      </p:cBhvr>
                                    </p:animEffect>
                                  </p:childTnLst>
                                </p:cTn>
                              </p:par>
                            </p:childTnLst>
                          </p:cTn>
                        </p:par>
                        <p:par>
                          <p:cTn id="90" fill="hold" nodeType="afterGroup">
                            <p:stCondLst>
                              <p:cond delay="10000"/>
                            </p:stCondLst>
                            <p:childTnLst>
                              <p:par>
                                <p:cTn id="91" presetID="5" presetClass="entr" presetSubtype="10" fill="hold" grpId="0" nodeType="afterEffect">
                                  <p:stCondLst>
                                    <p:cond delay="0"/>
                                  </p:stCondLst>
                                  <p:childTnLst>
                                    <p:set>
                                      <p:cBhvr>
                                        <p:cTn id="92" dur="1" fill="hold">
                                          <p:stCondLst>
                                            <p:cond delay="0"/>
                                          </p:stCondLst>
                                        </p:cTn>
                                        <p:tgtEl>
                                          <p:spTgt spid="18456"/>
                                        </p:tgtEl>
                                        <p:attrNameLst>
                                          <p:attrName>style.visibility</p:attrName>
                                        </p:attrNameLst>
                                      </p:cBhvr>
                                      <p:to>
                                        <p:strVal val="visible"/>
                                      </p:to>
                                    </p:set>
                                    <p:animEffect transition="in" filter="checkerboard(across)">
                                      <p:cBhvr>
                                        <p:cTn id="93" dur="500"/>
                                        <p:tgtEl>
                                          <p:spTgt spid="18456"/>
                                        </p:tgtEl>
                                      </p:cBhvr>
                                    </p:animEffect>
                                  </p:childTnLst>
                                </p:cTn>
                              </p:par>
                            </p:childTnLst>
                          </p:cTn>
                        </p:par>
                        <p:par>
                          <p:cTn id="94" fill="hold" nodeType="afterGroup">
                            <p:stCondLst>
                              <p:cond delay="10500"/>
                            </p:stCondLst>
                            <p:childTnLst>
                              <p:par>
                                <p:cTn id="95" presetID="5" presetClass="entr" presetSubtype="10" fill="hold" grpId="0" nodeType="afterEffect">
                                  <p:stCondLst>
                                    <p:cond delay="0"/>
                                  </p:stCondLst>
                                  <p:childTnLst>
                                    <p:set>
                                      <p:cBhvr>
                                        <p:cTn id="96" dur="1" fill="hold">
                                          <p:stCondLst>
                                            <p:cond delay="0"/>
                                          </p:stCondLst>
                                        </p:cTn>
                                        <p:tgtEl>
                                          <p:spTgt spid="18455"/>
                                        </p:tgtEl>
                                        <p:attrNameLst>
                                          <p:attrName>style.visibility</p:attrName>
                                        </p:attrNameLst>
                                      </p:cBhvr>
                                      <p:to>
                                        <p:strVal val="visible"/>
                                      </p:to>
                                    </p:set>
                                    <p:animEffect transition="in" filter="checkerboard(across)">
                                      <p:cBhvr>
                                        <p:cTn id="97" dur="500"/>
                                        <p:tgtEl>
                                          <p:spTgt spid="18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animBg="1"/>
      <p:bldP spid="18436" grpId="0" animBg="1"/>
      <p:bldP spid="18437" grpId="0" animBg="1"/>
      <p:bldP spid="18438" grpId="0" animBg="1"/>
      <p:bldP spid="18439" grpId="0" animBg="1"/>
      <p:bldP spid="18440" grpId="0" animBg="1"/>
      <p:bldP spid="18441" grpId="0" animBg="1"/>
      <p:bldP spid="18442" grpId="0" animBg="1"/>
      <p:bldP spid="18443" grpId="0" animBg="1"/>
      <p:bldP spid="18444" grpId="0" animBg="1"/>
      <p:bldP spid="18445" grpId="0" animBg="1"/>
      <p:bldP spid="18446" grpId="0" animBg="1"/>
      <p:bldP spid="18447" grpId="0" animBg="1"/>
      <p:bldP spid="18448" grpId="0" animBg="1"/>
      <p:bldP spid="18449" grpId="0" animBg="1"/>
      <p:bldP spid="18450" grpId="0" animBg="1"/>
      <p:bldP spid="18451" grpId="0" animBg="1"/>
      <p:bldP spid="18452" grpId="0" animBg="1"/>
      <p:bldP spid="18453" grpId="0" animBg="1"/>
      <p:bldP spid="18454" grpId="0" animBg="1"/>
      <p:bldP spid="18455" grpId="0" animBg="1"/>
      <p:bldP spid="18456" grpId="0" animBg="1"/>
      <p:bldP spid="184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Cash Budgeting</a:t>
            </a:r>
            <a:endParaRPr lang="en-US" b="1" dirty="0"/>
          </a:p>
        </p:txBody>
      </p:sp>
      <p:sp>
        <p:nvSpPr>
          <p:cNvPr id="3" name="Content Placeholder 2"/>
          <p:cNvSpPr>
            <a:spLocks noGrp="1"/>
          </p:cNvSpPr>
          <p:nvPr>
            <p:ph idx="1"/>
          </p:nvPr>
        </p:nvSpPr>
        <p:spPr/>
        <p:txBody>
          <a:bodyPr/>
          <a:lstStyle/>
          <a:p>
            <a:r>
              <a:rPr lang="hu-HU" sz="2800" dirty="0">
                <a:latin typeface="Times New Roman" pitchFamily="18" charset="0"/>
                <a:cs typeface="Times New Roman" pitchFamily="18" charset="0"/>
              </a:rPr>
              <a:t>The cash budget helps the firm to plan for the actual receipt and disbursement of cash</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An </a:t>
            </a:r>
            <a:r>
              <a:rPr lang="en-US" sz="2800" dirty="0">
                <a:latin typeface="Times New Roman" pitchFamily="18" charset="0"/>
                <a:cs typeface="Times New Roman" pitchFamily="18" charset="0"/>
              </a:rPr>
              <a:t>estimation of the cash inflows and outflows for a business or individual for a specific period of time. Cash budgets are often used to assess whether the entity has sufficient cash to fulfill regular operations and/or whether too much cash is being left in unproductive capacities. </a:t>
            </a:r>
            <a:r>
              <a:rPr lang="en-US" sz="2800" dirty="0">
                <a:solidFill>
                  <a:srgbClr val="000000"/>
                </a:solidFill>
                <a:latin typeface="Times New Roman" pitchFamily="18" charset="0"/>
                <a:cs typeface="Times New Roman" pitchFamily="18" charset="0"/>
              </a:rPr>
              <a:t/>
            </a:r>
            <a:br>
              <a:rPr lang="en-US" sz="2800" dirty="0">
                <a:solidFill>
                  <a:srgbClr val="000000"/>
                </a:solidFill>
                <a:latin typeface="Times New Roman" pitchFamily="18" charset="0"/>
                <a:cs typeface="Times New Roman" pitchFamily="18" charset="0"/>
              </a:rPr>
            </a:br>
            <a:r>
              <a:rPr lang="en-US" sz="2800" dirty="0">
                <a:solidFill>
                  <a:srgbClr val="000000"/>
                </a:solidFill>
                <a:latin typeface="Times New Roman" pitchFamily="18" charset="0"/>
                <a:cs typeface="Times New Roman" pitchFamily="18" charset="0"/>
              </a:rPr>
              <a:t/>
            </a:r>
            <a:br>
              <a:rPr lang="en-US" sz="2800" dirty="0">
                <a:solidFill>
                  <a:srgbClr val="000000"/>
                </a:solidFill>
                <a:latin typeface="Times New Roman" pitchFamily="18" charset="0"/>
                <a:cs typeface="Times New Roman" pitchFamily="18" charset="0"/>
              </a:rPr>
            </a:br>
            <a:endParaRPr lang="en-US" sz="2800" dirty="0">
              <a:solidFill>
                <a:srgbClr val="000000"/>
              </a:solidFill>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892398664"/>
      </p:ext>
    </p:extLst>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Cash Budgeting</a:t>
            </a:r>
            <a:endParaRPr lang="en-US" b="1" dirty="0"/>
          </a:p>
        </p:txBody>
      </p:sp>
      <p:sp>
        <p:nvSpPr>
          <p:cNvPr id="3" name="Content Placeholder 2"/>
          <p:cNvSpPr>
            <a:spLocks noGrp="1"/>
          </p:cNvSpPr>
          <p:nvPr>
            <p:ph idx="1"/>
          </p:nvPr>
        </p:nvSpPr>
        <p:spPr>
          <a:xfrm>
            <a:off x="457200" y="1600200"/>
            <a:ext cx="8229600" cy="5029200"/>
          </a:xfrm>
        </p:spPr>
        <p:txBody>
          <a:bodyPr/>
          <a:lstStyle/>
          <a:p>
            <a:pPr algn="just"/>
            <a:r>
              <a:rPr lang="en-US" sz="2800" dirty="0">
                <a:latin typeface="Times New Roman" pitchFamily="18" charset="0"/>
                <a:cs typeface="Times New Roman" pitchFamily="18" charset="0"/>
              </a:rPr>
              <a:t>A cash budget is extremely important, especially for small businesses, because it allows a company to determine how much credit it can extend to customers before it begins to have liquidity problems. </a:t>
            </a:r>
            <a:endParaRPr lang="en-US" sz="2800" dirty="0" smtClean="0">
              <a:latin typeface="Times New Roman" pitchFamily="18" charset="0"/>
              <a:cs typeface="Times New Roman" pitchFamily="18" charset="0"/>
            </a:endParaRPr>
          </a:p>
          <a:p>
            <a:pPr algn="just"/>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For </a:t>
            </a:r>
            <a:r>
              <a:rPr lang="en-US" sz="2800" dirty="0">
                <a:latin typeface="Times New Roman" pitchFamily="18" charset="0"/>
                <a:cs typeface="Times New Roman" pitchFamily="18" charset="0"/>
              </a:rPr>
              <a:t>individuals, creating a cash budget is a good method for determining where their cash is regularly being spent. This awareness can be beneficial because knowing the value of certain expenditures can yield opportunities for additional savings by cutting unnecessary costs</a:t>
            </a:r>
            <a:r>
              <a:rPr lang="en-US" sz="2800" dirty="0" smtClean="0">
                <a:latin typeface="Times New Roman" pitchFamily="18" charset="0"/>
                <a:cs typeface="Times New Roman" pitchFamily="18" charset="0"/>
              </a:rPr>
              <a:t>.</a:t>
            </a:r>
          </a:p>
          <a:p>
            <a:pPr marL="0" indent="0" algn="just">
              <a:buNone/>
            </a:pP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a:solidFill>
                  <a:srgbClr val="000000"/>
                </a:solidFill>
                <a:latin typeface="Times New Roman" pitchFamily="18" charset="0"/>
                <a:cs typeface="Times New Roman" pitchFamily="18" charset="0"/>
              </a:rPr>
              <a:t/>
            </a:r>
            <a:br>
              <a:rPr lang="en-US" sz="2800" dirty="0">
                <a:solidFill>
                  <a:srgbClr val="000000"/>
                </a:solidFill>
                <a:latin typeface="Times New Roman" pitchFamily="18" charset="0"/>
                <a:cs typeface="Times New Roman" pitchFamily="18" charset="0"/>
              </a:rPr>
            </a:br>
            <a:endParaRPr lang="en-US" sz="2800" dirty="0">
              <a:solidFill>
                <a:srgbClr val="000000"/>
              </a:solidFill>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211118341"/>
      </p:ext>
    </p:extLst>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and Development Budgets</a:t>
            </a:r>
            <a:endParaRPr lang="en-US" dirty="0"/>
          </a:p>
        </p:txBody>
      </p:sp>
      <p:sp>
        <p:nvSpPr>
          <p:cNvPr id="3" name="Content Placeholder 2"/>
          <p:cNvSpPr>
            <a:spLocks noGrp="1"/>
          </p:cNvSpPr>
          <p:nvPr>
            <p:ph idx="1"/>
          </p:nvPr>
        </p:nvSpPr>
        <p:spPr/>
        <p:txBody>
          <a:bodyPr/>
          <a:lstStyle/>
          <a:p>
            <a:r>
              <a:rPr lang="en-US" sz="2400" dirty="0">
                <a:latin typeface="Times New Roman" pitchFamily="18" charset="0"/>
                <a:cs typeface="Times New Roman" pitchFamily="18" charset="0"/>
              </a:rPr>
              <a:t>Investigative activities that a business chooses to conduct with the intention of making a discovery that can either lead to the development of new products or procedures, or to improvement of existing products or procedures. </a:t>
            </a: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Research </a:t>
            </a:r>
            <a:r>
              <a:rPr lang="en-US" sz="2400" dirty="0">
                <a:latin typeface="Times New Roman" pitchFamily="18" charset="0"/>
                <a:cs typeface="Times New Roman" pitchFamily="18" charset="0"/>
              </a:rPr>
              <a:t>and development is one of the means by which business can experience future growth by developing new products or processes to improve and expand their operations</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An outlay </a:t>
            </a:r>
            <a:r>
              <a:rPr lang="en-US" sz="2400" dirty="0">
                <a:latin typeface="Times New Roman" pitchFamily="18" charset="0"/>
                <a:cs typeface="Times New Roman" pitchFamily="18" charset="0"/>
              </a:rPr>
              <a:t>of cash for </a:t>
            </a:r>
            <a:r>
              <a:rPr lang="en-US" sz="2400" dirty="0" smtClean="0">
                <a:latin typeface="Times New Roman" pitchFamily="18" charset="0"/>
                <a:cs typeface="Times New Roman" pitchFamily="18" charset="0"/>
              </a:rPr>
              <a:t>the Research and Development activities that </a:t>
            </a:r>
            <a:r>
              <a:rPr lang="en-US" sz="2400" dirty="0">
                <a:latin typeface="Times New Roman" pitchFamily="18" charset="0"/>
                <a:cs typeface="Times New Roman" pitchFamily="18" charset="0"/>
              </a:rPr>
              <a:t>is expected to produce a cash inflow over a period of time</a:t>
            </a:r>
            <a:endParaRPr lang="en-US" sz="2400" dirty="0">
              <a:solidFill>
                <a:srgbClr val="000000"/>
              </a:solidFill>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067109014"/>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Expenditure Budgets</a:t>
            </a:r>
            <a:endParaRPr lang="en-US" dirty="0"/>
          </a:p>
        </p:txBody>
      </p:sp>
      <p:sp>
        <p:nvSpPr>
          <p:cNvPr id="3" name="Content Placeholder 2"/>
          <p:cNvSpPr>
            <a:spLocks noGrp="1"/>
          </p:cNvSpPr>
          <p:nvPr>
            <p:ph idx="1"/>
          </p:nvPr>
        </p:nvSpPr>
        <p:spPr/>
        <p:txBody>
          <a:bodyPr/>
          <a:lstStyle/>
          <a:p>
            <a:pPr algn="just"/>
            <a:r>
              <a:rPr lang="en-US" sz="2400" dirty="0">
                <a:latin typeface="Times New Roman" pitchFamily="18" charset="0"/>
                <a:cs typeface="Times New Roman" pitchFamily="18" charset="0"/>
              </a:rPr>
              <a:t>A </a:t>
            </a:r>
            <a:r>
              <a:rPr lang="en-US" sz="2400" i="1" dirty="0">
                <a:latin typeface="Times New Roman" pitchFamily="18" charset="0"/>
                <a:cs typeface="Times New Roman" pitchFamily="18" charset="0"/>
              </a:rPr>
              <a:t>capital expenditure</a:t>
            </a:r>
            <a:r>
              <a:rPr lang="en-US" sz="2400" dirty="0">
                <a:latin typeface="Times New Roman" pitchFamily="18" charset="0"/>
                <a:cs typeface="Times New Roman" pitchFamily="18" charset="0"/>
              </a:rPr>
              <a:t> is an outlay of cash for a project that is expected to produce a cash inflow over a period of time exceeding one year. Examples of projects include investments in property, plant, and equipment, research and development projects, large advertising campaigns, or any other project that requires a capital expenditure and generates a future cash flow</a:t>
            </a:r>
            <a:r>
              <a:rPr lang="en-US" sz="2400" dirty="0" smtClean="0">
                <a:latin typeface="Times New Roman" pitchFamily="18" charset="0"/>
                <a:cs typeface="Times New Roman" pitchFamily="18" charset="0"/>
              </a:rPr>
              <a:t>.</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Because capital expenditures can be very large and have a significant impact on the financial performance of the firm, great importance is placed on project selection. This process is called </a:t>
            </a:r>
            <a:r>
              <a:rPr lang="en-US" sz="2400" b="1" dirty="0">
                <a:latin typeface="Times New Roman" pitchFamily="18" charset="0"/>
                <a:cs typeface="Times New Roman" pitchFamily="18" charset="0"/>
              </a:rPr>
              <a:t>capital budgeting</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743863219"/>
      </p:ext>
    </p:extLst>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304800" y="609600"/>
            <a:ext cx="8229600" cy="1143000"/>
          </a:xfrm>
        </p:spPr>
        <p:txBody>
          <a:bodyPr>
            <a:normAutofit fontScale="90000"/>
          </a:bodyPr>
          <a:lstStyle/>
          <a:p>
            <a:r>
              <a:rPr lang="en-GB" sz="4000" b="1" dirty="0" smtClean="0"/>
              <a:t>Budgetary control – what it is ? </a:t>
            </a:r>
            <a:r>
              <a:rPr lang="en-US" sz="4000" dirty="0" smtClean="0">
                <a:solidFill>
                  <a:srgbClr val="0070C0"/>
                </a:solidFill>
              </a:rPr>
              <a:t/>
            </a:r>
            <a:br>
              <a:rPr lang="en-US" sz="4000" dirty="0" smtClean="0">
                <a:solidFill>
                  <a:srgbClr val="0070C0"/>
                </a:solidFill>
              </a:rPr>
            </a:br>
            <a:endParaRPr lang="en-US" sz="4000" dirty="0" smtClean="0">
              <a:solidFill>
                <a:srgbClr val="0070C0"/>
              </a:solidFill>
            </a:endParaRPr>
          </a:p>
        </p:txBody>
      </p:sp>
      <p:sp>
        <p:nvSpPr>
          <p:cNvPr id="47107" name="Rectangle 3"/>
          <p:cNvSpPr>
            <a:spLocks noGrp="1" noChangeArrowheads="1"/>
          </p:cNvSpPr>
          <p:nvPr>
            <p:ph idx="1"/>
          </p:nvPr>
        </p:nvSpPr>
        <p:spPr>
          <a:xfrm>
            <a:off x="457200" y="2143125"/>
            <a:ext cx="8229600" cy="3983038"/>
          </a:xfrm>
        </p:spPr>
        <p:txBody>
          <a:bodyPr/>
          <a:lstStyle/>
          <a:p>
            <a:r>
              <a:rPr lang="en-GB" smtClean="0"/>
              <a:t>Budgetary control monitors actual results against the agreed budget</a:t>
            </a:r>
          </a:p>
          <a:p>
            <a:pPr>
              <a:buFontTx/>
              <a:buNone/>
            </a:pPr>
            <a:endParaRPr lang="en-GB" sz="1000" smtClean="0"/>
          </a:p>
          <a:p>
            <a:r>
              <a:rPr lang="en-GB" smtClean="0"/>
              <a:t>Variances are identified</a:t>
            </a:r>
          </a:p>
          <a:p>
            <a:pPr>
              <a:buFontTx/>
              <a:buNone/>
            </a:pPr>
            <a:endParaRPr lang="en-GB" sz="1000" smtClean="0"/>
          </a:p>
          <a:p>
            <a:r>
              <a:rPr lang="en-GB" smtClean="0"/>
              <a:t>Corrective action taken or budget revised</a:t>
            </a:r>
          </a:p>
          <a:p>
            <a:pPr>
              <a:buFontTx/>
              <a:buNone/>
            </a:pPr>
            <a:endParaRPr lang="en-GB" sz="1000" smtClean="0"/>
          </a:p>
          <a:p>
            <a:r>
              <a:rPr lang="en-GB" smtClean="0"/>
              <a:t>Regular reports</a:t>
            </a:r>
          </a:p>
          <a:p>
            <a:endParaRPr lang="en-US" smtClean="0"/>
          </a:p>
        </p:txBody>
      </p:sp>
    </p:spTree>
    <p:extLst>
      <p:ext uri="{BB962C8B-B14F-4D97-AF65-F5344CB8AC3E}">
        <p14:creationId xmlns:p14="http://schemas.microsoft.com/office/powerpoint/2010/main" xmlns="" val="41499814"/>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143000"/>
          </a:xfrm>
        </p:spPr>
        <p:txBody>
          <a:bodyPr/>
          <a:lstStyle/>
          <a:p>
            <a:r>
              <a:rPr lang="en-US" b="1" dirty="0" smtClean="0">
                <a:latin typeface="Times New Roman" pitchFamily="18" charset="0"/>
                <a:cs typeface="Times New Roman" pitchFamily="18" charset="0"/>
              </a:rPr>
              <a:t>Variance Analysis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533400" y="1066800"/>
            <a:ext cx="8229600" cy="5638800"/>
          </a:xfrm>
        </p:spPr>
        <p:txBody>
          <a:bodyPr/>
          <a:lstStyle/>
          <a:p>
            <a:r>
              <a:rPr lang="en-US" dirty="0">
                <a:latin typeface="Times New Roman" pitchFamily="18" charset="0"/>
                <a:cs typeface="Times New Roman" pitchFamily="18" charset="0"/>
              </a:rPr>
              <a:t>Variance measures the variability (volatility) from an average. Volatility is a measure of risk, so this statistic can help determine the risk an investor might take on when purchasing a specific security</a:t>
            </a:r>
            <a:r>
              <a:rPr lang="en-US" dirty="0" smtClean="0">
                <a:latin typeface="Times New Roman" pitchFamily="18" charset="0"/>
                <a:cs typeface="Times New Roman" pitchFamily="18" charset="0"/>
              </a:rPr>
              <a:t>. </a:t>
            </a:r>
          </a:p>
          <a:p>
            <a:endParaRPr lang="en-US" sz="1600"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Using </a:t>
            </a:r>
            <a:r>
              <a:rPr lang="en-US" dirty="0">
                <a:latin typeface="Times New Roman" pitchFamily="18" charset="0"/>
                <a:cs typeface="Times New Roman" pitchFamily="18" charset="0"/>
              </a:rPr>
              <a:t>the </a:t>
            </a:r>
            <a:r>
              <a:rPr lang="en-US" b="1" dirty="0">
                <a:latin typeface="Times New Roman" pitchFamily="18" charset="0"/>
                <a:cs typeface="Times New Roman" pitchFamily="18" charset="0"/>
              </a:rPr>
              <a:t>two-variance approach</a:t>
            </a:r>
            <a:r>
              <a:rPr lang="en-US" dirty="0">
                <a:latin typeface="Times New Roman" pitchFamily="18" charset="0"/>
                <a:cs typeface="Times New Roman" pitchFamily="18" charset="0"/>
              </a:rPr>
              <a:t>, the controllable cost variance shows how well management controls its overhead </a:t>
            </a:r>
            <a:r>
              <a:rPr lang="en-US" dirty="0" smtClean="0">
                <a:latin typeface="Times New Roman" pitchFamily="18" charset="0"/>
                <a:cs typeface="Times New Roman" pitchFamily="18" charset="0"/>
              </a:rPr>
              <a:t>costs</a:t>
            </a:r>
          </a:p>
          <a:p>
            <a:pPr lvl="1"/>
            <a:r>
              <a:rPr lang="en-US" dirty="0" smtClean="0">
                <a:latin typeface="Times New Roman" pitchFamily="18" charset="0"/>
                <a:cs typeface="Times New Roman" pitchFamily="18" charset="0"/>
              </a:rPr>
              <a:t>Volume Variance</a:t>
            </a:r>
          </a:p>
          <a:p>
            <a:pPr lvl="1"/>
            <a:r>
              <a:rPr lang="en-US" dirty="0" smtClean="0">
                <a:latin typeface="Times New Roman" pitchFamily="18" charset="0"/>
                <a:cs typeface="Times New Roman" pitchFamily="18" charset="0"/>
              </a:rPr>
              <a:t>Spending Variance</a:t>
            </a:r>
            <a:r>
              <a:rPr lang="en-US" dirty="0"/>
              <a:t/>
            </a:r>
            <a:br>
              <a:rPr lang="en-US" dirty="0"/>
            </a:br>
            <a:endParaRPr lang="en-US" dirty="0"/>
          </a:p>
          <a:p>
            <a:endParaRPr lang="en-US" dirty="0"/>
          </a:p>
        </p:txBody>
      </p:sp>
    </p:spTree>
    <p:extLst>
      <p:ext uri="{BB962C8B-B14F-4D97-AF65-F5344CB8AC3E}">
        <p14:creationId xmlns:p14="http://schemas.microsoft.com/office/powerpoint/2010/main" xmlns="" val="3960658429"/>
      </p:ext>
    </p:extLst>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pitchFamily="18" charset="0"/>
                <a:cs typeface="Times New Roman" pitchFamily="18" charset="0"/>
              </a:rPr>
              <a:t>Program Evaluation and Review Techniques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a:latin typeface="Times New Roman" pitchFamily="18" charset="0"/>
                <a:cs typeface="Times New Roman" pitchFamily="18" charset="0"/>
              </a:rPr>
              <a:t>he </a:t>
            </a:r>
            <a:r>
              <a:rPr lang="en-US" sz="2400" b="1" dirty="0">
                <a:latin typeface="Times New Roman" pitchFamily="18" charset="0"/>
                <a:cs typeface="Times New Roman" pitchFamily="18" charset="0"/>
              </a:rPr>
              <a:t>Program</a:t>
            </a:r>
            <a:r>
              <a:rPr lang="en-US" sz="2400" dirty="0">
                <a:latin typeface="Times New Roman" pitchFamily="18" charset="0"/>
                <a:cs typeface="Times New Roman" pitchFamily="18" charset="0"/>
              </a:rPr>
              <a:t> (or </a:t>
            </a:r>
            <a:r>
              <a:rPr lang="en-US" sz="2400" b="1" dirty="0">
                <a:latin typeface="Times New Roman" pitchFamily="18" charset="0"/>
                <a:cs typeface="Times New Roman" pitchFamily="18" charset="0"/>
              </a:rPr>
              <a:t>Project</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Evaluation and Review Technique</a:t>
            </a:r>
            <a:r>
              <a:rPr lang="en-US" sz="2400" dirty="0">
                <a:latin typeface="Times New Roman" pitchFamily="18" charset="0"/>
                <a:cs typeface="Times New Roman" pitchFamily="18" charset="0"/>
              </a:rPr>
              <a:t>, commonly abbreviated </a:t>
            </a:r>
            <a:r>
              <a:rPr lang="en-US" sz="2400" b="1" dirty="0">
                <a:latin typeface="Times New Roman" pitchFamily="18" charset="0"/>
                <a:cs typeface="Times New Roman" pitchFamily="18" charset="0"/>
              </a:rPr>
              <a:t>PERT</a:t>
            </a:r>
            <a:r>
              <a:rPr lang="en-US" sz="2400" dirty="0">
                <a:latin typeface="Times New Roman" pitchFamily="18" charset="0"/>
                <a:cs typeface="Times New Roman" pitchFamily="18" charset="0"/>
              </a:rPr>
              <a:t>, is a statistical tool, used in project management, that is designed to analyze and represent the tasks involved in completing a given project</a:t>
            </a:r>
            <a:r>
              <a:rPr lang="en-US" sz="2400" dirty="0" smtClean="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PERT </a:t>
            </a:r>
            <a:r>
              <a:rPr lang="en-US" sz="2400" dirty="0">
                <a:latin typeface="Times New Roman" pitchFamily="18" charset="0"/>
                <a:cs typeface="Times New Roman" pitchFamily="18" charset="0"/>
              </a:rPr>
              <a:t>is a method to analyze the involved tasks in completing a given project, especially the time needed to complete each task, and to identify the minimum time needed to complete the total project</a:t>
            </a:r>
            <a:r>
              <a:rPr lang="en-US" sz="2400" dirty="0" smtClean="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PERT was developed primarily to simplify the planning and scheduling of large and complex projects.</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786835316"/>
      </p:ext>
    </p:extLst>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dirty="0" smtClean="0"/>
              <a:t>Lecture Overview</a:t>
            </a:r>
            <a:endParaRPr lang="en-US" dirty="0"/>
          </a:p>
        </p:txBody>
      </p:sp>
      <p:sp>
        <p:nvSpPr>
          <p:cNvPr id="3" name="Content Placeholder 2"/>
          <p:cNvSpPr>
            <a:spLocks noGrp="1"/>
          </p:cNvSpPr>
          <p:nvPr>
            <p:ph idx="1"/>
          </p:nvPr>
        </p:nvSpPr>
        <p:spPr>
          <a:xfrm>
            <a:off x="457200" y="685800"/>
            <a:ext cx="8229600" cy="6172200"/>
          </a:xfrm>
        </p:spPr>
        <p:txBody>
          <a:bodyPr/>
          <a:lstStyle/>
          <a:p>
            <a:pPr>
              <a:spcBef>
                <a:spcPts val="0"/>
              </a:spcBef>
            </a:pPr>
            <a:r>
              <a:rPr lang="en-GB" sz="2400" dirty="0">
                <a:latin typeface="Times New Roman" pitchFamily="18" charset="0"/>
                <a:cs typeface="Times New Roman" pitchFamily="18" charset="0"/>
              </a:rPr>
              <a:t>Budget </a:t>
            </a:r>
            <a:r>
              <a:rPr lang="en-GB" sz="2400" dirty="0" smtClean="0">
                <a:latin typeface="Times New Roman" pitchFamily="18" charset="0"/>
                <a:cs typeface="Times New Roman" pitchFamily="18" charset="0"/>
              </a:rPr>
              <a:t>Definition</a:t>
            </a:r>
          </a:p>
          <a:p>
            <a:pPr>
              <a:spcBef>
                <a:spcPts val="0"/>
              </a:spcBef>
            </a:pPr>
            <a:r>
              <a:rPr lang="en-GB" sz="2400" dirty="0">
                <a:latin typeface="Times New Roman" pitchFamily="18" charset="0"/>
                <a:cs typeface="Times New Roman" pitchFamily="18" charset="0"/>
              </a:rPr>
              <a:t>Budgets – what they </a:t>
            </a:r>
            <a:r>
              <a:rPr lang="en-GB" sz="2400" dirty="0" smtClean="0">
                <a:latin typeface="Times New Roman" pitchFamily="18" charset="0"/>
                <a:cs typeface="Times New Roman" pitchFamily="18" charset="0"/>
              </a:rPr>
              <a:t>are</a:t>
            </a:r>
          </a:p>
          <a:p>
            <a:pPr>
              <a:spcBef>
                <a:spcPts val="0"/>
              </a:spcBef>
            </a:pPr>
            <a:r>
              <a:rPr lang="en-GB" sz="2400" dirty="0">
                <a:latin typeface="Times New Roman" pitchFamily="18" charset="0"/>
                <a:cs typeface="Times New Roman" pitchFamily="18" charset="0"/>
              </a:rPr>
              <a:t>Reasons for preparing </a:t>
            </a:r>
            <a:r>
              <a:rPr lang="en-GB" sz="2400" dirty="0" smtClean="0">
                <a:latin typeface="Times New Roman" pitchFamily="18" charset="0"/>
                <a:cs typeface="Times New Roman" pitchFamily="18" charset="0"/>
              </a:rPr>
              <a:t>budgets</a:t>
            </a:r>
          </a:p>
          <a:p>
            <a:pPr>
              <a:spcBef>
                <a:spcPts val="0"/>
              </a:spcBef>
            </a:pPr>
            <a:r>
              <a:rPr lang="en-GB" sz="2400" dirty="0">
                <a:latin typeface="Times New Roman" pitchFamily="18" charset="0"/>
                <a:cs typeface="Times New Roman" pitchFamily="18" charset="0"/>
              </a:rPr>
              <a:t>When are budgets prepared </a:t>
            </a:r>
            <a:r>
              <a:rPr lang="en-GB" sz="2400" dirty="0" smtClean="0">
                <a:latin typeface="Times New Roman" pitchFamily="18" charset="0"/>
                <a:cs typeface="Times New Roman" pitchFamily="18" charset="0"/>
              </a:rPr>
              <a:t>?</a:t>
            </a:r>
          </a:p>
          <a:p>
            <a:pPr>
              <a:spcBef>
                <a:spcPts val="0"/>
              </a:spcBef>
            </a:pPr>
            <a:r>
              <a:rPr lang="en-GB" sz="2400" dirty="0">
                <a:latin typeface="Times New Roman" pitchFamily="18" charset="0"/>
                <a:cs typeface="Times New Roman" pitchFamily="18" charset="0"/>
              </a:rPr>
              <a:t>The role of the finance </a:t>
            </a:r>
            <a:r>
              <a:rPr lang="en-GB" sz="2400" dirty="0" smtClean="0">
                <a:latin typeface="Times New Roman" pitchFamily="18" charset="0"/>
                <a:cs typeface="Times New Roman" pitchFamily="18" charset="0"/>
              </a:rPr>
              <a:t>department</a:t>
            </a:r>
          </a:p>
          <a:p>
            <a:pPr>
              <a:spcBef>
                <a:spcPts val="0"/>
              </a:spcBef>
            </a:pPr>
            <a:r>
              <a:rPr lang="en-GB" sz="2400" dirty="0">
                <a:latin typeface="Times New Roman" pitchFamily="18" charset="0"/>
                <a:cs typeface="Times New Roman" pitchFamily="18" charset="0"/>
              </a:rPr>
              <a:t>Budgeting </a:t>
            </a:r>
            <a:r>
              <a:rPr lang="en-GB" sz="2400" dirty="0" smtClean="0">
                <a:latin typeface="Times New Roman" pitchFamily="18" charset="0"/>
                <a:cs typeface="Times New Roman" pitchFamily="18" charset="0"/>
              </a:rPr>
              <a:t>approaches</a:t>
            </a:r>
          </a:p>
          <a:p>
            <a:pPr lvl="1"/>
            <a:r>
              <a:rPr lang="en-GB" sz="1800" dirty="0">
                <a:latin typeface="Times New Roman" pitchFamily="18" charset="0"/>
                <a:cs typeface="Times New Roman" pitchFamily="18" charset="0"/>
              </a:rPr>
              <a:t>Historic/incremental budgeting</a:t>
            </a:r>
            <a:endParaRPr lang="en-US" sz="1800" dirty="0">
              <a:latin typeface="Times New Roman" pitchFamily="18" charset="0"/>
              <a:cs typeface="Times New Roman" pitchFamily="18" charset="0"/>
            </a:endParaRPr>
          </a:p>
          <a:p>
            <a:pPr lvl="1"/>
            <a:r>
              <a:rPr lang="en-GB" sz="1800" dirty="0">
                <a:latin typeface="Times New Roman" pitchFamily="18" charset="0"/>
                <a:cs typeface="Times New Roman" pitchFamily="18" charset="0"/>
              </a:rPr>
              <a:t>Zero-based budgeting</a:t>
            </a:r>
            <a:endParaRPr lang="en-US" sz="1800" dirty="0">
              <a:latin typeface="Times New Roman" pitchFamily="18" charset="0"/>
              <a:cs typeface="Times New Roman" pitchFamily="18" charset="0"/>
            </a:endParaRPr>
          </a:p>
          <a:p>
            <a:pPr lvl="1"/>
            <a:r>
              <a:rPr lang="en-US" sz="1800" dirty="0">
                <a:latin typeface="Times New Roman" pitchFamily="18" charset="0"/>
                <a:cs typeface="Times New Roman" pitchFamily="18" charset="0"/>
              </a:rPr>
              <a:t>Activity-based budgeting</a:t>
            </a:r>
          </a:p>
          <a:p>
            <a:pPr lvl="1"/>
            <a:r>
              <a:rPr lang="en-US" sz="1800" dirty="0">
                <a:latin typeface="Times New Roman" pitchFamily="18" charset="0"/>
                <a:cs typeface="Times New Roman" pitchFamily="18" charset="0"/>
              </a:rPr>
              <a:t>Cash </a:t>
            </a:r>
            <a:r>
              <a:rPr lang="en-US" sz="1800" dirty="0" smtClean="0">
                <a:latin typeface="Times New Roman" pitchFamily="18" charset="0"/>
                <a:cs typeface="Times New Roman" pitchFamily="18" charset="0"/>
              </a:rPr>
              <a:t>Budgeting</a:t>
            </a:r>
          </a:p>
          <a:p>
            <a:pPr lvl="1"/>
            <a:r>
              <a:rPr lang="en-US" sz="1800" dirty="0">
                <a:latin typeface="Times New Roman" pitchFamily="18" charset="0"/>
                <a:cs typeface="Times New Roman" pitchFamily="18" charset="0"/>
              </a:rPr>
              <a:t>Research and Development </a:t>
            </a:r>
            <a:r>
              <a:rPr lang="en-US" sz="1800" dirty="0" smtClean="0">
                <a:latin typeface="Times New Roman" pitchFamily="18" charset="0"/>
                <a:cs typeface="Times New Roman" pitchFamily="18" charset="0"/>
              </a:rPr>
              <a:t>Budgets</a:t>
            </a:r>
          </a:p>
          <a:p>
            <a:pPr lvl="1"/>
            <a:r>
              <a:rPr lang="en-US" sz="1800" dirty="0">
                <a:latin typeface="Times New Roman" pitchFamily="18" charset="0"/>
                <a:cs typeface="Times New Roman" pitchFamily="18" charset="0"/>
              </a:rPr>
              <a:t>Capital Expenditure </a:t>
            </a:r>
            <a:r>
              <a:rPr lang="en-US" sz="1800" dirty="0" smtClean="0">
                <a:latin typeface="Times New Roman" pitchFamily="18" charset="0"/>
                <a:cs typeface="Times New Roman" pitchFamily="18" charset="0"/>
              </a:rPr>
              <a:t>Budgets</a:t>
            </a:r>
          </a:p>
          <a:p>
            <a:r>
              <a:rPr lang="en-GB" sz="2400" dirty="0">
                <a:latin typeface="Times New Roman" pitchFamily="18" charset="0"/>
                <a:cs typeface="Times New Roman" pitchFamily="18" charset="0"/>
              </a:rPr>
              <a:t>Budgetary control – what it is </a:t>
            </a:r>
            <a:r>
              <a:rPr lang="en-GB"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Variance </a:t>
            </a:r>
            <a:r>
              <a:rPr lang="en-US" sz="2400" dirty="0" smtClean="0">
                <a:latin typeface="Times New Roman" pitchFamily="18" charset="0"/>
                <a:cs typeface="Times New Roman" pitchFamily="18" charset="0"/>
              </a:rPr>
              <a:t>Analysis</a:t>
            </a:r>
          </a:p>
          <a:p>
            <a:pPr lvl="1"/>
            <a:r>
              <a:rPr lang="en-US" sz="2000" dirty="0">
                <a:latin typeface="Times New Roman" pitchFamily="18" charset="0"/>
                <a:cs typeface="Times New Roman" pitchFamily="18" charset="0"/>
              </a:rPr>
              <a:t>Volume Variance</a:t>
            </a:r>
          </a:p>
          <a:p>
            <a:pPr lvl="1"/>
            <a:r>
              <a:rPr lang="en-US" sz="2000" dirty="0">
                <a:latin typeface="Times New Roman" pitchFamily="18" charset="0"/>
                <a:cs typeface="Times New Roman" pitchFamily="18" charset="0"/>
              </a:rPr>
              <a:t>Spending Variance</a:t>
            </a:r>
          </a:p>
        </p:txBody>
      </p:sp>
    </p:spTree>
    <p:extLst>
      <p:ext uri="{BB962C8B-B14F-4D97-AF65-F5344CB8AC3E}">
        <p14:creationId xmlns:p14="http://schemas.microsoft.com/office/powerpoint/2010/main" xmlns="" val="1690615063"/>
      </p:ext>
    </p:extLst>
  </p:cSld>
  <p:clrMapOvr>
    <a:masterClrMapping/>
  </p:clrMapOvr>
  <p:transition>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1943</Words>
  <Application>Microsoft Office PowerPoint</Application>
  <PresentationFormat>On-screen Show (4:3)</PresentationFormat>
  <Paragraphs>213</Paragraphs>
  <Slides>21</Slides>
  <Notes>8</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1_Office Theme</vt:lpstr>
      <vt:lpstr>Lecture 31</vt:lpstr>
      <vt:lpstr>Chapter 8 Budgetary Planning and Control</vt:lpstr>
      <vt:lpstr>Budget Definition </vt:lpstr>
      <vt:lpstr>Budgets – what they are </vt:lpstr>
      <vt:lpstr>Reasons for preparing budgets </vt:lpstr>
      <vt:lpstr>When are budgets prepared ?     </vt:lpstr>
      <vt:lpstr>The role of the finance department</vt:lpstr>
      <vt:lpstr>Budgeting approaches</vt:lpstr>
      <vt:lpstr>Historic/incremental budgeting</vt:lpstr>
      <vt:lpstr>Historic/incremental budgeting</vt:lpstr>
      <vt:lpstr>Slide 11</vt:lpstr>
      <vt:lpstr>Zero-based budgeting</vt:lpstr>
      <vt:lpstr>Slide 13</vt:lpstr>
      <vt:lpstr>Cash Budgeting</vt:lpstr>
      <vt:lpstr>Cash Budgeting</vt:lpstr>
      <vt:lpstr>Research and Development Budgets</vt:lpstr>
      <vt:lpstr>Capital Expenditure Budgets</vt:lpstr>
      <vt:lpstr>Budgetary control – what it is ?  </vt:lpstr>
      <vt:lpstr>Variance Analysis</vt:lpstr>
      <vt:lpstr>Program Evaluation and Review Techniques</vt:lpstr>
      <vt:lpstr>Lecture Overview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dc:title>
  <dc:creator>Javid Chaudhry</dc:creator>
  <cp:lastModifiedBy>vcomsats</cp:lastModifiedBy>
  <cp:revision>23</cp:revision>
  <dcterms:created xsi:type="dcterms:W3CDTF">2012-12-02T12:42:11Z</dcterms:created>
  <dcterms:modified xsi:type="dcterms:W3CDTF">2012-12-04T06:01:14Z</dcterms:modified>
</cp:coreProperties>
</file>