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73" r:id="rId15"/>
    <p:sldId id="277" r:id="rId16"/>
    <p:sldId id="275" r:id="rId17"/>
    <p:sldId id="278" r:id="rId18"/>
    <p:sldId id="276" r:id="rId19"/>
    <p:sldId id="279" r:id="rId20"/>
    <p:sldId id="281" r:id="rId21"/>
    <p:sldId id="280" r:id="rId22"/>
    <p:sldId id="283" r:id="rId23"/>
    <p:sldId id="286" r:id="rId24"/>
    <p:sldId id="285" r:id="rId25"/>
    <p:sldId id="282"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30"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8B73CE-30F8-410A-8F8F-54CCD7374CCD}" type="datetimeFigureOut">
              <a:rPr lang="en-US" smtClean="0"/>
              <a:pPr/>
              <a:t>12/1/2012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0FFA0B-71BD-4FA0-AC1A-64DB93C0928F}" type="slidenum">
              <a:rPr lang="en-US" smtClean="0"/>
              <a:pPr/>
              <a:t>‹#›</a:t>
            </a:fld>
            <a:endParaRPr lang="en-US"/>
          </a:p>
        </p:txBody>
      </p:sp>
    </p:spTree>
    <p:extLst>
      <p:ext uri="{BB962C8B-B14F-4D97-AF65-F5344CB8AC3E}">
        <p14:creationId xmlns:p14="http://schemas.microsoft.com/office/powerpoint/2010/main" xmlns="" val="3919519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a:ln/>
        </p:spPr>
      </p:sp>
      <p:sp>
        <p:nvSpPr>
          <p:cNvPr id="16077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noTextEdit="1"/>
          </p:cNvSpPr>
          <p:nvPr>
            <p:ph type="sldImg"/>
          </p:nvPr>
        </p:nvSpPr>
        <p:spPr>
          <a:ln/>
        </p:spPr>
      </p:sp>
      <p:sp>
        <p:nvSpPr>
          <p:cNvPr id="16179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ln/>
        </p:spPr>
      </p:sp>
      <p:sp>
        <p:nvSpPr>
          <p:cNvPr id="16281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a:ln/>
        </p:spPr>
      </p:sp>
      <p:sp>
        <p:nvSpPr>
          <p:cNvPr id="16384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685EA9-F662-4F5C-9757-81FC9C3F65F2}" type="datetimeFigureOut">
              <a:rPr lang="en-US" smtClean="0"/>
              <a:pPr/>
              <a:t>12/1/2012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95528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685EA9-F662-4F5C-9757-81FC9C3F65F2}" type="datetimeFigureOut">
              <a:rPr lang="en-US" smtClean="0"/>
              <a:pPr/>
              <a:t>12/1/2012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3837900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3685EA9-F662-4F5C-9757-81FC9C3F65F2}" type="datetimeFigureOut">
              <a:rPr lang="en-US" smtClean="0"/>
              <a:pPr/>
              <a:t>12/1/2012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2757619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685EA9-F662-4F5C-9757-81FC9C3F65F2}" type="datetimeFigureOut">
              <a:rPr lang="en-US" smtClean="0"/>
              <a:pPr/>
              <a:t>12/1/2012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11691468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685EA9-F662-4F5C-9757-81FC9C3F65F2}" type="datetimeFigureOut">
              <a:rPr lang="en-US" smtClean="0"/>
              <a:pPr/>
              <a:t>12/1/2012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3371129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685EA9-F662-4F5C-9757-81FC9C3F65F2}" type="datetimeFigureOut">
              <a:rPr lang="en-US" smtClean="0"/>
              <a:pPr/>
              <a:t>12/1/2012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477167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685EA9-F662-4F5C-9757-81FC9C3F65F2}" type="datetimeFigureOut">
              <a:rPr lang="en-US" smtClean="0"/>
              <a:pPr/>
              <a:t>12/1/2012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31877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685EA9-F662-4F5C-9757-81FC9C3F65F2}" type="datetimeFigureOut">
              <a:rPr lang="en-US" smtClean="0"/>
              <a:pPr/>
              <a:t>12/1/2012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37818555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3685EA9-F662-4F5C-9757-81FC9C3F65F2}" type="datetimeFigureOut">
              <a:rPr lang="en-US" smtClean="0"/>
              <a:pPr/>
              <a:t>12/1/2012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2661502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685EA9-F662-4F5C-9757-81FC9C3F65F2}" type="datetimeFigureOut">
              <a:rPr lang="en-US" smtClean="0"/>
              <a:pPr/>
              <a:t>12/1/2012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1532159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685EA9-F662-4F5C-9757-81FC9C3F65F2}" type="datetimeFigureOut">
              <a:rPr lang="en-US" smtClean="0"/>
              <a:pPr/>
              <a:t>12/1/2012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20927953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B45346DF-4F56-4815-AF3F-1BF2C862B534}" type="datetimeFigureOut">
              <a:rPr lang="en-US">
                <a:solidFill>
                  <a:prstClr val="black">
                    <a:tint val="75000"/>
                  </a:prstClr>
                </a:solidFill>
              </a:rPr>
              <a:pPr>
                <a:defRPr/>
              </a:pPr>
              <a:t>12/1/2012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7131558-753B-409E-833B-B499A53F77E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3416081389"/>
      </p:ext>
    </p:extLst>
  </p:cSld>
  <p:clrMapOvr>
    <a:masterClrMapping/>
  </p:clrMapOvr>
  <p:transition>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4DCF9E4-98C7-4F80-97B6-3D2899C31A66}" type="datetimeFigureOut">
              <a:rPr lang="en-US">
                <a:solidFill>
                  <a:prstClr val="black">
                    <a:tint val="75000"/>
                  </a:prstClr>
                </a:solidFill>
              </a:rPr>
              <a:pPr>
                <a:defRPr/>
              </a:pPr>
              <a:t>12/1/2012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F1BF919-F436-44B6-A963-41A104BC486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256464559"/>
      </p:ext>
    </p:extLst>
  </p:cSld>
  <p:clrMapOvr>
    <a:masterClrMapping/>
  </p:clrMapOvr>
  <p:transition>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34C2B8A-36F3-4A56-B0EF-32B9F18C749C}" type="datetimeFigureOut">
              <a:rPr lang="en-US">
                <a:solidFill>
                  <a:prstClr val="black">
                    <a:tint val="75000"/>
                  </a:prstClr>
                </a:solidFill>
              </a:rPr>
              <a:pPr>
                <a:defRPr/>
              </a:pPr>
              <a:t>12/1/2012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0CB7C95D-191B-4029-87D9-4EB7BB1A9C6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3966335910"/>
      </p:ext>
    </p:extLst>
  </p:cSld>
  <p:clrMapOvr>
    <a:masterClrMapping/>
  </p:clrMapOvr>
  <p:transition>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C52352C9-E1DF-4DC9-BDE6-B437D76E17C8}" type="datetimeFigureOut">
              <a:rPr lang="en-US">
                <a:solidFill>
                  <a:prstClr val="black">
                    <a:tint val="75000"/>
                  </a:prstClr>
                </a:solidFill>
              </a:rPr>
              <a:pPr>
                <a:defRPr/>
              </a:pPr>
              <a:t>12/1/2012</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34E5571-AE46-474F-8761-BC67AD8BE8D4}"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221305877"/>
      </p:ext>
    </p:extLst>
  </p:cSld>
  <p:clrMapOvr>
    <a:masterClrMapping/>
  </p:clrMapOvr>
  <p:transition>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CB795529-94A6-44CA-B4F7-8E19B95CC48C}" type="datetimeFigureOut">
              <a:rPr lang="en-US">
                <a:solidFill>
                  <a:prstClr val="black">
                    <a:tint val="75000"/>
                  </a:prstClr>
                </a:solidFill>
              </a:rPr>
              <a:pPr>
                <a:defRPr/>
              </a:pPr>
              <a:t>12/1/2012</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DFADE6-10C8-4442-9100-7C59446A2A8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440890110"/>
      </p:ext>
    </p:extLst>
  </p:cSld>
  <p:clrMapOvr>
    <a:masterClrMapping/>
  </p:clrMapOvr>
  <p:transition>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1D251B4E-FC12-4C4B-88C0-A2E87540D26F}" type="datetimeFigureOut">
              <a:rPr lang="en-US">
                <a:solidFill>
                  <a:prstClr val="black">
                    <a:tint val="75000"/>
                  </a:prstClr>
                </a:solidFill>
              </a:rPr>
              <a:pPr>
                <a:defRPr/>
              </a:pPr>
              <a:t>12/1/2012</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38BD773B-805E-4257-99AC-5A780C82DC9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584444196"/>
      </p:ext>
    </p:extLst>
  </p:cSld>
  <p:clrMapOvr>
    <a:masterClrMapping/>
  </p:clrMapOvr>
  <p:transition>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6F88CD4-EFDF-4D27-8257-79992AB867F7}" type="datetimeFigureOut">
              <a:rPr lang="en-US">
                <a:solidFill>
                  <a:prstClr val="black">
                    <a:tint val="75000"/>
                  </a:prstClr>
                </a:solidFill>
              </a:rPr>
              <a:pPr>
                <a:defRPr/>
              </a:pPr>
              <a:t>12/1/2012</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1BF7840F-0F0E-42A2-B864-3EF087B41F6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2509496222"/>
      </p:ext>
    </p:extLst>
  </p:cSld>
  <p:clrMapOvr>
    <a:masterClrMapping/>
  </p:clrMapOvr>
  <p:transition>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447F3398-456C-4350-B03B-B84614EB53F1}" type="datetimeFigureOut">
              <a:rPr lang="en-US">
                <a:solidFill>
                  <a:prstClr val="black">
                    <a:tint val="75000"/>
                  </a:prstClr>
                </a:solidFill>
              </a:rPr>
              <a:pPr>
                <a:defRPr/>
              </a:pPr>
              <a:t>12/1/2012</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B14331C1-4C40-4C49-9083-B265BAA79BC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255266367"/>
      </p:ext>
    </p:extLst>
  </p:cSld>
  <p:clrMapOvr>
    <a:masterClrMapping/>
  </p:clrMapOvr>
  <p:transition>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125B6F41-69A5-406E-B364-B24FD042B881}" type="datetimeFigureOut">
              <a:rPr lang="en-US">
                <a:solidFill>
                  <a:prstClr val="black">
                    <a:tint val="75000"/>
                  </a:prstClr>
                </a:solidFill>
              </a:rPr>
              <a:pPr>
                <a:defRPr/>
              </a:pPr>
              <a:t>12/1/2012</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3FE4BC5-B8F5-4041-944E-8C07BA173097}"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282644295"/>
      </p:ext>
    </p:extLst>
  </p:cSld>
  <p:clrMapOvr>
    <a:masterClrMapping/>
  </p:clrMapOvr>
  <p:transition>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1719E0D-CFAE-4462-B872-E991A3ED783F}" type="datetimeFigureOut">
              <a:rPr lang="en-US">
                <a:solidFill>
                  <a:prstClr val="black">
                    <a:tint val="75000"/>
                  </a:prstClr>
                </a:solidFill>
              </a:rPr>
              <a:pPr>
                <a:defRPr/>
              </a:pPr>
              <a:t>12/1/2012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DD10856-92D6-44CD-9487-8373783FE48F}"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428911074"/>
      </p:ext>
    </p:extLst>
  </p:cSld>
  <p:clrMapOvr>
    <a:masterClrMapping/>
  </p:clrMapOvr>
  <p:transition>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2D864948-D81E-46B9-9F68-5712FD197CE7}" type="datetimeFigureOut">
              <a:rPr lang="en-US">
                <a:solidFill>
                  <a:prstClr val="black">
                    <a:tint val="75000"/>
                  </a:prstClr>
                </a:solidFill>
              </a:rPr>
              <a:pPr>
                <a:defRPr/>
              </a:pPr>
              <a:t>12/1/2012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686FF282-9B9F-4934-B77A-E8A5F463662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2411324854"/>
      </p:ext>
    </p:extLst>
  </p:cSld>
  <p:clrMapOvr>
    <a:masterClrMapping/>
  </p:clrMapOvr>
  <p:transition>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685EA9-F662-4F5C-9757-81FC9C3F65F2}" type="datetimeFigureOut">
              <a:rPr lang="en-US" smtClean="0"/>
              <a:pPr/>
              <a:t>12/1/2012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4AB17-DD8B-43E6-9420-8D9750A227E6}" type="slidenum">
              <a:rPr lang="en-US" smtClean="0"/>
              <a:pPr/>
              <a:t>‹#›</a:t>
            </a:fld>
            <a:endParaRPr lang="en-US"/>
          </a:p>
        </p:txBody>
      </p:sp>
    </p:spTree>
    <p:extLst>
      <p:ext uri="{BB962C8B-B14F-4D97-AF65-F5344CB8AC3E}">
        <p14:creationId xmlns:p14="http://schemas.microsoft.com/office/powerpoint/2010/main" xmlns="" val="27848234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fontAlgn="base" hangingPunct="0">
              <a:spcBef>
                <a:spcPct val="0"/>
              </a:spcBef>
              <a:spcAft>
                <a:spcPct val="0"/>
              </a:spcAft>
              <a:defRPr/>
            </a:pPr>
            <a:fld id="{739DE36A-E819-4AEC-9108-2D24EA7606BD}" type="datetimeFigureOut">
              <a:rPr lang="en-US">
                <a:solidFill>
                  <a:prstClr val="black">
                    <a:tint val="75000"/>
                  </a:prstClr>
                </a:solidFill>
                <a:effectLst>
                  <a:outerShdw blurRad="38100" dist="38100" dir="2700000" algn="tl">
                    <a:srgbClr val="000000">
                      <a:alpha val="43137"/>
                    </a:srgbClr>
                  </a:outerShdw>
                </a:effectLst>
                <a:latin typeface="Times New Roman" pitchFamily="18" charset="0"/>
              </a:rPr>
              <a:pPr eaLnBrk="0" fontAlgn="base" hangingPunct="0">
                <a:spcBef>
                  <a:spcPct val="0"/>
                </a:spcBef>
                <a:spcAft>
                  <a:spcPct val="0"/>
                </a:spcAft>
                <a:defRPr/>
              </a:pPr>
              <a:t>12/1/2012</a:t>
            </a:fld>
            <a:endParaRPr lang="en-US">
              <a:solidFill>
                <a:prstClr val="black">
                  <a:tint val="75000"/>
                </a:prstClr>
              </a:solidFill>
              <a:effectLst>
                <a:outerShdw blurRad="38100" dist="38100" dir="2700000" algn="tl">
                  <a:srgbClr val="000000">
                    <a:alpha val="43137"/>
                  </a:srgbClr>
                </a:outerShdw>
              </a:effectLst>
              <a:latin typeface="Times New Roman" pitchFamily="18"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fontAlgn="base" hangingPunct="0">
              <a:spcBef>
                <a:spcPct val="0"/>
              </a:spcBef>
              <a:spcAft>
                <a:spcPct val="0"/>
              </a:spcAft>
              <a:defRPr/>
            </a:pPr>
            <a:endParaRPr lang="en-US">
              <a:solidFill>
                <a:prstClr val="black">
                  <a:tint val="75000"/>
                </a:prstClr>
              </a:solidFill>
              <a:effectLst>
                <a:outerShdw blurRad="38100" dist="38100" dir="2700000" algn="tl">
                  <a:srgbClr val="000000">
                    <a:alpha val="43137"/>
                  </a:srgbClr>
                </a:outerShdw>
              </a:effectLst>
              <a:latin typeface="Times New Roman" pitchFamily="18"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fontAlgn="base" hangingPunct="0">
              <a:spcBef>
                <a:spcPct val="0"/>
              </a:spcBef>
              <a:spcAft>
                <a:spcPct val="0"/>
              </a:spcAft>
              <a:defRPr/>
            </a:pPr>
            <a:fld id="{1A8BD001-928D-4CC7-9D25-F2D1FF3657AF}" type="slidenum">
              <a:rPr lang="en-US">
                <a:solidFill>
                  <a:prstClr val="black">
                    <a:tint val="75000"/>
                  </a:prstClr>
                </a:solidFill>
                <a:effectLst>
                  <a:outerShdw blurRad="38100" dist="38100" dir="2700000" algn="tl">
                    <a:srgbClr val="000000">
                      <a:alpha val="43137"/>
                    </a:srgbClr>
                  </a:outerShdw>
                </a:effectLst>
                <a:latin typeface="Times New Roman" pitchFamily="18" charset="0"/>
              </a:rPr>
              <a:pPr eaLnBrk="0" fontAlgn="base" hangingPunct="0">
                <a:spcBef>
                  <a:spcPct val="0"/>
                </a:spcBef>
                <a:spcAft>
                  <a:spcPct val="0"/>
                </a:spcAft>
                <a:defRPr/>
              </a:pPr>
              <a:t>‹#›</a:t>
            </a:fld>
            <a:endParaRPr lang="en-US">
              <a:solidFill>
                <a:prstClr val="black">
                  <a:tint val="75000"/>
                </a:prstClr>
              </a:solidFill>
              <a:effectLst>
                <a:outerShdw blurRad="38100" dist="38100" dir="2700000" algn="tl">
                  <a:srgbClr val="000000">
                    <a:alpha val="43137"/>
                  </a:srgbClr>
                </a:outerShdw>
              </a:effectLst>
              <a:latin typeface="Times New Roman" pitchFamily="18" charset="0"/>
            </a:endParaRPr>
          </a:p>
        </p:txBody>
      </p:sp>
    </p:spTree>
    <p:extLst>
      <p:ext uri="{BB962C8B-B14F-4D97-AF65-F5344CB8AC3E}">
        <p14:creationId xmlns:p14="http://schemas.microsoft.com/office/powerpoint/2010/main" xmlns="" val="16526778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random/>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8.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43200"/>
            <a:ext cx="7772400" cy="1470025"/>
          </a:xfrm>
        </p:spPr>
        <p:txBody>
          <a:bodyPr/>
          <a:lstStyle/>
          <a:p>
            <a:r>
              <a:rPr lang="en-US" dirty="0" smtClean="0"/>
              <a:t>Lecture 30</a:t>
            </a:r>
            <a:endParaRPr lang="en-US" dirty="0"/>
          </a:p>
        </p:txBody>
      </p:sp>
    </p:spTree>
    <p:extLst>
      <p:ext uri="{BB962C8B-B14F-4D97-AF65-F5344CB8AC3E}">
        <p14:creationId xmlns:p14="http://schemas.microsoft.com/office/powerpoint/2010/main" xmlns="" val="3257182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r>
              <a:rPr lang="en-US" smtClean="0"/>
              <a:t>Physical Measure Method</a:t>
            </a:r>
          </a:p>
        </p:txBody>
      </p:sp>
      <p:sp>
        <p:nvSpPr>
          <p:cNvPr id="92163" name="Rectangle 3"/>
          <p:cNvSpPr>
            <a:spLocks noGrp="1" noChangeArrowheads="1"/>
          </p:cNvSpPr>
          <p:nvPr>
            <p:ph idx="1"/>
          </p:nvPr>
        </p:nvSpPr>
        <p:spPr/>
        <p:txBody>
          <a:bodyPr/>
          <a:lstStyle/>
          <a:p>
            <a:pPr eaLnBrk="1" hangingPunct="1"/>
            <a:r>
              <a:rPr lang="en-US" smtClean="0"/>
              <a:t>Allocates joint costs to joint products on the basis of the relative weight, volume, or other physical measure at the splitoff point.</a:t>
            </a:r>
          </a:p>
        </p:txBody>
      </p:sp>
    </p:spTree>
    <p:extLst>
      <p:ext uri="{BB962C8B-B14F-4D97-AF65-F5344CB8AC3E}">
        <p14:creationId xmlns:p14="http://schemas.microsoft.com/office/powerpoint/2010/main" xmlns="" val="70104095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pPr eaLnBrk="1" hangingPunct="1"/>
            <a:r>
              <a:rPr lang="en-US" smtClean="0"/>
              <a:t>Physical Measure Method</a:t>
            </a:r>
          </a:p>
        </p:txBody>
      </p:sp>
      <p:sp>
        <p:nvSpPr>
          <p:cNvPr id="93187" name="Rectangle 3"/>
          <p:cNvSpPr>
            <a:spLocks noGrp="1" noChangeArrowheads="1"/>
          </p:cNvSpPr>
          <p:nvPr>
            <p:ph idx="1"/>
          </p:nvPr>
        </p:nvSpPr>
        <p:spPr/>
        <p:txBody>
          <a:bodyPr/>
          <a:lstStyle/>
          <a:p>
            <a:pPr eaLnBrk="1" hangingPunct="1"/>
            <a:r>
              <a:rPr lang="en-US" dirty="0" smtClean="0"/>
              <a:t>Recall that Company incurred $200,00 of joint costs to produce A, B, and C products.</a:t>
            </a:r>
          </a:p>
          <a:p>
            <a:pPr eaLnBrk="1" hangingPunct="1"/>
            <a:r>
              <a:rPr lang="en-US" dirty="0" smtClean="0"/>
              <a:t>Product A: 10,000 units, 20,000 pounds  </a:t>
            </a:r>
          </a:p>
          <a:p>
            <a:pPr eaLnBrk="1" hangingPunct="1"/>
            <a:r>
              <a:rPr lang="en-US" dirty="0" smtClean="0"/>
              <a:t>Product B: 10,500 units, 48,000 pounds</a:t>
            </a:r>
          </a:p>
          <a:p>
            <a:pPr eaLnBrk="1" hangingPunct="1"/>
            <a:r>
              <a:rPr lang="en-US" dirty="0" smtClean="0"/>
              <a:t>Product C: 11,500 units, 12,000 pounds</a:t>
            </a:r>
          </a:p>
        </p:txBody>
      </p:sp>
    </p:spTree>
    <p:extLst>
      <p:ext uri="{BB962C8B-B14F-4D97-AF65-F5344CB8AC3E}">
        <p14:creationId xmlns:p14="http://schemas.microsoft.com/office/powerpoint/2010/main" xmlns="" val="30229690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smtClean="0"/>
              <a:t>Physical Measure Method</a:t>
            </a:r>
          </a:p>
        </p:txBody>
      </p:sp>
      <p:sp>
        <p:nvSpPr>
          <p:cNvPr id="94211" name="Rectangle 3"/>
          <p:cNvSpPr>
            <a:spLocks noGrp="1" noChangeArrowheads="1"/>
          </p:cNvSpPr>
          <p:nvPr>
            <p:ph idx="1"/>
          </p:nvPr>
        </p:nvSpPr>
        <p:spPr>
          <a:xfrm>
            <a:off x="381000" y="1981200"/>
            <a:ext cx="8686800" cy="4114800"/>
          </a:xfrm>
        </p:spPr>
        <p:txBody>
          <a:bodyPr/>
          <a:lstStyle/>
          <a:p>
            <a:pPr eaLnBrk="1" hangingPunct="1"/>
            <a:r>
              <a:rPr lang="en-US" smtClean="0"/>
              <a:t>Allocation using the number of pounds produced  as the physical measure:</a:t>
            </a:r>
            <a:endParaRPr lang="en-US" i="1" smtClean="0"/>
          </a:p>
          <a:p>
            <a:pPr eaLnBrk="1" hangingPunct="1"/>
            <a:r>
              <a:rPr lang="en-US" smtClean="0"/>
              <a:t>Product A: 20,000/80,000 × $200,000 = $50,000</a:t>
            </a:r>
          </a:p>
          <a:p>
            <a:pPr eaLnBrk="1" hangingPunct="1"/>
            <a:r>
              <a:rPr lang="en-US" smtClean="0"/>
              <a:t>Product B: 48,000/80,000 × $200,000 = $120,000</a:t>
            </a:r>
          </a:p>
          <a:p>
            <a:pPr eaLnBrk="1" hangingPunct="1"/>
            <a:r>
              <a:rPr lang="en-US" smtClean="0"/>
              <a:t>Product C: 12,000/80,000 × $200,000 = $30,000</a:t>
            </a:r>
          </a:p>
        </p:txBody>
      </p:sp>
    </p:spTree>
    <p:extLst>
      <p:ext uri="{BB962C8B-B14F-4D97-AF65-F5344CB8AC3E}">
        <p14:creationId xmlns:p14="http://schemas.microsoft.com/office/powerpoint/2010/main" xmlns="" val="1818744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r>
              <a:rPr lang="en-US" smtClean="0"/>
              <a:t>Physical Measure Method</a:t>
            </a:r>
          </a:p>
        </p:txBody>
      </p:sp>
      <p:sp>
        <p:nvSpPr>
          <p:cNvPr id="95235" name="Rectangle 3"/>
          <p:cNvSpPr>
            <a:spLocks noGrp="1" noChangeArrowheads="1"/>
          </p:cNvSpPr>
          <p:nvPr>
            <p:ph idx="1"/>
          </p:nvPr>
        </p:nvSpPr>
        <p:spPr/>
        <p:txBody>
          <a:bodyPr/>
          <a:lstStyle/>
          <a:p>
            <a:pPr eaLnBrk="1" hangingPunct="1"/>
            <a:r>
              <a:rPr lang="en-US" smtClean="0"/>
              <a:t>What is the cost per pound for each product?</a:t>
            </a:r>
          </a:p>
          <a:p>
            <a:pPr eaLnBrk="1" hangingPunct="1"/>
            <a:r>
              <a:rPr lang="en-US" smtClean="0"/>
              <a:t>Product A: $50,000 ÷ 20,000 = $2.50       Product B: $120,000 ÷ 48,000 = $2.50      Product C: $30,000 ÷ 12,000 = $2.50</a:t>
            </a:r>
          </a:p>
          <a:p>
            <a:pPr eaLnBrk="1" hangingPunct="1"/>
            <a:r>
              <a:rPr lang="en-US" smtClean="0"/>
              <a:t>It is possible to obtain the cost per pound ($200,000 ÷ 80,000 = $2.50) and use this amount to distribute the joint costs.</a:t>
            </a:r>
          </a:p>
        </p:txBody>
      </p:sp>
    </p:spTree>
    <p:extLst>
      <p:ext uri="{BB962C8B-B14F-4D97-AF65-F5344CB8AC3E}">
        <p14:creationId xmlns:p14="http://schemas.microsoft.com/office/powerpoint/2010/main" xmlns="" val="259007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r>
              <a:rPr lang="en-US" smtClean="0"/>
              <a:t>Physical Measure Method</a:t>
            </a:r>
          </a:p>
        </p:txBody>
      </p:sp>
      <p:sp>
        <p:nvSpPr>
          <p:cNvPr id="97283" name="Rectangle 3"/>
          <p:cNvSpPr>
            <a:spLocks noGrp="1" noChangeArrowheads="1"/>
          </p:cNvSpPr>
          <p:nvPr>
            <p:ph idx="1"/>
          </p:nvPr>
        </p:nvSpPr>
        <p:spPr/>
        <p:txBody>
          <a:bodyPr/>
          <a:lstStyle/>
          <a:p>
            <a:pPr eaLnBrk="1" hangingPunct="1"/>
            <a:r>
              <a:rPr lang="en-US" smtClean="0"/>
              <a:t>Under the benefits-received criterion, the physical measure method is less preferred than the sales value at splitoff method.</a:t>
            </a:r>
          </a:p>
          <a:p>
            <a:pPr eaLnBrk="1" hangingPunct="1"/>
            <a:r>
              <a:rPr lang="en-US" smtClean="0"/>
              <a:t>Why?</a:t>
            </a:r>
          </a:p>
          <a:p>
            <a:pPr eaLnBrk="1" hangingPunct="1"/>
            <a:r>
              <a:rPr lang="en-US" smtClean="0"/>
              <a:t>Because it has no relationship to the revenue-producing power of the individual products.</a:t>
            </a:r>
          </a:p>
        </p:txBody>
      </p:sp>
    </p:spTree>
    <p:extLst>
      <p:ext uri="{BB962C8B-B14F-4D97-AF65-F5344CB8AC3E}">
        <p14:creationId xmlns:p14="http://schemas.microsoft.com/office/powerpoint/2010/main" xmlns="" val="12426045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pPr eaLnBrk="1" hangingPunct="1"/>
            <a:r>
              <a:rPr lang="en-US" smtClean="0"/>
              <a:t>Comparison of Methods</a:t>
            </a:r>
          </a:p>
        </p:txBody>
      </p:sp>
      <p:sp>
        <p:nvSpPr>
          <p:cNvPr id="98307" name="Rectangle 3"/>
          <p:cNvSpPr>
            <a:spLocks noGrp="1" noChangeArrowheads="1"/>
          </p:cNvSpPr>
          <p:nvPr>
            <p:ph idx="1"/>
          </p:nvPr>
        </p:nvSpPr>
        <p:spPr/>
        <p:txBody>
          <a:bodyPr/>
          <a:lstStyle/>
          <a:p>
            <a:pPr eaLnBrk="1" hangingPunct="1"/>
            <a:r>
              <a:rPr lang="en-US" smtClean="0"/>
              <a:t>Which method of allocating joint costs should be chosen?</a:t>
            </a:r>
          </a:p>
          <a:p>
            <a:pPr eaLnBrk="1" hangingPunct="1"/>
            <a:r>
              <a:rPr lang="en-US" smtClean="0"/>
              <a:t>The sales value at splitoff method is widely used where market prices exist at splitoff.</a:t>
            </a:r>
          </a:p>
        </p:txBody>
      </p:sp>
    </p:spTree>
    <p:extLst>
      <p:ext uri="{BB962C8B-B14F-4D97-AF65-F5344CB8AC3E}">
        <p14:creationId xmlns:p14="http://schemas.microsoft.com/office/powerpoint/2010/main" xmlns="" val="334644604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r>
              <a:rPr lang="en-US" smtClean="0"/>
              <a:t>Comparison of Methods</a:t>
            </a:r>
          </a:p>
        </p:txBody>
      </p:sp>
      <p:sp>
        <p:nvSpPr>
          <p:cNvPr id="99331" name="Rectangle 3"/>
          <p:cNvSpPr>
            <a:spLocks noGrp="1" noChangeArrowheads="1"/>
          </p:cNvSpPr>
          <p:nvPr>
            <p:ph idx="1"/>
          </p:nvPr>
        </p:nvSpPr>
        <p:spPr/>
        <p:txBody>
          <a:bodyPr/>
          <a:lstStyle/>
          <a:p>
            <a:pPr eaLnBrk="1" hangingPunct="1"/>
            <a:r>
              <a:rPr lang="en-US" smtClean="0"/>
              <a:t>Sales value at splitoff method:</a:t>
            </a:r>
          </a:p>
          <a:p>
            <a:pPr eaLnBrk="1" hangingPunct="1">
              <a:buFontTx/>
              <a:buChar char="–"/>
            </a:pPr>
            <a:r>
              <a:rPr lang="en-US" sz="2800" smtClean="0"/>
              <a:t>Objective</a:t>
            </a:r>
          </a:p>
          <a:p>
            <a:pPr eaLnBrk="1" hangingPunct="1">
              <a:buFontTx/>
              <a:buChar char="–"/>
            </a:pPr>
            <a:r>
              <a:rPr lang="en-US" sz="2800" smtClean="0"/>
              <a:t>Does not anticipate subsequent management decisions on further processing.</a:t>
            </a:r>
          </a:p>
          <a:p>
            <a:pPr eaLnBrk="1" hangingPunct="1">
              <a:buFontTx/>
              <a:buChar char="–"/>
            </a:pPr>
            <a:r>
              <a:rPr lang="en-US" sz="2800" smtClean="0"/>
              <a:t>Uses a meaningful common denominator.</a:t>
            </a:r>
          </a:p>
          <a:p>
            <a:pPr eaLnBrk="1" hangingPunct="1">
              <a:buFontTx/>
              <a:buChar char="–"/>
            </a:pPr>
            <a:r>
              <a:rPr lang="en-US" sz="2800" smtClean="0"/>
              <a:t>Simple</a:t>
            </a:r>
          </a:p>
          <a:p>
            <a:pPr eaLnBrk="1" hangingPunct="1">
              <a:buFontTx/>
              <a:buChar char="–"/>
            </a:pPr>
            <a:r>
              <a:rPr lang="en-US" sz="2800" smtClean="0"/>
              <a:t>Not </a:t>
            </a:r>
            <a:r>
              <a:rPr lang="en-US" sz="2800" i="1" smtClean="0"/>
              <a:t>available</a:t>
            </a:r>
            <a:r>
              <a:rPr lang="en-US" sz="2800" smtClean="0"/>
              <a:t> if not all products salable at splitoff</a:t>
            </a:r>
          </a:p>
        </p:txBody>
      </p:sp>
    </p:spTree>
    <p:extLst>
      <p:ext uri="{BB962C8B-B14F-4D97-AF65-F5344CB8AC3E}">
        <p14:creationId xmlns:p14="http://schemas.microsoft.com/office/powerpoint/2010/main" xmlns="" val="381596359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r>
              <a:rPr lang="en-US" smtClean="0"/>
              <a:t>Comparison of Methods</a:t>
            </a:r>
          </a:p>
        </p:txBody>
      </p:sp>
      <p:sp>
        <p:nvSpPr>
          <p:cNvPr id="100355" name="Rectangle 3"/>
          <p:cNvSpPr>
            <a:spLocks noGrp="1" noChangeArrowheads="1"/>
          </p:cNvSpPr>
          <p:nvPr>
            <p:ph idx="1"/>
          </p:nvPr>
        </p:nvSpPr>
        <p:spPr/>
        <p:txBody>
          <a:bodyPr/>
          <a:lstStyle/>
          <a:p>
            <a:pPr eaLnBrk="1" hangingPunct="1"/>
            <a:r>
              <a:rPr lang="en-US" smtClean="0"/>
              <a:t>The </a:t>
            </a:r>
            <a:r>
              <a:rPr lang="en-US" i="1" smtClean="0"/>
              <a:t>purpose</a:t>
            </a:r>
            <a:r>
              <a:rPr lang="en-US" smtClean="0"/>
              <a:t> of the joint-cost allocation is important in choosing the allocation method.</a:t>
            </a:r>
          </a:p>
          <a:p>
            <a:pPr eaLnBrk="1" hangingPunct="1"/>
            <a:r>
              <a:rPr lang="en-US" smtClean="0"/>
              <a:t>The physical measure method is a more appropriate method to use in rate regulation.</a:t>
            </a:r>
          </a:p>
        </p:txBody>
      </p:sp>
    </p:spTree>
    <p:extLst>
      <p:ext uri="{BB962C8B-B14F-4D97-AF65-F5344CB8AC3E}">
        <p14:creationId xmlns:p14="http://schemas.microsoft.com/office/powerpoint/2010/main" xmlns="" val="98267031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73100" y="323850"/>
            <a:ext cx="7753350" cy="1123950"/>
          </a:xfrm>
        </p:spPr>
        <p:txBody>
          <a:bodyPr rtlCol="0">
            <a:normAutofit fontScale="90000"/>
          </a:bodyPr>
          <a:lstStyle/>
          <a:p>
            <a:pPr eaLnBrk="1" fontAlgn="auto" hangingPunct="1">
              <a:spcAft>
                <a:spcPts val="0"/>
              </a:spcAft>
              <a:defRPr/>
            </a:pPr>
            <a:r>
              <a:rPr lang="en-US" smtClean="0"/>
              <a:t>Absolute Irrelevance of Joint Costs for Decision Making</a:t>
            </a:r>
          </a:p>
        </p:txBody>
      </p:sp>
      <p:sp>
        <p:nvSpPr>
          <p:cNvPr id="101379" name="Rectangle 3"/>
          <p:cNvSpPr>
            <a:spLocks noGrp="1" noChangeArrowheads="1"/>
          </p:cNvSpPr>
          <p:nvPr>
            <p:ph idx="1"/>
          </p:nvPr>
        </p:nvSpPr>
        <p:spPr/>
        <p:txBody>
          <a:bodyPr/>
          <a:lstStyle/>
          <a:p>
            <a:pPr eaLnBrk="1" hangingPunct="1"/>
            <a:r>
              <a:rPr lang="en-US" smtClean="0"/>
              <a:t>Joint costs incurred up to the splitoff point  are past (sunk) costs irrelevant to the decision to sell a joint (or main) product at the splitoff point or to process it further.</a:t>
            </a:r>
          </a:p>
        </p:txBody>
      </p:sp>
    </p:spTree>
    <p:extLst>
      <p:ext uri="{BB962C8B-B14F-4D97-AF65-F5344CB8AC3E}">
        <p14:creationId xmlns:p14="http://schemas.microsoft.com/office/powerpoint/2010/main" xmlns="" val="2893197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673100" y="323850"/>
            <a:ext cx="7753350" cy="1123950"/>
          </a:xfrm>
        </p:spPr>
        <p:txBody>
          <a:bodyPr rtlCol="0">
            <a:normAutofit fontScale="90000"/>
          </a:bodyPr>
          <a:lstStyle/>
          <a:p>
            <a:pPr eaLnBrk="1" fontAlgn="auto" hangingPunct="1">
              <a:spcAft>
                <a:spcPts val="0"/>
              </a:spcAft>
              <a:defRPr/>
            </a:pPr>
            <a:r>
              <a:rPr lang="en-US" smtClean="0"/>
              <a:t>Irrelevance of Joint Costs for Decision Making</a:t>
            </a:r>
          </a:p>
        </p:txBody>
      </p:sp>
      <p:sp>
        <p:nvSpPr>
          <p:cNvPr id="102403" name="Rectangle 3"/>
          <p:cNvSpPr>
            <a:spLocks noGrp="1" noChangeArrowheads="1"/>
          </p:cNvSpPr>
          <p:nvPr>
            <p:ph idx="1"/>
          </p:nvPr>
        </p:nvSpPr>
        <p:spPr>
          <a:xfrm>
            <a:off x="304800" y="1981200"/>
            <a:ext cx="8153400" cy="4114800"/>
          </a:xfrm>
        </p:spPr>
        <p:txBody>
          <a:bodyPr/>
          <a:lstStyle/>
          <a:p>
            <a:pPr eaLnBrk="1" hangingPunct="1"/>
            <a:r>
              <a:rPr lang="en-US" smtClean="0"/>
              <a:t>Assume that products A, B, and C can be sold at the splitoff point (at price1) or processed further into A1, B1, and C1 and sold at price2.</a:t>
            </a:r>
          </a:p>
          <a:p>
            <a:pPr eaLnBrk="1" hangingPunct="1"/>
            <a:r>
              <a:rPr lang="en-US" u="sng" smtClean="0"/>
              <a:t>Units</a:t>
            </a:r>
            <a:r>
              <a:rPr lang="en-US" smtClean="0"/>
              <a:t>     </a:t>
            </a:r>
            <a:r>
              <a:rPr lang="en-US" u="sng" smtClean="0"/>
              <a:t>price1</a:t>
            </a:r>
            <a:r>
              <a:rPr lang="en-US" smtClean="0"/>
              <a:t>     	</a:t>
            </a:r>
            <a:r>
              <a:rPr lang="en-US" u="sng" smtClean="0"/>
              <a:t>price2</a:t>
            </a:r>
            <a:r>
              <a:rPr lang="en-US" smtClean="0"/>
              <a:t>      	</a:t>
            </a:r>
            <a:r>
              <a:rPr lang="en-US" u="sng" smtClean="0"/>
              <a:t>Add’l costs</a:t>
            </a:r>
          </a:p>
          <a:p>
            <a:pPr eaLnBrk="1" hangingPunct="1">
              <a:buFont typeface="Monotype Sorts" pitchFamily="2" charset="2"/>
              <a:buNone/>
            </a:pPr>
            <a:r>
              <a:rPr lang="en-US" smtClean="0"/>
              <a:t>  10,000   A: $10		A1: $12	$35,000</a:t>
            </a:r>
          </a:p>
          <a:p>
            <a:pPr eaLnBrk="1" hangingPunct="1">
              <a:buFont typeface="Monotype Sorts" pitchFamily="2" charset="2"/>
              <a:buNone/>
            </a:pPr>
            <a:r>
              <a:rPr lang="en-US" smtClean="0"/>
              <a:t>  10,500   B: $30		B1: $33	$46,500</a:t>
            </a:r>
          </a:p>
          <a:p>
            <a:pPr eaLnBrk="1" hangingPunct="1">
              <a:buFont typeface="Monotype Sorts" pitchFamily="2" charset="2"/>
              <a:buNone/>
            </a:pPr>
            <a:r>
              <a:rPr lang="en-US" smtClean="0"/>
              <a:t>  11,500   C: $20		C1: $21	$51,500</a:t>
            </a:r>
          </a:p>
        </p:txBody>
      </p:sp>
    </p:spTree>
    <p:extLst>
      <p:ext uri="{BB962C8B-B14F-4D97-AF65-F5344CB8AC3E}">
        <p14:creationId xmlns:p14="http://schemas.microsoft.com/office/powerpoint/2010/main" xmlns="" val="12438300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673100" y="323850"/>
            <a:ext cx="7753350" cy="1123950"/>
          </a:xfrm>
        </p:spPr>
        <p:txBody>
          <a:bodyPr rtlCol="0">
            <a:normAutofit fontScale="90000"/>
          </a:bodyPr>
          <a:lstStyle/>
          <a:p>
            <a:pPr eaLnBrk="1" fontAlgn="auto" hangingPunct="1">
              <a:spcAft>
                <a:spcPts val="0"/>
              </a:spcAft>
              <a:defRPr/>
            </a:pPr>
            <a:r>
              <a:rPr lang="en-US" smtClean="0"/>
              <a:t>Irrelevance of Joint Costs for Decision Making</a:t>
            </a:r>
          </a:p>
        </p:txBody>
      </p:sp>
      <p:sp>
        <p:nvSpPr>
          <p:cNvPr id="103427" name="Rectangle 3"/>
          <p:cNvSpPr>
            <a:spLocks noGrp="1" noChangeArrowheads="1"/>
          </p:cNvSpPr>
          <p:nvPr>
            <p:ph idx="1"/>
          </p:nvPr>
        </p:nvSpPr>
        <p:spPr>
          <a:xfrm>
            <a:off x="685800" y="1981200"/>
            <a:ext cx="7391400" cy="4114800"/>
          </a:xfrm>
        </p:spPr>
        <p:txBody>
          <a:bodyPr/>
          <a:lstStyle/>
          <a:p>
            <a:pPr eaLnBrk="1" hangingPunct="1">
              <a:lnSpc>
                <a:spcPct val="90000"/>
              </a:lnSpc>
            </a:pPr>
            <a:r>
              <a:rPr lang="en-US" smtClean="0"/>
              <a:t>Should A, B, or C be sold at the splitoff  point or processed further?</a:t>
            </a:r>
          </a:p>
          <a:p>
            <a:pPr eaLnBrk="1" hangingPunct="1">
              <a:lnSpc>
                <a:spcPct val="90000"/>
              </a:lnSpc>
            </a:pPr>
            <a:r>
              <a:rPr lang="en-US" smtClean="0"/>
              <a:t>Product A: Incremental revenue $20,000    – Incremental cost $35,000 = ($15,000)</a:t>
            </a:r>
          </a:p>
          <a:p>
            <a:pPr eaLnBrk="1" hangingPunct="1">
              <a:lnSpc>
                <a:spcPct val="90000"/>
              </a:lnSpc>
            </a:pPr>
            <a:r>
              <a:rPr lang="en-US" smtClean="0"/>
              <a:t>Product B: Incremental revenue $31,500     – Incremental cost $46,500 = ($15,000)</a:t>
            </a:r>
          </a:p>
          <a:p>
            <a:pPr eaLnBrk="1" hangingPunct="1">
              <a:lnSpc>
                <a:spcPct val="90000"/>
              </a:lnSpc>
            </a:pPr>
            <a:r>
              <a:rPr lang="en-US" smtClean="0"/>
              <a:t>Product C: Incremental revenue $11,500     – Incremental cost $51,500 = ($40,000)</a:t>
            </a:r>
          </a:p>
        </p:txBody>
      </p:sp>
    </p:spTree>
    <p:extLst>
      <p:ext uri="{BB962C8B-B14F-4D97-AF65-F5344CB8AC3E}">
        <p14:creationId xmlns:p14="http://schemas.microsoft.com/office/powerpoint/2010/main" xmlns="" val="18458210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pPr eaLnBrk="1" hangingPunct="1"/>
            <a:r>
              <a:rPr lang="en-US" smtClean="0"/>
              <a:t>Choosing a Method</a:t>
            </a:r>
          </a:p>
        </p:txBody>
      </p:sp>
      <p:sp>
        <p:nvSpPr>
          <p:cNvPr id="1354755" name="Rectangle 3"/>
          <p:cNvSpPr>
            <a:spLocks noChangeArrowheads="1"/>
          </p:cNvSpPr>
          <p:nvPr/>
        </p:nvSpPr>
        <p:spPr bwMode="auto">
          <a:xfrm>
            <a:off x="90488" y="2101850"/>
            <a:ext cx="8958262" cy="639763"/>
          </a:xfrm>
          <a:prstGeom prst="rect">
            <a:avLst/>
          </a:prstGeom>
          <a:solidFill>
            <a:schemeClr val="bg2"/>
          </a:solidFill>
          <a:ln w="12700">
            <a:solidFill>
              <a:srgbClr val="FFFF00"/>
            </a:solidFill>
            <a:miter lim="800000"/>
            <a:headEnd/>
            <a:tailEnd/>
          </a:ln>
          <a:effectLst/>
          <a:extLst/>
        </p:spPr>
        <p:txBody>
          <a:bodyPr wrap="none"/>
          <a:lstStyle/>
          <a:p>
            <a:pPr algn="ctr">
              <a:buClr>
                <a:srgbClr val="FFFF00"/>
              </a:buClr>
              <a:buSzPct val="75000"/>
              <a:buFont typeface="Monotype Sorts" pitchFamily="2" charset="2"/>
              <a:buNone/>
              <a:defRPr/>
            </a:pPr>
            <a:r>
              <a:rPr lang="en-US"/>
              <a:t>Why is the sales value at splitoff method widely used?</a:t>
            </a:r>
          </a:p>
        </p:txBody>
      </p:sp>
      <p:sp>
        <p:nvSpPr>
          <p:cNvPr id="1354756" name="Rectangle 4"/>
          <p:cNvSpPr>
            <a:spLocks noChangeArrowheads="1"/>
          </p:cNvSpPr>
          <p:nvPr/>
        </p:nvSpPr>
        <p:spPr bwMode="auto">
          <a:xfrm>
            <a:off x="273050" y="2924175"/>
            <a:ext cx="4159250" cy="1554163"/>
          </a:xfrm>
          <a:prstGeom prst="rect">
            <a:avLst/>
          </a:prstGeom>
          <a:solidFill>
            <a:schemeClr val="bg2"/>
          </a:solidFill>
          <a:ln w="12700">
            <a:solidFill>
              <a:srgbClr val="FFFF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buClr>
                <a:srgbClr val="FFFF00"/>
              </a:buClr>
              <a:buSzPct val="75000"/>
              <a:defRPr/>
            </a:pPr>
            <a:r>
              <a:rPr lang="en-US"/>
              <a:t>It measures the value</a:t>
            </a:r>
          </a:p>
          <a:p>
            <a:pPr algn="ctr">
              <a:buClr>
                <a:srgbClr val="FFFF00"/>
              </a:buClr>
              <a:buSzPct val="75000"/>
              <a:defRPr/>
            </a:pPr>
            <a:r>
              <a:rPr lang="en-US"/>
              <a:t>of the joint product</a:t>
            </a:r>
          </a:p>
          <a:p>
            <a:pPr algn="ctr">
              <a:buClr>
                <a:srgbClr val="FFFF00"/>
              </a:buClr>
              <a:buSzPct val="75000"/>
              <a:defRPr/>
            </a:pPr>
            <a:r>
              <a:rPr lang="en-US"/>
              <a:t>immediately. </a:t>
            </a:r>
          </a:p>
        </p:txBody>
      </p:sp>
      <p:sp>
        <p:nvSpPr>
          <p:cNvPr id="1354757" name="Rectangle 5"/>
          <p:cNvSpPr>
            <a:spLocks noChangeArrowheads="1"/>
          </p:cNvSpPr>
          <p:nvPr/>
        </p:nvSpPr>
        <p:spPr bwMode="auto">
          <a:xfrm>
            <a:off x="4752975" y="2924175"/>
            <a:ext cx="4159250" cy="1554163"/>
          </a:xfrm>
          <a:prstGeom prst="rect">
            <a:avLst/>
          </a:prstGeom>
          <a:solidFill>
            <a:schemeClr val="bg2"/>
          </a:solidFill>
          <a:ln w="9525">
            <a:solidFill>
              <a:srgbClr val="FFFF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buClr>
                <a:srgbClr val="FFFF00"/>
              </a:buClr>
              <a:buSzPct val="75000"/>
              <a:defRPr/>
            </a:pPr>
            <a:r>
              <a:rPr lang="en-US"/>
              <a:t>It does not anticipate</a:t>
            </a:r>
          </a:p>
          <a:p>
            <a:pPr algn="ctr">
              <a:buClr>
                <a:srgbClr val="FFFF00"/>
              </a:buClr>
              <a:buSzPct val="75000"/>
              <a:defRPr/>
            </a:pPr>
            <a:r>
              <a:rPr lang="en-US"/>
              <a:t>subsequent management</a:t>
            </a:r>
          </a:p>
          <a:p>
            <a:pPr algn="ctr">
              <a:buClr>
                <a:srgbClr val="FFFF00"/>
              </a:buClr>
              <a:buSzPct val="75000"/>
              <a:defRPr/>
            </a:pPr>
            <a:r>
              <a:rPr lang="en-US"/>
              <a:t>decisions. </a:t>
            </a:r>
          </a:p>
        </p:txBody>
      </p:sp>
      <p:sp>
        <p:nvSpPr>
          <p:cNvPr id="1354758" name="Rectangle 6"/>
          <p:cNvSpPr>
            <a:spLocks noChangeArrowheads="1"/>
          </p:cNvSpPr>
          <p:nvPr/>
        </p:nvSpPr>
        <p:spPr bwMode="auto">
          <a:xfrm>
            <a:off x="273050" y="4752975"/>
            <a:ext cx="4159250" cy="1554163"/>
          </a:xfrm>
          <a:prstGeom prst="rect">
            <a:avLst/>
          </a:prstGeom>
          <a:solidFill>
            <a:schemeClr val="bg2"/>
          </a:solidFill>
          <a:ln w="12700">
            <a:solidFill>
              <a:srgbClr val="FFFF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buClr>
                <a:srgbClr val="FFFF00"/>
              </a:buClr>
              <a:buSzPct val="75000"/>
              <a:defRPr/>
            </a:pPr>
            <a:r>
              <a:rPr lang="en-US"/>
              <a:t>It uses a</a:t>
            </a:r>
          </a:p>
          <a:p>
            <a:pPr algn="ctr">
              <a:buClr>
                <a:srgbClr val="FFFF00"/>
              </a:buClr>
              <a:buSzPct val="75000"/>
              <a:defRPr/>
            </a:pPr>
            <a:r>
              <a:rPr lang="en-US"/>
              <a:t>meaningful basis.</a:t>
            </a:r>
          </a:p>
        </p:txBody>
      </p:sp>
      <p:sp>
        <p:nvSpPr>
          <p:cNvPr id="1354759" name="Rectangle 7"/>
          <p:cNvSpPr>
            <a:spLocks noChangeArrowheads="1"/>
          </p:cNvSpPr>
          <p:nvPr/>
        </p:nvSpPr>
        <p:spPr bwMode="auto">
          <a:xfrm>
            <a:off x="4752975" y="4752975"/>
            <a:ext cx="4159250" cy="1554163"/>
          </a:xfrm>
          <a:prstGeom prst="rect">
            <a:avLst/>
          </a:prstGeom>
          <a:solidFill>
            <a:schemeClr val="bg2"/>
          </a:solidFill>
          <a:ln w="12700">
            <a:solidFill>
              <a:srgbClr val="FFFF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buClr>
                <a:srgbClr val="FFFF00"/>
              </a:buClr>
              <a:buSzPct val="75000"/>
              <a:defRPr/>
            </a:pPr>
            <a:r>
              <a:rPr lang="en-US"/>
              <a:t>It is simple.</a:t>
            </a:r>
          </a:p>
        </p:txBody>
      </p:sp>
    </p:spTree>
    <p:extLst>
      <p:ext uri="{BB962C8B-B14F-4D97-AF65-F5344CB8AC3E}">
        <p14:creationId xmlns:p14="http://schemas.microsoft.com/office/powerpoint/2010/main" xmlns="" val="2126883438"/>
      </p:ext>
    </p:extLst>
  </p:cSld>
  <p:clrMapOvr>
    <a:masterClrMapping/>
  </p:clrMapOvr>
  <p:transition>
    <p:wip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54755"/>
                                        </p:tgtEl>
                                        <p:attrNameLst>
                                          <p:attrName>style.visibility</p:attrName>
                                        </p:attrNameLst>
                                      </p:cBhvr>
                                      <p:to>
                                        <p:strVal val="visible"/>
                                      </p:to>
                                    </p:set>
                                    <p:animEffect transition="in" filter="barn(inVertical)">
                                      <p:cBhvr>
                                        <p:cTn id="7" dur="500"/>
                                        <p:tgtEl>
                                          <p:spTgt spid="1354755"/>
                                        </p:tgtEl>
                                      </p:cBhvr>
                                    </p:animEffect>
                                  </p:childTnLst>
                                </p:cTn>
                              </p:par>
                            </p:childTnLst>
                          </p:cTn>
                        </p:par>
                        <p:par>
                          <p:cTn id="8" fill="hold" nodeType="afterGroup">
                            <p:stCondLst>
                              <p:cond delay="500"/>
                            </p:stCondLst>
                            <p:childTnLst>
                              <p:par>
                                <p:cTn id="9" presetID="16" presetClass="entr" presetSubtype="21" fill="hold" grpId="0" nodeType="afterEffect">
                                  <p:stCondLst>
                                    <p:cond delay="1000"/>
                                  </p:stCondLst>
                                  <p:childTnLst>
                                    <p:set>
                                      <p:cBhvr>
                                        <p:cTn id="10" dur="1" fill="hold">
                                          <p:stCondLst>
                                            <p:cond delay="0"/>
                                          </p:stCondLst>
                                        </p:cTn>
                                        <p:tgtEl>
                                          <p:spTgt spid="1354756"/>
                                        </p:tgtEl>
                                        <p:attrNameLst>
                                          <p:attrName>style.visibility</p:attrName>
                                        </p:attrNameLst>
                                      </p:cBhvr>
                                      <p:to>
                                        <p:strVal val="visible"/>
                                      </p:to>
                                    </p:set>
                                    <p:animEffect transition="in" filter="barn(inVertical)">
                                      <p:cBhvr>
                                        <p:cTn id="11" dur="500"/>
                                        <p:tgtEl>
                                          <p:spTgt spid="1354756"/>
                                        </p:tgtEl>
                                      </p:cBhvr>
                                    </p:animEffect>
                                  </p:childTnLst>
                                </p:cTn>
                              </p:par>
                            </p:childTnLst>
                          </p:cTn>
                        </p:par>
                        <p:par>
                          <p:cTn id="12" fill="hold" nodeType="afterGroup">
                            <p:stCondLst>
                              <p:cond delay="2000"/>
                            </p:stCondLst>
                            <p:childTnLst>
                              <p:par>
                                <p:cTn id="13" presetID="16" presetClass="entr" presetSubtype="21" fill="hold" grpId="0" nodeType="afterEffect">
                                  <p:stCondLst>
                                    <p:cond delay="1000"/>
                                  </p:stCondLst>
                                  <p:childTnLst>
                                    <p:set>
                                      <p:cBhvr>
                                        <p:cTn id="14" dur="1" fill="hold">
                                          <p:stCondLst>
                                            <p:cond delay="0"/>
                                          </p:stCondLst>
                                        </p:cTn>
                                        <p:tgtEl>
                                          <p:spTgt spid="1354757"/>
                                        </p:tgtEl>
                                        <p:attrNameLst>
                                          <p:attrName>style.visibility</p:attrName>
                                        </p:attrNameLst>
                                      </p:cBhvr>
                                      <p:to>
                                        <p:strVal val="visible"/>
                                      </p:to>
                                    </p:set>
                                    <p:animEffect transition="in" filter="barn(inVertical)">
                                      <p:cBhvr>
                                        <p:cTn id="15" dur="500"/>
                                        <p:tgtEl>
                                          <p:spTgt spid="1354757"/>
                                        </p:tgtEl>
                                      </p:cBhvr>
                                    </p:animEffect>
                                  </p:childTnLst>
                                </p:cTn>
                              </p:par>
                            </p:childTnLst>
                          </p:cTn>
                        </p:par>
                        <p:par>
                          <p:cTn id="16" fill="hold" nodeType="afterGroup">
                            <p:stCondLst>
                              <p:cond delay="3500"/>
                            </p:stCondLst>
                            <p:childTnLst>
                              <p:par>
                                <p:cTn id="17" presetID="16" presetClass="entr" presetSubtype="21" fill="hold" grpId="0" nodeType="afterEffect">
                                  <p:stCondLst>
                                    <p:cond delay="1000"/>
                                  </p:stCondLst>
                                  <p:childTnLst>
                                    <p:set>
                                      <p:cBhvr>
                                        <p:cTn id="18" dur="1" fill="hold">
                                          <p:stCondLst>
                                            <p:cond delay="0"/>
                                          </p:stCondLst>
                                        </p:cTn>
                                        <p:tgtEl>
                                          <p:spTgt spid="1354758"/>
                                        </p:tgtEl>
                                        <p:attrNameLst>
                                          <p:attrName>style.visibility</p:attrName>
                                        </p:attrNameLst>
                                      </p:cBhvr>
                                      <p:to>
                                        <p:strVal val="visible"/>
                                      </p:to>
                                    </p:set>
                                    <p:animEffect transition="in" filter="barn(inVertical)">
                                      <p:cBhvr>
                                        <p:cTn id="19" dur="500"/>
                                        <p:tgtEl>
                                          <p:spTgt spid="1354758"/>
                                        </p:tgtEl>
                                      </p:cBhvr>
                                    </p:animEffect>
                                  </p:childTnLst>
                                </p:cTn>
                              </p:par>
                            </p:childTnLst>
                          </p:cTn>
                        </p:par>
                        <p:par>
                          <p:cTn id="20" fill="hold" nodeType="afterGroup">
                            <p:stCondLst>
                              <p:cond delay="5000"/>
                            </p:stCondLst>
                            <p:childTnLst>
                              <p:par>
                                <p:cTn id="21" presetID="16" presetClass="entr" presetSubtype="21" fill="hold" grpId="0" nodeType="afterEffect">
                                  <p:stCondLst>
                                    <p:cond delay="1000"/>
                                  </p:stCondLst>
                                  <p:childTnLst>
                                    <p:set>
                                      <p:cBhvr>
                                        <p:cTn id="22" dur="1" fill="hold">
                                          <p:stCondLst>
                                            <p:cond delay="0"/>
                                          </p:stCondLst>
                                        </p:cTn>
                                        <p:tgtEl>
                                          <p:spTgt spid="1354759"/>
                                        </p:tgtEl>
                                        <p:attrNameLst>
                                          <p:attrName>style.visibility</p:attrName>
                                        </p:attrNameLst>
                                      </p:cBhvr>
                                      <p:to>
                                        <p:strVal val="visible"/>
                                      </p:to>
                                    </p:set>
                                    <p:animEffect transition="in" filter="barn(inVertical)">
                                      <p:cBhvr>
                                        <p:cTn id="23" dur="500"/>
                                        <p:tgtEl>
                                          <p:spTgt spid="13547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4755" grpId="0" animBg="1" autoUpdateAnimBg="0"/>
      <p:bldP spid="1354756" grpId="0" animBg="1" autoUpdateAnimBg="0"/>
      <p:bldP spid="1354757" grpId="0" animBg="1" autoUpdateAnimBg="0"/>
      <p:bldP spid="1354758" grpId="0" animBg="1" autoUpdateAnimBg="0"/>
      <p:bldP spid="1354759"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Physical or Quantitative unit method</a:t>
            </a:r>
            <a:endParaRPr lang="en-US" dirty="0"/>
          </a:p>
        </p:txBody>
      </p:sp>
      <p:sp>
        <p:nvSpPr>
          <p:cNvPr id="3" name="Content Placeholder 2"/>
          <p:cNvSpPr>
            <a:spLocks noGrp="1"/>
          </p:cNvSpPr>
          <p:nvPr>
            <p:ph idx="1"/>
          </p:nvPr>
        </p:nvSpPr>
        <p:spPr/>
        <p:txBody>
          <a:bodyPr>
            <a:normAutofit fontScale="92500"/>
          </a:bodyPr>
          <a:lstStyle/>
          <a:p>
            <a:r>
              <a:rPr lang="en-US" dirty="0" smtClean="0"/>
              <a:t>This method attempts to distribute the total joint cost on the basis of some units of measurement, such as pounds, gallons, tons etc.</a:t>
            </a:r>
          </a:p>
          <a:p>
            <a:r>
              <a:rPr lang="en-US" dirty="0" smtClean="0"/>
              <a:t>For instance, in manufacture of coke, products such as coke, coal tar, </a:t>
            </a:r>
            <a:r>
              <a:rPr lang="en-US" dirty="0" err="1" smtClean="0"/>
              <a:t>benzol</a:t>
            </a:r>
            <a:r>
              <a:rPr lang="en-US" dirty="0" smtClean="0"/>
              <a:t>, sulfate of ammonia, and gas are measure in different units. </a:t>
            </a:r>
          </a:p>
          <a:p>
            <a:r>
              <a:rPr lang="en-US" dirty="0" smtClean="0"/>
              <a:t>The yield of these recovered units is measured on the basis of quantity of products extracted per ton of coal.</a:t>
            </a:r>
            <a:endParaRPr lang="en-US" dirty="0"/>
          </a:p>
        </p:txBody>
      </p:sp>
    </p:spTree>
    <p:extLst>
      <p:ext uri="{BB962C8B-B14F-4D97-AF65-F5344CB8AC3E}">
        <p14:creationId xmlns:p14="http://schemas.microsoft.com/office/powerpoint/2010/main" xmlns="" val="29560878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a:xfrm>
            <a:off x="243840" y="152400"/>
            <a:ext cx="8686800" cy="762000"/>
          </a:xfrm>
        </p:spPr>
        <p:txBody>
          <a:bodyPr/>
          <a:lstStyle/>
          <a:p>
            <a:pPr eaLnBrk="1" hangingPunct="1"/>
            <a:r>
              <a:rPr lang="en-US" sz="2400" b="1" dirty="0" smtClean="0"/>
              <a:t>Use of weight as quantitative unit method of joint cost</a:t>
            </a:r>
          </a:p>
        </p:txBody>
      </p:sp>
      <p:graphicFrame>
        <p:nvGraphicFramePr>
          <p:cNvPr id="4" name="Table 3"/>
          <p:cNvGraphicFramePr>
            <a:graphicFrameLocks noGrp="1"/>
          </p:cNvGraphicFramePr>
          <p:nvPr>
            <p:extLst>
              <p:ext uri="{D42A27DB-BD31-4B8C-83A1-F6EECF244321}">
                <p14:modId xmlns:p14="http://schemas.microsoft.com/office/powerpoint/2010/main" xmlns="" val="2358630735"/>
              </p:ext>
            </p:extLst>
          </p:nvPr>
        </p:nvGraphicFramePr>
        <p:xfrm>
          <a:off x="228600" y="990600"/>
          <a:ext cx="8839200" cy="3855902"/>
        </p:xfrm>
        <a:graphic>
          <a:graphicData uri="http://schemas.openxmlformats.org/drawingml/2006/table">
            <a:tbl>
              <a:tblPr firstRow="1" firstCol="1" bandRow="1">
                <a:tableStyleId>{5C22544A-7EE6-4342-B048-85BDC9FD1C3A}</a:tableStyleId>
              </a:tblPr>
              <a:tblGrid>
                <a:gridCol w="2251495"/>
                <a:gridCol w="1821742"/>
                <a:gridCol w="2105891"/>
                <a:gridCol w="1330036"/>
                <a:gridCol w="1330036"/>
              </a:tblGrid>
              <a:tr h="3505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smtClean="0">
                          <a:solidFill>
                            <a:schemeClr val="tx1"/>
                          </a:solidFill>
                          <a:effectLst/>
                          <a:latin typeface="Times New Roman" pitchFamily="18" charset="0"/>
                          <a:cs typeface="Times New Roman" pitchFamily="18" charset="0"/>
                        </a:rPr>
                        <a:t>Products</a:t>
                      </a:r>
                      <a:endParaRPr lang="en-US" sz="2800" dirty="0" smtClean="0">
                        <a:solidFill>
                          <a:schemeClr val="tx1"/>
                        </a:solidFill>
                        <a:effectLst/>
                        <a:latin typeface="Times New Roman" pitchFamily="18" charset="0"/>
                        <a:ea typeface="Calibri"/>
                        <a:cs typeface="Times New Roman" pitchFamily="18" charset="0"/>
                      </a:endParaRPr>
                    </a:p>
                    <a:p>
                      <a:endParaRPr lang="en-US" sz="16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cs typeface="Times New Roman" pitchFamily="18" charset="0"/>
                        </a:rPr>
                        <a:t>Yield in </a:t>
                      </a:r>
                      <a:r>
                        <a:rPr lang="en-US" sz="2000" dirty="0" err="1" smtClean="0">
                          <a:solidFill>
                            <a:schemeClr val="tx1"/>
                          </a:solidFill>
                          <a:effectLst/>
                          <a:latin typeface="Times New Roman" pitchFamily="18" charset="0"/>
                          <a:cs typeface="Times New Roman" pitchFamily="18" charset="0"/>
                        </a:rPr>
                        <a:t>lbs</a:t>
                      </a:r>
                      <a:r>
                        <a:rPr lang="en-US" sz="2000" baseline="0" dirty="0" smtClean="0">
                          <a:solidFill>
                            <a:schemeClr val="tx1"/>
                          </a:solidFill>
                          <a:effectLst/>
                          <a:latin typeface="Times New Roman" pitchFamily="18" charset="0"/>
                          <a:cs typeface="Times New Roman" pitchFamily="18" charset="0"/>
                        </a:rPr>
                        <a:t> of recovered products</a:t>
                      </a:r>
                    </a:p>
                    <a:p>
                      <a:pPr marL="0" marR="0" algn="ct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cs typeface="Times New Roman" pitchFamily="18" charset="0"/>
                        </a:rPr>
                        <a:t>Distribution of waste to recovered</a:t>
                      </a:r>
                      <a:r>
                        <a:rPr lang="en-US" sz="2000" baseline="0" dirty="0" smtClean="0">
                          <a:solidFill>
                            <a:schemeClr val="tx1"/>
                          </a:solidFill>
                          <a:effectLst/>
                          <a:latin typeface="Times New Roman" pitchFamily="18" charset="0"/>
                          <a:cs typeface="Times New Roman" pitchFamily="18" charset="0"/>
                        </a:rPr>
                        <a:t> products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cs typeface="Times New Roman" pitchFamily="18" charset="0"/>
                        </a:rPr>
                        <a:t>Revised weight</a:t>
                      </a:r>
                      <a:r>
                        <a:rPr lang="en-US" sz="2000" baseline="0" dirty="0" smtClean="0">
                          <a:solidFill>
                            <a:schemeClr val="tx1"/>
                          </a:solidFill>
                          <a:effectLst/>
                          <a:latin typeface="Times New Roman" pitchFamily="18" charset="0"/>
                          <a:cs typeface="Times New Roman" pitchFamily="18" charset="0"/>
                        </a:rPr>
                        <a:t> of recovered products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cs typeface="Times New Roman" pitchFamily="18" charset="0"/>
                        </a:rPr>
                        <a:t>Materials cost of each product</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Coke</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1320.0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Coal tar</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120.0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err="1" smtClean="0">
                          <a:solidFill>
                            <a:schemeClr val="tx1"/>
                          </a:solidFill>
                          <a:effectLst/>
                          <a:latin typeface="Times New Roman" pitchFamily="18" charset="0"/>
                          <a:ea typeface="Calibri"/>
                          <a:cs typeface="Times New Roman" pitchFamily="18" charset="0"/>
                        </a:rPr>
                        <a:t>Benzol</a:t>
                      </a:r>
                      <a:r>
                        <a:rPr lang="en-US" sz="2000" dirty="0" smtClean="0">
                          <a:solidFill>
                            <a:schemeClr val="tx1"/>
                          </a:solidFill>
                          <a:effectLst/>
                          <a:latin typeface="Times New Roman" pitchFamily="18" charset="0"/>
                          <a:ea typeface="Calibri"/>
                          <a:cs typeface="Times New Roman" pitchFamily="18" charset="0"/>
                        </a:rPr>
                        <a:t> </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solidFill>
                            <a:schemeClr val="tx1"/>
                          </a:solidFill>
                          <a:effectLst/>
                          <a:latin typeface="Times New Roman" pitchFamily="18" charset="0"/>
                          <a:cs typeface="Times New Roman" pitchFamily="18" charset="0"/>
                        </a:rPr>
                        <a:t>21.9</a:t>
                      </a: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Sulfate</a:t>
                      </a:r>
                      <a:r>
                        <a:rPr lang="en-US" sz="2000" baseline="0" dirty="0" smtClean="0">
                          <a:solidFill>
                            <a:schemeClr val="tx1"/>
                          </a:solidFill>
                          <a:effectLst/>
                          <a:latin typeface="Times New Roman" pitchFamily="18" charset="0"/>
                          <a:ea typeface="Calibri"/>
                          <a:cs typeface="Times New Roman" pitchFamily="18" charset="0"/>
                        </a:rPr>
                        <a:t> of ammonia</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26.0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Gas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latin typeface="Times New Roman" pitchFamily="18" charset="0"/>
                          <a:cs typeface="Times New Roman" pitchFamily="18" charset="0"/>
                        </a:rPr>
                        <a:t>412.1</a:t>
                      </a:r>
                      <a:endParaRPr lang="en-US" sz="2000"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endParaRPr lang="en-US" sz="2000"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endParaRPr lang="en-US" sz="2000"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endParaRPr lang="en-US" sz="2000"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Waste</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Total</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2000.0lbs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bl>
          </a:graphicData>
        </a:graphic>
      </p:graphicFrame>
      <p:sp>
        <p:nvSpPr>
          <p:cNvPr id="5" name="Rectangle 4"/>
          <p:cNvSpPr/>
          <p:nvPr/>
        </p:nvSpPr>
        <p:spPr>
          <a:xfrm>
            <a:off x="228600" y="4972547"/>
            <a:ext cx="8915400" cy="1494768"/>
          </a:xfrm>
          <a:prstGeom prst="rect">
            <a:avLst/>
          </a:prstGeom>
        </p:spPr>
        <p:txBody>
          <a:bodyPr>
            <a:spAutoFit/>
          </a:bodyPr>
          <a:lstStyle/>
          <a:p>
            <a:pPr eaLnBrk="0" fontAlgn="base" hangingPunct="0">
              <a:lnSpc>
                <a:spcPct val="115000"/>
              </a:lnSpc>
              <a:spcBef>
                <a:spcPct val="0"/>
              </a:spcBef>
              <a:spcAft>
                <a:spcPts val="1000"/>
              </a:spcAft>
              <a:tabLst>
                <a:tab pos="2971800" algn="ctr"/>
              </a:tabLst>
              <a:defRPr/>
            </a:pPr>
            <a:r>
              <a:rPr lang="en-US" sz="2400" b="1" dirty="0" smtClean="0">
                <a:solidFill>
                  <a:prstClr val="black"/>
                </a:solidFill>
                <a:effectLst>
                  <a:outerShdw blurRad="38100" dist="38100" dir="2700000" algn="tl">
                    <a:srgbClr val="000000">
                      <a:alpha val="43137"/>
                    </a:srgbClr>
                  </a:outerShdw>
                </a:effectLst>
                <a:latin typeface="Times New Roman"/>
                <a:ea typeface="Calibri"/>
                <a:cs typeface="Times New Roman"/>
              </a:rPr>
              <a:t>Required</a:t>
            </a:r>
            <a:r>
              <a:rPr lang="en-US" sz="2400" b="1" dirty="0">
                <a:solidFill>
                  <a:prstClr val="black"/>
                </a:solidFill>
                <a:effectLst>
                  <a:outerShdw blurRad="38100" dist="38100" dir="2700000" algn="tl">
                    <a:srgbClr val="000000">
                      <a:alpha val="43137"/>
                    </a:srgbClr>
                  </a:outerShdw>
                </a:effectLst>
                <a:latin typeface="Times New Roman"/>
                <a:ea typeface="Calibri"/>
                <a:cs typeface="Times New Roman"/>
              </a:rPr>
              <a:t>: </a:t>
            </a:r>
            <a:endParaRPr lang="en-US" sz="1600" dirty="0">
              <a:solidFill>
                <a:prstClr val="black"/>
              </a:solidFill>
              <a:effectLst>
                <a:outerShdw blurRad="38100" dist="38100" dir="2700000" algn="tl">
                  <a:srgbClr val="000000">
                    <a:alpha val="43137"/>
                  </a:srgbClr>
                </a:outerShdw>
              </a:effectLst>
              <a:latin typeface="Times New Roman" pitchFamily="18" charset="0"/>
              <a:ea typeface="Calibri"/>
              <a:cs typeface="Times New Roman"/>
            </a:endParaRPr>
          </a:p>
          <a:p>
            <a:pPr marL="342900" indent="-342900" eaLnBrk="0" fontAlgn="base" hangingPunct="0">
              <a:lnSpc>
                <a:spcPct val="115000"/>
              </a:lnSpc>
              <a:buFont typeface="+mj-lt"/>
              <a:buAutoNum type="alphaLcParenR"/>
              <a:defRPr/>
            </a:pPr>
            <a:r>
              <a:rPr lang="en-US" sz="2400" dirty="0" smtClean="0">
                <a:solidFill>
                  <a:prstClr val="black"/>
                </a:solidFill>
                <a:effectLst>
                  <a:outerShdw blurRad="38100" dist="38100" dir="2700000" algn="tl">
                    <a:srgbClr val="000000">
                      <a:alpha val="43137"/>
                    </a:srgbClr>
                  </a:outerShdw>
                </a:effectLst>
                <a:latin typeface="Times New Roman"/>
                <a:ea typeface="Calibri"/>
                <a:cs typeface="Times New Roman"/>
              </a:rPr>
              <a:t>Distribute Waste on all types of products</a:t>
            </a:r>
          </a:p>
          <a:p>
            <a:pPr marL="342900" indent="-342900" eaLnBrk="0" fontAlgn="base" hangingPunct="0">
              <a:lnSpc>
                <a:spcPct val="115000"/>
              </a:lnSpc>
              <a:buFont typeface="+mj-lt"/>
              <a:buAutoNum type="alphaLcParenR"/>
              <a:defRPr/>
            </a:pPr>
            <a:r>
              <a:rPr lang="en-US" sz="2400" dirty="0" smtClean="0">
                <a:solidFill>
                  <a:prstClr val="black"/>
                </a:solidFill>
                <a:effectLst>
                  <a:outerShdw blurRad="38100" dist="38100" dir="2700000" algn="tl">
                    <a:srgbClr val="000000">
                      <a:alpha val="43137"/>
                    </a:srgbClr>
                  </a:outerShdw>
                </a:effectLst>
                <a:latin typeface="Times New Roman"/>
                <a:ea typeface="Calibri"/>
                <a:cs typeface="Times New Roman"/>
              </a:rPr>
              <a:t>Distribute joint cost of $20 on the basis of quantitative unit method</a:t>
            </a:r>
            <a:endParaRPr lang="en-US" sz="1600" dirty="0">
              <a:solidFill>
                <a:prstClr val="black"/>
              </a:solidFill>
              <a:effectLst>
                <a:outerShdw blurRad="38100" dist="38100" dir="2700000" algn="tl">
                  <a:srgbClr val="000000">
                    <a:alpha val="43137"/>
                  </a:srgbClr>
                </a:outerShdw>
              </a:effectLst>
              <a:latin typeface="Times New Roman" pitchFamily="18" charset="0"/>
              <a:ea typeface="Calibri"/>
              <a:cs typeface="Times New Roman"/>
            </a:endParaRPr>
          </a:p>
        </p:txBody>
      </p:sp>
    </p:spTree>
    <p:extLst>
      <p:ext uri="{BB962C8B-B14F-4D97-AF65-F5344CB8AC3E}">
        <p14:creationId xmlns:p14="http://schemas.microsoft.com/office/powerpoint/2010/main" xmlns="" val="683943641"/>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xmlns="" val="730690090"/>
      </p:ext>
    </p:extLst>
  </p:cSld>
  <p:clrMapOvr>
    <a:masterClrMapping/>
  </p:clrMapOvr>
  <p:transition>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3836005332"/>
              </p:ext>
            </p:extLst>
          </p:nvPr>
        </p:nvGraphicFramePr>
        <p:xfrm>
          <a:off x="685800" y="990600"/>
          <a:ext cx="8077200" cy="4556942"/>
        </p:xfrm>
        <a:graphic>
          <a:graphicData uri="http://schemas.openxmlformats.org/drawingml/2006/table">
            <a:tbl>
              <a:tblPr firstRow="1" firstCol="1" bandRow="1">
                <a:tableStyleId>{5C22544A-7EE6-4342-B048-85BDC9FD1C3A}</a:tableStyleId>
              </a:tblPr>
              <a:tblGrid>
                <a:gridCol w="2057400"/>
                <a:gridCol w="1664695"/>
                <a:gridCol w="1924349"/>
                <a:gridCol w="1215378"/>
                <a:gridCol w="1215378"/>
              </a:tblGrid>
              <a:tr h="350546">
                <a:tc gridSpan="5">
                  <a:txBody>
                    <a:bodyPr/>
                    <a:lstStyle/>
                    <a:p>
                      <a:pPr marL="0" marR="0" algn="l">
                        <a:lnSpc>
                          <a:spcPct val="115000"/>
                        </a:lnSpc>
                        <a:spcBef>
                          <a:spcPts val="0"/>
                        </a:spcBef>
                        <a:spcAft>
                          <a:spcPts val="0"/>
                        </a:spcAft>
                      </a:pPr>
                      <a:r>
                        <a:rPr lang="en-US" sz="2000" dirty="0">
                          <a:solidFill>
                            <a:schemeClr val="tx1"/>
                          </a:solidFill>
                          <a:effectLst/>
                          <a:latin typeface="Times New Roman" pitchFamily="18" charset="0"/>
                          <a:cs typeface="Times New Roman" pitchFamily="18" charset="0"/>
                        </a:rPr>
                        <a:t>Products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sz="160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algn="ct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sz="160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sz="16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50546">
                <a:tc>
                  <a:txBody>
                    <a:bodyPr/>
                    <a:lstStyle/>
                    <a:p>
                      <a:endParaRPr lang="en-US" sz="16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cs typeface="Times New Roman" pitchFamily="18" charset="0"/>
                        </a:rPr>
                        <a:t>Yield in </a:t>
                      </a:r>
                      <a:r>
                        <a:rPr lang="en-US" sz="2000" dirty="0" err="1" smtClean="0">
                          <a:solidFill>
                            <a:schemeClr val="tx1"/>
                          </a:solidFill>
                          <a:effectLst/>
                          <a:latin typeface="Times New Roman" pitchFamily="18" charset="0"/>
                          <a:cs typeface="Times New Roman" pitchFamily="18" charset="0"/>
                        </a:rPr>
                        <a:t>lbs</a:t>
                      </a:r>
                      <a:r>
                        <a:rPr lang="en-US" sz="2000" baseline="0" dirty="0" smtClean="0">
                          <a:solidFill>
                            <a:schemeClr val="tx1"/>
                          </a:solidFill>
                          <a:effectLst/>
                          <a:latin typeface="Times New Roman" pitchFamily="18" charset="0"/>
                          <a:cs typeface="Times New Roman" pitchFamily="18" charset="0"/>
                        </a:rPr>
                        <a:t> of recovered products</a:t>
                      </a:r>
                    </a:p>
                    <a:p>
                      <a:pPr marL="0" marR="0" algn="ct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cs typeface="Times New Roman" pitchFamily="18" charset="0"/>
                        </a:rPr>
                        <a:t>Distribution of waste to recovered</a:t>
                      </a:r>
                      <a:r>
                        <a:rPr lang="en-US" sz="2000" baseline="0" dirty="0" smtClean="0">
                          <a:solidFill>
                            <a:schemeClr val="tx1"/>
                          </a:solidFill>
                          <a:effectLst/>
                          <a:latin typeface="Times New Roman" pitchFamily="18" charset="0"/>
                          <a:cs typeface="Times New Roman" pitchFamily="18" charset="0"/>
                        </a:rPr>
                        <a:t> products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cs typeface="Times New Roman" pitchFamily="18" charset="0"/>
                        </a:rPr>
                        <a:t>Revised weight</a:t>
                      </a:r>
                      <a:r>
                        <a:rPr lang="en-US" sz="2000" baseline="0" dirty="0" smtClean="0">
                          <a:solidFill>
                            <a:schemeClr val="tx1"/>
                          </a:solidFill>
                          <a:effectLst/>
                          <a:latin typeface="Times New Roman" pitchFamily="18" charset="0"/>
                          <a:cs typeface="Times New Roman" pitchFamily="18" charset="0"/>
                        </a:rPr>
                        <a:t> of recovered products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cs typeface="Times New Roman" pitchFamily="18" charset="0"/>
                        </a:rPr>
                        <a:t>Materials cost of each product</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Coke</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1320.0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69.474</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1389.474</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13.895</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Coal tar</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120.0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6.316</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126.316</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solidFill>
                            <a:schemeClr val="tx1"/>
                          </a:solidFill>
                          <a:effectLst/>
                          <a:latin typeface="Times New Roman" pitchFamily="18" charset="0"/>
                          <a:cs typeface="Times New Roman" pitchFamily="18" charset="0"/>
                        </a:rPr>
                        <a:t>1.265</a:t>
                      </a: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err="1" smtClean="0">
                          <a:solidFill>
                            <a:schemeClr val="tx1"/>
                          </a:solidFill>
                          <a:effectLst/>
                          <a:latin typeface="Times New Roman" pitchFamily="18" charset="0"/>
                          <a:ea typeface="Calibri"/>
                          <a:cs typeface="Times New Roman" pitchFamily="18" charset="0"/>
                        </a:rPr>
                        <a:t>Benzol</a:t>
                      </a:r>
                      <a:r>
                        <a:rPr lang="en-US" sz="2000" dirty="0" smtClean="0">
                          <a:solidFill>
                            <a:schemeClr val="tx1"/>
                          </a:solidFill>
                          <a:effectLst/>
                          <a:latin typeface="Times New Roman" pitchFamily="18" charset="0"/>
                          <a:ea typeface="Calibri"/>
                          <a:cs typeface="Times New Roman" pitchFamily="18" charset="0"/>
                        </a:rPr>
                        <a:t> </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solidFill>
                            <a:schemeClr val="tx1"/>
                          </a:solidFill>
                          <a:effectLst/>
                          <a:latin typeface="Times New Roman" pitchFamily="18" charset="0"/>
                          <a:cs typeface="Times New Roman" pitchFamily="18" charset="0"/>
                        </a:rPr>
                        <a:t>21.9</a:t>
                      </a: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solidFill>
                            <a:schemeClr val="tx1"/>
                          </a:solidFill>
                          <a:effectLst/>
                          <a:latin typeface="Times New Roman" pitchFamily="18" charset="0"/>
                          <a:cs typeface="Times New Roman" pitchFamily="18" charset="0"/>
                        </a:rPr>
                        <a:t>1.153</a:t>
                      </a: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solidFill>
                            <a:schemeClr val="tx1"/>
                          </a:solidFill>
                          <a:effectLst/>
                          <a:latin typeface="Times New Roman" pitchFamily="18" charset="0"/>
                          <a:cs typeface="Times New Roman" pitchFamily="18" charset="0"/>
                        </a:rPr>
                        <a:t>23.053</a:t>
                      </a: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solidFill>
                            <a:schemeClr val="tx1"/>
                          </a:solidFill>
                          <a:effectLst/>
                          <a:latin typeface="Times New Roman" pitchFamily="18" charset="0"/>
                          <a:cs typeface="Times New Roman" pitchFamily="18" charset="0"/>
                        </a:rPr>
                        <a:t>0.230</a:t>
                      </a: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Sulfate</a:t>
                      </a:r>
                      <a:r>
                        <a:rPr lang="en-US" sz="2000" baseline="0" dirty="0" smtClean="0">
                          <a:solidFill>
                            <a:schemeClr val="tx1"/>
                          </a:solidFill>
                          <a:effectLst/>
                          <a:latin typeface="Times New Roman" pitchFamily="18" charset="0"/>
                          <a:ea typeface="Calibri"/>
                          <a:cs typeface="Times New Roman" pitchFamily="18" charset="0"/>
                        </a:rPr>
                        <a:t> of ammonia</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26.0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1.368</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27.368</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0.275</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Gas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latin typeface="Times New Roman" pitchFamily="18" charset="0"/>
                          <a:cs typeface="Times New Roman" pitchFamily="18" charset="0"/>
                        </a:rPr>
                        <a:t>412.1</a:t>
                      </a:r>
                      <a:endParaRPr lang="en-US" sz="2000"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latin typeface="Times New Roman" pitchFamily="18" charset="0"/>
                          <a:cs typeface="Times New Roman" pitchFamily="18" charset="0"/>
                        </a:rPr>
                        <a:t>21.689</a:t>
                      </a:r>
                      <a:endParaRPr lang="en-US" sz="2000"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latin typeface="Times New Roman" pitchFamily="18" charset="0"/>
                          <a:cs typeface="Times New Roman" pitchFamily="18" charset="0"/>
                        </a:rPr>
                        <a:t>433.789</a:t>
                      </a:r>
                      <a:endParaRPr lang="en-US" sz="2000"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latin typeface="Times New Roman" pitchFamily="18" charset="0"/>
                          <a:cs typeface="Times New Roman" pitchFamily="18" charset="0"/>
                        </a:rPr>
                        <a:t>4.335</a:t>
                      </a:r>
                      <a:endParaRPr lang="en-US" sz="2000"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Waste</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Total</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2000.0lbs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100.000lbs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2000.000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$20.000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bl>
          </a:graphicData>
        </a:graphic>
      </p:graphicFrame>
      <p:sp>
        <p:nvSpPr>
          <p:cNvPr id="7" name="Title 1"/>
          <p:cNvSpPr>
            <a:spLocks noGrp="1"/>
          </p:cNvSpPr>
          <p:nvPr>
            <p:ph type="title"/>
          </p:nvPr>
        </p:nvSpPr>
        <p:spPr>
          <a:xfrm>
            <a:off x="228600" y="0"/>
            <a:ext cx="8686800" cy="1143000"/>
          </a:xfrm>
        </p:spPr>
        <p:txBody>
          <a:bodyPr/>
          <a:lstStyle/>
          <a:p>
            <a:pPr eaLnBrk="1" hangingPunct="1"/>
            <a:r>
              <a:rPr lang="en-US" sz="2400" b="1" dirty="0" smtClean="0"/>
              <a:t>Use of weight as quantitative unit method of joint cost</a:t>
            </a:r>
          </a:p>
        </p:txBody>
      </p:sp>
    </p:spTree>
    <p:extLst>
      <p:ext uri="{BB962C8B-B14F-4D97-AF65-F5344CB8AC3E}">
        <p14:creationId xmlns:p14="http://schemas.microsoft.com/office/powerpoint/2010/main" xmlns="" val="3352544140"/>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Average Unit Method</a:t>
            </a:r>
            <a:endParaRPr lang="en-US" dirty="0"/>
          </a:p>
        </p:txBody>
      </p:sp>
      <p:sp>
        <p:nvSpPr>
          <p:cNvPr id="3" name="Content Placeholder 2"/>
          <p:cNvSpPr>
            <a:spLocks noGrp="1"/>
          </p:cNvSpPr>
          <p:nvPr>
            <p:ph idx="1"/>
          </p:nvPr>
        </p:nvSpPr>
        <p:spPr/>
        <p:txBody>
          <a:bodyPr/>
          <a:lstStyle/>
          <a:p>
            <a:r>
              <a:rPr lang="en-US" dirty="0" smtClean="0"/>
              <a:t>This methods distribute the joint cost on the basis of units produced.</a:t>
            </a:r>
          </a:p>
          <a:p>
            <a:r>
              <a:rPr lang="en-US" dirty="0" smtClean="0"/>
              <a:t>This method is used when the market value of all types of products are identical</a:t>
            </a:r>
          </a:p>
          <a:p>
            <a:r>
              <a:rPr lang="en-US" dirty="0" smtClean="0"/>
              <a:t>Average unit method is obtained by dividing the total number of units produced into the total joint production cost.</a:t>
            </a:r>
            <a:endParaRPr lang="en-US" dirty="0"/>
          </a:p>
        </p:txBody>
      </p:sp>
    </p:spTree>
    <p:extLst>
      <p:ext uri="{BB962C8B-B14F-4D97-AF65-F5344CB8AC3E}">
        <p14:creationId xmlns:p14="http://schemas.microsoft.com/office/powerpoint/2010/main" xmlns="" val="4225943335"/>
      </p:ext>
    </p:extLst>
  </p:cSld>
  <p:clrMapOvr>
    <a:masterClrMapping/>
  </p:clrMapOvr>
  <p:transition>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3251982153"/>
              </p:ext>
            </p:extLst>
          </p:nvPr>
        </p:nvGraphicFramePr>
        <p:xfrm>
          <a:off x="1981200" y="1524000"/>
          <a:ext cx="5646444" cy="2453770"/>
        </p:xfrm>
        <a:graphic>
          <a:graphicData uri="http://schemas.openxmlformats.org/drawingml/2006/table">
            <a:tbl>
              <a:tblPr firstRow="1" firstCol="1" bandRow="1">
                <a:tableStyleId>{5C22544A-7EE6-4342-B048-85BDC9FD1C3A}</a:tableStyleId>
              </a:tblPr>
              <a:tblGrid>
                <a:gridCol w="2057400"/>
                <a:gridCol w="1664695"/>
                <a:gridCol w="1924349"/>
              </a:tblGrid>
              <a:tr h="3505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effectLst/>
                          <a:latin typeface="Times New Roman" pitchFamily="18" charset="0"/>
                          <a:cs typeface="Times New Roman" pitchFamily="18" charset="0"/>
                        </a:rPr>
                        <a:t>Products</a:t>
                      </a:r>
                      <a:endParaRPr lang="en-US" sz="1600" dirty="0" smtClean="0">
                        <a:solidFill>
                          <a:schemeClr val="tx1"/>
                        </a:solidFill>
                        <a:effectLst/>
                        <a:latin typeface="Times New Roman" pitchFamily="18" charset="0"/>
                        <a:ea typeface="Calibri"/>
                        <a:cs typeface="Times New Roman" pitchFamily="18" charset="0"/>
                      </a:endParaRPr>
                    </a:p>
                    <a:p>
                      <a:endParaRPr lang="en-US" sz="16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Units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cs typeface="Times New Roman" pitchFamily="18" charset="0"/>
                        </a:rPr>
                        <a:t>Joint Production Cost</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A</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20000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B</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15000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C</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solidFill>
                            <a:schemeClr val="tx1"/>
                          </a:solidFill>
                          <a:effectLst/>
                          <a:latin typeface="Times New Roman" pitchFamily="18" charset="0"/>
                          <a:cs typeface="Times New Roman" pitchFamily="18" charset="0"/>
                        </a:rPr>
                        <a:t>10000</a:t>
                      </a: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D</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15000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Total</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b="1" dirty="0" smtClean="0">
                          <a:latin typeface="Times New Roman" pitchFamily="18" charset="0"/>
                          <a:cs typeface="Times New Roman" pitchFamily="18" charset="0"/>
                        </a:rPr>
                        <a:t>60000</a:t>
                      </a:r>
                      <a:endParaRPr lang="en-US" sz="2000" b="1"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endParaRPr lang="en-US" sz="2000" b="1"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bl>
          </a:graphicData>
        </a:graphic>
      </p:graphicFrame>
      <p:sp>
        <p:nvSpPr>
          <p:cNvPr id="7" name="Title 1"/>
          <p:cNvSpPr>
            <a:spLocks noGrp="1"/>
          </p:cNvSpPr>
          <p:nvPr>
            <p:ph type="title"/>
          </p:nvPr>
        </p:nvSpPr>
        <p:spPr>
          <a:xfrm>
            <a:off x="228600" y="0"/>
            <a:ext cx="8686800" cy="1143000"/>
          </a:xfrm>
        </p:spPr>
        <p:txBody>
          <a:bodyPr/>
          <a:lstStyle/>
          <a:p>
            <a:pPr eaLnBrk="1" hangingPunct="1"/>
            <a:r>
              <a:rPr lang="en-US" sz="2400" b="1" dirty="0" smtClean="0"/>
              <a:t>Average Unit Method</a:t>
            </a:r>
          </a:p>
        </p:txBody>
      </p:sp>
    </p:spTree>
    <p:extLst>
      <p:ext uri="{BB962C8B-B14F-4D97-AF65-F5344CB8AC3E}">
        <p14:creationId xmlns:p14="http://schemas.microsoft.com/office/powerpoint/2010/main" xmlns="" val="1464650226"/>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3535437326"/>
              </p:ext>
            </p:extLst>
          </p:nvPr>
        </p:nvGraphicFramePr>
        <p:xfrm>
          <a:off x="1752600" y="1371600"/>
          <a:ext cx="5646444" cy="2453770"/>
        </p:xfrm>
        <a:graphic>
          <a:graphicData uri="http://schemas.openxmlformats.org/drawingml/2006/table">
            <a:tbl>
              <a:tblPr firstRow="1" firstCol="1" bandRow="1">
                <a:tableStyleId>{5C22544A-7EE6-4342-B048-85BDC9FD1C3A}</a:tableStyleId>
              </a:tblPr>
              <a:tblGrid>
                <a:gridCol w="2057400"/>
                <a:gridCol w="1664695"/>
                <a:gridCol w="1924349"/>
              </a:tblGrid>
              <a:tr h="35054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smtClean="0">
                          <a:solidFill>
                            <a:schemeClr val="tx1"/>
                          </a:solidFill>
                          <a:effectLst/>
                          <a:latin typeface="Times New Roman" pitchFamily="18" charset="0"/>
                          <a:cs typeface="Times New Roman" pitchFamily="18" charset="0"/>
                        </a:rPr>
                        <a:t>Products</a:t>
                      </a:r>
                      <a:endParaRPr lang="en-US" sz="1600" dirty="0" smtClean="0">
                        <a:solidFill>
                          <a:schemeClr val="tx1"/>
                        </a:solidFill>
                        <a:effectLst/>
                        <a:latin typeface="Times New Roman" pitchFamily="18" charset="0"/>
                        <a:ea typeface="Calibri"/>
                        <a:cs typeface="Times New Roman" pitchFamily="18" charset="0"/>
                      </a:endParaRPr>
                    </a:p>
                    <a:p>
                      <a:endParaRPr lang="en-US" sz="16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Units</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15000"/>
                        </a:lnSpc>
                        <a:spcBef>
                          <a:spcPts val="0"/>
                        </a:spcBef>
                        <a:spcAft>
                          <a:spcPts val="0"/>
                        </a:spcAft>
                      </a:pPr>
                      <a:r>
                        <a:rPr lang="en-US" sz="2000" dirty="0" smtClean="0">
                          <a:solidFill>
                            <a:schemeClr val="tx1"/>
                          </a:solidFill>
                          <a:effectLst/>
                          <a:latin typeface="Times New Roman" pitchFamily="18" charset="0"/>
                          <a:cs typeface="Times New Roman" pitchFamily="18" charset="0"/>
                        </a:rPr>
                        <a:t>Joint Production Cost</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A</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20000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$40000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B</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15000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30000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C</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solidFill>
                            <a:schemeClr val="tx1"/>
                          </a:solidFill>
                          <a:effectLst/>
                          <a:latin typeface="Times New Roman" pitchFamily="18" charset="0"/>
                          <a:cs typeface="Times New Roman" pitchFamily="18" charset="0"/>
                        </a:rPr>
                        <a:t>10000</a:t>
                      </a: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dirty="0" smtClean="0">
                          <a:solidFill>
                            <a:schemeClr val="tx1"/>
                          </a:solidFill>
                          <a:effectLst/>
                          <a:latin typeface="Times New Roman" pitchFamily="18" charset="0"/>
                          <a:cs typeface="Times New Roman" pitchFamily="18" charset="0"/>
                        </a:rPr>
                        <a:t>20000</a:t>
                      </a:r>
                      <a:endParaRPr lang="en-US" sz="2000" dirty="0">
                        <a:solidFill>
                          <a:schemeClr val="tx1"/>
                        </a:solidFill>
                        <a:effectLst/>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D</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15000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r">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30000</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r h="350546">
                <a:tc>
                  <a:txBody>
                    <a:bodyPr/>
                    <a:lstStyle/>
                    <a:p>
                      <a:pPr marL="0" marR="0">
                        <a:lnSpc>
                          <a:spcPct val="115000"/>
                        </a:lnSpc>
                        <a:spcBef>
                          <a:spcPts val="0"/>
                        </a:spcBef>
                        <a:spcAft>
                          <a:spcPts val="0"/>
                        </a:spcAft>
                      </a:pPr>
                      <a:r>
                        <a:rPr lang="en-US" sz="2000" dirty="0" smtClean="0">
                          <a:solidFill>
                            <a:schemeClr val="tx1"/>
                          </a:solidFill>
                          <a:effectLst/>
                          <a:latin typeface="Times New Roman" pitchFamily="18" charset="0"/>
                          <a:ea typeface="Calibri"/>
                          <a:cs typeface="Times New Roman" pitchFamily="18" charset="0"/>
                        </a:rPr>
                        <a:t>Total</a:t>
                      </a:r>
                      <a:endParaRPr lang="en-US" sz="2000" dirty="0">
                        <a:solidFill>
                          <a:schemeClr val="tx1"/>
                        </a:solidFill>
                        <a:effectLst/>
                        <a:latin typeface="Times New Roman" pitchFamily="18" charset="0"/>
                        <a:ea typeface="Calibri"/>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b="1" dirty="0" smtClean="0">
                          <a:latin typeface="Times New Roman" pitchFamily="18" charset="0"/>
                          <a:cs typeface="Times New Roman" pitchFamily="18" charset="0"/>
                        </a:rPr>
                        <a:t>60000</a:t>
                      </a:r>
                      <a:endParaRPr lang="en-US" sz="2000" b="1"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algn="r"/>
                      <a:r>
                        <a:rPr lang="en-US" sz="2000" b="1" dirty="0" smtClean="0">
                          <a:latin typeface="Times New Roman" pitchFamily="18" charset="0"/>
                          <a:cs typeface="Times New Roman" pitchFamily="18" charset="0"/>
                        </a:rPr>
                        <a:t>$120000</a:t>
                      </a:r>
                      <a:endParaRPr lang="en-US" sz="2000" b="1" dirty="0">
                        <a:latin typeface="Times New Roman" pitchFamily="18" charset="0"/>
                        <a:cs typeface="Times New Roman" pitchFamily="18" charset="0"/>
                      </a:endParaRPr>
                    </a:p>
                  </a:txBody>
                  <a:tcPr marL="68580" marR="68580"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solidFill>
                  </a:tcPr>
                </a:tc>
              </a:tr>
            </a:tbl>
          </a:graphicData>
        </a:graphic>
      </p:graphicFrame>
      <p:sp>
        <p:nvSpPr>
          <p:cNvPr id="7" name="Title 1"/>
          <p:cNvSpPr>
            <a:spLocks noGrp="1"/>
          </p:cNvSpPr>
          <p:nvPr>
            <p:ph type="title"/>
          </p:nvPr>
        </p:nvSpPr>
        <p:spPr>
          <a:xfrm>
            <a:off x="228600" y="0"/>
            <a:ext cx="8686800" cy="1143000"/>
          </a:xfrm>
        </p:spPr>
        <p:txBody>
          <a:bodyPr/>
          <a:lstStyle/>
          <a:p>
            <a:pPr eaLnBrk="1" hangingPunct="1"/>
            <a:r>
              <a:rPr lang="en-US" sz="2400" b="1" dirty="0" smtClean="0"/>
              <a:t>Use of weight as quantitative unit method of joint cost</a:t>
            </a:r>
          </a:p>
        </p:txBody>
      </p:sp>
      <p:sp>
        <p:nvSpPr>
          <p:cNvPr id="5" name="Title 1"/>
          <p:cNvSpPr txBox="1">
            <a:spLocks/>
          </p:cNvSpPr>
          <p:nvPr/>
        </p:nvSpPr>
        <p:spPr>
          <a:xfrm>
            <a:off x="152400" y="4267200"/>
            <a:ext cx="8686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400" b="1" dirty="0" smtClean="0"/>
              <a:t>                      </a:t>
            </a:r>
            <a:r>
              <a:rPr lang="en-US" sz="2400" b="1" u="sng" dirty="0" smtClean="0"/>
              <a:t>  Total Joint Production Cost           </a:t>
            </a:r>
            <a:r>
              <a:rPr lang="en-US" sz="2400" b="1" dirty="0" smtClean="0"/>
              <a:t> </a:t>
            </a:r>
            <a:r>
              <a:rPr lang="en-US" sz="2400" b="1" u="sng" dirty="0" smtClean="0"/>
              <a:t>=$120000 </a:t>
            </a:r>
            <a:r>
              <a:rPr lang="en-US" sz="2400" b="1" dirty="0" smtClean="0"/>
              <a:t>= $2/unit </a:t>
            </a:r>
          </a:p>
          <a:p>
            <a:r>
              <a:rPr lang="en-US" sz="2400" b="1" dirty="0" smtClean="0"/>
              <a:t>Total Number of units produced        60000</a:t>
            </a:r>
          </a:p>
        </p:txBody>
      </p:sp>
    </p:spTree>
    <p:extLst>
      <p:ext uri="{BB962C8B-B14F-4D97-AF65-F5344CB8AC3E}">
        <p14:creationId xmlns:p14="http://schemas.microsoft.com/office/powerpoint/2010/main" xmlns="" val="1709987784"/>
      </p:ext>
    </p:extLst>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Weighted Average Unit Method</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latin typeface="Times New Roman" pitchFamily="18" charset="0"/>
                <a:cs typeface="Times New Roman" pitchFamily="18" charset="0"/>
              </a:rPr>
              <a:t>In many industries, the previously described methods do not give a satisfactory answer to the joint cost apportionment. </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Weight factors are assigned to each unit, based upon size of unit, difficulty of manufacture, time consumed in making the unit, difference in type of labor employed, amount of materials used, etc.</a:t>
            </a:r>
          </a:p>
          <a:p>
            <a:pPr algn="just"/>
            <a:endParaRPr lang="en-US" dirty="0" smtClean="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Finished Goods of every kind is multiplied by weight factors to apportion the total joint cost to individual units.</a:t>
            </a:r>
          </a:p>
          <a:p>
            <a:pPr algn="just"/>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2977074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228600" y="381000"/>
            <a:ext cx="8458200" cy="1295400"/>
          </a:xfrm>
        </p:spPr>
        <p:txBody>
          <a:bodyPr/>
          <a:lstStyle/>
          <a:p>
            <a:pPr algn="l" eaLnBrk="1" hangingPunct="1"/>
            <a:r>
              <a:rPr lang="en-US" sz="2000" b="1" dirty="0" smtClean="0"/>
              <a:t>The </a:t>
            </a:r>
            <a:r>
              <a:rPr lang="en-US" sz="2000" b="1" dirty="0" err="1" smtClean="0"/>
              <a:t>Buildon</a:t>
            </a:r>
            <a:r>
              <a:rPr lang="en-US" sz="2000" b="1" dirty="0" smtClean="0"/>
              <a:t> Company produces four join products: A, B, C and D. total joint production cost for November was $120000.</a:t>
            </a:r>
            <a:r>
              <a:rPr lang="en-US" sz="2000" dirty="0" smtClean="0"/>
              <a:t/>
            </a:r>
            <a:br>
              <a:rPr lang="en-US" sz="2000" dirty="0" smtClean="0"/>
            </a:br>
            <a:endParaRPr lang="en-US" sz="2400" dirty="0" smtClean="0"/>
          </a:p>
        </p:txBody>
      </p:sp>
      <p:graphicFrame>
        <p:nvGraphicFramePr>
          <p:cNvPr id="4" name="Table 3"/>
          <p:cNvGraphicFramePr>
            <a:graphicFrameLocks noGrp="1"/>
          </p:cNvGraphicFramePr>
          <p:nvPr>
            <p:extLst>
              <p:ext uri="{D42A27DB-BD31-4B8C-83A1-F6EECF244321}">
                <p14:modId xmlns:p14="http://schemas.microsoft.com/office/powerpoint/2010/main" xmlns="" val="1506547574"/>
              </p:ext>
            </p:extLst>
          </p:nvPr>
        </p:nvGraphicFramePr>
        <p:xfrm>
          <a:off x="228600" y="2133600"/>
          <a:ext cx="8458199" cy="2804160"/>
        </p:xfrm>
        <a:graphic>
          <a:graphicData uri="http://schemas.openxmlformats.org/drawingml/2006/table">
            <a:tbl>
              <a:tblPr firstRow="1" firstCol="1" bandRow="1">
                <a:tableStyleId>{616DA210-FB5B-4158-B5E0-FEB733F419BA}</a:tableStyleId>
              </a:tblPr>
              <a:tblGrid>
                <a:gridCol w="1295400"/>
                <a:gridCol w="1066800"/>
                <a:gridCol w="990600"/>
                <a:gridCol w="1676400"/>
                <a:gridCol w="1492095"/>
                <a:gridCol w="1936904"/>
              </a:tblGrid>
              <a:tr h="350441">
                <a:tc>
                  <a:txBody>
                    <a:bodyPr/>
                    <a:lstStyle/>
                    <a:p>
                      <a:pPr marL="0" marR="0">
                        <a:lnSpc>
                          <a:spcPct val="115000"/>
                        </a:lnSpc>
                        <a:spcBef>
                          <a:spcPts val="0"/>
                        </a:spcBef>
                        <a:spcAft>
                          <a:spcPts val="0"/>
                        </a:spcAft>
                      </a:pPr>
                      <a:r>
                        <a:rPr lang="en-US" sz="2000" dirty="0" smtClean="0">
                          <a:effectLst/>
                        </a:rPr>
                        <a:t>Products</a:t>
                      </a:r>
                    </a:p>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000" dirty="0" smtClean="0">
                          <a:effectLst/>
                        </a:rPr>
                        <a:t>Units</a:t>
                      </a:r>
                    </a:p>
                    <a:p>
                      <a:pPr marL="0" marR="0" algn="r">
                        <a:lnSpc>
                          <a:spcPct val="115000"/>
                        </a:lnSpc>
                        <a:spcBef>
                          <a:spcPts val="0"/>
                        </a:spcBef>
                        <a:spcAft>
                          <a:spcPts val="0"/>
                        </a:spcAft>
                      </a:pPr>
                      <a:endParaRPr lang="en-US" sz="2000" dirty="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dirty="0" smtClean="0">
                          <a:effectLst/>
                        </a:rPr>
                        <a:t>Points</a:t>
                      </a:r>
                    </a:p>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dirty="0" smtClean="0">
                          <a:effectLst/>
                          <a:latin typeface="Calibri"/>
                          <a:ea typeface="Calibri"/>
                          <a:cs typeface="Times New Roman"/>
                        </a:rPr>
                        <a:t>Weighted units</a:t>
                      </a:r>
                      <a:endParaRPr lang="en-US" sz="2000" dirty="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dirty="0" smtClean="0">
                          <a:effectLst/>
                          <a:latin typeface="Calibri"/>
                          <a:ea typeface="Calibri"/>
                          <a:cs typeface="Times New Roman"/>
                        </a:rPr>
                        <a:t>Cost per unit</a:t>
                      </a:r>
                    </a:p>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dirty="0" smtClean="0">
                          <a:effectLst/>
                          <a:latin typeface="Calibri"/>
                          <a:ea typeface="Calibri"/>
                          <a:cs typeface="Times New Roman"/>
                        </a:rPr>
                        <a:t>Joint production</a:t>
                      </a:r>
                      <a:r>
                        <a:rPr lang="en-US" sz="2000" baseline="0" dirty="0" smtClean="0">
                          <a:effectLst/>
                          <a:latin typeface="Calibri"/>
                          <a:ea typeface="Calibri"/>
                          <a:cs typeface="Times New Roman"/>
                        </a:rPr>
                        <a:t> cost</a:t>
                      </a:r>
                      <a:endParaRPr lang="en-US" sz="2000" dirty="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a:effectLst/>
                        </a:rPr>
                        <a:t>A</a:t>
                      </a:r>
                      <a:endParaRPr lang="en-US" sz="20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20000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rPr>
                        <a:t>3</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dirty="0">
                          <a:effectLst/>
                        </a:rPr>
                        <a:t>B</a:t>
                      </a:r>
                      <a:endParaRPr lang="en-US" sz="20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rPr>
                        <a:t>15000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rPr>
                        <a:t>12</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dirty="0">
                          <a:effectLst/>
                        </a:rPr>
                        <a:t>C</a:t>
                      </a:r>
                      <a:endParaRPr lang="en-US" sz="20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a:effectLst/>
                        </a:rPr>
                        <a:t>10000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rPr>
                        <a:t>13.5</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dirty="0" smtClean="0">
                          <a:effectLst/>
                          <a:latin typeface="Calibri"/>
                          <a:ea typeface="Calibri"/>
                          <a:cs typeface="Times New Roman"/>
                        </a:rPr>
                        <a:t>D</a:t>
                      </a:r>
                      <a:endParaRPr lang="en-US" sz="20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15000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15</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dirty="0" smtClean="0">
                          <a:effectLst/>
                          <a:latin typeface="Calibri"/>
                          <a:ea typeface="Calibri"/>
                          <a:cs typeface="Times New Roman"/>
                        </a:rPr>
                        <a:t>Total</a:t>
                      </a:r>
                      <a:endParaRPr lang="en-US" sz="20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endParaRPr lang="en-US" sz="2400" dirty="0">
                        <a:effectLst/>
                        <a:latin typeface="Calibri"/>
                        <a:ea typeface="Calibri"/>
                        <a:cs typeface="Times New Roman"/>
                      </a:endParaRPr>
                    </a:p>
                  </a:txBody>
                  <a:tcPr marL="68580" marR="68580" marT="0" marB="0" anchor="b"/>
                </a:tc>
              </a:tr>
            </a:tbl>
          </a:graphicData>
        </a:graphic>
      </p:graphicFrame>
      <p:sp>
        <p:nvSpPr>
          <p:cNvPr id="96299" name="Rectangle 6"/>
          <p:cNvSpPr>
            <a:spLocks noChangeArrowheads="1"/>
          </p:cNvSpPr>
          <p:nvPr/>
        </p:nvSpPr>
        <p:spPr bwMode="auto">
          <a:xfrm>
            <a:off x="304800" y="5257672"/>
            <a:ext cx="792480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800" b="1" dirty="0">
                <a:solidFill>
                  <a:prstClr val="black"/>
                </a:solidFill>
              </a:rPr>
              <a:t>Required</a:t>
            </a:r>
            <a:r>
              <a:rPr lang="en-US" sz="2800" dirty="0">
                <a:solidFill>
                  <a:prstClr val="black"/>
                </a:solidFill>
              </a:rPr>
              <a:t>: allocation of the production cost, using</a:t>
            </a:r>
            <a:r>
              <a:rPr lang="en-US" sz="2800" dirty="0" smtClean="0">
                <a:solidFill>
                  <a:prstClr val="black"/>
                </a:solidFill>
              </a:rPr>
              <a:t>:  </a:t>
            </a:r>
            <a:r>
              <a:rPr lang="en-US" sz="2800" dirty="0">
                <a:solidFill>
                  <a:prstClr val="black"/>
                </a:solidFill>
              </a:rPr>
              <a:t>The weighted average method.</a:t>
            </a:r>
          </a:p>
        </p:txBody>
      </p:sp>
    </p:spTree>
    <p:extLst>
      <p:ext uri="{BB962C8B-B14F-4D97-AF65-F5344CB8AC3E}">
        <p14:creationId xmlns:p14="http://schemas.microsoft.com/office/powerpoint/2010/main" xmlns="" val="251705355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228600" y="381000"/>
            <a:ext cx="8458200" cy="1295400"/>
          </a:xfrm>
        </p:spPr>
        <p:txBody>
          <a:bodyPr/>
          <a:lstStyle/>
          <a:p>
            <a:pPr algn="l" eaLnBrk="1" hangingPunct="1"/>
            <a:r>
              <a:rPr lang="en-US" sz="2000" b="1" dirty="0" smtClean="0"/>
              <a:t>The </a:t>
            </a:r>
            <a:r>
              <a:rPr lang="en-US" sz="2000" b="1" dirty="0" err="1" smtClean="0"/>
              <a:t>Buildon</a:t>
            </a:r>
            <a:r>
              <a:rPr lang="en-US" sz="2000" b="1" dirty="0" smtClean="0"/>
              <a:t> Company produces four join products: A, B, C and D. total joint production cost for November was $120000.</a:t>
            </a:r>
            <a:r>
              <a:rPr lang="en-US" sz="2000" dirty="0" smtClean="0"/>
              <a:t/>
            </a:r>
            <a:br>
              <a:rPr lang="en-US" sz="2000" dirty="0" smtClean="0"/>
            </a:br>
            <a:endParaRPr lang="en-US" sz="2400" dirty="0" smtClean="0"/>
          </a:p>
        </p:txBody>
      </p:sp>
      <p:graphicFrame>
        <p:nvGraphicFramePr>
          <p:cNvPr id="4" name="Table 3"/>
          <p:cNvGraphicFramePr>
            <a:graphicFrameLocks noGrp="1"/>
          </p:cNvGraphicFramePr>
          <p:nvPr>
            <p:extLst>
              <p:ext uri="{D42A27DB-BD31-4B8C-83A1-F6EECF244321}">
                <p14:modId xmlns:p14="http://schemas.microsoft.com/office/powerpoint/2010/main" xmlns="" val="439152572"/>
              </p:ext>
            </p:extLst>
          </p:nvPr>
        </p:nvGraphicFramePr>
        <p:xfrm>
          <a:off x="228600" y="2133600"/>
          <a:ext cx="8458199" cy="2383536"/>
        </p:xfrm>
        <a:graphic>
          <a:graphicData uri="http://schemas.openxmlformats.org/drawingml/2006/table">
            <a:tbl>
              <a:tblPr firstRow="1" firstCol="1" bandRow="1">
                <a:tableStyleId>{616DA210-FB5B-4158-B5E0-FEB733F419BA}</a:tableStyleId>
              </a:tblPr>
              <a:tblGrid>
                <a:gridCol w="1295400"/>
                <a:gridCol w="1066800"/>
                <a:gridCol w="990600"/>
                <a:gridCol w="1676400"/>
                <a:gridCol w="1492095"/>
                <a:gridCol w="1936904"/>
              </a:tblGrid>
              <a:tr h="350441">
                <a:tc>
                  <a:txBody>
                    <a:bodyPr/>
                    <a:lstStyle/>
                    <a:p>
                      <a:pPr marL="0" marR="0">
                        <a:lnSpc>
                          <a:spcPct val="115000"/>
                        </a:lnSpc>
                        <a:spcBef>
                          <a:spcPts val="0"/>
                        </a:spcBef>
                        <a:spcAft>
                          <a:spcPts val="0"/>
                        </a:spcAft>
                      </a:pPr>
                      <a:r>
                        <a:rPr lang="en-US" sz="2000" dirty="0" smtClean="0">
                          <a:effectLst/>
                        </a:rPr>
                        <a:t>Products</a:t>
                      </a:r>
                    </a:p>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000" dirty="0" smtClean="0">
                          <a:effectLst/>
                        </a:rPr>
                        <a:t>Units</a:t>
                      </a:r>
                    </a:p>
                    <a:p>
                      <a:pPr marL="0" marR="0" algn="r">
                        <a:lnSpc>
                          <a:spcPct val="115000"/>
                        </a:lnSpc>
                        <a:spcBef>
                          <a:spcPts val="0"/>
                        </a:spcBef>
                        <a:spcAft>
                          <a:spcPts val="0"/>
                        </a:spcAft>
                      </a:pPr>
                      <a:endParaRPr lang="en-US" sz="2000" dirty="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dirty="0" smtClean="0">
                          <a:effectLst/>
                        </a:rPr>
                        <a:t>Points</a:t>
                      </a:r>
                    </a:p>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dirty="0" smtClean="0">
                          <a:effectLst/>
                          <a:latin typeface="Calibri"/>
                          <a:ea typeface="Calibri"/>
                          <a:cs typeface="Times New Roman"/>
                        </a:rPr>
                        <a:t>Weighted units</a:t>
                      </a:r>
                      <a:endParaRPr lang="en-US" sz="2000" dirty="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dirty="0" smtClean="0">
                          <a:effectLst/>
                          <a:latin typeface="Calibri"/>
                          <a:ea typeface="Calibri"/>
                          <a:cs typeface="Times New Roman"/>
                        </a:rPr>
                        <a:t>Cost per unit</a:t>
                      </a:r>
                    </a:p>
                    <a:p>
                      <a:pPr marL="0" marR="0">
                        <a:lnSpc>
                          <a:spcPct val="115000"/>
                        </a:lnSpc>
                        <a:spcBef>
                          <a:spcPts val="0"/>
                        </a:spcBef>
                        <a:spcAft>
                          <a:spcPts val="0"/>
                        </a:spcAft>
                      </a:pPr>
                      <a:endParaRPr lang="en-US" sz="2000" dirty="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dirty="0" smtClean="0">
                          <a:effectLst/>
                          <a:latin typeface="Calibri"/>
                          <a:ea typeface="Calibri"/>
                          <a:cs typeface="Times New Roman"/>
                        </a:rPr>
                        <a:t>Joint production</a:t>
                      </a:r>
                      <a:r>
                        <a:rPr lang="en-US" sz="2000" baseline="0" dirty="0" smtClean="0">
                          <a:effectLst/>
                          <a:latin typeface="Calibri"/>
                          <a:ea typeface="Calibri"/>
                          <a:cs typeface="Times New Roman"/>
                        </a:rPr>
                        <a:t> cost</a:t>
                      </a:r>
                      <a:endParaRPr lang="en-US" sz="2000" dirty="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a:effectLst/>
                        </a:rPr>
                        <a:t>A</a:t>
                      </a:r>
                      <a:endParaRPr lang="en-US" sz="20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20000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rPr>
                        <a:t>3</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60000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$0.20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$12000</a:t>
                      </a:r>
                      <a:endParaRPr lang="en-US" sz="2400" dirty="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dirty="0">
                          <a:effectLst/>
                        </a:rPr>
                        <a:t>B</a:t>
                      </a:r>
                      <a:endParaRPr lang="en-US" sz="20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rPr>
                        <a:t>15000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rPr>
                        <a:t>12</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180000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0.20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36000</a:t>
                      </a:r>
                      <a:endParaRPr lang="en-US" sz="2400" dirty="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dirty="0">
                          <a:effectLst/>
                        </a:rPr>
                        <a:t>C</a:t>
                      </a:r>
                      <a:endParaRPr lang="en-US" sz="20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a:effectLst/>
                        </a:rPr>
                        <a:t>10000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rPr>
                        <a:t>13.5</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135000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0.20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27000</a:t>
                      </a:r>
                      <a:endParaRPr lang="en-US" sz="2400" dirty="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dirty="0" smtClean="0">
                          <a:effectLst/>
                          <a:latin typeface="Calibri"/>
                          <a:ea typeface="Calibri"/>
                          <a:cs typeface="Times New Roman"/>
                        </a:rPr>
                        <a:t>D</a:t>
                      </a:r>
                      <a:endParaRPr lang="en-US" sz="20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15000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15</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225000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0.20</a:t>
                      </a:r>
                      <a:endParaRPr lang="en-US" sz="24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400" dirty="0" smtClean="0">
                          <a:effectLst/>
                          <a:latin typeface="Calibri"/>
                          <a:ea typeface="Calibri"/>
                          <a:cs typeface="Times New Roman"/>
                        </a:rPr>
                        <a:t>45000</a:t>
                      </a:r>
                      <a:endParaRPr lang="en-US" sz="2400" dirty="0">
                        <a:effectLst/>
                        <a:latin typeface="Calibri"/>
                        <a:ea typeface="Calibri"/>
                        <a:cs typeface="Times New Roman"/>
                      </a:endParaRPr>
                    </a:p>
                  </a:txBody>
                  <a:tcPr marL="68580" marR="68580" marT="0" marB="0" anchor="b"/>
                </a:tc>
              </a:tr>
            </a:tbl>
          </a:graphicData>
        </a:graphic>
      </p:graphicFrame>
      <p:sp>
        <p:nvSpPr>
          <p:cNvPr id="96299" name="Rectangle 6"/>
          <p:cNvSpPr>
            <a:spLocks noChangeArrowheads="1"/>
          </p:cNvSpPr>
          <p:nvPr/>
        </p:nvSpPr>
        <p:spPr bwMode="auto">
          <a:xfrm>
            <a:off x="304800" y="4816476"/>
            <a:ext cx="792480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2800" b="1" dirty="0">
                <a:solidFill>
                  <a:prstClr val="black"/>
                </a:solidFill>
              </a:rPr>
              <a:t>Required</a:t>
            </a:r>
            <a:r>
              <a:rPr lang="en-US" sz="2800" dirty="0">
                <a:solidFill>
                  <a:prstClr val="black"/>
                </a:solidFill>
              </a:rPr>
              <a:t>: allocation of the production cost, using</a:t>
            </a:r>
            <a:r>
              <a:rPr lang="en-US" sz="2800" dirty="0" smtClean="0">
                <a:solidFill>
                  <a:prstClr val="black"/>
                </a:solidFill>
              </a:rPr>
              <a:t>:  </a:t>
            </a:r>
            <a:r>
              <a:rPr lang="en-US" sz="2800" dirty="0">
                <a:solidFill>
                  <a:prstClr val="black"/>
                </a:solidFill>
              </a:rPr>
              <a:t>The weighted average method.</a:t>
            </a:r>
          </a:p>
        </p:txBody>
      </p:sp>
    </p:spTree>
    <p:extLst>
      <p:ext uri="{BB962C8B-B14F-4D97-AF65-F5344CB8AC3E}">
        <p14:creationId xmlns:p14="http://schemas.microsoft.com/office/powerpoint/2010/main" xmlns="" val="89800929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a:xfrm>
            <a:off x="228600" y="381000"/>
            <a:ext cx="8458200" cy="1676400"/>
          </a:xfrm>
        </p:spPr>
        <p:txBody>
          <a:bodyPr/>
          <a:lstStyle/>
          <a:p>
            <a:pPr algn="l" eaLnBrk="1" hangingPunct="1"/>
            <a:r>
              <a:rPr lang="en-US" sz="2000" smtClean="0"/>
              <a:t>The Buildon Company produces three join products: A, B, C. total joint production cost for November was $21600.</a:t>
            </a:r>
            <a:br>
              <a:rPr lang="en-US" sz="2000" smtClean="0"/>
            </a:br>
            <a:r>
              <a:rPr lang="en-US" sz="2000" smtClean="0"/>
              <a:t/>
            </a:r>
            <a:br>
              <a:rPr lang="en-US" sz="2000" smtClean="0"/>
            </a:br>
            <a:r>
              <a:rPr lang="en-US" sz="2000" smtClean="0"/>
              <a:t>The units produced and unit sales prices at the split off point were:</a:t>
            </a:r>
            <a:endParaRPr lang="en-US" sz="2400" smtClean="0"/>
          </a:p>
        </p:txBody>
      </p:sp>
      <p:graphicFrame>
        <p:nvGraphicFramePr>
          <p:cNvPr id="4" name="Table 3"/>
          <p:cNvGraphicFramePr>
            <a:graphicFrameLocks noGrp="1"/>
          </p:cNvGraphicFramePr>
          <p:nvPr/>
        </p:nvGraphicFramePr>
        <p:xfrm>
          <a:off x="1524000" y="1981200"/>
          <a:ext cx="4495800" cy="1402080"/>
        </p:xfrm>
        <a:graphic>
          <a:graphicData uri="http://schemas.openxmlformats.org/drawingml/2006/table">
            <a:tbl>
              <a:tblPr firstRow="1" firstCol="1" bandRow="1">
                <a:tableStyleId>{616DA210-FB5B-4158-B5E0-FEB733F419BA}</a:tableStyleId>
              </a:tblPr>
              <a:tblGrid>
                <a:gridCol w="1340363"/>
                <a:gridCol w="1250437"/>
                <a:gridCol w="1905000"/>
              </a:tblGrid>
              <a:tr h="350441">
                <a:tc>
                  <a:txBody>
                    <a:bodyPr/>
                    <a:lstStyle/>
                    <a:p>
                      <a:pPr marL="0" marR="0">
                        <a:lnSpc>
                          <a:spcPct val="115000"/>
                        </a:lnSpc>
                        <a:spcBef>
                          <a:spcPts val="0"/>
                        </a:spcBef>
                        <a:spcAft>
                          <a:spcPts val="0"/>
                        </a:spcAft>
                      </a:pPr>
                      <a:r>
                        <a:rPr lang="en-US" sz="2000" dirty="0">
                          <a:effectLst/>
                        </a:rPr>
                        <a:t>Products</a:t>
                      </a:r>
                      <a:endParaRPr lang="en-US" sz="2000" dirty="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000" dirty="0">
                          <a:effectLst/>
                        </a:rPr>
                        <a:t>Units</a:t>
                      </a:r>
                      <a:endParaRPr lang="en-US" sz="2000" dirty="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2000">
                          <a:effectLst/>
                        </a:rPr>
                        <a:t>Units sales price</a:t>
                      </a:r>
                      <a:endParaRPr lang="en-US" sz="200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a:effectLst/>
                        </a:rPr>
                        <a:t>A</a:t>
                      </a:r>
                      <a:endParaRPr lang="en-US" sz="20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000">
                          <a:effectLst/>
                        </a:rPr>
                        <a:t>6000</a:t>
                      </a:r>
                      <a:endParaRPr lang="en-US" sz="20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000" dirty="0">
                          <a:effectLst/>
                        </a:rPr>
                        <a:t>$2.20 </a:t>
                      </a:r>
                      <a:endParaRPr lang="en-US" sz="2000" dirty="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a:effectLst/>
                        </a:rPr>
                        <a:t>B</a:t>
                      </a:r>
                      <a:endParaRPr lang="en-US" sz="20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000">
                          <a:effectLst/>
                        </a:rPr>
                        <a:t>8000</a:t>
                      </a:r>
                      <a:endParaRPr lang="en-US" sz="20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000">
                          <a:effectLst/>
                        </a:rPr>
                        <a:t>1.25</a:t>
                      </a:r>
                      <a:endParaRPr lang="en-US" sz="2000">
                        <a:effectLst/>
                        <a:latin typeface="Calibri"/>
                        <a:ea typeface="Calibri"/>
                        <a:cs typeface="Times New Roman"/>
                      </a:endParaRPr>
                    </a:p>
                  </a:txBody>
                  <a:tcPr marL="68580" marR="68580" marT="0" marB="0" anchor="b"/>
                </a:tc>
              </a:tr>
              <a:tr h="350441">
                <a:tc>
                  <a:txBody>
                    <a:bodyPr/>
                    <a:lstStyle/>
                    <a:p>
                      <a:pPr marL="0" marR="0">
                        <a:lnSpc>
                          <a:spcPct val="115000"/>
                        </a:lnSpc>
                        <a:spcBef>
                          <a:spcPts val="0"/>
                        </a:spcBef>
                        <a:spcAft>
                          <a:spcPts val="0"/>
                        </a:spcAft>
                      </a:pPr>
                      <a:r>
                        <a:rPr lang="en-US" sz="2000">
                          <a:effectLst/>
                        </a:rPr>
                        <a:t>C</a:t>
                      </a:r>
                      <a:endParaRPr lang="en-US" sz="20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000">
                          <a:effectLst/>
                        </a:rPr>
                        <a:t>10000</a:t>
                      </a:r>
                      <a:endParaRPr lang="en-US" sz="20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2000" dirty="0">
                          <a:effectLst/>
                        </a:rPr>
                        <a:t>1.28</a:t>
                      </a:r>
                      <a:endParaRPr lang="en-US" sz="2000" dirty="0">
                        <a:effectLst/>
                        <a:latin typeface="Calibri"/>
                        <a:ea typeface="Calibri"/>
                        <a:cs typeface="Times New Roman"/>
                      </a:endParaRPr>
                    </a:p>
                  </a:txBody>
                  <a:tcPr marL="68580" marR="68580" marT="0" marB="0" anchor="b"/>
                </a:tc>
              </a:tr>
            </a:tbl>
          </a:graphicData>
        </a:graphic>
      </p:graphicFrame>
      <p:sp>
        <p:nvSpPr>
          <p:cNvPr id="96281" name="Rectangle 4"/>
          <p:cNvSpPr>
            <a:spLocks noChangeArrowheads="1"/>
          </p:cNvSpPr>
          <p:nvPr/>
        </p:nvSpPr>
        <p:spPr bwMode="auto">
          <a:xfrm>
            <a:off x="381000" y="3429000"/>
            <a:ext cx="83058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a:solidFill>
                  <a:prstClr val="black"/>
                </a:solidFill>
              </a:rPr>
              <a:t>In determining costs by the weighted average method, each unit is weighted as follows:</a:t>
            </a:r>
          </a:p>
        </p:txBody>
      </p:sp>
      <p:graphicFrame>
        <p:nvGraphicFramePr>
          <p:cNvPr id="6" name="Table 5"/>
          <p:cNvGraphicFramePr>
            <a:graphicFrameLocks noGrp="1"/>
          </p:cNvGraphicFramePr>
          <p:nvPr/>
        </p:nvGraphicFramePr>
        <p:xfrm>
          <a:off x="1981200" y="4267200"/>
          <a:ext cx="3924300" cy="1262064"/>
        </p:xfrm>
        <a:graphic>
          <a:graphicData uri="http://schemas.openxmlformats.org/drawingml/2006/table">
            <a:tbl>
              <a:tblPr firstRow="1" firstCol="1" bandRow="1">
                <a:tableStyleId>{616DA210-FB5B-4158-B5E0-FEB733F419BA}</a:tableStyleId>
              </a:tblPr>
              <a:tblGrid>
                <a:gridCol w="1317248"/>
                <a:gridCol w="2607052"/>
              </a:tblGrid>
              <a:tr h="315516">
                <a:tc>
                  <a:txBody>
                    <a:bodyPr/>
                    <a:lstStyle/>
                    <a:p>
                      <a:pPr marL="0" marR="0">
                        <a:lnSpc>
                          <a:spcPct val="115000"/>
                        </a:lnSpc>
                        <a:spcBef>
                          <a:spcPts val="0"/>
                        </a:spcBef>
                        <a:spcAft>
                          <a:spcPts val="0"/>
                        </a:spcAft>
                      </a:pPr>
                      <a:r>
                        <a:rPr lang="en-US" sz="1800" dirty="0">
                          <a:effectLst/>
                        </a:rPr>
                        <a:t>Product</a:t>
                      </a:r>
                      <a:endParaRPr lang="en-US" sz="1800" dirty="0">
                        <a:effectLst/>
                        <a:latin typeface="Calibri"/>
                        <a:ea typeface="Calibri"/>
                        <a:cs typeface="Times New Roman"/>
                      </a:endParaRPr>
                    </a:p>
                  </a:txBody>
                  <a:tcPr marL="68580" marR="68580" marT="0" marB="0" anchor="b"/>
                </a:tc>
                <a:tc>
                  <a:txBody>
                    <a:bodyPr/>
                    <a:lstStyle/>
                    <a:p>
                      <a:pPr marL="0" marR="0">
                        <a:lnSpc>
                          <a:spcPct val="115000"/>
                        </a:lnSpc>
                        <a:spcBef>
                          <a:spcPts val="0"/>
                        </a:spcBef>
                        <a:spcAft>
                          <a:spcPts val="0"/>
                        </a:spcAft>
                      </a:pPr>
                      <a:r>
                        <a:rPr lang="en-US" sz="1800" dirty="0">
                          <a:effectLst/>
                        </a:rPr>
                        <a:t>Per unit  weighting</a:t>
                      </a:r>
                      <a:endParaRPr lang="en-US" sz="1800" dirty="0">
                        <a:effectLst/>
                        <a:latin typeface="Calibri"/>
                        <a:ea typeface="Calibri"/>
                        <a:cs typeface="Times New Roman"/>
                      </a:endParaRPr>
                    </a:p>
                  </a:txBody>
                  <a:tcPr marL="68580" marR="68580" marT="0" marB="0" anchor="b"/>
                </a:tc>
              </a:tr>
              <a:tr h="315516">
                <a:tc>
                  <a:txBody>
                    <a:bodyPr/>
                    <a:lstStyle/>
                    <a:p>
                      <a:pPr marL="0" marR="0">
                        <a:lnSpc>
                          <a:spcPct val="115000"/>
                        </a:lnSpc>
                        <a:spcBef>
                          <a:spcPts val="0"/>
                        </a:spcBef>
                        <a:spcAft>
                          <a:spcPts val="0"/>
                        </a:spcAft>
                      </a:pPr>
                      <a:r>
                        <a:rPr lang="en-US" sz="1800">
                          <a:effectLst/>
                        </a:rPr>
                        <a:t>A</a:t>
                      </a:r>
                      <a:endParaRPr lang="en-US" sz="18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800">
                          <a:effectLst/>
                        </a:rPr>
                        <a:t>6</a:t>
                      </a:r>
                      <a:endParaRPr lang="en-US" sz="1800">
                        <a:effectLst/>
                        <a:latin typeface="Calibri"/>
                        <a:ea typeface="Calibri"/>
                        <a:cs typeface="Times New Roman"/>
                      </a:endParaRPr>
                    </a:p>
                  </a:txBody>
                  <a:tcPr marL="68580" marR="68580" marT="0" marB="0" anchor="b"/>
                </a:tc>
              </a:tr>
              <a:tr h="315516">
                <a:tc>
                  <a:txBody>
                    <a:bodyPr/>
                    <a:lstStyle/>
                    <a:p>
                      <a:pPr marL="0" marR="0">
                        <a:lnSpc>
                          <a:spcPct val="115000"/>
                        </a:lnSpc>
                        <a:spcBef>
                          <a:spcPts val="0"/>
                        </a:spcBef>
                        <a:spcAft>
                          <a:spcPts val="0"/>
                        </a:spcAft>
                      </a:pPr>
                      <a:r>
                        <a:rPr lang="en-US" sz="1800">
                          <a:effectLst/>
                        </a:rPr>
                        <a:t>B</a:t>
                      </a:r>
                      <a:endParaRPr lang="en-US" sz="18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800">
                          <a:effectLst/>
                        </a:rPr>
                        <a:t>4</a:t>
                      </a:r>
                      <a:endParaRPr lang="en-US" sz="1800">
                        <a:effectLst/>
                        <a:latin typeface="Calibri"/>
                        <a:ea typeface="Calibri"/>
                        <a:cs typeface="Times New Roman"/>
                      </a:endParaRPr>
                    </a:p>
                  </a:txBody>
                  <a:tcPr marL="68580" marR="68580" marT="0" marB="0" anchor="b"/>
                </a:tc>
              </a:tr>
              <a:tr h="315516">
                <a:tc>
                  <a:txBody>
                    <a:bodyPr/>
                    <a:lstStyle/>
                    <a:p>
                      <a:pPr marL="0" marR="0">
                        <a:lnSpc>
                          <a:spcPct val="115000"/>
                        </a:lnSpc>
                        <a:spcBef>
                          <a:spcPts val="0"/>
                        </a:spcBef>
                        <a:spcAft>
                          <a:spcPts val="0"/>
                        </a:spcAft>
                      </a:pPr>
                      <a:r>
                        <a:rPr lang="en-US" sz="1800">
                          <a:effectLst/>
                        </a:rPr>
                        <a:t>C</a:t>
                      </a:r>
                      <a:endParaRPr lang="en-US" sz="1800">
                        <a:effectLst/>
                        <a:latin typeface="Calibri"/>
                        <a:ea typeface="Calibri"/>
                        <a:cs typeface="Times New Roman"/>
                      </a:endParaRPr>
                    </a:p>
                  </a:txBody>
                  <a:tcPr marL="68580" marR="68580" marT="0" marB="0" anchor="b"/>
                </a:tc>
                <a:tc>
                  <a:txBody>
                    <a:bodyPr/>
                    <a:lstStyle/>
                    <a:p>
                      <a:pPr marL="0" marR="0" algn="r">
                        <a:lnSpc>
                          <a:spcPct val="115000"/>
                        </a:lnSpc>
                        <a:spcBef>
                          <a:spcPts val="0"/>
                        </a:spcBef>
                        <a:spcAft>
                          <a:spcPts val="0"/>
                        </a:spcAft>
                      </a:pPr>
                      <a:r>
                        <a:rPr lang="en-US" sz="1800" dirty="0">
                          <a:effectLst/>
                        </a:rPr>
                        <a:t>4</a:t>
                      </a:r>
                      <a:endParaRPr lang="en-US" sz="1800" dirty="0">
                        <a:effectLst/>
                        <a:latin typeface="Calibri"/>
                        <a:ea typeface="Calibri"/>
                        <a:cs typeface="Times New Roman"/>
                      </a:endParaRPr>
                    </a:p>
                  </a:txBody>
                  <a:tcPr marL="68580" marR="68580" marT="0" marB="0" anchor="b"/>
                </a:tc>
              </a:tr>
            </a:tbl>
          </a:graphicData>
        </a:graphic>
      </p:graphicFrame>
      <p:sp>
        <p:nvSpPr>
          <p:cNvPr id="96299" name="Rectangle 6"/>
          <p:cNvSpPr>
            <a:spLocks noChangeArrowheads="1"/>
          </p:cNvSpPr>
          <p:nvPr/>
        </p:nvSpPr>
        <p:spPr bwMode="auto">
          <a:xfrm>
            <a:off x="533400" y="5646738"/>
            <a:ext cx="7924800"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b="1">
                <a:solidFill>
                  <a:prstClr val="black"/>
                </a:solidFill>
              </a:rPr>
              <a:t>Required</a:t>
            </a:r>
            <a:r>
              <a:rPr lang="en-US">
                <a:solidFill>
                  <a:prstClr val="black"/>
                </a:solidFill>
              </a:rPr>
              <a:t>: allocation of the production cost, using:</a:t>
            </a:r>
          </a:p>
          <a:p>
            <a:r>
              <a:rPr lang="en-US">
                <a:solidFill>
                  <a:prstClr val="black"/>
                </a:solidFill>
              </a:rPr>
              <a:t>     The weighted average method.</a:t>
            </a:r>
          </a:p>
        </p:txBody>
      </p:sp>
    </p:spTree>
    <p:extLst>
      <p:ext uri="{BB962C8B-B14F-4D97-AF65-F5344CB8AC3E}">
        <p14:creationId xmlns:p14="http://schemas.microsoft.com/office/powerpoint/2010/main" xmlns="" val="163137484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TotalTime>
  <Words>1178</Words>
  <Application>Microsoft Office PowerPoint</Application>
  <PresentationFormat>On-screen Show (4:3)</PresentationFormat>
  <Paragraphs>245</Paragraphs>
  <Slides>24</Slides>
  <Notes>11</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Office Theme</vt:lpstr>
      <vt:lpstr>1_Office Theme</vt:lpstr>
      <vt:lpstr>Lecture 30</vt:lpstr>
      <vt:lpstr>Physical Measure Method</vt:lpstr>
      <vt:lpstr>Physical Measure Method</vt:lpstr>
      <vt:lpstr>Physical Measure Method</vt:lpstr>
      <vt:lpstr>Physical Measure Method</vt:lpstr>
      <vt:lpstr>Physical Measure Method</vt:lpstr>
      <vt:lpstr>Comparison of Methods</vt:lpstr>
      <vt:lpstr>Comparison of Methods</vt:lpstr>
      <vt:lpstr>Comparison of Methods</vt:lpstr>
      <vt:lpstr>Absolute Irrelevance of Joint Costs for Decision Making</vt:lpstr>
      <vt:lpstr>Irrelevance of Joint Costs for Decision Making</vt:lpstr>
      <vt:lpstr>Irrelevance of Joint Costs for Decision Making</vt:lpstr>
      <vt:lpstr>Choosing a Method</vt:lpstr>
      <vt:lpstr>Physical or Quantitative unit method</vt:lpstr>
      <vt:lpstr>Use of weight as quantitative unit method of joint cost</vt:lpstr>
      <vt:lpstr>Slide 16</vt:lpstr>
      <vt:lpstr>Use of weight as quantitative unit method of joint cost</vt:lpstr>
      <vt:lpstr>Average Unit Method</vt:lpstr>
      <vt:lpstr>Average Unit Method</vt:lpstr>
      <vt:lpstr>Use of weight as quantitative unit method of joint cost</vt:lpstr>
      <vt:lpstr>Weighted Average Unit Method</vt:lpstr>
      <vt:lpstr>The Buildon Company produces four join products: A, B, C and D. total joint production cost for November was $120000. </vt:lpstr>
      <vt:lpstr>The Buildon Company produces four join products: A, B, C and D. total joint production cost for November was $120000. </vt:lpstr>
      <vt:lpstr>The Buildon Company produces three join products: A, B, C. total joint production cost for November was $21600.  The units produced and unit sales prices at the split off point were:</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22</dc:title>
  <dc:creator>MyUserName</dc:creator>
  <cp:lastModifiedBy>NTS</cp:lastModifiedBy>
  <cp:revision>32</cp:revision>
  <dcterms:created xsi:type="dcterms:W3CDTF">2012-10-23T07:47:08Z</dcterms:created>
  <dcterms:modified xsi:type="dcterms:W3CDTF">2012-12-01T07:48:13Z</dcterms:modified>
</cp:coreProperties>
</file>