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86" r:id="rId3"/>
    <p:sldId id="278" r:id="rId4"/>
    <p:sldId id="279" r:id="rId5"/>
    <p:sldId id="280" r:id="rId6"/>
    <p:sldId id="281" r:id="rId7"/>
    <p:sldId id="282" r:id="rId8"/>
    <p:sldId id="259" r:id="rId9"/>
    <p:sldId id="260" r:id="rId10"/>
    <p:sldId id="261" r:id="rId11"/>
    <p:sldId id="262" r:id="rId12"/>
    <p:sldId id="283" r:id="rId13"/>
    <p:sldId id="284" r:id="rId14"/>
    <p:sldId id="285" r:id="rId15"/>
    <p:sldId id="263" r:id="rId16"/>
    <p:sldId id="289" r:id="rId17"/>
    <p:sldId id="288" r:id="rId18"/>
    <p:sldId id="27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294" autoAdjust="0"/>
    <p:restoredTop sz="94660"/>
  </p:normalViewPr>
  <p:slideViewPr>
    <p:cSldViewPr>
      <p:cViewPr varScale="1">
        <p:scale>
          <a:sx n="74" d="100"/>
          <a:sy n="74" d="100"/>
        </p:scale>
        <p:origin x="-1194"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5B6663-806A-4402-AB6A-28ECC5DF9FB7}" type="datetimeFigureOut">
              <a:rPr lang="en-US" smtClean="0"/>
              <a:pPr/>
              <a:t>11/1/2012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7151C4-49AD-41BC-8B16-53DAE1EF868E}" type="slidenum">
              <a:rPr lang="en-US" smtClean="0"/>
              <a:pPr/>
              <a:t>‹#›</a:t>
            </a:fld>
            <a:endParaRPr lang="en-US"/>
          </a:p>
        </p:txBody>
      </p:sp>
    </p:spTree>
    <p:extLst>
      <p:ext uri="{BB962C8B-B14F-4D97-AF65-F5344CB8AC3E}">
        <p14:creationId xmlns:p14="http://schemas.microsoft.com/office/powerpoint/2010/main" xmlns="" val="4164588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1026"/>
          <p:cNvSpPr>
            <a:spLocks noGrp="1" noRot="1" noChangeAspect="1" noChangeArrowheads="1" noTextEdit="1"/>
          </p:cNvSpPr>
          <p:nvPr>
            <p:ph type="sldImg"/>
          </p:nvPr>
        </p:nvSpPr>
        <p:spPr>
          <a:xfrm>
            <a:off x="1150938" y="692150"/>
            <a:ext cx="4556125" cy="3416300"/>
          </a:xfrm>
          <a:ln/>
        </p:spPr>
      </p:sp>
      <p:sp>
        <p:nvSpPr>
          <p:cNvPr id="234499" name="Rectangle 1027"/>
          <p:cNvSpPr>
            <a:spLocks noGrp="1" noChangeArrowheads="1"/>
          </p:cNvSpPr>
          <p:nvPr>
            <p:ph type="body" idx="1"/>
          </p:nvPr>
        </p:nvSpPr>
        <p:spPr>
          <a:noFill/>
        </p:spPr>
        <p:txBody>
          <a:bodyPr/>
          <a:lstStyle/>
          <a:p>
            <a:r>
              <a:rPr lang="en-US" smtClean="0">
                <a:latin typeface="Times New Roman" pitchFamily="18" charset="0"/>
              </a:rPr>
              <a:t>Managerial accountants add value to an organization by providing information, assisting in directing and controlling activities, motivating managers and employees towards the organization’s goals, measuring performance, and assessing the organization’s competitive position.  (LO3)</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Rot="1" noChangeAspect="1" noChangeArrowheads="1" noTextEdit="1"/>
          </p:cNvSpPr>
          <p:nvPr>
            <p:ph type="sldImg"/>
          </p:nvPr>
        </p:nvSpPr>
        <p:spPr>
          <a:xfrm>
            <a:off x="1150938" y="692150"/>
            <a:ext cx="4556125" cy="3416300"/>
          </a:xfrm>
          <a:ln/>
        </p:spPr>
      </p:sp>
      <p:sp>
        <p:nvSpPr>
          <p:cNvPr id="235523" name="Rectangle 3"/>
          <p:cNvSpPr>
            <a:spLocks noGrp="1" noChangeArrowheads="1"/>
          </p:cNvSpPr>
          <p:nvPr>
            <p:ph type="body" idx="1"/>
          </p:nvPr>
        </p:nvSpPr>
        <p:spPr>
          <a:noFill/>
        </p:spPr>
        <p:txBody>
          <a:bodyPr/>
          <a:lstStyle/>
          <a:p>
            <a:r>
              <a:rPr lang="en-US" smtClean="0">
                <a:latin typeface="Times New Roman" pitchFamily="18" charset="0"/>
              </a:rPr>
              <a:t>Line positions are directly involved in providing goods and services while staff positions support the line positions.  Management accountants are staff positions that need to work closely with line management.  (LO5)</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Rot="1" noChangeAspect="1" noChangeArrowheads="1" noTextEdit="1"/>
          </p:cNvSpPr>
          <p:nvPr>
            <p:ph type="sldImg"/>
          </p:nvPr>
        </p:nvSpPr>
        <p:spPr>
          <a:xfrm>
            <a:off x="1150938" y="692150"/>
            <a:ext cx="4556125" cy="3416300"/>
          </a:xfrm>
          <a:ln/>
        </p:spPr>
      </p:sp>
      <p:sp>
        <p:nvSpPr>
          <p:cNvPr id="236547" name="Rectangle 3"/>
          <p:cNvSpPr>
            <a:spLocks noGrp="1" noChangeArrowheads="1"/>
          </p:cNvSpPr>
          <p:nvPr>
            <p:ph type="body" idx="1"/>
          </p:nvPr>
        </p:nvSpPr>
        <p:spPr>
          <a:noFill/>
        </p:spPr>
        <p:txBody>
          <a:bodyPr/>
          <a:lstStyle/>
          <a:p>
            <a:r>
              <a:rPr lang="en-US" smtClean="0">
                <a:latin typeface="Times New Roman" pitchFamily="18" charset="0"/>
              </a:rPr>
              <a:t>The chief financial office, also known as the controller, is the title given to the top managerial and financial accountant.  This person is responsible for accounting personnel and preparing the information and reports used in both managerial and financial accounting.  The CFO is an integral member of the management team, often involved in planning and decision making at all levels and across all functional areas.  (LO6)</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Rot="1" noChangeAspect="1" noChangeArrowheads="1" noTextEdit="1"/>
          </p:cNvSpPr>
          <p:nvPr>
            <p:ph type="sldImg"/>
          </p:nvPr>
        </p:nvSpPr>
        <p:spPr>
          <a:xfrm>
            <a:off x="1150938" y="692150"/>
            <a:ext cx="4556125" cy="3416300"/>
          </a:xfrm>
          <a:ln/>
        </p:spPr>
      </p:sp>
      <p:sp>
        <p:nvSpPr>
          <p:cNvPr id="237571" name="Rectangle 3"/>
          <p:cNvSpPr>
            <a:spLocks noGrp="1" noChangeArrowheads="1"/>
          </p:cNvSpPr>
          <p:nvPr>
            <p:ph type="body" idx="1"/>
          </p:nvPr>
        </p:nvSpPr>
        <p:spPr>
          <a:noFill/>
        </p:spPr>
        <p:txBody>
          <a:bodyPr/>
          <a:lstStyle/>
          <a:p>
            <a:r>
              <a:rPr lang="en-US" smtClean="0">
                <a:latin typeface="Times New Roman" pitchFamily="18" charset="0"/>
              </a:rPr>
              <a:t>The treasurer typically is responsible for raising capital and safeguarding the organization’s assets.  In addition, the treasurer manages the organization’s investments, its credit policy and its insurance coverage.  (LO6)</a:t>
            </a:r>
          </a:p>
          <a:p>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xfrm>
            <a:off x="1150938" y="692150"/>
            <a:ext cx="4556125" cy="3416300"/>
          </a:xfrm>
          <a:ln/>
        </p:spPr>
      </p:sp>
      <p:sp>
        <p:nvSpPr>
          <p:cNvPr id="238595" name="Rectangle 3"/>
          <p:cNvSpPr>
            <a:spLocks noGrp="1" noChangeArrowheads="1"/>
          </p:cNvSpPr>
          <p:nvPr>
            <p:ph type="body" idx="1"/>
          </p:nvPr>
        </p:nvSpPr>
        <p:spPr>
          <a:noFill/>
        </p:spPr>
        <p:txBody>
          <a:bodyPr/>
          <a:lstStyle/>
          <a:p>
            <a:r>
              <a:rPr lang="en-US" smtClean="0">
                <a:latin typeface="Times New Roman" pitchFamily="18" charset="0"/>
              </a:rPr>
              <a:t>The internal auditor is responsible for reviewing the accounting procedures, records and reports in both the controller’s and the treasurer’s areas.  The internal auditor expresses an opinion to top management about the effectiveness of the accounting system.  (LO6)</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Rot="1" noChangeAspect="1" noChangeArrowheads="1" noTextEdit="1"/>
          </p:cNvSpPr>
          <p:nvPr>
            <p:ph type="sldImg"/>
          </p:nvPr>
        </p:nvSpPr>
        <p:spPr>
          <a:xfrm>
            <a:off x="1150938" y="692150"/>
            <a:ext cx="4556125" cy="3416300"/>
          </a:xfrm>
          <a:ln/>
        </p:spPr>
      </p:sp>
      <p:sp>
        <p:nvSpPr>
          <p:cNvPr id="239619" name="Rectangle 3"/>
          <p:cNvSpPr>
            <a:spLocks noGrp="1" noChangeArrowheads="1"/>
          </p:cNvSpPr>
          <p:nvPr>
            <p:ph type="body" idx="1"/>
          </p:nvPr>
        </p:nvSpPr>
        <p:spPr>
          <a:noFill/>
        </p:spPr>
        <p:txBody>
          <a:bodyPr/>
          <a:lstStyle/>
          <a:p>
            <a:pPr>
              <a:buFontTx/>
              <a:buChar char="•"/>
            </a:pPr>
            <a:r>
              <a:rPr lang="en-US" smtClean="0">
                <a:latin typeface="Times New Roman" pitchFamily="18" charset="0"/>
              </a:rPr>
              <a:t>Managerial accounting is driven by the need for information.  It is intended to assist in decision-making, but often it is also intended to influence a manager’s decision.  </a:t>
            </a:r>
          </a:p>
          <a:p>
            <a:pPr>
              <a:buFontTx/>
              <a:buChar char="•"/>
            </a:pPr>
            <a:r>
              <a:rPr lang="en-US" smtClean="0">
                <a:latin typeface="Times New Roman" pitchFamily="18" charset="0"/>
              </a:rPr>
              <a:t>Reactions to managerial accounting information can have a large impact on an organization.  For Example:  How will the General Manager react to a budget?; How will this information affect the pricing of the services offered?  A managerial accountant’s understanding of human behavior can help him or her to be more effective provider of information.</a:t>
            </a:r>
          </a:p>
          <a:p>
            <a:pPr>
              <a:buFontTx/>
              <a:buChar char="•"/>
            </a:pPr>
            <a:r>
              <a:rPr lang="en-US" smtClean="0">
                <a:latin typeface="Times New Roman" pitchFamily="18" charset="0"/>
              </a:rPr>
              <a:t>There are costs and benefits to providing managerial accounting information.  The costs include compensation of personnel, purchase and operations of computers, and the time spent by users reading and understanding the information.  Benefits include improved decisions, more effective planning, improved efficiency, and better control of operations.</a:t>
            </a:r>
          </a:p>
          <a:p>
            <a:pPr>
              <a:buFontTx/>
              <a:buChar char="•"/>
            </a:pPr>
            <a:r>
              <a:rPr lang="en-US" smtClean="0">
                <a:latin typeface="Times New Roman" pitchFamily="18" charset="0"/>
              </a:rPr>
              <a:t>Managerial accounting concepts and tools are still evolving.  Also, as business environments change, managerial accounting information must also be adapted.  (LO7)</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29F532-67B8-4932-A621-FFC650E8E006}" type="datetimeFigureOut">
              <a:rPr lang="en-US" smtClean="0"/>
              <a:pPr/>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D2F7EA-0011-484F-A146-EE97705EE994}" type="slidenum">
              <a:rPr lang="en-US" smtClean="0"/>
              <a:pPr/>
              <a:t>‹#›</a:t>
            </a:fld>
            <a:endParaRPr lang="en-US"/>
          </a:p>
        </p:txBody>
      </p:sp>
    </p:spTree>
    <p:extLst>
      <p:ext uri="{BB962C8B-B14F-4D97-AF65-F5344CB8AC3E}">
        <p14:creationId xmlns:p14="http://schemas.microsoft.com/office/powerpoint/2010/main" xmlns="" val="783028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29F532-67B8-4932-A621-FFC650E8E006}" type="datetimeFigureOut">
              <a:rPr lang="en-US" smtClean="0"/>
              <a:pPr/>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D2F7EA-0011-484F-A146-EE97705EE994}" type="slidenum">
              <a:rPr lang="en-US" smtClean="0"/>
              <a:pPr/>
              <a:t>‹#›</a:t>
            </a:fld>
            <a:endParaRPr lang="en-US"/>
          </a:p>
        </p:txBody>
      </p:sp>
    </p:spTree>
    <p:extLst>
      <p:ext uri="{BB962C8B-B14F-4D97-AF65-F5344CB8AC3E}">
        <p14:creationId xmlns:p14="http://schemas.microsoft.com/office/powerpoint/2010/main" xmlns="" val="3970376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29F532-67B8-4932-A621-FFC650E8E006}" type="datetimeFigureOut">
              <a:rPr lang="en-US" smtClean="0"/>
              <a:pPr/>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D2F7EA-0011-484F-A146-EE97705EE994}" type="slidenum">
              <a:rPr lang="en-US" smtClean="0"/>
              <a:pPr/>
              <a:t>‹#›</a:t>
            </a:fld>
            <a:endParaRPr lang="en-US"/>
          </a:p>
        </p:txBody>
      </p:sp>
    </p:spTree>
    <p:extLst>
      <p:ext uri="{BB962C8B-B14F-4D97-AF65-F5344CB8AC3E}">
        <p14:creationId xmlns:p14="http://schemas.microsoft.com/office/powerpoint/2010/main" xmlns="" val="3803475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29F532-67B8-4932-A621-FFC650E8E006}" type="datetimeFigureOut">
              <a:rPr lang="en-US" smtClean="0"/>
              <a:pPr/>
              <a:t>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D2F7EA-0011-484F-A146-EE97705EE994}" type="slidenum">
              <a:rPr lang="en-US" smtClean="0"/>
              <a:pPr/>
              <a:t>‹#›</a:t>
            </a:fld>
            <a:endParaRPr lang="en-US"/>
          </a:p>
        </p:txBody>
      </p:sp>
    </p:spTree>
    <p:extLst>
      <p:ext uri="{BB962C8B-B14F-4D97-AF65-F5344CB8AC3E}">
        <p14:creationId xmlns:p14="http://schemas.microsoft.com/office/powerpoint/2010/main" xmlns="" val="1749172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29F532-67B8-4932-A621-FFC650E8E006}" type="datetimeFigureOut">
              <a:rPr lang="en-US" smtClean="0"/>
              <a:pPr/>
              <a:t>11/1/2012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D2F7EA-0011-484F-A146-EE97705EE994}" type="slidenum">
              <a:rPr lang="en-US" smtClean="0"/>
              <a:pPr/>
              <a:t>‹#›</a:t>
            </a:fld>
            <a:endParaRPr lang="en-US"/>
          </a:p>
        </p:txBody>
      </p:sp>
    </p:spTree>
    <p:extLst>
      <p:ext uri="{BB962C8B-B14F-4D97-AF65-F5344CB8AC3E}">
        <p14:creationId xmlns:p14="http://schemas.microsoft.com/office/powerpoint/2010/main" xmlns="" val="3963403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29F532-67B8-4932-A621-FFC650E8E006}" type="datetimeFigureOut">
              <a:rPr lang="en-US" smtClean="0"/>
              <a:pPr/>
              <a:t>11/1/2012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D2F7EA-0011-484F-A146-EE97705EE994}" type="slidenum">
              <a:rPr lang="en-US" smtClean="0"/>
              <a:pPr/>
              <a:t>‹#›</a:t>
            </a:fld>
            <a:endParaRPr lang="en-US"/>
          </a:p>
        </p:txBody>
      </p:sp>
    </p:spTree>
    <p:extLst>
      <p:ext uri="{BB962C8B-B14F-4D97-AF65-F5344CB8AC3E}">
        <p14:creationId xmlns:p14="http://schemas.microsoft.com/office/powerpoint/2010/main" xmlns="" val="2192560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29F532-67B8-4932-A621-FFC650E8E006}" type="datetimeFigureOut">
              <a:rPr lang="en-US" smtClean="0"/>
              <a:pPr/>
              <a:t>11/1/2012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D2F7EA-0011-484F-A146-EE97705EE994}" type="slidenum">
              <a:rPr lang="en-US" smtClean="0"/>
              <a:pPr/>
              <a:t>‹#›</a:t>
            </a:fld>
            <a:endParaRPr lang="en-US"/>
          </a:p>
        </p:txBody>
      </p:sp>
    </p:spTree>
    <p:extLst>
      <p:ext uri="{BB962C8B-B14F-4D97-AF65-F5344CB8AC3E}">
        <p14:creationId xmlns:p14="http://schemas.microsoft.com/office/powerpoint/2010/main" xmlns="" val="371644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29F532-67B8-4932-A621-FFC650E8E006}" type="datetimeFigureOut">
              <a:rPr lang="en-US" smtClean="0"/>
              <a:pPr/>
              <a:t>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D2F7EA-0011-484F-A146-EE97705EE994}" type="slidenum">
              <a:rPr lang="en-US" smtClean="0"/>
              <a:pPr/>
              <a:t>‹#›</a:t>
            </a:fld>
            <a:endParaRPr lang="en-US"/>
          </a:p>
        </p:txBody>
      </p:sp>
    </p:spTree>
    <p:extLst>
      <p:ext uri="{BB962C8B-B14F-4D97-AF65-F5344CB8AC3E}">
        <p14:creationId xmlns:p14="http://schemas.microsoft.com/office/powerpoint/2010/main" xmlns="" val="1794854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29F532-67B8-4932-A621-FFC650E8E006}" type="datetimeFigureOut">
              <a:rPr lang="en-US" smtClean="0"/>
              <a:pPr/>
              <a:t>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D2F7EA-0011-484F-A146-EE97705EE994}" type="slidenum">
              <a:rPr lang="en-US" smtClean="0"/>
              <a:pPr/>
              <a:t>‹#›</a:t>
            </a:fld>
            <a:endParaRPr lang="en-US"/>
          </a:p>
        </p:txBody>
      </p:sp>
    </p:spTree>
    <p:extLst>
      <p:ext uri="{BB962C8B-B14F-4D97-AF65-F5344CB8AC3E}">
        <p14:creationId xmlns:p14="http://schemas.microsoft.com/office/powerpoint/2010/main" xmlns="" val="1400837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29F532-67B8-4932-A621-FFC650E8E006}" type="datetimeFigureOut">
              <a:rPr lang="en-US" smtClean="0"/>
              <a:pPr/>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D2F7EA-0011-484F-A146-EE97705EE994}" type="slidenum">
              <a:rPr lang="en-US" smtClean="0"/>
              <a:pPr/>
              <a:t>‹#›</a:t>
            </a:fld>
            <a:endParaRPr lang="en-US"/>
          </a:p>
        </p:txBody>
      </p:sp>
    </p:spTree>
    <p:extLst>
      <p:ext uri="{BB962C8B-B14F-4D97-AF65-F5344CB8AC3E}">
        <p14:creationId xmlns:p14="http://schemas.microsoft.com/office/powerpoint/2010/main" xmlns="" val="3920974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29F532-67B8-4932-A621-FFC650E8E006}" type="datetimeFigureOut">
              <a:rPr lang="en-US" smtClean="0"/>
              <a:pPr/>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D2F7EA-0011-484F-A146-EE97705EE994}" type="slidenum">
              <a:rPr lang="en-US" smtClean="0"/>
              <a:pPr/>
              <a:t>‹#›</a:t>
            </a:fld>
            <a:endParaRPr lang="en-US"/>
          </a:p>
        </p:txBody>
      </p:sp>
    </p:spTree>
    <p:extLst>
      <p:ext uri="{BB962C8B-B14F-4D97-AF65-F5344CB8AC3E}">
        <p14:creationId xmlns:p14="http://schemas.microsoft.com/office/powerpoint/2010/main" xmlns="" val="426367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29F532-67B8-4932-A621-FFC650E8E006}" type="datetimeFigureOut">
              <a:rPr lang="en-US" smtClean="0"/>
              <a:pPr/>
              <a:t>11/1/2012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D2F7EA-0011-484F-A146-EE97705EE994}" type="slidenum">
              <a:rPr lang="en-US" smtClean="0"/>
              <a:pPr/>
              <a:t>‹#›</a:t>
            </a:fld>
            <a:endParaRPr lang="en-US"/>
          </a:p>
        </p:txBody>
      </p:sp>
    </p:spTree>
    <p:extLst>
      <p:ext uri="{BB962C8B-B14F-4D97-AF65-F5344CB8AC3E}">
        <p14:creationId xmlns:p14="http://schemas.microsoft.com/office/powerpoint/2010/main" xmlns="" val="580107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le 1"/>
          <p:cNvSpPr>
            <a:spLocks noGrp="1"/>
          </p:cNvSpPr>
          <p:nvPr>
            <p:ph type="title"/>
          </p:nvPr>
        </p:nvSpPr>
        <p:spPr>
          <a:xfrm>
            <a:off x="457200" y="2819400"/>
            <a:ext cx="8229600" cy="1143000"/>
          </a:xfrm>
        </p:spPr>
        <p:txBody>
          <a:bodyPr/>
          <a:lstStyle/>
          <a:p>
            <a:r>
              <a:rPr lang="en-US" sz="6600" b="1" dirty="0" smtClean="0"/>
              <a:t>Lecture 03</a:t>
            </a:r>
          </a:p>
        </p:txBody>
      </p:sp>
    </p:spTree>
    <p:extLst>
      <p:ext uri="{BB962C8B-B14F-4D97-AF65-F5344CB8AC3E}">
        <p14:creationId xmlns:p14="http://schemas.microsoft.com/office/powerpoint/2010/main" xmlns="" val="30514990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smtClean="0"/>
              <a:t>Overview of Lecture 02</a:t>
            </a:r>
          </a:p>
        </p:txBody>
      </p:sp>
      <p:sp>
        <p:nvSpPr>
          <p:cNvPr id="3" name="Content Placeholder 2"/>
          <p:cNvSpPr>
            <a:spLocks noGrp="1"/>
          </p:cNvSpPr>
          <p:nvPr>
            <p:ph idx="1"/>
          </p:nvPr>
        </p:nvSpPr>
        <p:spPr/>
        <p:txBody>
          <a:bodyPr>
            <a:normAutofit fontScale="77500" lnSpcReduction="20000"/>
          </a:bodyPr>
          <a:lstStyle/>
          <a:p>
            <a:pPr>
              <a:defRPr/>
            </a:pPr>
            <a:r>
              <a:rPr lang="en-US" dirty="0" smtClean="0">
                <a:latin typeface="Times New Roman" pitchFamily="18" charset="0"/>
                <a:cs typeface="Times New Roman" pitchFamily="18" charset="0"/>
              </a:rPr>
              <a:t>Theory of Comparative Advantage</a:t>
            </a:r>
          </a:p>
          <a:p>
            <a:pPr>
              <a:defRPr/>
            </a:pPr>
            <a:r>
              <a:rPr lang="en-US" dirty="0" smtClean="0">
                <a:latin typeface="Times New Roman" pitchFamily="18" charset="0"/>
                <a:cs typeface="Times New Roman" pitchFamily="18" charset="0"/>
              </a:rPr>
              <a:t>International Business Methods</a:t>
            </a:r>
            <a:endParaRPr lang="en-US" dirty="0" smtClean="0">
              <a:ln w="1905"/>
              <a:latin typeface="Times New Roman" pitchFamily="18" charset="0"/>
              <a:cs typeface="Times New Roman" pitchFamily="18" charset="0"/>
            </a:endParaRPr>
          </a:p>
          <a:p>
            <a:pPr>
              <a:defRPr/>
            </a:pPr>
            <a:r>
              <a:rPr lang="en-US" dirty="0" smtClean="0">
                <a:ln w="1905"/>
                <a:latin typeface="Times New Roman" pitchFamily="18" charset="0"/>
                <a:cs typeface="Times New Roman" pitchFamily="18" charset="0"/>
              </a:rPr>
              <a:t>Business Strategies</a:t>
            </a:r>
          </a:p>
          <a:p>
            <a:pPr>
              <a:defRPr/>
            </a:pPr>
            <a:r>
              <a:rPr lang="en-US" dirty="0" smtClean="0">
                <a:ln w="1905"/>
                <a:latin typeface="Times New Roman" pitchFamily="18" charset="0"/>
                <a:cs typeface="Times New Roman" pitchFamily="18" charset="0"/>
              </a:rPr>
              <a:t>Business Stakeholders</a:t>
            </a:r>
            <a:endParaRPr lang="en-US" dirty="0" smtClean="0">
              <a:latin typeface="Times New Roman" pitchFamily="18" charset="0"/>
              <a:cs typeface="Times New Roman" pitchFamily="18" charset="0"/>
            </a:endParaRPr>
          </a:p>
          <a:p>
            <a:pPr>
              <a:defRPr/>
            </a:pPr>
            <a:r>
              <a:rPr lang="en-US" dirty="0" smtClean="0">
                <a:latin typeface="Times New Roman" pitchFamily="18" charset="0"/>
                <a:cs typeface="Times New Roman" pitchFamily="18" charset="0"/>
              </a:rPr>
              <a:t>Organizational Goals</a:t>
            </a:r>
          </a:p>
          <a:p>
            <a:pPr>
              <a:defRPr/>
            </a:pPr>
            <a:r>
              <a:rPr lang="en-US" dirty="0" smtClean="0">
                <a:latin typeface="Times New Roman" pitchFamily="18" charset="0"/>
                <a:cs typeface="Times New Roman" pitchFamily="18" charset="0"/>
              </a:rPr>
              <a:t>The Process of Providing Information</a:t>
            </a:r>
          </a:p>
          <a:p>
            <a:pPr>
              <a:defRPr/>
            </a:pPr>
            <a:r>
              <a:rPr lang="en-US" dirty="0" smtClean="0">
                <a:latin typeface="Times New Roman" pitchFamily="18" charset="0"/>
                <a:cs typeface="Times New Roman" pitchFamily="18" charset="0"/>
              </a:rPr>
              <a:t>Purpose of Information</a:t>
            </a:r>
          </a:p>
          <a:p>
            <a:pPr>
              <a:defRPr/>
            </a:pPr>
            <a:r>
              <a:rPr lang="en-US" dirty="0" smtClean="0">
                <a:latin typeface="Times New Roman" pitchFamily="18" charset="0"/>
                <a:cs typeface="Times New Roman" pitchFamily="18" charset="0"/>
              </a:rPr>
              <a:t>The Purpose of Accounting</a:t>
            </a:r>
          </a:p>
          <a:p>
            <a:pPr>
              <a:defRPr/>
            </a:pPr>
            <a:r>
              <a:rPr lang="en-US" dirty="0" smtClean="0">
                <a:latin typeface="Times New Roman" pitchFamily="18" charset="0"/>
                <a:cs typeface="Times New Roman" pitchFamily="18" charset="0"/>
              </a:rPr>
              <a:t>Accounting System</a:t>
            </a:r>
          </a:p>
          <a:p>
            <a:pPr>
              <a:defRPr/>
            </a:pPr>
            <a:r>
              <a:rPr lang="en-US" dirty="0" smtClean="0">
                <a:latin typeface="Times New Roman" pitchFamily="18" charset="0"/>
                <a:cs typeface="Times New Roman" pitchFamily="18" charset="0"/>
              </a:rPr>
              <a:t>Financial Statements</a:t>
            </a:r>
          </a:p>
          <a:p>
            <a:pPr>
              <a:defRPr/>
            </a:pPr>
            <a:r>
              <a:rPr lang="en-US" dirty="0" smtClean="0">
                <a:latin typeface="Times New Roman" pitchFamily="18" charset="0"/>
                <a:cs typeface="Times New Roman" pitchFamily="18" charset="0"/>
              </a:rPr>
              <a:t>Managerial Accounting and Financial Accounting</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42588961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style>
          <a:lnRef idx="1">
            <a:schemeClr val="accent1"/>
          </a:lnRef>
          <a:fillRef idx="2">
            <a:schemeClr val="accent1"/>
          </a:fillRef>
          <a:effectRef idx="1">
            <a:schemeClr val="accent1"/>
          </a:effectRef>
          <a:fontRef idx="minor">
            <a:schemeClr val="dk1"/>
          </a:fontRef>
        </p:style>
        <p:txBody>
          <a:bodyPr rtlCol="0">
            <a:normAutofit fontScale="90000"/>
          </a:bodyPr>
          <a:lstStyle/>
          <a:p>
            <a:pPr eaLnBrk="1" fontAlgn="auto" hangingPunct="1">
              <a:spcAft>
                <a:spcPts val="0"/>
              </a:spcAft>
              <a:defRPr/>
            </a:pPr>
            <a:r>
              <a:rPr lang="en-US" dirty="0" smtClean="0">
                <a:latin typeface="Times New Roman" pitchFamily="18" charset="0"/>
                <a:cs typeface="Times New Roman" pitchFamily="18" charset="0"/>
              </a:rPr>
              <a:t>Managing Resources, Activities and People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267200"/>
          </a:xfrm>
          <a:ln>
            <a:solidFill>
              <a:schemeClr val="tx2">
                <a:lumMod val="60000"/>
                <a:lumOff val="40000"/>
              </a:schemeClr>
            </a:solidFill>
          </a:ln>
        </p:spPr>
        <p:txBody>
          <a:bodyPr rtlCol="0">
            <a:normAutofit fontScale="92500" lnSpcReduction="20000"/>
          </a:bodyPr>
          <a:lstStyle/>
          <a:p>
            <a:pPr eaLnBrk="1" fontAlgn="auto" hangingPunct="1">
              <a:spcAft>
                <a:spcPts val="0"/>
              </a:spcAft>
              <a:defRPr/>
            </a:pPr>
            <a:r>
              <a:rPr lang="en-US" dirty="0" smtClean="0">
                <a:latin typeface="Times New Roman" pitchFamily="18" charset="0"/>
                <a:cs typeface="Times New Roman" pitchFamily="18" charset="0"/>
              </a:rPr>
              <a:t>Decision making</a:t>
            </a:r>
          </a:p>
          <a:p>
            <a:pPr lvl="1" eaLnBrk="1" fontAlgn="auto" hangingPunct="1">
              <a:spcAft>
                <a:spcPts val="0"/>
              </a:spcAft>
              <a:defRPr/>
            </a:pPr>
            <a:r>
              <a:rPr lang="en-US" dirty="0" smtClean="0">
                <a:latin typeface="Times New Roman" pitchFamily="18" charset="0"/>
                <a:cs typeface="Times New Roman" pitchFamily="18" charset="0"/>
              </a:rPr>
              <a:t>Choosing among the available alternatives</a:t>
            </a:r>
          </a:p>
          <a:p>
            <a:pPr eaLnBrk="1" fontAlgn="auto" hangingPunct="1">
              <a:spcAft>
                <a:spcPts val="0"/>
              </a:spcAft>
              <a:defRPr/>
            </a:pPr>
            <a:r>
              <a:rPr lang="en-US" dirty="0" smtClean="0">
                <a:latin typeface="Times New Roman" pitchFamily="18" charset="0"/>
                <a:cs typeface="Times New Roman" pitchFamily="18" charset="0"/>
              </a:rPr>
              <a:t>Planning</a:t>
            </a:r>
          </a:p>
          <a:p>
            <a:pPr lvl="1" eaLnBrk="1" fontAlgn="auto" hangingPunct="1">
              <a:spcAft>
                <a:spcPts val="0"/>
              </a:spcAft>
              <a:defRPr/>
            </a:pPr>
            <a:r>
              <a:rPr lang="en-US" dirty="0" smtClean="0">
                <a:latin typeface="Times New Roman" pitchFamily="18" charset="0"/>
                <a:cs typeface="Times New Roman" pitchFamily="18" charset="0"/>
              </a:rPr>
              <a:t>Developing a detailed financial and operational description of anticipated operations. </a:t>
            </a:r>
          </a:p>
          <a:p>
            <a:pPr eaLnBrk="1" fontAlgn="auto" hangingPunct="1">
              <a:spcAft>
                <a:spcPts val="0"/>
              </a:spcAft>
              <a:defRPr/>
            </a:pPr>
            <a:r>
              <a:rPr lang="en-US" dirty="0" smtClean="0">
                <a:latin typeface="Times New Roman" pitchFamily="18" charset="0"/>
                <a:cs typeface="Times New Roman" pitchFamily="18" charset="0"/>
              </a:rPr>
              <a:t>Directing operational activities</a:t>
            </a:r>
          </a:p>
          <a:p>
            <a:pPr lvl="1" eaLnBrk="1" fontAlgn="auto" hangingPunct="1">
              <a:spcAft>
                <a:spcPts val="0"/>
              </a:spcAft>
              <a:defRPr/>
            </a:pPr>
            <a:r>
              <a:rPr lang="en-US" dirty="0" smtClean="0">
                <a:latin typeface="Times New Roman" pitchFamily="18" charset="0"/>
                <a:cs typeface="Times New Roman" pitchFamily="18" charset="0"/>
              </a:rPr>
              <a:t>Running the organization on a day to day basis</a:t>
            </a:r>
          </a:p>
          <a:p>
            <a:pPr eaLnBrk="1" fontAlgn="auto" hangingPunct="1">
              <a:spcAft>
                <a:spcPts val="0"/>
              </a:spcAft>
              <a:defRPr/>
            </a:pPr>
            <a:r>
              <a:rPr lang="en-US" dirty="0" smtClean="0">
                <a:latin typeface="Times New Roman" pitchFamily="18" charset="0"/>
                <a:cs typeface="Times New Roman" pitchFamily="18" charset="0"/>
              </a:rPr>
              <a:t>Controlling</a:t>
            </a:r>
          </a:p>
          <a:p>
            <a:pPr lvl="1" eaLnBrk="1" fontAlgn="auto" hangingPunct="1">
              <a:spcAft>
                <a:spcPts val="0"/>
              </a:spcAft>
              <a:defRPr/>
            </a:pPr>
            <a:r>
              <a:rPr lang="en-US" dirty="0" smtClean="0">
                <a:latin typeface="Times New Roman" pitchFamily="18" charset="0"/>
                <a:cs typeface="Times New Roman" pitchFamily="18" charset="0"/>
              </a:rPr>
              <a:t>Ensuring that the organization operates in the intended manner and achieves its goals.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2174412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304800" y="152400"/>
            <a:ext cx="8534400" cy="1219200"/>
          </a:xfrm>
        </p:spPr>
        <p:txBody>
          <a:bodyPr rtlCol="0">
            <a:normAutofit fontScale="90000"/>
          </a:bodyPr>
          <a:lstStyle/>
          <a:p>
            <a:pPr eaLnBrk="1" fontAlgn="auto" hangingPunct="1">
              <a:spcAft>
                <a:spcPts val="0"/>
              </a:spcAft>
              <a:defRPr/>
            </a:pPr>
            <a:r>
              <a:rPr lang="en-US" dirty="0" smtClean="0"/>
              <a:t>How Managerial Accounting Adds Value to the Organization</a:t>
            </a:r>
          </a:p>
        </p:txBody>
      </p:sp>
      <p:sp>
        <p:nvSpPr>
          <p:cNvPr id="57347" name="Rectangle 3"/>
          <p:cNvSpPr>
            <a:spLocks noGrp="1" noChangeArrowheads="1"/>
          </p:cNvSpPr>
          <p:nvPr>
            <p:ph idx="1"/>
          </p:nvPr>
        </p:nvSpPr>
        <p:spPr>
          <a:xfrm>
            <a:off x="352425" y="1600200"/>
            <a:ext cx="8458200" cy="4495800"/>
          </a:xfrm>
          <a:solidFill>
            <a:srgbClr val="FFE2C5">
              <a:alpha val="94116"/>
            </a:srgbClr>
          </a:solidFill>
          <a:ln>
            <a:solidFill>
              <a:srgbClr val="000000"/>
            </a:solidFill>
            <a:miter lim="800000"/>
            <a:headEnd/>
            <a:tailEnd/>
          </a:ln>
          <a:effectLst>
            <a:outerShdw dist="53882" dir="2700000" algn="ctr" rotWithShape="0">
              <a:srgbClr val="000000"/>
            </a:outerShdw>
          </a:effectLst>
        </p:spPr>
        <p:txBody>
          <a:bodyPr/>
          <a:lstStyle/>
          <a:p>
            <a:pPr eaLnBrk="1" hangingPunct="1">
              <a:buClr>
                <a:srgbClr val="FF0000"/>
              </a:buClr>
            </a:pPr>
            <a:r>
              <a:rPr lang="en-US" sz="2800" smtClean="0"/>
              <a:t>Providing information for decision making and planning.</a:t>
            </a:r>
          </a:p>
          <a:p>
            <a:pPr eaLnBrk="1" hangingPunct="1">
              <a:buClr>
                <a:srgbClr val="FF0000"/>
              </a:buClr>
            </a:pPr>
            <a:r>
              <a:rPr lang="en-US" sz="2800" smtClean="0"/>
              <a:t>Assisting managers in directing and controlling activities.</a:t>
            </a:r>
          </a:p>
          <a:p>
            <a:pPr eaLnBrk="1" hangingPunct="1">
              <a:buClr>
                <a:srgbClr val="FF0000"/>
              </a:buClr>
            </a:pPr>
            <a:r>
              <a:rPr lang="en-US" sz="2800" smtClean="0"/>
              <a:t>Motivating managers and other employees towards organization’s goals.</a:t>
            </a:r>
          </a:p>
          <a:p>
            <a:pPr eaLnBrk="1" hangingPunct="1">
              <a:buClr>
                <a:srgbClr val="FF0000"/>
              </a:buClr>
            </a:pPr>
            <a:r>
              <a:rPr lang="en-US" sz="2800" smtClean="0"/>
              <a:t>Measuring performance of activities, managers, and other employees.</a:t>
            </a:r>
          </a:p>
          <a:p>
            <a:pPr eaLnBrk="1" hangingPunct="1">
              <a:buClr>
                <a:srgbClr val="FF0000"/>
              </a:buClr>
            </a:pPr>
            <a:r>
              <a:rPr lang="en-US" sz="2800" smtClean="0"/>
              <a:t>Assessing the organization’s competitive position.</a:t>
            </a:r>
          </a:p>
        </p:txBody>
      </p:sp>
    </p:spTree>
    <p:extLst>
      <p:ext uri="{BB962C8B-B14F-4D97-AF65-F5344CB8AC3E}">
        <p14:creationId xmlns:p14="http://schemas.microsoft.com/office/powerpoint/2010/main" xmlns="" val="2144200673"/>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 calcmode="lin" valueType="num">
                                      <p:cBhvr>
                                        <p:cTn id="7" dur="500" fill="hold"/>
                                        <p:tgtEl>
                                          <p:spTgt spid="5734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7347">
                                            <p:txEl>
                                              <p:pRg st="0" end="0"/>
                                            </p:txEl>
                                          </p:spTgt>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57347">
                                            <p:txEl>
                                              <p:pRg st="1" end="1"/>
                                            </p:txEl>
                                          </p:spTgt>
                                        </p:tgtEl>
                                        <p:attrNameLst>
                                          <p:attrName>style.visibility</p:attrName>
                                        </p:attrNameLst>
                                      </p:cBhvr>
                                      <p:to>
                                        <p:strVal val="visible"/>
                                      </p:to>
                                    </p:set>
                                    <p:anim calcmode="lin" valueType="num">
                                      <p:cBhvr>
                                        <p:cTn id="12" dur="500" fill="hold"/>
                                        <p:tgtEl>
                                          <p:spTgt spid="57347">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57347">
                                            <p:txEl>
                                              <p:pRg st="1" end="1"/>
                                            </p:txEl>
                                          </p:spTgt>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1000"/>
                            </p:stCondLst>
                            <p:childTnLst>
                              <p:par>
                                <p:cTn id="15" presetID="17" presetClass="entr" presetSubtype="10" fill="hold" grpId="0" nodeType="afterEffect">
                                  <p:stCondLst>
                                    <p:cond delay="0"/>
                                  </p:stCondLst>
                                  <p:childTnLst>
                                    <p:set>
                                      <p:cBhvr>
                                        <p:cTn id="16" dur="1" fill="hold">
                                          <p:stCondLst>
                                            <p:cond delay="0"/>
                                          </p:stCondLst>
                                        </p:cTn>
                                        <p:tgtEl>
                                          <p:spTgt spid="57347">
                                            <p:txEl>
                                              <p:pRg st="2" end="2"/>
                                            </p:txEl>
                                          </p:spTgt>
                                        </p:tgtEl>
                                        <p:attrNameLst>
                                          <p:attrName>style.visibility</p:attrName>
                                        </p:attrNameLst>
                                      </p:cBhvr>
                                      <p:to>
                                        <p:strVal val="visible"/>
                                      </p:to>
                                    </p:set>
                                    <p:anim calcmode="lin" valueType="num">
                                      <p:cBhvr>
                                        <p:cTn id="17" dur="500" fill="hold"/>
                                        <p:tgtEl>
                                          <p:spTgt spid="57347">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57347">
                                            <p:txEl>
                                              <p:pRg st="2" end="2"/>
                                            </p:txEl>
                                          </p:spTgt>
                                        </p:tgtEl>
                                        <p:attrNameLst>
                                          <p:attrName>ppt_h</p:attrName>
                                        </p:attrNameLst>
                                      </p:cBhvr>
                                      <p:tavLst>
                                        <p:tav tm="0">
                                          <p:val>
                                            <p:strVal val="#ppt_h"/>
                                          </p:val>
                                        </p:tav>
                                        <p:tav tm="100000">
                                          <p:val>
                                            <p:strVal val="#ppt_h"/>
                                          </p:val>
                                        </p:tav>
                                      </p:tavLst>
                                    </p:anim>
                                  </p:childTnLst>
                                </p:cTn>
                              </p:par>
                            </p:childTnLst>
                          </p:cTn>
                        </p:par>
                        <p:par>
                          <p:cTn id="19" fill="hold" nodeType="afterGroup">
                            <p:stCondLst>
                              <p:cond delay="1500"/>
                            </p:stCondLst>
                            <p:childTnLst>
                              <p:par>
                                <p:cTn id="20" presetID="17" presetClass="entr" presetSubtype="10" fill="hold" grpId="0" nodeType="afterEffect">
                                  <p:stCondLst>
                                    <p:cond delay="0"/>
                                  </p:stCondLst>
                                  <p:childTnLst>
                                    <p:set>
                                      <p:cBhvr>
                                        <p:cTn id="21" dur="1" fill="hold">
                                          <p:stCondLst>
                                            <p:cond delay="0"/>
                                          </p:stCondLst>
                                        </p:cTn>
                                        <p:tgtEl>
                                          <p:spTgt spid="57347">
                                            <p:txEl>
                                              <p:pRg st="3" end="3"/>
                                            </p:txEl>
                                          </p:spTgt>
                                        </p:tgtEl>
                                        <p:attrNameLst>
                                          <p:attrName>style.visibility</p:attrName>
                                        </p:attrNameLst>
                                      </p:cBhvr>
                                      <p:to>
                                        <p:strVal val="visible"/>
                                      </p:to>
                                    </p:set>
                                    <p:anim calcmode="lin" valueType="num">
                                      <p:cBhvr>
                                        <p:cTn id="22" dur="500" fill="hold"/>
                                        <p:tgtEl>
                                          <p:spTgt spid="57347">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57347">
                                            <p:txEl>
                                              <p:pRg st="3" end="3"/>
                                            </p:txEl>
                                          </p:spTgt>
                                        </p:tgtEl>
                                        <p:attrNameLst>
                                          <p:attrName>ppt_h</p:attrName>
                                        </p:attrNameLst>
                                      </p:cBhvr>
                                      <p:tavLst>
                                        <p:tav tm="0">
                                          <p:val>
                                            <p:strVal val="#ppt_h"/>
                                          </p:val>
                                        </p:tav>
                                        <p:tav tm="100000">
                                          <p:val>
                                            <p:strVal val="#ppt_h"/>
                                          </p:val>
                                        </p:tav>
                                      </p:tavLst>
                                    </p:anim>
                                  </p:childTnLst>
                                </p:cTn>
                              </p:par>
                            </p:childTnLst>
                          </p:cTn>
                        </p:par>
                        <p:par>
                          <p:cTn id="24" fill="hold" nodeType="afterGroup">
                            <p:stCondLst>
                              <p:cond delay="2000"/>
                            </p:stCondLst>
                            <p:childTnLst>
                              <p:par>
                                <p:cTn id="25" presetID="17" presetClass="entr" presetSubtype="10" fill="hold" grpId="0" nodeType="afterEffect">
                                  <p:stCondLst>
                                    <p:cond delay="0"/>
                                  </p:stCondLst>
                                  <p:childTnLst>
                                    <p:set>
                                      <p:cBhvr>
                                        <p:cTn id="26" dur="1" fill="hold">
                                          <p:stCondLst>
                                            <p:cond delay="0"/>
                                          </p:stCondLst>
                                        </p:cTn>
                                        <p:tgtEl>
                                          <p:spTgt spid="57347">
                                            <p:txEl>
                                              <p:pRg st="4" end="4"/>
                                            </p:txEl>
                                          </p:spTgt>
                                        </p:tgtEl>
                                        <p:attrNameLst>
                                          <p:attrName>style.visibility</p:attrName>
                                        </p:attrNameLst>
                                      </p:cBhvr>
                                      <p:to>
                                        <p:strVal val="visible"/>
                                      </p:to>
                                    </p:set>
                                    <p:anim calcmode="lin" valueType="num">
                                      <p:cBhvr>
                                        <p:cTn id="27" dur="500" fill="hold"/>
                                        <p:tgtEl>
                                          <p:spTgt spid="57347">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5734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autoUpdateAnimBg="0"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style>
          <a:lnRef idx="1">
            <a:schemeClr val="accent1"/>
          </a:lnRef>
          <a:fillRef idx="2">
            <a:schemeClr val="accent1"/>
          </a:fillRef>
          <a:effectRef idx="1">
            <a:schemeClr val="accent1"/>
          </a:effectRef>
          <a:fontRef idx="minor">
            <a:schemeClr val="dk1"/>
          </a:fontRef>
        </p:style>
        <p:txBody>
          <a:bodyPr rtlCol="0">
            <a:normAutofit/>
          </a:bodyPr>
          <a:lstStyle/>
          <a:p>
            <a:pPr eaLnBrk="1" fontAlgn="auto" hangingPunct="1">
              <a:spcAft>
                <a:spcPts val="0"/>
              </a:spcAft>
              <a:defRPr/>
            </a:pPr>
            <a:r>
              <a:rPr lang="en-US" dirty="0" smtClean="0">
                <a:latin typeface="Times New Roman" pitchFamily="18" charset="0"/>
                <a:cs typeface="Times New Roman" pitchFamily="18" charset="0"/>
              </a:rPr>
              <a:t>Balance Scorecard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524000"/>
            <a:ext cx="8229600" cy="4343400"/>
          </a:xfrm>
          <a:ln>
            <a:solidFill>
              <a:schemeClr val="tx2">
                <a:lumMod val="60000"/>
                <a:lumOff val="40000"/>
              </a:schemeClr>
            </a:solidFill>
          </a:ln>
        </p:spPr>
        <p:txBody>
          <a:bodyPr rtlCol="0">
            <a:normAutofit fontScale="92500" lnSpcReduction="20000"/>
          </a:bodyPr>
          <a:lstStyle/>
          <a:p>
            <a:pPr eaLnBrk="1" fontAlgn="auto" hangingPunct="1">
              <a:spcAft>
                <a:spcPts val="0"/>
              </a:spcAft>
              <a:defRPr/>
            </a:pPr>
            <a:r>
              <a:rPr lang="en-US" dirty="0" smtClean="0">
                <a:latin typeface="Times New Roman" pitchFamily="18" charset="0"/>
                <a:cs typeface="Times New Roman" pitchFamily="18" charset="0"/>
              </a:rPr>
              <a:t>Financial perspective</a:t>
            </a:r>
          </a:p>
          <a:p>
            <a:pPr lvl="1" eaLnBrk="1" fontAlgn="auto" hangingPunct="1">
              <a:spcAft>
                <a:spcPts val="0"/>
              </a:spcAft>
              <a:defRPr/>
            </a:pPr>
            <a:r>
              <a:rPr lang="en-US" dirty="0" smtClean="0">
                <a:latin typeface="Times New Roman" pitchFamily="18" charset="0"/>
                <a:cs typeface="Times New Roman" pitchFamily="18" charset="0"/>
              </a:rPr>
              <a:t>Income from operations</a:t>
            </a:r>
          </a:p>
          <a:p>
            <a:pPr lvl="1" eaLnBrk="1" fontAlgn="auto" hangingPunct="1">
              <a:spcAft>
                <a:spcPts val="0"/>
              </a:spcAft>
              <a:defRPr/>
            </a:pPr>
            <a:r>
              <a:rPr lang="en-US" dirty="0" smtClean="0">
                <a:latin typeface="Times New Roman" pitchFamily="18" charset="0"/>
                <a:cs typeface="Times New Roman" pitchFamily="18" charset="0"/>
              </a:rPr>
              <a:t>Working capital</a:t>
            </a:r>
          </a:p>
          <a:p>
            <a:pPr lvl="1" eaLnBrk="1" fontAlgn="auto" hangingPunct="1">
              <a:spcAft>
                <a:spcPts val="0"/>
              </a:spcAft>
              <a:defRPr/>
            </a:pPr>
            <a:r>
              <a:rPr lang="en-US" dirty="0" smtClean="0">
                <a:latin typeface="Times New Roman" pitchFamily="18" charset="0"/>
                <a:cs typeface="Times New Roman" pitchFamily="18" charset="0"/>
              </a:rPr>
              <a:t>Cash flow from operations</a:t>
            </a:r>
          </a:p>
          <a:p>
            <a:pPr lvl="1" eaLnBrk="1" fontAlgn="auto" hangingPunct="1">
              <a:spcAft>
                <a:spcPts val="0"/>
              </a:spcAft>
              <a:defRPr/>
            </a:pPr>
            <a:r>
              <a:rPr lang="en-US" dirty="0" smtClean="0">
                <a:latin typeface="Times New Roman" pitchFamily="18" charset="0"/>
                <a:cs typeface="Times New Roman" pitchFamily="18" charset="0"/>
              </a:rPr>
              <a:t>Inventory turns</a:t>
            </a:r>
          </a:p>
          <a:p>
            <a:pPr eaLnBrk="1" fontAlgn="auto" hangingPunct="1">
              <a:spcAft>
                <a:spcPts val="0"/>
              </a:spcAft>
              <a:defRPr/>
            </a:pPr>
            <a:r>
              <a:rPr lang="en-US" dirty="0" smtClean="0">
                <a:latin typeface="Times New Roman" pitchFamily="18" charset="0"/>
                <a:cs typeface="Times New Roman" pitchFamily="18" charset="0"/>
              </a:rPr>
              <a:t>Internal operations perspective</a:t>
            </a:r>
          </a:p>
          <a:p>
            <a:pPr lvl="1" eaLnBrk="1" fontAlgn="auto" hangingPunct="1">
              <a:spcAft>
                <a:spcPts val="0"/>
              </a:spcAft>
              <a:defRPr/>
            </a:pPr>
            <a:r>
              <a:rPr lang="en-US" dirty="0" smtClean="0">
                <a:latin typeface="Times New Roman" pitchFamily="18" charset="0"/>
                <a:cs typeface="Times New Roman" pitchFamily="18" charset="0"/>
              </a:rPr>
              <a:t>Reduction in process cycle time</a:t>
            </a:r>
          </a:p>
          <a:p>
            <a:pPr lvl="1" eaLnBrk="1" fontAlgn="auto" hangingPunct="1">
              <a:spcAft>
                <a:spcPts val="0"/>
              </a:spcAft>
              <a:defRPr/>
            </a:pPr>
            <a:r>
              <a:rPr lang="en-US" dirty="0" smtClean="0">
                <a:latin typeface="Times New Roman" pitchFamily="18" charset="0"/>
                <a:cs typeface="Times New Roman" pitchFamily="18" charset="0"/>
              </a:rPr>
              <a:t>Number of engineering changes </a:t>
            </a:r>
          </a:p>
          <a:p>
            <a:pPr lvl="1" eaLnBrk="1" fontAlgn="auto" hangingPunct="1">
              <a:spcAft>
                <a:spcPts val="0"/>
              </a:spcAft>
              <a:defRPr/>
            </a:pPr>
            <a:r>
              <a:rPr lang="en-US" dirty="0" smtClean="0">
                <a:latin typeface="Times New Roman" pitchFamily="18" charset="0"/>
                <a:cs typeface="Times New Roman" pitchFamily="18" charset="0"/>
              </a:rPr>
              <a:t>Capacity utilization</a:t>
            </a:r>
          </a:p>
          <a:p>
            <a:pPr lvl="1" eaLnBrk="1" fontAlgn="auto" hangingPunct="1">
              <a:spcAft>
                <a:spcPts val="0"/>
              </a:spcAft>
              <a:defRPr/>
            </a:pPr>
            <a:r>
              <a:rPr lang="en-US" dirty="0" smtClean="0">
                <a:latin typeface="Times New Roman" pitchFamily="18" charset="0"/>
                <a:cs typeface="Times New Roman" pitchFamily="18" charset="0"/>
              </a:rPr>
              <a:t>Order response time</a:t>
            </a:r>
          </a:p>
        </p:txBody>
      </p:sp>
    </p:spTree>
    <p:extLst>
      <p:ext uri="{BB962C8B-B14F-4D97-AF65-F5344CB8AC3E}">
        <p14:creationId xmlns:p14="http://schemas.microsoft.com/office/powerpoint/2010/main" xmlns="" val="37304307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style>
          <a:lnRef idx="1">
            <a:schemeClr val="accent1"/>
          </a:lnRef>
          <a:fillRef idx="2">
            <a:schemeClr val="accent1"/>
          </a:fillRef>
          <a:effectRef idx="1">
            <a:schemeClr val="accent1"/>
          </a:effectRef>
          <a:fontRef idx="minor">
            <a:schemeClr val="dk1"/>
          </a:fontRef>
        </p:style>
        <p:txBody>
          <a:bodyPr rtlCol="0">
            <a:normAutofit/>
          </a:bodyPr>
          <a:lstStyle/>
          <a:p>
            <a:pPr eaLnBrk="1" fontAlgn="auto" hangingPunct="1">
              <a:spcAft>
                <a:spcPts val="0"/>
              </a:spcAft>
              <a:defRPr/>
            </a:pPr>
            <a:r>
              <a:rPr lang="en-US" dirty="0" smtClean="0">
                <a:latin typeface="Times New Roman" pitchFamily="18" charset="0"/>
                <a:cs typeface="Times New Roman" pitchFamily="18" charset="0"/>
              </a:rPr>
              <a:t>Balance Scorecard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343400"/>
          </a:xfrm>
        </p:spPr>
        <p:txBody>
          <a:bodyPr rtlCol="0">
            <a:normAutofit fontScale="92500" lnSpcReduction="20000"/>
          </a:bodyPr>
          <a:lstStyle/>
          <a:p>
            <a:pPr eaLnBrk="1" fontAlgn="auto" hangingPunct="1">
              <a:spcAft>
                <a:spcPts val="0"/>
              </a:spcAft>
              <a:defRPr/>
            </a:pPr>
            <a:r>
              <a:rPr lang="en-US" dirty="0" smtClean="0">
                <a:latin typeface="Times New Roman" pitchFamily="18" charset="0"/>
                <a:cs typeface="Times New Roman" pitchFamily="18" charset="0"/>
              </a:rPr>
              <a:t>Customer perspective</a:t>
            </a:r>
          </a:p>
          <a:p>
            <a:pPr lvl="1" eaLnBrk="1" fontAlgn="auto" hangingPunct="1">
              <a:spcAft>
                <a:spcPts val="0"/>
              </a:spcAft>
              <a:defRPr/>
            </a:pPr>
            <a:r>
              <a:rPr lang="en-US" dirty="0" smtClean="0">
                <a:latin typeface="Times New Roman" pitchFamily="18" charset="0"/>
                <a:cs typeface="Times New Roman" pitchFamily="18" charset="0"/>
              </a:rPr>
              <a:t>Rank in customer survey</a:t>
            </a:r>
          </a:p>
          <a:p>
            <a:pPr lvl="1" eaLnBrk="1" fontAlgn="auto" hangingPunct="1">
              <a:spcAft>
                <a:spcPts val="0"/>
              </a:spcAft>
              <a:defRPr/>
            </a:pPr>
            <a:r>
              <a:rPr lang="en-US" dirty="0" smtClean="0">
                <a:latin typeface="Times New Roman" pitchFamily="18" charset="0"/>
                <a:cs typeface="Times New Roman" pitchFamily="18" charset="0"/>
              </a:rPr>
              <a:t>Market share</a:t>
            </a:r>
          </a:p>
          <a:p>
            <a:pPr lvl="1" eaLnBrk="1" fontAlgn="auto" hangingPunct="1">
              <a:spcAft>
                <a:spcPts val="0"/>
              </a:spcAft>
              <a:defRPr/>
            </a:pPr>
            <a:r>
              <a:rPr lang="en-US" dirty="0" smtClean="0">
                <a:latin typeface="Times New Roman" pitchFamily="18" charset="0"/>
                <a:cs typeface="Times New Roman" pitchFamily="18" charset="0"/>
              </a:rPr>
              <a:t>Repeat order rate</a:t>
            </a:r>
          </a:p>
          <a:p>
            <a:pPr lvl="1" eaLnBrk="1" fontAlgn="auto" hangingPunct="1">
              <a:spcAft>
                <a:spcPts val="0"/>
              </a:spcAft>
              <a:defRPr/>
            </a:pPr>
            <a:r>
              <a:rPr lang="en-US" dirty="0" smtClean="0">
                <a:latin typeface="Times New Roman" pitchFamily="18" charset="0"/>
                <a:cs typeface="Times New Roman" pitchFamily="18" charset="0"/>
              </a:rPr>
              <a:t>Customer complaints</a:t>
            </a:r>
          </a:p>
          <a:p>
            <a:pPr eaLnBrk="1" fontAlgn="auto" hangingPunct="1">
              <a:spcAft>
                <a:spcPts val="0"/>
              </a:spcAft>
              <a:defRPr/>
            </a:pPr>
            <a:r>
              <a:rPr lang="en-US" dirty="0" smtClean="0">
                <a:latin typeface="Times New Roman" pitchFamily="18" charset="0"/>
                <a:cs typeface="Times New Roman" pitchFamily="18" charset="0"/>
              </a:rPr>
              <a:t>Learning and growth perspective</a:t>
            </a:r>
          </a:p>
          <a:p>
            <a:pPr lvl="1" eaLnBrk="1" fontAlgn="auto" hangingPunct="1">
              <a:spcAft>
                <a:spcPts val="0"/>
              </a:spcAft>
              <a:defRPr/>
            </a:pPr>
            <a:r>
              <a:rPr lang="en-US" dirty="0" smtClean="0">
                <a:latin typeface="Times New Roman" pitchFamily="18" charset="0"/>
                <a:cs typeface="Times New Roman" pitchFamily="18" charset="0"/>
              </a:rPr>
              <a:t>Leadership competence</a:t>
            </a:r>
          </a:p>
          <a:p>
            <a:pPr lvl="1" eaLnBrk="1" fontAlgn="auto" hangingPunct="1">
              <a:spcAft>
                <a:spcPts val="0"/>
              </a:spcAft>
              <a:defRPr/>
            </a:pPr>
            <a:r>
              <a:rPr lang="en-US" dirty="0" smtClean="0">
                <a:latin typeface="Times New Roman" pitchFamily="18" charset="0"/>
                <a:cs typeface="Times New Roman" pitchFamily="18" charset="0"/>
              </a:rPr>
              <a:t>Percentage of patent-protected turnover</a:t>
            </a:r>
          </a:p>
          <a:p>
            <a:pPr lvl="1" eaLnBrk="1" fontAlgn="auto" hangingPunct="1">
              <a:spcAft>
                <a:spcPts val="0"/>
              </a:spcAft>
              <a:defRPr/>
            </a:pPr>
            <a:r>
              <a:rPr lang="en-US" dirty="0" smtClean="0">
                <a:latin typeface="Times New Roman" pitchFamily="18" charset="0"/>
                <a:cs typeface="Times New Roman" pitchFamily="18" charset="0"/>
              </a:rPr>
              <a:t>Training days per employee</a:t>
            </a:r>
          </a:p>
          <a:p>
            <a:pPr lvl="1" eaLnBrk="1" fontAlgn="auto" hangingPunct="1">
              <a:spcAft>
                <a:spcPts val="0"/>
              </a:spcAft>
              <a:defRPr/>
            </a:pPr>
            <a:r>
              <a:rPr lang="en-US" dirty="0" smtClean="0">
                <a:latin typeface="Times New Roman" pitchFamily="18" charset="0"/>
                <a:cs typeface="Times New Roman" pitchFamily="18" charset="0"/>
              </a:rPr>
              <a:t>Quality improvement team participation</a:t>
            </a:r>
          </a:p>
          <a:p>
            <a:pPr eaLnBrk="1" fontAlgn="auto" hangingPunct="1">
              <a:spcAft>
                <a:spcPts val="0"/>
              </a:spcAft>
              <a:defRP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5811888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pPr eaLnBrk="1" hangingPunct="1"/>
            <a:r>
              <a:rPr lang="en-US" b="1" dirty="0" smtClean="0">
                <a:latin typeface="Times New Roman" pitchFamily="18" charset="0"/>
                <a:cs typeface="Times New Roman" pitchFamily="18" charset="0"/>
              </a:rPr>
              <a:t>Planning and Control Cycle</a:t>
            </a:r>
          </a:p>
        </p:txBody>
      </p:sp>
      <p:sp>
        <p:nvSpPr>
          <p:cNvPr id="92163" name="Rectangle 6"/>
          <p:cNvSpPr>
            <a:spLocks noChangeArrowheads="1"/>
          </p:cNvSpPr>
          <p:nvPr/>
        </p:nvSpPr>
        <p:spPr bwMode="auto">
          <a:xfrm>
            <a:off x="3240088" y="1284288"/>
            <a:ext cx="2984500" cy="1119187"/>
          </a:xfrm>
          <a:prstGeom prst="rect">
            <a:avLst/>
          </a:prstGeom>
          <a:solidFill>
            <a:srgbClr val="FCFEB9"/>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200">
                <a:latin typeface="Arial" pitchFamily="34" charset="0"/>
              </a:rPr>
              <a:t>Formulating Long-and</a:t>
            </a:r>
            <a:br>
              <a:rPr lang="en-US" sz="2200">
                <a:latin typeface="Arial" pitchFamily="34" charset="0"/>
              </a:rPr>
            </a:br>
            <a:r>
              <a:rPr lang="en-US" sz="2200">
                <a:latin typeface="Arial" pitchFamily="34" charset="0"/>
              </a:rPr>
              <a:t>Short-Term Plans (Planning)</a:t>
            </a:r>
          </a:p>
        </p:txBody>
      </p:sp>
      <p:cxnSp>
        <p:nvCxnSpPr>
          <p:cNvPr id="92164" name="AutoShape 11"/>
          <p:cNvCxnSpPr>
            <a:cxnSpLocks noChangeShapeType="1"/>
            <a:stCxn id="92174" idx="2"/>
          </p:cNvCxnSpPr>
          <p:nvPr/>
        </p:nvCxnSpPr>
        <p:spPr bwMode="auto">
          <a:xfrm>
            <a:off x="7410450" y="4579938"/>
            <a:ext cx="1588" cy="1587"/>
          </a:xfrm>
          <a:prstGeom prst="straightConnector1">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nvGrpSpPr>
          <p:cNvPr id="171026" name="Group 18"/>
          <p:cNvGrpSpPr>
            <a:grpSpLocks/>
          </p:cNvGrpSpPr>
          <p:nvPr/>
        </p:nvGrpSpPr>
        <p:grpSpPr bwMode="auto">
          <a:xfrm>
            <a:off x="3240088" y="4579938"/>
            <a:ext cx="4170362" cy="1785937"/>
            <a:chOff x="2041" y="2885"/>
            <a:chExt cx="2627" cy="1125"/>
          </a:xfrm>
        </p:grpSpPr>
        <p:sp>
          <p:nvSpPr>
            <p:cNvPr id="92179" name="Rectangle 7"/>
            <p:cNvSpPr>
              <a:spLocks noChangeArrowheads="1"/>
            </p:cNvSpPr>
            <p:nvPr/>
          </p:nvSpPr>
          <p:spPr bwMode="auto">
            <a:xfrm>
              <a:off x="2041" y="3305"/>
              <a:ext cx="1880" cy="705"/>
            </a:xfrm>
            <a:prstGeom prst="rect">
              <a:avLst/>
            </a:prstGeom>
            <a:solidFill>
              <a:srgbClr val="FCFEB9"/>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200">
                  <a:latin typeface="Arial" pitchFamily="34" charset="0"/>
                </a:rPr>
                <a:t>Measuring</a:t>
              </a:r>
              <a:br>
                <a:rPr lang="en-US" sz="2200">
                  <a:latin typeface="Arial" pitchFamily="34" charset="0"/>
                </a:rPr>
              </a:br>
              <a:r>
                <a:rPr lang="en-US" sz="2200">
                  <a:latin typeface="Arial" pitchFamily="34" charset="0"/>
                </a:rPr>
                <a:t>Performance (Controlling)</a:t>
              </a:r>
            </a:p>
          </p:txBody>
        </p:sp>
        <p:cxnSp>
          <p:nvCxnSpPr>
            <p:cNvPr id="92180" name="AutoShape 12"/>
            <p:cNvCxnSpPr>
              <a:cxnSpLocks noChangeShapeType="1"/>
              <a:stCxn id="92174" idx="2"/>
              <a:endCxn id="92179" idx="3"/>
            </p:cNvCxnSpPr>
            <p:nvPr/>
          </p:nvCxnSpPr>
          <p:spPr bwMode="auto">
            <a:xfrm rot="5400000">
              <a:off x="3912" y="2902"/>
              <a:ext cx="773" cy="739"/>
            </a:xfrm>
            <a:prstGeom prst="bentConnector2">
              <a:avLst/>
            </a:prstGeom>
            <a:noFill/>
            <a:ln w="28575">
              <a:solidFill>
                <a:schemeClr val="accent2"/>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171027" name="Group 19"/>
          <p:cNvGrpSpPr>
            <a:grpSpLocks/>
          </p:cNvGrpSpPr>
          <p:nvPr/>
        </p:nvGrpSpPr>
        <p:grpSpPr bwMode="auto">
          <a:xfrm>
            <a:off x="609600" y="3113088"/>
            <a:ext cx="3060700" cy="2693987"/>
            <a:chOff x="384" y="1961"/>
            <a:chExt cx="1928" cy="1697"/>
          </a:xfrm>
        </p:grpSpPr>
        <p:sp>
          <p:nvSpPr>
            <p:cNvPr id="92177" name="Rectangle 9"/>
            <p:cNvSpPr>
              <a:spLocks noChangeArrowheads="1"/>
            </p:cNvSpPr>
            <p:nvPr/>
          </p:nvSpPr>
          <p:spPr bwMode="auto">
            <a:xfrm>
              <a:off x="384" y="1961"/>
              <a:ext cx="1928" cy="916"/>
            </a:xfrm>
            <a:prstGeom prst="rect">
              <a:avLst/>
            </a:prstGeom>
            <a:solidFill>
              <a:srgbClr val="FCFEB9"/>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200">
                  <a:latin typeface="Arial" pitchFamily="34" charset="0"/>
                </a:rPr>
                <a:t>Comparing Actual</a:t>
              </a:r>
              <a:br>
                <a:rPr lang="en-US" sz="2200">
                  <a:latin typeface="Arial" pitchFamily="34" charset="0"/>
                </a:rPr>
              </a:br>
              <a:r>
                <a:rPr lang="en-US" sz="2200">
                  <a:latin typeface="Arial" pitchFamily="34" charset="0"/>
                </a:rPr>
                <a:t>to</a:t>
              </a:r>
              <a:br>
                <a:rPr lang="en-US" sz="2200">
                  <a:latin typeface="Arial" pitchFamily="34" charset="0"/>
                </a:rPr>
              </a:br>
              <a:r>
                <a:rPr lang="en-US" sz="2200">
                  <a:latin typeface="Arial" pitchFamily="34" charset="0"/>
                </a:rPr>
                <a:t>Planned Performance (Controlling)</a:t>
              </a:r>
            </a:p>
          </p:txBody>
        </p:sp>
        <p:cxnSp>
          <p:nvCxnSpPr>
            <p:cNvPr id="92178" name="AutoShape 13"/>
            <p:cNvCxnSpPr>
              <a:cxnSpLocks noChangeShapeType="1"/>
              <a:stCxn id="92179" idx="1"/>
              <a:endCxn id="92177" idx="2"/>
            </p:cNvCxnSpPr>
            <p:nvPr/>
          </p:nvCxnSpPr>
          <p:spPr bwMode="auto">
            <a:xfrm rot="10800000">
              <a:off x="1348" y="2885"/>
              <a:ext cx="685" cy="773"/>
            </a:xfrm>
            <a:prstGeom prst="bentConnector2">
              <a:avLst/>
            </a:prstGeom>
            <a:noFill/>
            <a:ln w="28575">
              <a:solidFill>
                <a:schemeClr val="accent2"/>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cxnSp>
        <p:nvCxnSpPr>
          <p:cNvPr id="171022" name="AutoShape 14"/>
          <p:cNvCxnSpPr>
            <a:cxnSpLocks noChangeShapeType="1"/>
            <a:stCxn id="92177" idx="0"/>
            <a:endCxn id="92163" idx="1"/>
          </p:cNvCxnSpPr>
          <p:nvPr/>
        </p:nvCxnSpPr>
        <p:spPr bwMode="auto">
          <a:xfrm rot="-5400000">
            <a:off x="2055812" y="1928813"/>
            <a:ext cx="1255713" cy="1087438"/>
          </a:xfrm>
          <a:prstGeom prst="bentConnector2">
            <a:avLst/>
          </a:prstGeom>
          <a:noFill/>
          <a:ln w="28575">
            <a:solidFill>
              <a:schemeClr val="accent2"/>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nvGrpSpPr>
          <p:cNvPr id="171029" name="Group 21"/>
          <p:cNvGrpSpPr>
            <a:grpSpLocks/>
          </p:cNvGrpSpPr>
          <p:nvPr/>
        </p:nvGrpSpPr>
        <p:grpSpPr bwMode="auto">
          <a:xfrm>
            <a:off x="5880100" y="1312863"/>
            <a:ext cx="3060700" cy="3254375"/>
            <a:chOff x="3704" y="827"/>
            <a:chExt cx="1928" cy="2050"/>
          </a:xfrm>
        </p:grpSpPr>
        <p:sp>
          <p:nvSpPr>
            <p:cNvPr id="92174" name="Rectangle 8"/>
            <p:cNvSpPr>
              <a:spLocks noChangeArrowheads="1"/>
            </p:cNvSpPr>
            <p:nvPr/>
          </p:nvSpPr>
          <p:spPr bwMode="auto">
            <a:xfrm>
              <a:off x="3704" y="1961"/>
              <a:ext cx="1928" cy="916"/>
            </a:xfrm>
            <a:prstGeom prst="rect">
              <a:avLst/>
            </a:prstGeom>
            <a:solidFill>
              <a:srgbClr val="FCFEB9"/>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200">
                  <a:latin typeface="Arial" pitchFamily="34" charset="0"/>
                </a:rPr>
                <a:t>Implementing</a:t>
              </a:r>
              <a:br>
                <a:rPr lang="en-US" sz="2200">
                  <a:latin typeface="Arial" pitchFamily="34" charset="0"/>
                </a:rPr>
              </a:br>
              <a:r>
                <a:rPr lang="en-US" sz="2200">
                  <a:latin typeface="Arial" pitchFamily="34" charset="0"/>
                </a:rPr>
                <a:t> the Plans</a:t>
              </a:r>
              <a:br>
                <a:rPr lang="en-US" sz="2200">
                  <a:latin typeface="Arial" pitchFamily="34" charset="0"/>
                </a:rPr>
              </a:br>
              <a:r>
                <a:rPr lang="en-US" sz="2200">
                  <a:latin typeface="Arial" pitchFamily="34" charset="0"/>
                </a:rPr>
                <a:t>(Directing and Motivating)</a:t>
              </a:r>
            </a:p>
          </p:txBody>
        </p:sp>
        <p:sp>
          <p:nvSpPr>
            <p:cNvPr id="92175" name="Rectangle 10"/>
            <p:cNvSpPr>
              <a:spLocks noChangeArrowheads="1"/>
            </p:cNvSpPr>
            <p:nvPr/>
          </p:nvSpPr>
          <p:spPr bwMode="auto">
            <a:xfrm>
              <a:off x="3992" y="827"/>
              <a:ext cx="688"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a:solidFill>
                    <a:schemeClr val="accent2"/>
                  </a:solidFill>
                  <a:latin typeface="Arial" pitchFamily="34" charset="0"/>
                </a:rPr>
                <a:t>Begin</a:t>
              </a:r>
            </a:p>
          </p:txBody>
        </p:sp>
        <p:cxnSp>
          <p:nvCxnSpPr>
            <p:cNvPr id="92176" name="AutoShape 15"/>
            <p:cNvCxnSpPr>
              <a:cxnSpLocks noChangeShapeType="1"/>
            </p:cNvCxnSpPr>
            <p:nvPr/>
          </p:nvCxnSpPr>
          <p:spPr bwMode="auto">
            <a:xfrm>
              <a:off x="3929" y="1162"/>
              <a:ext cx="739" cy="791"/>
            </a:xfrm>
            <a:prstGeom prst="bentConnector2">
              <a:avLst/>
            </a:prstGeom>
            <a:noFill/>
            <a:ln w="28575">
              <a:solidFill>
                <a:schemeClr val="accent2"/>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171028" name="Group 20"/>
          <p:cNvGrpSpPr>
            <a:grpSpLocks/>
          </p:cNvGrpSpPr>
          <p:nvPr/>
        </p:nvGrpSpPr>
        <p:grpSpPr bwMode="auto">
          <a:xfrm>
            <a:off x="3708400" y="2425700"/>
            <a:ext cx="2159000" cy="2832100"/>
            <a:chOff x="2336" y="1528"/>
            <a:chExt cx="1360" cy="1784"/>
          </a:xfrm>
        </p:grpSpPr>
        <p:sp>
          <p:nvSpPr>
            <p:cNvPr id="92170" name="Rectangle 3"/>
            <p:cNvSpPr>
              <a:spLocks noChangeArrowheads="1"/>
            </p:cNvSpPr>
            <p:nvPr/>
          </p:nvSpPr>
          <p:spPr bwMode="auto">
            <a:xfrm>
              <a:off x="2546" y="2157"/>
              <a:ext cx="870"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400" dirty="0">
                  <a:solidFill>
                    <a:srgbClr val="FF0000"/>
                  </a:solidFill>
                  <a:latin typeface="Arial" pitchFamily="34" charset="0"/>
                </a:rPr>
                <a:t>Decision</a:t>
              </a:r>
              <a:br>
                <a:rPr lang="en-US" sz="2400" dirty="0">
                  <a:solidFill>
                    <a:srgbClr val="FF0000"/>
                  </a:solidFill>
                  <a:latin typeface="Arial" pitchFamily="34" charset="0"/>
                </a:rPr>
              </a:br>
              <a:r>
                <a:rPr lang="en-US" sz="2400" dirty="0">
                  <a:solidFill>
                    <a:srgbClr val="FF0000"/>
                  </a:solidFill>
                  <a:latin typeface="Arial" pitchFamily="34" charset="0"/>
                </a:rPr>
                <a:t>Making</a:t>
              </a:r>
            </a:p>
          </p:txBody>
        </p:sp>
        <p:sp>
          <p:nvSpPr>
            <p:cNvPr id="92171" name="Line 4"/>
            <p:cNvSpPr>
              <a:spLocks noChangeShapeType="1"/>
            </p:cNvSpPr>
            <p:nvPr/>
          </p:nvSpPr>
          <p:spPr bwMode="auto">
            <a:xfrm flipV="1">
              <a:off x="2981" y="1528"/>
              <a:ext cx="0" cy="592"/>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172" name="Line 5"/>
            <p:cNvSpPr>
              <a:spLocks noChangeShapeType="1"/>
            </p:cNvSpPr>
            <p:nvPr/>
          </p:nvSpPr>
          <p:spPr bwMode="auto">
            <a:xfrm flipH="1">
              <a:off x="2336" y="2419"/>
              <a:ext cx="1360" cy="0"/>
            </a:xfrm>
            <a:prstGeom prst="line">
              <a:avLst/>
            </a:prstGeom>
            <a:noFill/>
            <a:ln w="25400">
              <a:solidFill>
                <a:srgbClr val="FF0000"/>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173" name="Line 16"/>
            <p:cNvSpPr>
              <a:spLocks noChangeShapeType="1"/>
            </p:cNvSpPr>
            <p:nvPr/>
          </p:nvSpPr>
          <p:spPr bwMode="auto">
            <a:xfrm flipV="1">
              <a:off x="2981" y="2720"/>
              <a:ext cx="0" cy="592"/>
            </a:xfrm>
            <a:prstGeom prst="line">
              <a:avLst/>
            </a:prstGeom>
            <a:noFill/>
            <a:ln w="25400">
              <a:solidFill>
                <a:srgbClr val="FF0000"/>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xmlns="" val="31488767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71029"/>
                                        </p:tgtEl>
                                        <p:attrNameLst>
                                          <p:attrName>style.visibility</p:attrName>
                                        </p:attrNameLst>
                                      </p:cBhvr>
                                      <p:to>
                                        <p:strVal val="visible"/>
                                      </p:to>
                                    </p:set>
                                    <p:animEffect transition="in" filter="dissolve">
                                      <p:cBhvr>
                                        <p:cTn id="7" dur="500"/>
                                        <p:tgtEl>
                                          <p:spTgt spid="1710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71026"/>
                                        </p:tgtEl>
                                        <p:attrNameLst>
                                          <p:attrName>style.visibility</p:attrName>
                                        </p:attrNameLst>
                                      </p:cBhvr>
                                      <p:to>
                                        <p:strVal val="visible"/>
                                      </p:to>
                                    </p:set>
                                    <p:animEffect transition="in" filter="dissolve">
                                      <p:cBhvr>
                                        <p:cTn id="12" dur="500"/>
                                        <p:tgtEl>
                                          <p:spTgt spid="1710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71027"/>
                                        </p:tgtEl>
                                        <p:attrNameLst>
                                          <p:attrName>style.visibility</p:attrName>
                                        </p:attrNameLst>
                                      </p:cBhvr>
                                      <p:to>
                                        <p:strVal val="visible"/>
                                      </p:to>
                                    </p:set>
                                    <p:animEffect transition="in" filter="dissolve">
                                      <p:cBhvr>
                                        <p:cTn id="17" dur="500"/>
                                        <p:tgtEl>
                                          <p:spTgt spid="17102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71022"/>
                                        </p:tgtEl>
                                        <p:attrNameLst>
                                          <p:attrName>style.visibility</p:attrName>
                                        </p:attrNameLst>
                                      </p:cBhvr>
                                      <p:to>
                                        <p:strVal val="visible"/>
                                      </p:to>
                                    </p:set>
                                    <p:animEffect transition="in" filter="dissolve">
                                      <p:cBhvr>
                                        <p:cTn id="22" dur="500"/>
                                        <p:tgtEl>
                                          <p:spTgt spid="17102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171028"/>
                                        </p:tgtEl>
                                        <p:attrNameLst>
                                          <p:attrName>style.visibility</p:attrName>
                                        </p:attrNameLst>
                                      </p:cBhvr>
                                      <p:to>
                                        <p:strVal val="visible"/>
                                      </p:to>
                                    </p:set>
                                    <p:animEffect transition="in" filter="wipe(up)">
                                      <p:cBhvr>
                                        <p:cTn id="27" dur="500"/>
                                        <p:tgtEl>
                                          <p:spTgt spid="17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04800" y="152400"/>
            <a:ext cx="8534400" cy="1219200"/>
          </a:xfrm>
          <a:extLst>
            <a:ext uri="{909E8E84-426E-40DD-AFC4-6F175D3DCCD1}">
              <a14:hiddenFill xmlns:a14="http://schemas.microsoft.com/office/drawing/2010/main" xmlns="">
                <a:solidFill>
                  <a:srgbClr val="051A85"/>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rtlCol="0">
            <a:normAutofit/>
          </a:bodyPr>
          <a:lstStyle/>
          <a:p>
            <a:pPr eaLnBrk="1" fontAlgn="auto" hangingPunct="1">
              <a:spcAft>
                <a:spcPts val="0"/>
              </a:spcAft>
              <a:defRPr/>
            </a:pPr>
            <a:r>
              <a:rPr lang="en-US" dirty="0" smtClean="0">
                <a:effectLst>
                  <a:outerShdw blurRad="38100" dist="38100" dir="2700000" algn="tl">
                    <a:srgbClr val="C0C0C0"/>
                  </a:outerShdw>
                </a:effectLst>
              </a:rPr>
              <a:t>Line and Staff Positions</a:t>
            </a:r>
          </a:p>
        </p:txBody>
      </p:sp>
      <p:sp>
        <p:nvSpPr>
          <p:cNvPr id="8195" name="Rectangle 3"/>
          <p:cNvSpPr>
            <a:spLocks noGrp="1" noChangeArrowheads="1"/>
          </p:cNvSpPr>
          <p:nvPr>
            <p:ph sz="half" idx="1"/>
          </p:nvPr>
        </p:nvSpPr>
        <p:spPr>
          <a:xfrm>
            <a:off x="293688" y="1447800"/>
            <a:ext cx="4165600" cy="4699000"/>
          </a:xfrm>
          <a:solidFill>
            <a:srgbClr val="ACCCAF">
              <a:alpha val="94116"/>
            </a:srgbClr>
          </a:solidFill>
          <a:ln w="25400" cap="flat">
            <a:solidFill>
              <a:srgbClr val="000000"/>
            </a:solidFill>
            <a:miter lim="800000"/>
            <a:headEnd/>
            <a:tailEnd/>
          </a:ln>
          <a:effectLst>
            <a:outerShdw dist="71842" dir="2700000" algn="ctr" rotWithShape="0">
              <a:srgbClr val="000000"/>
            </a:outerShdw>
          </a:effectLst>
        </p:spPr>
        <p:txBody>
          <a:bodyPr lIns="90488" tIns="44450" rIns="90488" bIns="44450"/>
          <a:lstStyle/>
          <a:p>
            <a:pPr eaLnBrk="1" hangingPunct="1">
              <a:spcBef>
                <a:spcPct val="40000"/>
              </a:spcBef>
            </a:pPr>
            <a:r>
              <a:rPr lang="en-US" sz="2400" smtClean="0">
                <a:solidFill>
                  <a:srgbClr val="000000"/>
                </a:solidFill>
              </a:rPr>
              <a:t>A</a:t>
            </a:r>
            <a:r>
              <a:rPr lang="en-US" sz="2400" smtClean="0"/>
              <a:t> </a:t>
            </a:r>
            <a:r>
              <a:rPr lang="en-US" sz="2400" smtClean="0">
                <a:solidFill>
                  <a:schemeClr val="accent2"/>
                </a:solidFill>
              </a:rPr>
              <a:t>line position </a:t>
            </a:r>
            <a:r>
              <a:rPr lang="en-US" sz="2400" smtClean="0">
                <a:solidFill>
                  <a:srgbClr val="000000"/>
                </a:solidFill>
              </a:rPr>
              <a:t>is directly involved in achieving the basic objectives of an organization.</a:t>
            </a:r>
          </a:p>
          <a:p>
            <a:pPr lvl="1" eaLnBrk="1" hangingPunct="1">
              <a:spcBef>
                <a:spcPct val="40000"/>
              </a:spcBef>
            </a:pPr>
            <a:r>
              <a:rPr lang="en-US" smtClean="0">
                <a:solidFill>
                  <a:srgbClr val="000000"/>
                </a:solidFill>
              </a:rPr>
              <a:t>Example:</a:t>
            </a:r>
            <a:r>
              <a:rPr lang="en-US" smtClean="0"/>
              <a:t>  </a:t>
            </a:r>
            <a:r>
              <a:rPr lang="en-US" smtClean="0">
                <a:solidFill>
                  <a:schemeClr val="bg1"/>
                </a:solidFill>
              </a:rPr>
              <a:t>A production supervisor in a manufacturing plant.</a:t>
            </a:r>
          </a:p>
        </p:txBody>
      </p:sp>
      <p:sp>
        <p:nvSpPr>
          <p:cNvPr id="8196" name="Rectangle 4"/>
          <p:cNvSpPr>
            <a:spLocks noGrp="1" noChangeArrowheads="1"/>
          </p:cNvSpPr>
          <p:nvPr>
            <p:ph sz="half" idx="2"/>
          </p:nvPr>
        </p:nvSpPr>
        <p:spPr>
          <a:xfrm>
            <a:off x="4737100" y="1460500"/>
            <a:ext cx="4165600" cy="4699000"/>
          </a:xfrm>
          <a:solidFill>
            <a:srgbClr val="ABABAB">
              <a:alpha val="94116"/>
            </a:srgbClr>
          </a:solidFill>
          <a:ln w="25400" cap="flat">
            <a:solidFill>
              <a:srgbClr val="000000"/>
            </a:solidFill>
            <a:miter lim="800000"/>
            <a:headEnd/>
            <a:tailEnd/>
          </a:ln>
          <a:effectLst>
            <a:outerShdw dist="71842" dir="2700000" algn="ctr" rotWithShape="0">
              <a:srgbClr val="000000"/>
            </a:outerShdw>
          </a:effectLst>
        </p:spPr>
        <p:txBody>
          <a:bodyPr lIns="90488" tIns="44450" rIns="90488" bIns="44450"/>
          <a:lstStyle/>
          <a:p>
            <a:pPr eaLnBrk="1" hangingPunct="1">
              <a:lnSpc>
                <a:spcPct val="90000"/>
              </a:lnSpc>
              <a:spcBef>
                <a:spcPct val="40000"/>
              </a:spcBef>
              <a:buClr>
                <a:srgbClr val="006600"/>
              </a:buClr>
            </a:pPr>
            <a:r>
              <a:rPr lang="en-US" sz="2400" smtClean="0"/>
              <a:t>A staff position supports and assists line positions.</a:t>
            </a:r>
          </a:p>
          <a:p>
            <a:pPr lvl="1" eaLnBrk="1" hangingPunct="1">
              <a:lnSpc>
                <a:spcPct val="90000"/>
              </a:lnSpc>
              <a:spcBef>
                <a:spcPct val="40000"/>
              </a:spcBef>
              <a:buClr>
                <a:srgbClr val="006600"/>
              </a:buClr>
            </a:pPr>
            <a:r>
              <a:rPr lang="en-US" smtClean="0"/>
              <a:t>Example:  </a:t>
            </a:r>
            <a:r>
              <a:rPr lang="en-US" smtClean="0">
                <a:solidFill>
                  <a:schemeClr val="bg1"/>
                </a:solidFill>
              </a:rPr>
              <a:t>A cost accountant in the manufacturing plant.</a:t>
            </a:r>
          </a:p>
        </p:txBody>
      </p:sp>
    </p:spTree>
    <p:extLst>
      <p:ext uri="{BB962C8B-B14F-4D97-AF65-F5344CB8AC3E}">
        <p14:creationId xmlns:p14="http://schemas.microsoft.com/office/powerpoint/2010/main" xmlns="" val="1918148937"/>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slide(fromTop)">
                                      <p:cBhvr>
                                        <p:cTn id="7" dur="500"/>
                                        <p:tgtEl>
                                          <p:spTgt spid="8195">
                                            <p:txEl>
                                              <p:pRg st="0" end="0"/>
                                            </p:txEl>
                                          </p:spTgt>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8195">
                                            <p:txEl>
                                              <p:pRg st="1" end="1"/>
                                            </p:txEl>
                                          </p:spTgt>
                                        </p:tgtEl>
                                        <p:attrNameLst>
                                          <p:attrName>style.visibility</p:attrName>
                                        </p:attrNameLst>
                                      </p:cBhvr>
                                      <p:to>
                                        <p:strVal val="visible"/>
                                      </p:to>
                                    </p:set>
                                    <p:animEffect transition="in" filter="slide(fromTop)">
                                      <p:cBhvr>
                                        <p:cTn id="10" dur="500"/>
                                        <p:tgtEl>
                                          <p:spTgt spid="8195">
                                            <p:txEl>
                                              <p:pRg st="1" end="1"/>
                                            </p:txEl>
                                          </p:spTgt>
                                        </p:tgtEl>
                                      </p:cBhvr>
                                    </p:animEffect>
                                  </p:childTnLst>
                                </p:cTn>
                              </p:par>
                            </p:childTnLst>
                          </p:cTn>
                        </p:par>
                        <p:par>
                          <p:cTn id="11" fill="hold" nodeType="afterGroup">
                            <p:stCondLst>
                              <p:cond delay="500"/>
                            </p:stCondLst>
                            <p:childTnLst>
                              <p:par>
                                <p:cTn id="12" presetID="15" presetClass="entr" presetSubtype="0" fill="hold" grpId="0" nodeType="afterEffect">
                                  <p:stCondLst>
                                    <p:cond delay="0"/>
                                  </p:stCondLst>
                                  <p:childTnLst>
                                    <p:set>
                                      <p:cBhvr>
                                        <p:cTn id="13" dur="1" fill="hold">
                                          <p:stCondLst>
                                            <p:cond delay="0"/>
                                          </p:stCondLst>
                                        </p:cTn>
                                        <p:tgtEl>
                                          <p:spTgt spid="8196">
                                            <p:txEl>
                                              <p:pRg st="0" end="0"/>
                                            </p:txEl>
                                          </p:spTgt>
                                        </p:tgtEl>
                                        <p:attrNameLst>
                                          <p:attrName>style.visibility</p:attrName>
                                        </p:attrNameLst>
                                      </p:cBhvr>
                                      <p:to>
                                        <p:strVal val="visible"/>
                                      </p:to>
                                    </p:set>
                                    <p:anim calcmode="lin" valueType="num">
                                      <p:cBhvr>
                                        <p:cTn id="14" dur="1000" fill="hold"/>
                                        <p:tgtEl>
                                          <p:spTgt spid="8196">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8196">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8196">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8196">
                                            <p:txEl>
                                              <p:pRg st="0" end="0"/>
                                            </p:txEl>
                                          </p:spTgt>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grpId="0" nodeType="withEffect">
                                  <p:stCondLst>
                                    <p:cond delay="0"/>
                                  </p:stCondLst>
                                  <p:childTnLst>
                                    <p:set>
                                      <p:cBhvr>
                                        <p:cTn id="19" dur="1" fill="hold">
                                          <p:stCondLst>
                                            <p:cond delay="0"/>
                                          </p:stCondLst>
                                        </p:cTn>
                                        <p:tgtEl>
                                          <p:spTgt spid="8196">
                                            <p:txEl>
                                              <p:pRg st="1" end="1"/>
                                            </p:txEl>
                                          </p:spTgt>
                                        </p:tgtEl>
                                        <p:attrNameLst>
                                          <p:attrName>style.visibility</p:attrName>
                                        </p:attrNameLst>
                                      </p:cBhvr>
                                      <p:to>
                                        <p:strVal val="visible"/>
                                      </p:to>
                                    </p:set>
                                    <p:anim calcmode="lin" valueType="num">
                                      <p:cBhvr>
                                        <p:cTn id="20" dur="1000" fill="hold"/>
                                        <p:tgtEl>
                                          <p:spTgt spid="8196">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8196">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8196">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8196">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advAuto="0"/>
      <p:bldP spid="8196" grpId="0" build="p"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04800" y="152400"/>
            <a:ext cx="8534400" cy="1219200"/>
          </a:xfrm>
          <a:extLst>
            <a:ext uri="{909E8E84-426E-40DD-AFC4-6F175D3DCCD1}">
              <a14:hiddenFill xmlns:a14="http://schemas.microsoft.com/office/drawing/2010/main" xmlns="">
                <a:solidFill>
                  <a:srgbClr val="051A85"/>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rtlCol="0">
            <a:normAutofit/>
          </a:bodyPr>
          <a:lstStyle/>
          <a:p>
            <a:pPr eaLnBrk="1" fontAlgn="auto" hangingPunct="1">
              <a:spcAft>
                <a:spcPts val="0"/>
              </a:spcAft>
              <a:defRPr/>
            </a:pPr>
            <a:r>
              <a:rPr lang="en-US" dirty="0" smtClean="0">
                <a:effectLst>
                  <a:outerShdw blurRad="38100" dist="38100" dir="2700000" algn="tl">
                    <a:srgbClr val="C0C0C0"/>
                  </a:outerShdw>
                </a:effectLst>
              </a:rPr>
              <a:t>Controller</a:t>
            </a:r>
          </a:p>
        </p:txBody>
      </p:sp>
      <p:sp>
        <p:nvSpPr>
          <p:cNvPr id="161795" name="Rectangle 3"/>
          <p:cNvSpPr>
            <a:spLocks noGrp="1" noChangeArrowheads="1"/>
          </p:cNvSpPr>
          <p:nvPr>
            <p:ph idx="1"/>
          </p:nvPr>
        </p:nvSpPr>
        <p:spPr>
          <a:xfrm>
            <a:off x="685800" y="1524000"/>
            <a:ext cx="7772400" cy="3200400"/>
          </a:xfrm>
          <a:solidFill>
            <a:srgbClr val="F8CB70">
              <a:alpha val="94116"/>
            </a:srgbClr>
          </a:solidFill>
          <a:ln w="12700">
            <a:solidFill>
              <a:srgbClr val="000000"/>
            </a:solidFill>
            <a:miter lim="800000"/>
            <a:headEnd/>
            <a:tailEnd/>
          </a:ln>
          <a:effectLst>
            <a:outerShdw dist="71842" dir="2700000" algn="ctr" rotWithShape="0">
              <a:srgbClr val="000000"/>
            </a:outerShdw>
          </a:effectLst>
        </p:spPr>
        <p:txBody>
          <a:bodyPr lIns="90488" tIns="44450" rIns="90488" bIns="44450"/>
          <a:lstStyle/>
          <a:p>
            <a:pPr eaLnBrk="1" hangingPunct="1">
              <a:buClr>
                <a:schemeClr val="tx1"/>
              </a:buClr>
              <a:buFontTx/>
              <a:buNone/>
            </a:pPr>
            <a:r>
              <a:rPr lang="en-US" sz="2400" smtClean="0"/>
              <a:t>    The chief managerial and financial accountant responsibility for:</a:t>
            </a:r>
          </a:p>
          <a:p>
            <a:pPr lvl="1" eaLnBrk="1" hangingPunct="1">
              <a:buClr>
                <a:schemeClr val="tx1"/>
              </a:buClr>
            </a:pPr>
            <a:r>
              <a:rPr lang="en-US" sz="2400" smtClean="0"/>
              <a:t>Supervising accounting personnel </a:t>
            </a:r>
          </a:p>
          <a:p>
            <a:pPr lvl="1" eaLnBrk="1" hangingPunct="1">
              <a:buClr>
                <a:schemeClr val="tx1"/>
              </a:buClr>
            </a:pPr>
            <a:r>
              <a:rPr lang="en-US" sz="2400" smtClean="0"/>
              <a:t>Preparation of information and reports, managerial and financial</a:t>
            </a:r>
          </a:p>
          <a:p>
            <a:pPr lvl="1" eaLnBrk="1" hangingPunct="1">
              <a:buClr>
                <a:schemeClr val="tx1"/>
              </a:buClr>
            </a:pPr>
            <a:r>
              <a:rPr lang="en-US" sz="2400" smtClean="0"/>
              <a:t>Analysis of accounting information</a:t>
            </a:r>
          </a:p>
          <a:p>
            <a:pPr lvl="1" eaLnBrk="1" hangingPunct="1">
              <a:buClr>
                <a:schemeClr val="tx1"/>
              </a:buClr>
            </a:pPr>
            <a:r>
              <a:rPr lang="en-US" sz="2400" smtClean="0"/>
              <a:t>Planning and decision making</a:t>
            </a:r>
          </a:p>
        </p:txBody>
      </p:sp>
    </p:spTree>
    <p:extLst>
      <p:ext uri="{BB962C8B-B14F-4D97-AF65-F5344CB8AC3E}">
        <p14:creationId xmlns:p14="http://schemas.microsoft.com/office/powerpoint/2010/main" xmlns="" val="2137522685"/>
      </p:ext>
    </p:extLst>
  </p:cSld>
  <p:clrMapOvr>
    <a:masterClrMapping/>
  </p:clrMapOvr>
  <p:transition>
    <p:strips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04800" y="152400"/>
            <a:ext cx="8534400" cy="1219200"/>
          </a:xfrm>
          <a:extLst>
            <a:ext uri="{909E8E84-426E-40DD-AFC4-6F175D3DCCD1}">
              <a14:hiddenFill xmlns:a14="http://schemas.microsoft.com/office/drawing/2010/main" xmlns="">
                <a:solidFill>
                  <a:srgbClr val="051A85"/>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rtlCol="0">
            <a:normAutofit/>
          </a:bodyPr>
          <a:lstStyle/>
          <a:p>
            <a:pPr eaLnBrk="1" fontAlgn="auto" hangingPunct="1">
              <a:spcAft>
                <a:spcPts val="0"/>
              </a:spcAft>
              <a:defRPr/>
            </a:pPr>
            <a:r>
              <a:rPr lang="en-US" smtClean="0">
                <a:effectLst>
                  <a:outerShdw blurRad="38100" dist="38100" dir="2700000" algn="tl">
                    <a:srgbClr val="C0C0C0"/>
                  </a:outerShdw>
                </a:effectLst>
              </a:rPr>
              <a:t>Treasurer</a:t>
            </a:r>
          </a:p>
        </p:txBody>
      </p:sp>
      <p:sp>
        <p:nvSpPr>
          <p:cNvPr id="162819" name="Rectangle 3"/>
          <p:cNvSpPr>
            <a:spLocks noGrp="1" noChangeArrowheads="1"/>
          </p:cNvSpPr>
          <p:nvPr>
            <p:ph idx="1"/>
          </p:nvPr>
        </p:nvSpPr>
        <p:spPr>
          <a:xfrm>
            <a:off x="685800" y="1371600"/>
            <a:ext cx="8001000" cy="3352800"/>
          </a:xfrm>
          <a:solidFill>
            <a:srgbClr val="ACCCAF">
              <a:alpha val="94116"/>
            </a:srgbClr>
          </a:solidFill>
          <a:ln w="12700">
            <a:solidFill>
              <a:srgbClr val="000000"/>
            </a:solidFill>
            <a:miter lim="800000"/>
            <a:headEnd/>
            <a:tailEnd/>
          </a:ln>
          <a:effectLst>
            <a:outerShdw dist="71842" dir="2700000" algn="ctr" rotWithShape="0">
              <a:srgbClr val="000000"/>
            </a:outerShdw>
          </a:effectLst>
        </p:spPr>
        <p:txBody>
          <a:bodyPr lIns="90488" tIns="44450" rIns="90488" bIns="44450"/>
          <a:lstStyle/>
          <a:p>
            <a:pPr eaLnBrk="1" hangingPunct="1">
              <a:lnSpc>
                <a:spcPct val="90000"/>
              </a:lnSpc>
              <a:buFontTx/>
              <a:buNone/>
            </a:pPr>
            <a:r>
              <a:rPr lang="en-US" smtClean="0">
                <a:solidFill>
                  <a:srgbClr val="000000"/>
                </a:solidFill>
              </a:rPr>
              <a:t>   </a:t>
            </a:r>
            <a:r>
              <a:rPr lang="en-US" sz="2400" smtClean="0">
                <a:solidFill>
                  <a:srgbClr val="000000"/>
                </a:solidFill>
              </a:rPr>
              <a:t>Responsible for raising capital and safeguarding the organization’s assets.</a:t>
            </a:r>
          </a:p>
          <a:p>
            <a:pPr lvl="1" eaLnBrk="1" hangingPunct="1">
              <a:lnSpc>
                <a:spcPct val="90000"/>
              </a:lnSpc>
              <a:buClr>
                <a:schemeClr val="tx1"/>
              </a:buClr>
            </a:pPr>
            <a:r>
              <a:rPr lang="en-US" sz="2400" smtClean="0">
                <a:solidFill>
                  <a:srgbClr val="000000"/>
                </a:solidFill>
              </a:rPr>
              <a:t>Supervises relationships with financial institutions.</a:t>
            </a:r>
          </a:p>
          <a:p>
            <a:pPr lvl="1" eaLnBrk="1" hangingPunct="1">
              <a:lnSpc>
                <a:spcPct val="90000"/>
              </a:lnSpc>
              <a:buClr>
                <a:schemeClr val="tx1"/>
              </a:buClr>
            </a:pPr>
            <a:r>
              <a:rPr lang="en-US" sz="2400" smtClean="0">
                <a:solidFill>
                  <a:srgbClr val="000000"/>
                </a:solidFill>
              </a:rPr>
              <a:t>Work with investors and potential</a:t>
            </a:r>
            <a:br>
              <a:rPr lang="en-US" sz="2400" smtClean="0">
                <a:solidFill>
                  <a:srgbClr val="000000"/>
                </a:solidFill>
              </a:rPr>
            </a:br>
            <a:r>
              <a:rPr lang="en-US" sz="2400" smtClean="0">
                <a:solidFill>
                  <a:srgbClr val="000000"/>
                </a:solidFill>
              </a:rPr>
              <a:t>investors. </a:t>
            </a:r>
          </a:p>
          <a:p>
            <a:pPr lvl="1" eaLnBrk="1" hangingPunct="1">
              <a:lnSpc>
                <a:spcPct val="90000"/>
              </a:lnSpc>
              <a:buClr>
                <a:schemeClr val="tx1"/>
              </a:buClr>
            </a:pPr>
            <a:r>
              <a:rPr lang="en-US" sz="2400" smtClean="0">
                <a:solidFill>
                  <a:srgbClr val="000000"/>
                </a:solidFill>
              </a:rPr>
              <a:t>Manages investments.</a:t>
            </a:r>
          </a:p>
          <a:p>
            <a:pPr lvl="1" eaLnBrk="1" hangingPunct="1">
              <a:lnSpc>
                <a:spcPct val="90000"/>
              </a:lnSpc>
              <a:buClr>
                <a:schemeClr val="tx1"/>
              </a:buClr>
            </a:pPr>
            <a:r>
              <a:rPr lang="en-US" sz="2400" smtClean="0">
                <a:solidFill>
                  <a:srgbClr val="000000"/>
                </a:solidFill>
              </a:rPr>
              <a:t>Establishes credit policies.</a:t>
            </a:r>
          </a:p>
          <a:p>
            <a:pPr lvl="1" eaLnBrk="1" hangingPunct="1">
              <a:lnSpc>
                <a:spcPct val="90000"/>
              </a:lnSpc>
              <a:buClr>
                <a:schemeClr val="tx1"/>
              </a:buClr>
            </a:pPr>
            <a:r>
              <a:rPr lang="en-US" sz="2400" smtClean="0">
                <a:solidFill>
                  <a:srgbClr val="000000"/>
                </a:solidFill>
              </a:rPr>
              <a:t>Manages insurance coverage</a:t>
            </a:r>
          </a:p>
        </p:txBody>
      </p:sp>
      <p:sp>
        <p:nvSpPr>
          <p:cNvPr id="162820" name="Slide Number Placeholder 3"/>
          <p:cNvSpPr>
            <a:spLocks noGrp="1"/>
          </p:cNvSpPr>
          <p:nvPr>
            <p:ph type="sldNum" sz="quarter" idx="12"/>
          </p:nvPr>
        </p:nvSpPr>
        <p:spPr bwMode="auto">
          <a:xfrm>
            <a:off x="7010400" y="6610350"/>
            <a:ext cx="2133600" cy="4762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eaLnBrk="1" hangingPunct="1"/>
            <a:r>
              <a:rPr lang="en-US" sz="1200" smtClean="0">
                <a:latin typeface="Arial" pitchFamily="34" charset="0"/>
              </a:rPr>
              <a:t>1-</a:t>
            </a:r>
            <a:fld id="{09D3E9B6-1654-4D7C-8836-F61CF7750C89}" type="slidenum">
              <a:rPr lang="en-US" sz="1200" smtClean="0">
                <a:latin typeface="Arial" pitchFamily="34" charset="0"/>
              </a:rPr>
              <a:pPr eaLnBrk="1" hangingPunct="1"/>
              <a:t>10</a:t>
            </a:fld>
            <a:endParaRPr lang="en-US" sz="1200" smtClean="0">
              <a:latin typeface="Arial" pitchFamily="34" charset="0"/>
            </a:endParaRPr>
          </a:p>
        </p:txBody>
      </p:sp>
    </p:spTree>
    <p:extLst>
      <p:ext uri="{BB962C8B-B14F-4D97-AF65-F5344CB8AC3E}">
        <p14:creationId xmlns:p14="http://schemas.microsoft.com/office/powerpoint/2010/main" xmlns="" val="1292588169"/>
      </p:ext>
    </p:extLst>
  </p:cSld>
  <p:clrMapOvr>
    <a:masterClrMapping/>
  </p:clrMapOvr>
  <p:transition>
    <p:strips dir="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04800" y="152400"/>
            <a:ext cx="8534400" cy="1219200"/>
          </a:xfrm>
          <a:extLst>
            <a:ext uri="{909E8E84-426E-40DD-AFC4-6F175D3DCCD1}">
              <a14:hiddenFill xmlns:a14="http://schemas.microsoft.com/office/drawing/2010/main" xmlns="">
                <a:solidFill>
                  <a:srgbClr val="051A85"/>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rtlCol="0">
            <a:normAutofit/>
          </a:bodyPr>
          <a:lstStyle/>
          <a:p>
            <a:pPr eaLnBrk="1" fontAlgn="auto" hangingPunct="1">
              <a:spcAft>
                <a:spcPts val="0"/>
              </a:spcAft>
              <a:defRPr/>
            </a:pPr>
            <a:r>
              <a:rPr lang="en-US" smtClean="0">
                <a:effectLst>
                  <a:outerShdw blurRad="38100" dist="38100" dir="2700000" algn="tl">
                    <a:srgbClr val="C0C0C0"/>
                  </a:outerShdw>
                </a:effectLst>
              </a:rPr>
              <a:t>Internal Auditor</a:t>
            </a:r>
          </a:p>
        </p:txBody>
      </p:sp>
      <p:sp>
        <p:nvSpPr>
          <p:cNvPr id="163843" name="Rectangle 3"/>
          <p:cNvSpPr>
            <a:spLocks noGrp="1" noChangeArrowheads="1"/>
          </p:cNvSpPr>
          <p:nvPr>
            <p:ph idx="1"/>
          </p:nvPr>
        </p:nvSpPr>
        <p:spPr>
          <a:xfrm>
            <a:off x="228600" y="1295400"/>
            <a:ext cx="8455025" cy="4514850"/>
          </a:xfrm>
          <a:solidFill>
            <a:srgbClr val="99CFCA">
              <a:alpha val="94116"/>
            </a:srgbClr>
          </a:solidFill>
          <a:ln w="12700">
            <a:solidFill>
              <a:srgbClr val="000000"/>
            </a:solidFill>
            <a:miter lim="800000"/>
            <a:headEnd/>
            <a:tailEnd/>
          </a:ln>
          <a:effectLst>
            <a:outerShdw dist="71842" dir="2700000" algn="ctr" rotWithShape="0">
              <a:srgbClr val="000000"/>
            </a:outerShdw>
          </a:effectLst>
        </p:spPr>
        <p:txBody>
          <a:bodyPr lIns="90488" tIns="44450" rIns="90488" bIns="44450"/>
          <a:lstStyle/>
          <a:p>
            <a:pPr eaLnBrk="1" hangingPunct="1">
              <a:buFontTx/>
              <a:buNone/>
            </a:pPr>
            <a:r>
              <a:rPr lang="en-US" sz="2400" smtClean="0">
                <a:solidFill>
                  <a:srgbClr val="000000"/>
                </a:solidFill>
              </a:rPr>
              <a:t>    Responsible for reviewing accounting procedures, records, and reports in both the controller’s and the treasurer’s area of responsibility.</a:t>
            </a:r>
          </a:p>
          <a:p>
            <a:pPr lvl="1" eaLnBrk="1" hangingPunct="1">
              <a:buClr>
                <a:schemeClr val="tx1"/>
              </a:buClr>
            </a:pPr>
            <a:r>
              <a:rPr lang="en-US" sz="2400" smtClean="0">
                <a:solidFill>
                  <a:srgbClr val="000000"/>
                </a:solidFill>
              </a:rPr>
              <a:t>Expresses an opinion to top</a:t>
            </a:r>
            <a:br>
              <a:rPr lang="en-US" sz="2400" smtClean="0">
                <a:solidFill>
                  <a:srgbClr val="000000"/>
                </a:solidFill>
              </a:rPr>
            </a:br>
            <a:r>
              <a:rPr lang="en-US" sz="2400" smtClean="0">
                <a:solidFill>
                  <a:srgbClr val="000000"/>
                </a:solidFill>
              </a:rPr>
              <a:t>management regarding the</a:t>
            </a:r>
            <a:br>
              <a:rPr lang="en-US" sz="2400" smtClean="0">
                <a:solidFill>
                  <a:srgbClr val="000000"/>
                </a:solidFill>
              </a:rPr>
            </a:br>
            <a:r>
              <a:rPr lang="en-US" sz="2400" smtClean="0">
                <a:solidFill>
                  <a:srgbClr val="000000"/>
                </a:solidFill>
              </a:rPr>
              <a:t>effectiveness of the</a:t>
            </a:r>
            <a:br>
              <a:rPr lang="en-US" sz="2400" smtClean="0">
                <a:solidFill>
                  <a:srgbClr val="000000"/>
                </a:solidFill>
              </a:rPr>
            </a:br>
            <a:r>
              <a:rPr lang="en-US" sz="2400" smtClean="0">
                <a:solidFill>
                  <a:srgbClr val="000000"/>
                </a:solidFill>
              </a:rPr>
              <a:t>organizations accounting</a:t>
            </a:r>
            <a:br>
              <a:rPr lang="en-US" sz="2400" smtClean="0">
                <a:solidFill>
                  <a:srgbClr val="000000"/>
                </a:solidFill>
              </a:rPr>
            </a:br>
            <a:r>
              <a:rPr lang="en-US" sz="2400" smtClean="0">
                <a:solidFill>
                  <a:srgbClr val="000000"/>
                </a:solidFill>
              </a:rPr>
              <a:t>system.</a:t>
            </a:r>
          </a:p>
        </p:txBody>
      </p:sp>
    </p:spTree>
    <p:extLst>
      <p:ext uri="{BB962C8B-B14F-4D97-AF65-F5344CB8AC3E}">
        <p14:creationId xmlns:p14="http://schemas.microsoft.com/office/powerpoint/2010/main" xmlns="" val="2425300614"/>
      </p:ext>
    </p:extLst>
  </p:cSld>
  <p:clrMapOvr>
    <a:masterClrMapping/>
  </p:clrMapOvr>
  <p:transition>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rtlCol="0">
            <a:normAutofit/>
          </a:bodyPr>
          <a:lstStyle/>
          <a:p>
            <a:pPr eaLnBrk="1" fontAlgn="auto" hangingPunct="1">
              <a:spcAft>
                <a:spcPts val="0"/>
              </a:spcAft>
              <a:defRPr/>
            </a:pPr>
            <a:r>
              <a:rPr lang="en-US" dirty="0" smtClean="0">
                <a:latin typeface="Times New Roman" pitchFamily="18" charset="0"/>
                <a:cs typeface="Times New Roman" pitchFamily="18" charset="0"/>
              </a:rPr>
              <a:t>Location of Managerial Accountant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038600"/>
          </a:xfrm>
          <a:ln>
            <a:solidFill>
              <a:schemeClr val="tx2">
                <a:lumMod val="60000"/>
                <a:lumOff val="40000"/>
              </a:schemeClr>
            </a:solidFill>
          </a:ln>
        </p:spPr>
        <p:txBody>
          <a:bodyPr rtlCol="0">
            <a:normAutofit fontScale="77500" lnSpcReduction="20000"/>
          </a:bodyPr>
          <a:lstStyle/>
          <a:p>
            <a:pPr eaLnBrk="1" fontAlgn="auto" hangingPunct="1">
              <a:spcAft>
                <a:spcPts val="0"/>
              </a:spcAft>
              <a:defRPr/>
            </a:pPr>
            <a:r>
              <a:rPr lang="en-US" dirty="0" smtClean="0">
                <a:latin typeface="Times New Roman" pitchFamily="18" charset="0"/>
                <a:cs typeface="Times New Roman" pitchFamily="18" charset="0"/>
              </a:rPr>
              <a:t>Organizational chart</a:t>
            </a:r>
          </a:p>
          <a:p>
            <a:pPr lvl="1" eaLnBrk="1" fontAlgn="auto" hangingPunct="1">
              <a:spcAft>
                <a:spcPts val="0"/>
              </a:spcAft>
              <a:defRPr/>
            </a:pPr>
            <a:r>
              <a:rPr lang="en-US" dirty="0" smtClean="0">
                <a:latin typeface="Times New Roman" pitchFamily="18" charset="0"/>
                <a:cs typeface="Times New Roman" pitchFamily="18" charset="0"/>
              </a:rPr>
              <a:t>Line and Staff Position</a:t>
            </a:r>
          </a:p>
          <a:p>
            <a:pPr lvl="2" eaLnBrk="1" fontAlgn="auto" hangingPunct="1">
              <a:spcAft>
                <a:spcPts val="0"/>
              </a:spcAft>
              <a:defRPr/>
            </a:pPr>
            <a:r>
              <a:rPr lang="en-US" dirty="0" smtClean="0">
                <a:latin typeface="Times New Roman" pitchFamily="18" charset="0"/>
                <a:cs typeface="Times New Roman" pitchFamily="18" charset="0"/>
              </a:rPr>
              <a:t>Line position include chairman, president directly responsible for operations regarding good or service</a:t>
            </a:r>
          </a:p>
          <a:p>
            <a:pPr lvl="2" eaLnBrk="1" fontAlgn="auto" hangingPunct="1">
              <a:spcAft>
                <a:spcPts val="0"/>
              </a:spcAft>
              <a:defRPr/>
            </a:pPr>
            <a:r>
              <a:rPr lang="en-US" dirty="0" smtClean="0">
                <a:latin typeface="Times New Roman" pitchFamily="18" charset="0"/>
                <a:cs typeface="Times New Roman" pitchFamily="18" charset="0"/>
              </a:rPr>
              <a:t>Staff position include CFO, VP government relations etc. </a:t>
            </a:r>
          </a:p>
          <a:p>
            <a:pPr lvl="1" eaLnBrk="1" fontAlgn="auto" hangingPunct="1">
              <a:spcAft>
                <a:spcPts val="0"/>
              </a:spcAft>
              <a:defRPr/>
            </a:pPr>
            <a:r>
              <a:rPr lang="en-US" dirty="0" smtClean="0">
                <a:latin typeface="Times New Roman" pitchFamily="18" charset="0"/>
                <a:cs typeface="Times New Roman" pitchFamily="18" charset="0"/>
              </a:rPr>
              <a:t>CFO or Controller</a:t>
            </a:r>
          </a:p>
          <a:p>
            <a:pPr lvl="2" eaLnBrk="1" fontAlgn="auto" hangingPunct="1">
              <a:spcAft>
                <a:spcPts val="0"/>
              </a:spcAft>
              <a:defRPr/>
            </a:pPr>
            <a:r>
              <a:rPr lang="en-US" dirty="0" smtClean="0">
                <a:latin typeface="Times New Roman" pitchFamily="18" charset="0"/>
                <a:cs typeface="Times New Roman" pitchFamily="18" charset="0"/>
              </a:rPr>
              <a:t>Responsible for personnel in accounting department and preparing managerial and financial reports.</a:t>
            </a:r>
          </a:p>
          <a:p>
            <a:pPr lvl="1" eaLnBrk="1" fontAlgn="auto" hangingPunct="1">
              <a:spcAft>
                <a:spcPts val="0"/>
              </a:spcAft>
              <a:defRPr/>
            </a:pPr>
            <a:r>
              <a:rPr lang="en-US" dirty="0" smtClean="0">
                <a:latin typeface="Times New Roman" pitchFamily="18" charset="0"/>
                <a:cs typeface="Times New Roman" pitchFamily="18" charset="0"/>
              </a:rPr>
              <a:t>Treasurer</a:t>
            </a:r>
          </a:p>
          <a:p>
            <a:pPr lvl="2" eaLnBrk="1" fontAlgn="auto" hangingPunct="1">
              <a:spcAft>
                <a:spcPts val="0"/>
              </a:spcAft>
              <a:defRPr/>
            </a:pPr>
            <a:r>
              <a:rPr lang="en-US" dirty="0" smtClean="0">
                <a:latin typeface="Times New Roman" pitchFamily="18" charset="0"/>
                <a:cs typeface="Times New Roman" pitchFamily="18" charset="0"/>
              </a:rPr>
              <a:t>Responsible for raising capital and safeguarding organizational assets.</a:t>
            </a:r>
          </a:p>
          <a:p>
            <a:pPr lvl="1" eaLnBrk="1" fontAlgn="auto" hangingPunct="1">
              <a:spcAft>
                <a:spcPts val="0"/>
              </a:spcAft>
              <a:defRPr/>
            </a:pPr>
            <a:r>
              <a:rPr lang="en-US" dirty="0" smtClean="0">
                <a:latin typeface="Times New Roman" pitchFamily="18" charset="0"/>
                <a:cs typeface="Times New Roman" pitchFamily="18" charset="0"/>
              </a:rPr>
              <a:t>Internal auditor</a:t>
            </a:r>
          </a:p>
          <a:p>
            <a:pPr lvl="2" eaLnBrk="1" fontAlgn="auto" hangingPunct="1">
              <a:spcAft>
                <a:spcPts val="0"/>
              </a:spcAft>
              <a:defRPr/>
            </a:pPr>
            <a:r>
              <a:rPr lang="en-US" dirty="0" smtClean="0">
                <a:latin typeface="Times New Roman" pitchFamily="18" charset="0"/>
                <a:cs typeface="Times New Roman" pitchFamily="18" charset="0"/>
              </a:rPr>
              <a:t>Responsible for reviewing accounting procedure, records and reports in both controller and treasure areas of responsibility. </a:t>
            </a:r>
          </a:p>
          <a:p>
            <a:pPr lvl="1" eaLnBrk="1" fontAlgn="auto" hangingPunct="1">
              <a:spcAft>
                <a:spcPts val="0"/>
              </a:spcAft>
              <a:buFont typeface="Arial" pitchFamily="34" charset="0"/>
              <a:buNone/>
              <a:defRP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36597680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style>
          <a:lnRef idx="1">
            <a:schemeClr val="accent1"/>
          </a:lnRef>
          <a:fillRef idx="2">
            <a:schemeClr val="accent1"/>
          </a:fillRef>
          <a:effectRef idx="1">
            <a:schemeClr val="accent1"/>
          </a:effectRef>
          <a:fontRef idx="minor">
            <a:schemeClr val="dk1"/>
          </a:fontRef>
        </p:style>
        <p:txBody>
          <a:bodyPr rtlCol="0">
            <a:normAutofit/>
          </a:bodyPr>
          <a:lstStyle/>
          <a:p>
            <a:pPr eaLnBrk="1" fontAlgn="auto" hangingPunct="1">
              <a:spcAft>
                <a:spcPts val="0"/>
              </a:spcAft>
              <a:defRPr/>
            </a:pPr>
            <a:r>
              <a:rPr lang="en-US" sz="3200" dirty="0" smtClean="0">
                <a:latin typeface="Times New Roman" pitchFamily="18" charset="0"/>
                <a:cs typeface="Times New Roman" pitchFamily="18" charset="0"/>
              </a:rPr>
              <a:t>Location of Managerial Accountant (cont`d)</a:t>
            </a:r>
            <a:endParaRPr lang="en-US" sz="3200" dirty="0"/>
          </a:p>
        </p:txBody>
      </p:sp>
      <p:sp>
        <p:nvSpPr>
          <p:cNvPr id="168963" name="Content Placeholder 2"/>
          <p:cNvSpPr>
            <a:spLocks noGrp="1"/>
          </p:cNvSpPr>
          <p:nvPr>
            <p:ph idx="1"/>
          </p:nvPr>
        </p:nvSpPr>
        <p:spPr>
          <a:xfrm>
            <a:off x="457200" y="1371600"/>
            <a:ext cx="8229600" cy="4648200"/>
          </a:xfrm>
          <a:ln>
            <a:solidFill>
              <a:schemeClr val="accent1"/>
            </a:solidFill>
            <a:miter lim="800000"/>
            <a:headEnd/>
            <a:tailEnd/>
          </a:ln>
        </p:spPr>
        <p:txBody>
          <a:bodyPr/>
          <a:lstStyle/>
          <a:p>
            <a:pPr eaLnBrk="1" hangingPunct="1"/>
            <a:r>
              <a:rPr lang="en-US" smtClean="0">
                <a:latin typeface="Times New Roman" pitchFamily="18" charset="0"/>
                <a:cs typeface="Times New Roman" pitchFamily="18" charset="0"/>
              </a:rPr>
              <a:t>Cross Functional Deployment</a:t>
            </a:r>
          </a:p>
          <a:p>
            <a:pPr lvl="1" eaLnBrk="1" hangingPunct="1"/>
            <a:r>
              <a:rPr lang="en-US" smtClean="0">
                <a:latin typeface="Times New Roman" pitchFamily="18" charset="0"/>
                <a:cs typeface="Times New Roman" pitchFamily="18" charset="0"/>
              </a:rPr>
              <a:t>Located in staff capacity</a:t>
            </a:r>
          </a:p>
          <a:p>
            <a:pPr lvl="1" eaLnBrk="1" hangingPunct="1"/>
            <a:r>
              <a:rPr lang="en-US" smtClean="0">
                <a:latin typeface="Times New Roman" pitchFamily="18" charset="0"/>
                <a:cs typeface="Times New Roman" pitchFamily="18" charset="0"/>
              </a:rPr>
              <a:t>Work with top management, marketing and sales personnel, design engineers, operations managers, legal experts, quality control personnel and virtually every specialized  type of employee. </a:t>
            </a:r>
          </a:p>
          <a:p>
            <a:pPr eaLnBrk="1" hangingPunct="1"/>
            <a:r>
              <a:rPr lang="en-US" smtClean="0">
                <a:latin typeface="Times New Roman" pitchFamily="18" charset="0"/>
                <a:cs typeface="Times New Roman" pitchFamily="18" charset="0"/>
              </a:rPr>
              <a:t>Physical Location</a:t>
            </a:r>
          </a:p>
          <a:p>
            <a:pPr lvl="1" eaLnBrk="1" hangingPunct="1"/>
            <a:r>
              <a:rPr lang="en-US" smtClean="0">
                <a:latin typeface="Times New Roman" pitchFamily="18" charset="0"/>
                <a:cs typeface="Times New Roman" pitchFamily="18" charset="0"/>
              </a:rPr>
              <a:t>Every where in every part of enterprise, </a:t>
            </a:r>
          </a:p>
          <a:p>
            <a:pPr lvl="1" eaLnBrk="1" hangingPunct="1"/>
            <a:r>
              <a:rPr lang="en-US" smtClean="0">
                <a:latin typeface="Times New Roman" pitchFamily="18" charset="0"/>
                <a:cs typeface="Times New Roman" pitchFamily="18" charset="0"/>
              </a:rPr>
              <a:t>Headquarter to place of products and services</a:t>
            </a:r>
          </a:p>
          <a:p>
            <a:pPr eaLnBrk="1" hangingPunct="1"/>
            <a:endParaRPr lang="en-US" smtClean="0"/>
          </a:p>
        </p:txBody>
      </p:sp>
    </p:spTree>
    <p:extLst>
      <p:ext uri="{BB962C8B-B14F-4D97-AF65-F5344CB8AC3E}">
        <p14:creationId xmlns:p14="http://schemas.microsoft.com/office/powerpoint/2010/main" xmlns="" val="10760568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rtlCol="0">
            <a:normAutofit/>
          </a:bodyPr>
          <a:lstStyle/>
          <a:p>
            <a:pPr eaLnBrk="1" fontAlgn="auto" hangingPunct="1">
              <a:spcAft>
                <a:spcPts val="0"/>
              </a:spcAft>
              <a:defRPr/>
            </a:pPr>
            <a:r>
              <a:rPr lang="en-US" sz="3200" dirty="0" smtClean="0">
                <a:latin typeface="Times New Roman" pitchFamily="18" charset="0"/>
                <a:cs typeface="Times New Roman" pitchFamily="18" charset="0"/>
              </a:rPr>
              <a:t>Organizational chart</a:t>
            </a:r>
            <a:endParaRPr lang="en-US" sz="3200" dirty="0">
              <a:latin typeface="Times New Roman" pitchFamily="18" charset="0"/>
              <a:cs typeface="Times New Roman" pitchFamily="18" charset="0"/>
            </a:endParaRPr>
          </a:p>
        </p:txBody>
      </p:sp>
      <p:sp>
        <p:nvSpPr>
          <p:cNvPr id="8" name="Rounded Rectangle 7"/>
          <p:cNvSpPr/>
          <p:nvPr/>
        </p:nvSpPr>
        <p:spPr>
          <a:xfrm>
            <a:off x="3124200" y="1524000"/>
            <a:ext cx="2362200" cy="4572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1800" dirty="0"/>
              <a:t>Board of Directors</a:t>
            </a:r>
          </a:p>
        </p:txBody>
      </p:sp>
      <p:sp>
        <p:nvSpPr>
          <p:cNvPr id="9" name="Rounded Rectangle 8"/>
          <p:cNvSpPr/>
          <p:nvPr/>
        </p:nvSpPr>
        <p:spPr>
          <a:xfrm>
            <a:off x="3124200" y="2057400"/>
            <a:ext cx="2362200" cy="4572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1800" dirty="0"/>
              <a:t>Chairman and CEO</a:t>
            </a:r>
          </a:p>
        </p:txBody>
      </p:sp>
      <p:sp>
        <p:nvSpPr>
          <p:cNvPr id="10" name="Rounded Rectangle 9"/>
          <p:cNvSpPr/>
          <p:nvPr/>
        </p:nvSpPr>
        <p:spPr>
          <a:xfrm>
            <a:off x="3074988" y="2590800"/>
            <a:ext cx="2438400" cy="4572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1800" dirty="0"/>
              <a:t>Vice chairman of Board</a:t>
            </a:r>
          </a:p>
        </p:txBody>
      </p:sp>
      <p:sp>
        <p:nvSpPr>
          <p:cNvPr id="11" name="Rounded Rectangle 10"/>
          <p:cNvSpPr/>
          <p:nvPr/>
        </p:nvSpPr>
        <p:spPr>
          <a:xfrm>
            <a:off x="2362200" y="3124200"/>
            <a:ext cx="5715000" cy="4572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1600" dirty="0"/>
              <a:t>Senior Executive Vice President and Chief of Corporate Operations</a:t>
            </a:r>
          </a:p>
        </p:txBody>
      </p:sp>
      <p:sp>
        <p:nvSpPr>
          <p:cNvPr id="12" name="Rounded Rectangle 11"/>
          <p:cNvSpPr/>
          <p:nvPr/>
        </p:nvSpPr>
        <p:spPr>
          <a:xfrm>
            <a:off x="3760788" y="3657600"/>
            <a:ext cx="1420812" cy="4572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1800" dirty="0"/>
              <a:t>Executive VP</a:t>
            </a:r>
          </a:p>
        </p:txBody>
      </p:sp>
      <p:sp>
        <p:nvSpPr>
          <p:cNvPr id="13" name="Rounded Rectangle 12"/>
          <p:cNvSpPr/>
          <p:nvPr/>
        </p:nvSpPr>
        <p:spPr>
          <a:xfrm>
            <a:off x="5360988" y="3657600"/>
            <a:ext cx="1420812" cy="4572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1800" dirty="0"/>
              <a:t>Executive VP</a:t>
            </a:r>
          </a:p>
        </p:txBody>
      </p:sp>
      <p:sp>
        <p:nvSpPr>
          <p:cNvPr id="14" name="Rounded Rectangle 13"/>
          <p:cNvSpPr/>
          <p:nvPr/>
        </p:nvSpPr>
        <p:spPr>
          <a:xfrm>
            <a:off x="6884988" y="3657600"/>
            <a:ext cx="1420812" cy="4572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1800" dirty="0"/>
              <a:t>Executive VP</a:t>
            </a:r>
          </a:p>
        </p:txBody>
      </p:sp>
      <p:sp>
        <p:nvSpPr>
          <p:cNvPr id="15" name="Rounded Rectangle 14"/>
          <p:cNvSpPr/>
          <p:nvPr/>
        </p:nvSpPr>
        <p:spPr>
          <a:xfrm>
            <a:off x="2209800" y="3657600"/>
            <a:ext cx="1420813" cy="4572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1800" dirty="0"/>
              <a:t>Executive VP</a:t>
            </a:r>
          </a:p>
        </p:txBody>
      </p:sp>
      <p:sp>
        <p:nvSpPr>
          <p:cNvPr id="16" name="Rounded Rectangle 15"/>
          <p:cNvSpPr/>
          <p:nvPr/>
        </p:nvSpPr>
        <p:spPr>
          <a:xfrm>
            <a:off x="2209800" y="4191000"/>
            <a:ext cx="1420813" cy="5334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1100" dirty="0"/>
              <a:t>ABC Inc</a:t>
            </a:r>
          </a:p>
          <a:p>
            <a:pPr algn="ctr" fontAlgn="auto">
              <a:spcBef>
                <a:spcPts val="0"/>
              </a:spcBef>
              <a:spcAft>
                <a:spcPts val="0"/>
              </a:spcAft>
              <a:defRPr/>
            </a:pPr>
            <a:r>
              <a:rPr lang="en-US" sz="1100" dirty="0"/>
              <a:t>President</a:t>
            </a:r>
          </a:p>
        </p:txBody>
      </p:sp>
      <p:sp>
        <p:nvSpPr>
          <p:cNvPr id="17" name="Rounded Rectangle 16"/>
          <p:cNvSpPr/>
          <p:nvPr/>
        </p:nvSpPr>
        <p:spPr>
          <a:xfrm>
            <a:off x="3760788" y="4191000"/>
            <a:ext cx="1420812" cy="10668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1100" dirty="0"/>
              <a:t>Consumer products Chairman &amp; president</a:t>
            </a:r>
          </a:p>
        </p:txBody>
      </p:sp>
      <p:sp>
        <p:nvSpPr>
          <p:cNvPr id="18" name="Rounded Rectangle 17"/>
          <p:cNvSpPr/>
          <p:nvPr/>
        </p:nvSpPr>
        <p:spPr>
          <a:xfrm>
            <a:off x="5360988" y="4191000"/>
            <a:ext cx="1420812" cy="10668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1100" dirty="0"/>
              <a:t>Engineering Vice chairman &amp; president</a:t>
            </a:r>
          </a:p>
        </p:txBody>
      </p:sp>
      <p:sp>
        <p:nvSpPr>
          <p:cNvPr id="19" name="Rounded Rectangle 18"/>
          <p:cNvSpPr/>
          <p:nvPr/>
        </p:nvSpPr>
        <p:spPr>
          <a:xfrm>
            <a:off x="6961188" y="4191000"/>
            <a:ext cx="1420812" cy="10668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1100" dirty="0"/>
              <a:t>Chairman other country</a:t>
            </a:r>
          </a:p>
        </p:txBody>
      </p:sp>
      <p:sp>
        <p:nvSpPr>
          <p:cNvPr id="20" name="Rounded Rectangle 19"/>
          <p:cNvSpPr/>
          <p:nvPr/>
        </p:nvSpPr>
        <p:spPr>
          <a:xfrm>
            <a:off x="2236788" y="5410200"/>
            <a:ext cx="1420812" cy="5334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1800" dirty="0"/>
              <a:t>Operating Units</a:t>
            </a:r>
          </a:p>
        </p:txBody>
      </p:sp>
      <p:sp>
        <p:nvSpPr>
          <p:cNvPr id="21" name="Rounded Rectangle 20"/>
          <p:cNvSpPr/>
          <p:nvPr/>
        </p:nvSpPr>
        <p:spPr>
          <a:xfrm>
            <a:off x="3760788" y="5410200"/>
            <a:ext cx="1420812" cy="5334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1800" dirty="0"/>
              <a:t>Operating Units</a:t>
            </a:r>
          </a:p>
        </p:txBody>
      </p:sp>
      <p:sp>
        <p:nvSpPr>
          <p:cNvPr id="22" name="Rounded Rectangle 21"/>
          <p:cNvSpPr/>
          <p:nvPr/>
        </p:nvSpPr>
        <p:spPr>
          <a:xfrm>
            <a:off x="5360988" y="5410200"/>
            <a:ext cx="1420812" cy="5334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1800" dirty="0"/>
              <a:t>Operating Units</a:t>
            </a:r>
          </a:p>
        </p:txBody>
      </p:sp>
      <p:sp>
        <p:nvSpPr>
          <p:cNvPr id="23" name="Rounded Rectangle 22"/>
          <p:cNvSpPr/>
          <p:nvPr/>
        </p:nvSpPr>
        <p:spPr>
          <a:xfrm>
            <a:off x="6961188" y="5410200"/>
            <a:ext cx="1420812" cy="5334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1800" dirty="0"/>
              <a:t>Operating Units</a:t>
            </a:r>
          </a:p>
        </p:txBody>
      </p:sp>
      <p:sp>
        <p:nvSpPr>
          <p:cNvPr id="24" name="Left Brace 23"/>
          <p:cNvSpPr/>
          <p:nvPr/>
        </p:nvSpPr>
        <p:spPr>
          <a:xfrm>
            <a:off x="2514600" y="1676400"/>
            <a:ext cx="152400" cy="1295400"/>
          </a:xfrm>
          <a:prstGeom prst="leftBrace">
            <a:avLst/>
          </a:prstGeom>
        </p:spPr>
        <p:style>
          <a:lnRef idx="1">
            <a:schemeClr val="dk1"/>
          </a:lnRef>
          <a:fillRef idx="0">
            <a:schemeClr val="dk1"/>
          </a:fillRef>
          <a:effectRef idx="0">
            <a:schemeClr val="dk1"/>
          </a:effectRef>
          <a:fontRef idx="minor">
            <a:schemeClr val="tx1"/>
          </a:fontRef>
        </p:style>
        <p:txBody>
          <a:bodyPr anchor="ctr"/>
          <a:lstStyle/>
          <a:p>
            <a:pPr algn="ctr" fontAlgn="auto">
              <a:spcBef>
                <a:spcPts val="0"/>
              </a:spcBef>
              <a:spcAft>
                <a:spcPts val="0"/>
              </a:spcAft>
              <a:defRPr/>
            </a:pPr>
            <a:endParaRPr lang="en-US" sz="1800"/>
          </a:p>
        </p:txBody>
      </p:sp>
      <p:sp>
        <p:nvSpPr>
          <p:cNvPr id="167957" name="TextBox 24"/>
          <p:cNvSpPr txBox="1">
            <a:spLocks noChangeArrowheads="1"/>
          </p:cNvSpPr>
          <p:nvPr/>
        </p:nvSpPr>
        <p:spPr bwMode="auto">
          <a:xfrm>
            <a:off x="1008063" y="2020888"/>
            <a:ext cx="1430337"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eaLnBrk="1" hangingPunct="1"/>
            <a:r>
              <a:rPr lang="en-US" sz="1800">
                <a:latin typeface="Calibri" pitchFamily="34" charset="0"/>
              </a:rPr>
              <a:t>Top </a:t>
            </a:r>
          </a:p>
          <a:p>
            <a:pPr eaLnBrk="1" hangingPunct="1"/>
            <a:r>
              <a:rPr lang="en-US" sz="1800">
                <a:latin typeface="Calibri" pitchFamily="34" charset="0"/>
              </a:rPr>
              <a:t>management</a:t>
            </a:r>
          </a:p>
        </p:txBody>
      </p:sp>
      <p:sp>
        <p:nvSpPr>
          <p:cNvPr id="167958" name="TextBox 25"/>
          <p:cNvSpPr txBox="1">
            <a:spLocks noChangeArrowheads="1"/>
          </p:cNvSpPr>
          <p:nvPr/>
        </p:nvSpPr>
        <p:spPr bwMode="auto">
          <a:xfrm>
            <a:off x="511175" y="3925888"/>
            <a:ext cx="93662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eaLnBrk="1" hangingPunct="1"/>
            <a:r>
              <a:rPr lang="en-US" sz="1800">
                <a:latin typeface="Calibri" pitchFamily="34" charset="0"/>
              </a:rPr>
              <a:t>Staff</a:t>
            </a:r>
          </a:p>
          <a:p>
            <a:pPr eaLnBrk="1" hangingPunct="1"/>
            <a:r>
              <a:rPr lang="en-US" sz="1800">
                <a:latin typeface="Calibri" pitchFamily="34" charset="0"/>
              </a:rPr>
              <a:t>Position</a:t>
            </a:r>
          </a:p>
        </p:txBody>
      </p:sp>
      <p:sp>
        <p:nvSpPr>
          <p:cNvPr id="27" name="Left Brace 26"/>
          <p:cNvSpPr/>
          <p:nvPr/>
        </p:nvSpPr>
        <p:spPr>
          <a:xfrm>
            <a:off x="1676400" y="3276600"/>
            <a:ext cx="304800" cy="1828800"/>
          </a:xfrm>
          <a:prstGeom prst="leftBrace">
            <a:avLst/>
          </a:prstGeom>
        </p:spPr>
        <p:style>
          <a:lnRef idx="1">
            <a:schemeClr val="dk1"/>
          </a:lnRef>
          <a:fillRef idx="0">
            <a:schemeClr val="dk1"/>
          </a:fillRef>
          <a:effectRef idx="0">
            <a:schemeClr val="dk1"/>
          </a:effectRef>
          <a:fontRef idx="minor">
            <a:schemeClr val="tx1"/>
          </a:fontRef>
        </p:style>
        <p:txBody>
          <a:bodyPr anchor="ctr"/>
          <a:lstStyle/>
          <a:p>
            <a:pPr algn="ctr" fontAlgn="auto">
              <a:spcBef>
                <a:spcPts val="0"/>
              </a:spcBef>
              <a:spcAft>
                <a:spcPts val="0"/>
              </a:spcAft>
              <a:defRPr/>
            </a:pPr>
            <a:endParaRPr lang="en-US" sz="1800"/>
          </a:p>
        </p:txBody>
      </p:sp>
      <p:sp>
        <p:nvSpPr>
          <p:cNvPr id="167960" name="TextBox 27"/>
          <p:cNvSpPr txBox="1">
            <a:spLocks noChangeArrowheads="1"/>
          </p:cNvSpPr>
          <p:nvPr/>
        </p:nvSpPr>
        <p:spPr bwMode="auto">
          <a:xfrm>
            <a:off x="762000" y="5449888"/>
            <a:ext cx="93662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eaLnBrk="1" hangingPunct="1"/>
            <a:r>
              <a:rPr lang="en-US" sz="1800">
                <a:latin typeface="Calibri" pitchFamily="34" charset="0"/>
              </a:rPr>
              <a:t>Line</a:t>
            </a:r>
          </a:p>
          <a:p>
            <a:pPr eaLnBrk="1" hangingPunct="1"/>
            <a:r>
              <a:rPr lang="en-US" sz="1800">
                <a:latin typeface="Calibri" pitchFamily="34" charset="0"/>
              </a:rPr>
              <a:t>Position</a:t>
            </a:r>
          </a:p>
        </p:txBody>
      </p:sp>
      <p:sp>
        <p:nvSpPr>
          <p:cNvPr id="29" name="Left Brace 28"/>
          <p:cNvSpPr/>
          <p:nvPr/>
        </p:nvSpPr>
        <p:spPr>
          <a:xfrm>
            <a:off x="1676400" y="5410200"/>
            <a:ext cx="304800" cy="533400"/>
          </a:xfrm>
          <a:prstGeom prst="leftBrace">
            <a:avLst/>
          </a:prstGeom>
        </p:spPr>
        <p:style>
          <a:lnRef idx="1">
            <a:schemeClr val="dk1"/>
          </a:lnRef>
          <a:fillRef idx="0">
            <a:schemeClr val="dk1"/>
          </a:fillRef>
          <a:effectRef idx="0">
            <a:schemeClr val="dk1"/>
          </a:effectRef>
          <a:fontRef idx="minor">
            <a:schemeClr val="tx1"/>
          </a:fontRef>
        </p:style>
        <p:txBody>
          <a:bodyPr anchor="ctr"/>
          <a:lstStyle/>
          <a:p>
            <a:pPr algn="ctr" fontAlgn="auto">
              <a:spcBef>
                <a:spcPts val="0"/>
              </a:spcBef>
              <a:spcAft>
                <a:spcPts val="0"/>
              </a:spcAft>
              <a:defRPr/>
            </a:pPr>
            <a:endParaRPr lang="en-US" sz="1800"/>
          </a:p>
        </p:txBody>
      </p:sp>
    </p:spTree>
    <p:extLst>
      <p:ext uri="{BB962C8B-B14F-4D97-AF65-F5344CB8AC3E}">
        <p14:creationId xmlns:p14="http://schemas.microsoft.com/office/powerpoint/2010/main" xmlns="" val="12389426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Line 7"/>
          <p:cNvSpPr>
            <a:spLocks noChangeShapeType="1"/>
          </p:cNvSpPr>
          <p:nvPr/>
        </p:nvSpPr>
        <p:spPr bwMode="auto">
          <a:xfrm>
            <a:off x="2590800" y="4495800"/>
            <a:ext cx="1143000" cy="76200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314" name="Rectangle 2"/>
          <p:cNvSpPr>
            <a:spLocks noGrp="1" noChangeArrowheads="1"/>
          </p:cNvSpPr>
          <p:nvPr>
            <p:ph type="title"/>
          </p:nvPr>
        </p:nvSpPr>
        <p:spPr>
          <a:xfrm>
            <a:off x="304800" y="152400"/>
            <a:ext cx="8534400" cy="1219200"/>
          </a:xfrm>
          <a:extLst>
            <a:ext uri="{909E8E84-426E-40DD-AFC4-6F175D3DCCD1}">
              <a14:hiddenFill xmlns:a14="http://schemas.microsoft.com/office/drawing/2010/main" xmlns="">
                <a:solidFill>
                  <a:srgbClr val="051A85"/>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rtlCol="0">
            <a:normAutofit fontScale="90000"/>
          </a:bodyPr>
          <a:lstStyle/>
          <a:p>
            <a:pPr eaLnBrk="1" fontAlgn="auto" hangingPunct="1">
              <a:spcAft>
                <a:spcPts val="0"/>
              </a:spcAft>
              <a:defRPr/>
            </a:pPr>
            <a:r>
              <a:rPr lang="en-US" dirty="0" smtClean="0">
                <a:effectLst>
                  <a:outerShdw blurRad="38100" dist="38100" dir="2700000" algn="tl">
                    <a:srgbClr val="C0C0C0"/>
                  </a:outerShdw>
                </a:effectLst>
              </a:rPr>
              <a:t>Major Themes in Managerial Accounting</a:t>
            </a:r>
          </a:p>
        </p:txBody>
      </p:sp>
      <p:sp>
        <p:nvSpPr>
          <p:cNvPr id="13315" name="AutoShape 3"/>
          <p:cNvSpPr>
            <a:spLocks noChangeArrowheads="1"/>
          </p:cNvSpPr>
          <p:nvPr/>
        </p:nvSpPr>
        <p:spPr bwMode="auto">
          <a:xfrm>
            <a:off x="3549650" y="5111750"/>
            <a:ext cx="1968500" cy="1663700"/>
          </a:xfrm>
          <a:prstGeom prst="cube">
            <a:avLst>
              <a:gd name="adj" fmla="val 24995"/>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a:defRPr/>
            </a:pPr>
            <a:r>
              <a:rPr lang="en-US" sz="2200">
                <a:effectLst>
                  <a:outerShdw blurRad="38100" dist="38100" dir="2700000" algn="tl">
                    <a:srgbClr val="FFFFFF"/>
                  </a:outerShdw>
                </a:effectLst>
              </a:rPr>
              <a:t>Managerial</a:t>
            </a:r>
          </a:p>
          <a:p>
            <a:pPr algn="ctr">
              <a:defRPr/>
            </a:pPr>
            <a:r>
              <a:rPr lang="en-US" sz="2200">
                <a:effectLst>
                  <a:outerShdw blurRad="38100" dist="38100" dir="2700000" algn="tl">
                    <a:srgbClr val="FFFFFF"/>
                  </a:outerShdw>
                </a:effectLst>
              </a:rPr>
              <a:t>Accounting</a:t>
            </a:r>
          </a:p>
        </p:txBody>
      </p:sp>
      <p:sp>
        <p:nvSpPr>
          <p:cNvPr id="164869" name="AutoShape 4"/>
          <p:cNvSpPr>
            <a:spLocks noChangeArrowheads="1"/>
          </p:cNvSpPr>
          <p:nvPr/>
        </p:nvSpPr>
        <p:spPr bwMode="auto">
          <a:xfrm>
            <a:off x="558800" y="3492500"/>
            <a:ext cx="2311400" cy="1016000"/>
          </a:xfrm>
          <a:prstGeom prst="octagon">
            <a:avLst>
              <a:gd name="adj" fmla="val 29282"/>
            </a:avLst>
          </a:prstGeom>
          <a:solidFill>
            <a:schemeClr val="tx1"/>
          </a:solidFill>
          <a:ln w="50800">
            <a:solidFill>
              <a:schemeClr val="folHlink"/>
            </a:solidFill>
            <a:miter lim="800000"/>
            <a:headEnd/>
            <a:tailEnd/>
          </a:ln>
          <a:effectLst>
            <a:outerShdw dist="71842" dir="2700000" algn="ctr" rotWithShape="0">
              <a:srgbClr val="000000"/>
            </a:outerShdw>
          </a:effectLst>
        </p:spPr>
        <p:txBody>
          <a:bodyPr wrap="none" lIns="90488" tIns="44450" rIns="90488" bIns="44450" anchor="ctr"/>
          <a:lstStyle/>
          <a:p>
            <a:pPr algn="ctr"/>
            <a:r>
              <a:rPr lang="en-US" sz="2400">
                <a:solidFill>
                  <a:schemeClr val="bg1"/>
                </a:solidFill>
              </a:rPr>
              <a:t>Information</a:t>
            </a:r>
          </a:p>
          <a:p>
            <a:pPr algn="ctr"/>
            <a:r>
              <a:rPr lang="en-US" sz="2400">
                <a:solidFill>
                  <a:schemeClr val="bg1"/>
                </a:solidFill>
              </a:rPr>
              <a:t>and Incentives</a:t>
            </a:r>
          </a:p>
        </p:txBody>
      </p:sp>
      <p:sp>
        <p:nvSpPr>
          <p:cNvPr id="164870" name="AutoShape 5"/>
          <p:cNvSpPr>
            <a:spLocks noChangeArrowheads="1"/>
          </p:cNvSpPr>
          <p:nvPr/>
        </p:nvSpPr>
        <p:spPr bwMode="auto">
          <a:xfrm>
            <a:off x="5087938" y="1981200"/>
            <a:ext cx="2311400" cy="1016000"/>
          </a:xfrm>
          <a:prstGeom prst="octagon">
            <a:avLst>
              <a:gd name="adj" fmla="val 29282"/>
            </a:avLst>
          </a:prstGeom>
          <a:solidFill>
            <a:schemeClr val="tx1"/>
          </a:solidFill>
          <a:ln w="50800">
            <a:solidFill>
              <a:schemeClr val="folHlink"/>
            </a:solidFill>
            <a:miter lim="800000"/>
            <a:headEnd/>
            <a:tailEnd/>
          </a:ln>
          <a:effectLst>
            <a:outerShdw dist="71842" dir="2700000" algn="ctr" rotWithShape="0">
              <a:srgbClr val="000000"/>
            </a:outerShdw>
          </a:effectLst>
        </p:spPr>
        <p:txBody>
          <a:bodyPr wrap="none" lIns="90488" tIns="44450" rIns="90488" bIns="44450" anchor="ctr"/>
          <a:lstStyle/>
          <a:p>
            <a:pPr algn="ctr"/>
            <a:r>
              <a:rPr lang="en-US" sz="2400">
                <a:solidFill>
                  <a:schemeClr val="bg1"/>
                </a:solidFill>
              </a:rPr>
              <a:t>Costs and</a:t>
            </a:r>
          </a:p>
          <a:p>
            <a:pPr algn="ctr"/>
            <a:r>
              <a:rPr lang="en-US" sz="2400">
                <a:solidFill>
                  <a:schemeClr val="bg1"/>
                </a:solidFill>
              </a:rPr>
              <a:t>Benefits</a:t>
            </a:r>
          </a:p>
        </p:txBody>
      </p:sp>
      <p:sp>
        <p:nvSpPr>
          <p:cNvPr id="164871" name="AutoShape 6"/>
          <p:cNvSpPr>
            <a:spLocks noChangeArrowheads="1"/>
          </p:cNvSpPr>
          <p:nvPr/>
        </p:nvSpPr>
        <p:spPr bwMode="auto">
          <a:xfrm>
            <a:off x="6273800" y="3492500"/>
            <a:ext cx="2311400" cy="1016000"/>
          </a:xfrm>
          <a:prstGeom prst="octagon">
            <a:avLst>
              <a:gd name="adj" fmla="val 29282"/>
            </a:avLst>
          </a:prstGeom>
          <a:solidFill>
            <a:schemeClr val="tx1"/>
          </a:solidFill>
          <a:ln w="50800">
            <a:solidFill>
              <a:schemeClr val="folHlink"/>
            </a:solidFill>
            <a:miter lim="800000"/>
            <a:headEnd/>
            <a:tailEnd/>
          </a:ln>
          <a:effectLst>
            <a:outerShdw dist="71842" dir="2700000" algn="ctr" rotWithShape="0">
              <a:srgbClr val="000000"/>
            </a:outerShdw>
          </a:effectLst>
        </p:spPr>
        <p:txBody>
          <a:bodyPr wrap="none" lIns="90488" tIns="44450" rIns="90488" bIns="44450" anchor="ctr"/>
          <a:lstStyle/>
          <a:p>
            <a:pPr algn="ctr"/>
            <a:r>
              <a:rPr lang="en-US" sz="2400">
                <a:solidFill>
                  <a:schemeClr val="bg1"/>
                </a:solidFill>
              </a:rPr>
              <a:t>Evolution and</a:t>
            </a:r>
          </a:p>
          <a:p>
            <a:pPr algn="ctr"/>
            <a:r>
              <a:rPr lang="en-US" sz="2400">
                <a:solidFill>
                  <a:schemeClr val="bg1"/>
                </a:solidFill>
              </a:rPr>
              <a:t>Adaptation</a:t>
            </a:r>
          </a:p>
        </p:txBody>
      </p:sp>
      <p:sp>
        <p:nvSpPr>
          <p:cNvPr id="164872" name="Line 8"/>
          <p:cNvSpPr>
            <a:spLocks noChangeShapeType="1"/>
          </p:cNvSpPr>
          <p:nvPr/>
        </p:nvSpPr>
        <p:spPr bwMode="auto">
          <a:xfrm>
            <a:off x="3200400" y="3048000"/>
            <a:ext cx="1219200" cy="2035175"/>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64873" name="Line 9"/>
          <p:cNvSpPr>
            <a:spLocks noChangeShapeType="1"/>
          </p:cNvSpPr>
          <p:nvPr/>
        </p:nvSpPr>
        <p:spPr bwMode="auto">
          <a:xfrm flipH="1">
            <a:off x="5562600" y="4527550"/>
            <a:ext cx="990600" cy="57785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64874" name="AutoShape 10"/>
          <p:cNvSpPr>
            <a:spLocks noChangeArrowheads="1"/>
          </p:cNvSpPr>
          <p:nvPr/>
        </p:nvSpPr>
        <p:spPr bwMode="auto">
          <a:xfrm>
            <a:off x="1547813" y="1979613"/>
            <a:ext cx="2311400" cy="1016000"/>
          </a:xfrm>
          <a:prstGeom prst="octagon">
            <a:avLst>
              <a:gd name="adj" fmla="val 29282"/>
            </a:avLst>
          </a:prstGeom>
          <a:solidFill>
            <a:schemeClr val="tx1"/>
          </a:solidFill>
          <a:ln w="50800">
            <a:solidFill>
              <a:schemeClr val="folHlink"/>
            </a:solidFill>
            <a:miter lim="800000"/>
            <a:headEnd/>
            <a:tailEnd/>
          </a:ln>
          <a:effectLst>
            <a:outerShdw dist="71842" dir="2700000" algn="ctr" rotWithShape="0">
              <a:srgbClr val="000000"/>
            </a:outerShdw>
          </a:effectLst>
        </p:spPr>
        <p:txBody>
          <a:bodyPr wrap="none" lIns="90488" tIns="44450" rIns="90488" bIns="44450" anchor="ctr"/>
          <a:lstStyle/>
          <a:p>
            <a:pPr algn="ctr"/>
            <a:r>
              <a:rPr lang="en-US" sz="2400">
                <a:solidFill>
                  <a:schemeClr val="bg1"/>
                </a:solidFill>
              </a:rPr>
              <a:t>Behavioral</a:t>
            </a:r>
          </a:p>
          <a:p>
            <a:pPr algn="ctr"/>
            <a:r>
              <a:rPr lang="en-US" sz="2400">
                <a:solidFill>
                  <a:schemeClr val="bg1"/>
                </a:solidFill>
              </a:rPr>
              <a:t>Issues</a:t>
            </a:r>
          </a:p>
        </p:txBody>
      </p:sp>
      <p:sp>
        <p:nvSpPr>
          <p:cNvPr id="164875" name="Line 11"/>
          <p:cNvSpPr>
            <a:spLocks noChangeShapeType="1"/>
          </p:cNvSpPr>
          <p:nvPr/>
        </p:nvSpPr>
        <p:spPr bwMode="auto">
          <a:xfrm flipH="1">
            <a:off x="5029200" y="3048000"/>
            <a:ext cx="914400" cy="205740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748094054"/>
      </p:ext>
    </p:extLst>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03</a:t>
            </a:r>
            <a:endParaRPr lang="en-US" dirty="0"/>
          </a:p>
        </p:txBody>
      </p:sp>
      <p:sp>
        <p:nvSpPr>
          <p:cNvPr id="3" name="Content Placeholder 2"/>
          <p:cNvSpPr>
            <a:spLocks noGrp="1"/>
          </p:cNvSpPr>
          <p:nvPr>
            <p:ph idx="1"/>
          </p:nvPr>
        </p:nvSpPr>
        <p:spPr>
          <a:xfrm>
            <a:off x="457200" y="1219200"/>
            <a:ext cx="8229600" cy="5410200"/>
          </a:xfrm>
        </p:spPr>
        <p:txBody>
          <a:bodyPr>
            <a:normAutofit/>
          </a:bodyPr>
          <a:lstStyle/>
          <a:p>
            <a:r>
              <a:rPr lang="en-US" dirty="0">
                <a:latin typeface="Times New Roman" pitchFamily="18" charset="0"/>
                <a:ea typeface="Tahoma" pitchFamily="34" charset="0"/>
                <a:cs typeface="Times New Roman" pitchFamily="18" charset="0"/>
              </a:rPr>
              <a:t>Managing Resources, Activities and </a:t>
            </a:r>
            <a:r>
              <a:rPr lang="en-US" dirty="0" smtClean="0">
                <a:latin typeface="Times New Roman" pitchFamily="18" charset="0"/>
                <a:ea typeface="Tahoma" pitchFamily="34" charset="0"/>
                <a:cs typeface="Times New Roman" pitchFamily="18" charset="0"/>
              </a:rPr>
              <a:t>People</a:t>
            </a:r>
          </a:p>
          <a:p>
            <a:r>
              <a:rPr lang="en-US" dirty="0">
                <a:latin typeface="Times New Roman" pitchFamily="18" charset="0"/>
                <a:ea typeface="Tahoma" pitchFamily="34" charset="0"/>
                <a:cs typeface="Times New Roman" pitchFamily="18" charset="0"/>
              </a:rPr>
              <a:t>How managerial Accounting Adds </a:t>
            </a:r>
            <a:r>
              <a:rPr lang="en-US" dirty="0" smtClean="0">
                <a:latin typeface="Times New Roman" pitchFamily="18" charset="0"/>
                <a:ea typeface="Tahoma" pitchFamily="34" charset="0"/>
                <a:cs typeface="Times New Roman" pitchFamily="18" charset="0"/>
              </a:rPr>
              <a:t>value</a:t>
            </a:r>
          </a:p>
          <a:p>
            <a:r>
              <a:rPr lang="en-US" dirty="0">
                <a:latin typeface="Times New Roman" pitchFamily="18" charset="0"/>
                <a:ea typeface="Tahoma" pitchFamily="34" charset="0"/>
                <a:cs typeface="Times New Roman" pitchFamily="18" charset="0"/>
              </a:rPr>
              <a:t>Balance </a:t>
            </a:r>
            <a:r>
              <a:rPr lang="en-US" dirty="0" smtClean="0">
                <a:latin typeface="Times New Roman" pitchFamily="18" charset="0"/>
                <a:ea typeface="Tahoma" pitchFamily="34" charset="0"/>
                <a:cs typeface="Times New Roman" pitchFamily="18" charset="0"/>
              </a:rPr>
              <a:t>Scorecard</a:t>
            </a:r>
          </a:p>
          <a:p>
            <a:r>
              <a:rPr lang="en-US" dirty="0">
                <a:latin typeface="Times New Roman" pitchFamily="18" charset="0"/>
                <a:ea typeface="Tahoma" pitchFamily="34" charset="0"/>
                <a:cs typeface="Times New Roman" pitchFamily="18" charset="0"/>
              </a:rPr>
              <a:t>Planning and Control </a:t>
            </a:r>
            <a:r>
              <a:rPr lang="en-US" dirty="0" smtClean="0">
                <a:latin typeface="Times New Roman" pitchFamily="18" charset="0"/>
                <a:ea typeface="Tahoma" pitchFamily="34" charset="0"/>
                <a:cs typeface="Times New Roman" pitchFamily="18" charset="0"/>
              </a:rPr>
              <a:t>Cycle</a:t>
            </a:r>
          </a:p>
          <a:p>
            <a:r>
              <a:rPr lang="en-US" dirty="0">
                <a:latin typeface="Times New Roman" pitchFamily="18" charset="0"/>
                <a:cs typeface="Times New Roman" pitchFamily="18" charset="0"/>
              </a:rPr>
              <a:t>Line and Staff </a:t>
            </a:r>
            <a:r>
              <a:rPr lang="en-US" dirty="0" smtClean="0">
                <a:latin typeface="Times New Roman" pitchFamily="18" charset="0"/>
                <a:cs typeface="Times New Roman" pitchFamily="18" charset="0"/>
              </a:rPr>
              <a:t>Positions</a:t>
            </a:r>
          </a:p>
          <a:p>
            <a:r>
              <a:rPr lang="en-US" dirty="0">
                <a:latin typeface="Times New Roman" pitchFamily="18" charset="0"/>
                <a:cs typeface="Times New Roman" pitchFamily="18" charset="0"/>
              </a:rPr>
              <a:t>Location of Managerial </a:t>
            </a:r>
            <a:r>
              <a:rPr lang="en-US" dirty="0" smtClean="0">
                <a:latin typeface="Times New Roman" pitchFamily="18" charset="0"/>
                <a:cs typeface="Times New Roman" pitchFamily="18" charset="0"/>
              </a:rPr>
              <a:t>Accountant</a:t>
            </a:r>
          </a:p>
          <a:p>
            <a:r>
              <a:rPr lang="en-US" dirty="0">
                <a:latin typeface="Times New Roman" pitchFamily="18" charset="0"/>
                <a:cs typeface="Times New Roman" pitchFamily="18" charset="0"/>
              </a:rPr>
              <a:t>Organizational </a:t>
            </a:r>
            <a:r>
              <a:rPr lang="en-US" dirty="0" smtClean="0">
                <a:latin typeface="Times New Roman" pitchFamily="18" charset="0"/>
                <a:cs typeface="Times New Roman" pitchFamily="18" charset="0"/>
              </a:rPr>
              <a:t>chart</a:t>
            </a:r>
          </a:p>
          <a:p>
            <a:r>
              <a:rPr lang="en-US" dirty="0">
                <a:latin typeface="Times New Roman" pitchFamily="18" charset="0"/>
                <a:cs typeface="Times New Roman" pitchFamily="18" charset="0"/>
              </a:rPr>
              <a:t>Major Themes in Managerial </a:t>
            </a:r>
            <a:r>
              <a:rPr lang="en-US" dirty="0" smtClean="0">
                <a:latin typeface="Times New Roman" pitchFamily="18" charset="0"/>
                <a:cs typeface="Times New Roman" pitchFamily="18" charset="0"/>
              </a:rPr>
              <a:t>Accounting</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3851976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Title 1"/>
          <p:cNvSpPr>
            <a:spLocks noGrp="1"/>
          </p:cNvSpPr>
          <p:nvPr>
            <p:ph type="title"/>
          </p:nvPr>
        </p:nvSpPr>
        <p:spPr>
          <a:xfrm>
            <a:off x="457200" y="2819400"/>
            <a:ext cx="8229600" cy="1143000"/>
          </a:xfrm>
        </p:spPr>
        <p:txBody>
          <a:bodyPr/>
          <a:lstStyle/>
          <a:p>
            <a:r>
              <a:rPr lang="en-US" sz="6600" b="1" dirty="0" smtClean="0"/>
              <a:t>End of Lecture 03</a:t>
            </a:r>
          </a:p>
        </p:txBody>
      </p:sp>
    </p:spTree>
    <p:extLst>
      <p:ext uri="{BB962C8B-B14F-4D97-AF65-F5344CB8AC3E}">
        <p14:creationId xmlns:p14="http://schemas.microsoft.com/office/powerpoint/2010/main" xmlns="" val="8478457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TotalTime>
  <Words>1004</Words>
  <Application>Microsoft Office PowerPoint</Application>
  <PresentationFormat>On-screen Show (4:3)</PresentationFormat>
  <Paragraphs>151</Paragraphs>
  <Slides>18</Slides>
  <Notes>6</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Lecture 03</vt:lpstr>
      <vt:lpstr>Overview of Lecture 02</vt:lpstr>
      <vt:lpstr>Managing Resources, Activities and People</vt:lpstr>
      <vt:lpstr>How Managerial Accounting Adds Value to the Organization</vt:lpstr>
      <vt:lpstr>Balance Scorecard</vt:lpstr>
      <vt:lpstr>Balance Scorecard</vt:lpstr>
      <vt:lpstr>Planning and Control Cycle</vt:lpstr>
      <vt:lpstr>Line and Staff Positions</vt:lpstr>
      <vt:lpstr>Controller</vt:lpstr>
      <vt:lpstr>Treasurer</vt:lpstr>
      <vt:lpstr>Internal Auditor</vt:lpstr>
      <vt:lpstr>Location of Managerial Accountant</vt:lpstr>
      <vt:lpstr>Location of Managerial Accountant (cont`d)</vt:lpstr>
      <vt:lpstr>Organizational chart</vt:lpstr>
      <vt:lpstr>Major Themes in Managerial Accounting</vt:lpstr>
      <vt:lpstr>Lecture 03</vt:lpstr>
      <vt:lpstr>Slide 17</vt:lpstr>
      <vt:lpstr>End of Lecture 03</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05</dc:title>
  <dc:creator>MyUserName</dc:creator>
  <cp:lastModifiedBy>NTS</cp:lastModifiedBy>
  <cp:revision>7</cp:revision>
  <dcterms:created xsi:type="dcterms:W3CDTF">2012-10-21T11:34:34Z</dcterms:created>
  <dcterms:modified xsi:type="dcterms:W3CDTF">2012-11-01T06:05:19Z</dcterms:modified>
</cp:coreProperties>
</file>