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70" r:id="rId15"/>
    <p:sldId id="271" r:id="rId16"/>
    <p:sldId id="276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B73CE-30F8-410A-8F8F-54CCD7374CCD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FA0B-71BD-4FA0-AC1A-64DB93C092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9519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52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790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761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914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12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1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185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150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215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79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46DF-4F56-4815-AF3F-1BF2C862B5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31558-753B-409E-833B-B499A53F77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75822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CF9E4-98C7-4F80-97B6-3D2899C31A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BF919-F436-44B6-A963-41A104BC4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113282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2B8A-36F3-4A56-B0EF-32B9F18C74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C95D-191B-4029-87D9-4EB7BB1A9C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881551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52C9-E1DF-4DC9-BDE6-B437D76E17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5571-AE46-474F-8761-BC67AD8BE8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974119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5529-94A6-44CA-B4F7-8E19B95CC4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ADE6-10C8-4442-9100-7C59446A2A8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350078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1B4E-FC12-4C4B-88C0-A2E87540D2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D773B-805E-4257-99AC-5A780C82DC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611568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8CD4-EFDF-4D27-8257-79992AB867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840F-0F0E-42A2-B864-3EF087B41F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726333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3398-456C-4350-B03B-B84614EB53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31C1-4C40-4C49-9083-B265BAA79B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946306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6F41-69A5-406E-B364-B24FD042B8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4BC5-B8F5-4041-944E-8C07BA1730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128356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19E0D-CFAE-4462-B872-E991A3ED78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10856-92D6-44CD-9487-8373783FE4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914231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4948-D81E-46B9-9F68-5712FD197C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282-9B9F-4934-B77A-E8A5F463662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090719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EA9-F662-4F5C-9757-81FC9C3F65F2}" type="datetimeFigureOut">
              <a:rPr lang="en-US" smtClean="0"/>
              <a:pPr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8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39DE36A-E819-4AEC-9108-2D24EA7606BD}" type="datetimeFigureOut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12/1/2012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8BD001-928D-4CC7-9D25-F2D1FF3657AF}" type="slidenum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6768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dirty="0" smtClean="0"/>
              <a:t>Lecture 29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37338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Estimated Net Realizable  Value (NRV) Method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Estimated Net Realizable  Value (NRV) Method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Often products are processed further beyond the splitoff point to make them marketable or increase their value.</a:t>
            </a:r>
          </a:p>
        </p:txBody>
      </p:sp>
    </p:spTree>
    <p:extLst>
      <p:ext uri="{BB962C8B-B14F-4D97-AF65-F5344CB8AC3E}">
        <p14:creationId xmlns:p14="http://schemas.microsoft.com/office/powerpoint/2010/main" xmlns="" val="12474341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Value (NRV) Method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estimated NRV method allocates joint costs to joint products on the basis of the relative estimated NRV.</a:t>
            </a:r>
          </a:p>
          <a:p>
            <a:pPr eaLnBrk="1" hangingPunct="1"/>
            <a:r>
              <a:rPr lang="en-US" smtClean="0"/>
              <a:t>NRV = (expected </a:t>
            </a:r>
            <a:r>
              <a:rPr lang="en-US" b="1" smtClean="0"/>
              <a:t>final  sales value</a:t>
            </a:r>
            <a:r>
              <a:rPr lang="en-US" smtClean="0"/>
              <a:t> in the ordinary course of business) – (expected </a:t>
            </a:r>
            <a:r>
              <a:rPr lang="en-US" b="1" smtClean="0"/>
              <a:t>separable costs</a:t>
            </a:r>
            <a:r>
              <a:rPr lang="en-US" smtClean="0"/>
              <a:t> of the total production of these products)</a:t>
            </a:r>
          </a:p>
        </p:txBody>
      </p:sp>
    </p:spTree>
    <p:extLst>
      <p:ext uri="{BB962C8B-B14F-4D97-AF65-F5344CB8AC3E}">
        <p14:creationId xmlns:p14="http://schemas.microsoft.com/office/powerpoint/2010/main" xmlns="" val="36509945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 Value (NRV) Method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Assume that Company can process products A, B, and C further into   A1, B1, and C1.</a:t>
            </a:r>
          </a:p>
          <a:p>
            <a:pPr eaLnBrk="1" hangingPunct="1"/>
            <a:r>
              <a:rPr lang="en-US" dirty="0" smtClean="0"/>
              <a:t>The new sales value after further processing are:</a:t>
            </a:r>
          </a:p>
          <a:p>
            <a:pPr eaLnBrk="1" hangingPunct="1"/>
            <a:r>
              <a:rPr lang="en-US" dirty="0" smtClean="0"/>
              <a:t>A1: 10,000 × $12.00 = $120,000                      B1: 10,500 × $33.00 = $346,500                             C1: 11,500 × $21.00 = $241,500</a:t>
            </a:r>
          </a:p>
        </p:txBody>
      </p:sp>
    </p:spTree>
    <p:extLst>
      <p:ext uri="{BB962C8B-B14F-4D97-AF65-F5344CB8AC3E}">
        <p14:creationId xmlns:p14="http://schemas.microsoft.com/office/powerpoint/2010/main" xmlns="" val="32397756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 Value (NRV) Method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Additional processing (separable) costs    are as follows:         </a:t>
            </a:r>
          </a:p>
          <a:p>
            <a:pPr eaLnBrk="1" hangingPunct="1"/>
            <a:r>
              <a:rPr lang="en-US" smtClean="0"/>
              <a:t>A1: $35,000; B1: $46,500; and C1: $51,500</a:t>
            </a:r>
          </a:p>
          <a:p>
            <a:pPr eaLnBrk="1" hangingPunct="1"/>
            <a:r>
              <a:rPr lang="en-US" smtClean="0"/>
              <a:t>What is the estimated net realizable value   of each product at the splitoff point?</a:t>
            </a:r>
          </a:p>
        </p:txBody>
      </p:sp>
    </p:spTree>
    <p:extLst>
      <p:ext uri="{BB962C8B-B14F-4D97-AF65-F5344CB8AC3E}">
        <p14:creationId xmlns:p14="http://schemas.microsoft.com/office/powerpoint/2010/main" xmlns="" val="17993873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 Value (NRV) Method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Product A1: $120,000 – $35,000 = $85,000 estimated net realizable value</a:t>
            </a:r>
          </a:p>
          <a:p>
            <a:pPr eaLnBrk="1" hangingPunct="1"/>
            <a:r>
              <a:rPr lang="en-US" smtClean="0"/>
              <a:t>Product B1: $346,500 – $46,500 = $300,000 estimated net realizable value</a:t>
            </a:r>
          </a:p>
          <a:p>
            <a:pPr eaLnBrk="1" hangingPunct="1"/>
            <a:r>
              <a:rPr lang="en-US" smtClean="0"/>
              <a:t>Product C1: $241,500 – $51,500 = $190,000 estimated net realizable value</a:t>
            </a:r>
          </a:p>
          <a:p>
            <a:pPr eaLnBrk="1" hangingPunct="1"/>
            <a:r>
              <a:rPr lang="en-US" smtClean="0"/>
              <a:t>How much of the joint cost is allocated to each product?</a:t>
            </a:r>
          </a:p>
        </p:txBody>
      </p:sp>
    </p:spTree>
    <p:extLst>
      <p:ext uri="{BB962C8B-B14F-4D97-AF65-F5344CB8AC3E}">
        <p14:creationId xmlns:p14="http://schemas.microsoft.com/office/powerpoint/2010/main" xmlns="" val="140039719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Value (NRV) Method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 Estimated   	</a:t>
            </a:r>
            <a:r>
              <a:rPr lang="en-US" u="sng" smtClean="0"/>
              <a:t>NRV</a:t>
            </a:r>
            <a:r>
              <a:rPr lang="en-US" smtClean="0"/>
              <a:t> 		</a:t>
            </a:r>
            <a:r>
              <a:rPr lang="en-US" u="sng" smtClean="0"/>
              <a:t>Proportion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Product A1	$ 85,000		 85/575  Product B1	 300,000		300/575     Product C1</a:t>
            </a:r>
            <a:r>
              <a:rPr lang="en-US" u="sng" smtClean="0"/>
              <a:t>	 190,000</a:t>
            </a:r>
            <a:r>
              <a:rPr lang="en-US" smtClean="0"/>
              <a:t>		190/575      Total		$575,000</a:t>
            </a:r>
          </a:p>
        </p:txBody>
      </p:sp>
    </p:spTree>
    <p:extLst>
      <p:ext uri="{BB962C8B-B14F-4D97-AF65-F5344CB8AC3E}">
        <p14:creationId xmlns:p14="http://schemas.microsoft.com/office/powerpoint/2010/main" xmlns="" val="267744360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 Value (NRV) Method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382000" cy="4114800"/>
          </a:xfrm>
        </p:spPr>
        <p:txBody>
          <a:bodyPr/>
          <a:lstStyle/>
          <a:p>
            <a:pPr eaLnBrk="1" hangingPunct="1"/>
            <a:r>
              <a:rPr lang="en-US" smtClean="0"/>
              <a:t>Product A1:  85/575 × $200,000 =	$ 29,565</a:t>
            </a:r>
          </a:p>
          <a:p>
            <a:pPr eaLnBrk="1" hangingPunct="1"/>
            <a:r>
              <a:rPr lang="en-US" smtClean="0"/>
              <a:t>Product B1: 300/575 × $200,000 =	 104,348</a:t>
            </a:r>
          </a:p>
          <a:p>
            <a:pPr eaLnBrk="1" hangingPunct="1"/>
            <a:r>
              <a:rPr lang="en-US" smtClean="0"/>
              <a:t>Product C1: 190/575 × $200,000 =	</a:t>
            </a:r>
            <a:r>
              <a:rPr lang="en-US" u="sng" smtClean="0"/>
              <a:t>  66,087</a:t>
            </a:r>
          </a:p>
          <a:p>
            <a:pPr eaLnBrk="1" hangingPunct="1"/>
            <a:r>
              <a:rPr lang="en-US" smtClean="0"/>
              <a:t>Total						$200,000</a:t>
            </a:r>
          </a:p>
        </p:txBody>
      </p:sp>
    </p:spTree>
    <p:extLst>
      <p:ext uri="{BB962C8B-B14F-4D97-AF65-F5344CB8AC3E}">
        <p14:creationId xmlns:p14="http://schemas.microsoft.com/office/powerpoint/2010/main" xmlns="" val="192651610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 Value (NRV) Method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7848600" cy="41148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  	       	Allocated   Separable  Inventory                    	     	</a:t>
            </a:r>
            <a:r>
              <a:rPr lang="en-US" u="sng" smtClean="0"/>
              <a:t>joint costs</a:t>
            </a:r>
            <a:r>
              <a:rPr lang="en-US" smtClean="0"/>
              <a:t>	  </a:t>
            </a:r>
            <a:r>
              <a:rPr lang="en-US" u="sng" smtClean="0"/>
              <a:t> costs   </a:t>
            </a:r>
            <a:r>
              <a:rPr lang="en-US" smtClean="0"/>
              <a:t>   	</a:t>
            </a:r>
            <a:r>
              <a:rPr lang="en-US" u="sng" smtClean="0"/>
              <a:t>costs   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A1		$ 29,565	 $ 35,000	 $ 64,565            B1		 104,348	   46,500	  150,848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C1		</a:t>
            </a:r>
            <a:r>
              <a:rPr lang="en-US" u="sng" smtClean="0"/>
              <a:t>  66,087</a:t>
            </a:r>
            <a:r>
              <a:rPr lang="en-US" smtClean="0"/>
              <a:t>	  </a:t>
            </a:r>
            <a:r>
              <a:rPr lang="en-US" u="sng" smtClean="0"/>
              <a:t> 51,500</a:t>
            </a:r>
            <a:r>
              <a:rPr lang="en-US" smtClean="0"/>
              <a:t>	 </a:t>
            </a:r>
            <a:r>
              <a:rPr lang="en-US" u="sng" smtClean="0"/>
              <a:t> 117,587  </a:t>
            </a:r>
            <a:r>
              <a:rPr lang="en-US" smtClean="0"/>
              <a:t>                 Total	$200,000	 $133,000	 $333,000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2133600" y="30480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4114800" y="30480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6096000" y="3048000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208998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323850"/>
            <a:ext cx="7753350" cy="11239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Estimated Net Realizable Value (NRV) Method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the production cost per unit?</a:t>
            </a:r>
          </a:p>
          <a:p>
            <a:pPr eaLnBrk="1" hangingPunct="1"/>
            <a:r>
              <a:rPr lang="en-US" smtClean="0"/>
              <a:t>Product A1: $64,565 ÷ 10,000 = $6.46</a:t>
            </a:r>
          </a:p>
          <a:p>
            <a:pPr eaLnBrk="1" hangingPunct="1"/>
            <a:r>
              <a:rPr lang="en-US" smtClean="0"/>
              <a:t>Product B1: $150,848 ÷ 10,500 = $14.37</a:t>
            </a:r>
          </a:p>
          <a:p>
            <a:pPr eaLnBrk="1" hangingPunct="1"/>
            <a:r>
              <a:rPr lang="en-US" smtClean="0"/>
              <a:t>Product C1: $117,587 ÷ 11,500 = $10.22</a:t>
            </a:r>
          </a:p>
        </p:txBody>
      </p:sp>
    </p:spTree>
    <p:extLst>
      <p:ext uri="{BB962C8B-B14F-4D97-AF65-F5344CB8AC3E}">
        <p14:creationId xmlns:p14="http://schemas.microsoft.com/office/powerpoint/2010/main" xmlns="" val="10632612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990600"/>
          <a:ext cx="8077200" cy="3435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215378"/>
                <a:gridCol w="1924349"/>
                <a:gridCol w="1215378"/>
                <a:gridCol w="1215378"/>
              </a:tblGrid>
              <a:tr h="350546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Output in Kilograms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Selling price per KG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$0.75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$1.00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$1.50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43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Separable Cost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Production Costs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Material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$90,000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Direct labor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$3,000 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$20,000 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$30,000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$80,000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Variable FOH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Fixed FOH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4445000"/>
            <a:ext cx="8915400" cy="247247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All separable costs have been assigned to products but the join cost has not been allocated. All of the year`s output was sold.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/>
            </a:endParaRPr>
          </a:p>
          <a:p>
            <a:pPr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sz="2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/>
            </a:endParaRPr>
          </a:p>
          <a:p>
            <a:pPr marL="342900" indent="-342900" eaLnBrk="0" fontAlgn="base" hangingPunct="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/>
            </a:endParaRPr>
          </a:p>
          <a:p>
            <a:pPr marL="342900" indent="-342900" eaLnBrk="0" fontAlgn="base" hangingPunct="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9913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8463719"/>
              </p:ext>
            </p:extLst>
          </p:nvPr>
        </p:nvGraphicFramePr>
        <p:xfrm>
          <a:off x="685800" y="990600"/>
          <a:ext cx="8077202" cy="3200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9392"/>
                <a:gridCol w="996537"/>
                <a:gridCol w="1101436"/>
                <a:gridCol w="1028206"/>
                <a:gridCol w="964870"/>
                <a:gridCol w="605642"/>
                <a:gridCol w="1072739"/>
                <a:gridCol w="839190"/>
                <a:gridCol w="839190"/>
              </a:tblGrid>
              <a:tr h="350551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7378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Separable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cost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NRV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Joint Cost Allocation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Cost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Gross Margin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$0.75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0025" y="4876800"/>
            <a:ext cx="8915400" cy="147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2839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3204087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533400" y="23813"/>
            <a:ext cx="8229600" cy="966787"/>
          </a:xfrm>
        </p:spPr>
        <p:txBody>
          <a:bodyPr/>
          <a:lstStyle/>
          <a:p>
            <a:pPr eaLnBrk="1" hangingPunct="1"/>
            <a:r>
              <a:rPr lang="en-US" sz="2400" b="1" smtClean="0"/>
              <a:t>The CBA company produces three joint products, C, B and A. During February, the following information was recorded: </a:t>
            </a:r>
            <a:endParaRPr lang="en-US" sz="24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914400"/>
          <a:ext cx="8229600" cy="39782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2667000"/>
                <a:gridCol w="1524000"/>
                <a:gridCol w="1524000"/>
                <a:gridCol w="1295400"/>
                <a:gridCol w="1219200"/>
              </a:tblGrid>
              <a:tr h="6095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2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Joint Material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$5000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2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Joint Processing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$23000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2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Separable processing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$8000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$5000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$2000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$15000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2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Output in Kilograms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3000kg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10000kg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23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Sales in Kilograms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4200kg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8100kg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068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Sales price per kilogram 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$10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$6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$7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-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8117" name="Rectangle 4"/>
          <p:cNvSpPr>
            <a:spLocks noChangeArrowheads="1"/>
          </p:cNvSpPr>
          <p:nvPr/>
        </p:nvSpPr>
        <p:spPr bwMode="auto">
          <a:xfrm>
            <a:off x="304800" y="5181600"/>
            <a:ext cx="845820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All separable costs have been assigned to products but the joint cost has not been allocated. </a:t>
            </a:r>
            <a:endParaRPr lang="en-US" sz="140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Required:  The gross profit for each product, allocating the joint cost by the market value method. </a:t>
            </a:r>
            <a:endParaRPr lang="en-US" sz="140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66290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353304"/>
              </p:ext>
            </p:extLst>
          </p:nvPr>
        </p:nvGraphicFramePr>
        <p:xfrm>
          <a:off x="685800" y="990600"/>
          <a:ext cx="7922592" cy="2621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9392"/>
                <a:gridCol w="996537"/>
                <a:gridCol w="1101436"/>
                <a:gridCol w="854035"/>
                <a:gridCol w="984431"/>
                <a:gridCol w="768169"/>
                <a:gridCol w="910212"/>
                <a:gridCol w="839190"/>
                <a:gridCol w="839190"/>
              </a:tblGrid>
              <a:tr h="868649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16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16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Market Value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Separable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cost</a:t>
                      </a:r>
                      <a:endParaRPr lang="en-US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NRV      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Joint Cost Allocation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Total Cost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Gross Margin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$10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0025" y="4876800"/>
            <a:ext cx="8915400" cy="147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96710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7395808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End of Lecture 29</a:t>
            </a:r>
          </a:p>
        </p:txBody>
      </p:sp>
    </p:spTree>
    <p:extLst>
      <p:ext uri="{BB962C8B-B14F-4D97-AF65-F5344CB8AC3E}">
        <p14:creationId xmlns:p14="http://schemas.microsoft.com/office/powerpoint/2010/main" xmlns="" val="274432398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751</Words>
  <Application>Microsoft Office PowerPoint</Application>
  <PresentationFormat>On-screen Show (4:3)</PresentationFormat>
  <Paragraphs>161</Paragraphs>
  <Slides>17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Lecture 29</vt:lpstr>
      <vt:lpstr>Estimated Net Realizable  Value (NRV) Method</vt:lpstr>
      <vt:lpstr>Estimated Net Realizable Value (NRV) Method</vt:lpstr>
      <vt:lpstr>Estimated Net Realizable  Value (NRV) Method</vt:lpstr>
      <vt:lpstr>Estimated Net Realizable  Value (NRV) Method</vt:lpstr>
      <vt:lpstr>Estimated Net Realizable  Value (NRV) Method</vt:lpstr>
      <vt:lpstr>Estimated Net Realizable Value (NRV) Method</vt:lpstr>
      <vt:lpstr>Estimated Net Realizable  Value (NRV) Method</vt:lpstr>
      <vt:lpstr>Estimated Net Realizable  Value (NRV) Method</vt:lpstr>
      <vt:lpstr>Estimated Net Realizable Value (NRV) Method</vt:lpstr>
      <vt:lpstr>The Skantz Company manufactures three different products from a single raw material. A summary of production costs shows:</vt:lpstr>
      <vt:lpstr>The Skantz Company manufactures three different products from a single raw material. A summary of production costs shows:</vt:lpstr>
      <vt:lpstr>Slide 13</vt:lpstr>
      <vt:lpstr>The CBA company produces three joint products, C, B and A. During February, the following information was recorded: </vt:lpstr>
      <vt:lpstr>The Skantz Company manufactures three different products from a single raw material. A summary of production costs shows:</vt:lpstr>
      <vt:lpstr>Slide 16</vt:lpstr>
      <vt:lpstr>End of Lecture 29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</dc:title>
  <dc:creator>MyUserName</dc:creator>
  <cp:lastModifiedBy>NTS</cp:lastModifiedBy>
  <cp:revision>14</cp:revision>
  <dcterms:created xsi:type="dcterms:W3CDTF">2012-10-23T07:47:08Z</dcterms:created>
  <dcterms:modified xsi:type="dcterms:W3CDTF">2012-12-01T05:49:52Z</dcterms:modified>
</cp:coreProperties>
</file>