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handoutMasterIdLst>
    <p:handoutMasterId r:id="rId23"/>
  </p:handoutMasterIdLst>
  <p:sldIdLst>
    <p:sldId id="256" r:id="rId3"/>
    <p:sldId id="272" r:id="rId4"/>
    <p:sldId id="257" r:id="rId5"/>
    <p:sldId id="263" r:id="rId6"/>
    <p:sldId id="273" r:id="rId7"/>
    <p:sldId id="264" r:id="rId8"/>
    <p:sldId id="265" r:id="rId9"/>
    <p:sldId id="258" r:id="rId10"/>
    <p:sldId id="259" r:id="rId11"/>
    <p:sldId id="266" r:id="rId12"/>
    <p:sldId id="267" r:id="rId13"/>
    <p:sldId id="260" r:id="rId14"/>
    <p:sldId id="261" r:id="rId15"/>
    <p:sldId id="268" r:id="rId16"/>
    <p:sldId id="269" r:id="rId17"/>
    <p:sldId id="262" r:id="rId18"/>
    <p:sldId id="271" r:id="rId19"/>
    <p:sldId id="270" r:id="rId20"/>
    <p:sldId id="274" r:id="rId21"/>
    <p:sldId id="275" r:id="rId22"/>
  </p:sldIdLst>
  <p:sldSz cx="9144000" cy="6858000" type="screen4x3"/>
  <p:notesSz cx="6735763" cy="98694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53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865C44-E045-468E-BE61-0C05D039869E}" type="datetimeFigureOut">
              <a:rPr lang="en-US" smtClean="0"/>
              <a:t>11/29/2012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4188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4763" y="9374188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FF8F79-98A3-4E5F-BD4E-5B8E8EB2B3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7026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EA9-F662-4F5C-9757-81FC9C3F65F2}" type="datetimeFigureOut">
              <a:rPr lang="en-US" smtClean="0"/>
              <a:t>11/29/2012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4AB17-DD8B-43E6-9420-8D9750A22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28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EA9-F662-4F5C-9757-81FC9C3F65F2}" type="datetimeFigureOut">
              <a:rPr lang="en-US" smtClean="0"/>
              <a:t>11/29/2012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4AB17-DD8B-43E6-9420-8D9750A22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900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EA9-F662-4F5C-9757-81FC9C3F65F2}" type="datetimeFigureOut">
              <a:rPr lang="en-US" smtClean="0"/>
              <a:t>11/29/2012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4AB17-DD8B-43E6-9420-8D9750A22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619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EA9-F662-4F5C-9757-81FC9C3F65F2}" type="datetimeFigureOut">
              <a:rPr lang="en-US" smtClean="0"/>
              <a:t>11/29/2012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4AB17-DD8B-43E6-9420-8D9750A22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146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EA9-F662-4F5C-9757-81FC9C3F65F2}" type="datetimeFigureOut">
              <a:rPr lang="en-US" smtClean="0"/>
              <a:t>11/29/2012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4AB17-DD8B-43E6-9420-8D9750A22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129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EA9-F662-4F5C-9757-81FC9C3F65F2}" type="datetimeFigureOut">
              <a:rPr lang="en-US" smtClean="0"/>
              <a:t>11/29/2012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4AB17-DD8B-43E6-9420-8D9750A22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167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EA9-F662-4F5C-9757-81FC9C3F65F2}" type="datetimeFigureOut">
              <a:rPr lang="en-US" smtClean="0"/>
              <a:t>11/29/2012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4AB17-DD8B-43E6-9420-8D9750A22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7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EA9-F662-4F5C-9757-81FC9C3F65F2}" type="datetimeFigureOut">
              <a:rPr lang="en-US" smtClean="0"/>
              <a:t>11/29/2012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4AB17-DD8B-43E6-9420-8D9750A22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855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EA9-F662-4F5C-9757-81FC9C3F65F2}" type="datetimeFigureOut">
              <a:rPr lang="en-US" smtClean="0"/>
              <a:t>11/29/2012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4AB17-DD8B-43E6-9420-8D9750A22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502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EA9-F662-4F5C-9757-81FC9C3F65F2}" type="datetimeFigureOut">
              <a:rPr lang="en-US" smtClean="0"/>
              <a:t>11/29/2012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4AB17-DD8B-43E6-9420-8D9750A22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159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EA9-F662-4F5C-9757-81FC9C3F65F2}" type="datetimeFigureOut">
              <a:rPr lang="en-US" smtClean="0"/>
              <a:t>11/29/2012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4AB17-DD8B-43E6-9420-8D9750A22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795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fld id="{2A83AF2D-22E9-4311-85FB-4F6772D5342C}" type="datetimeFigureOut">
              <a:rPr lang="en-US"/>
              <a:pPr>
                <a:defRPr/>
              </a:pPr>
              <a:t>11/29/2012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fld id="{74BC7FEE-C78A-4998-BA43-D09EE88D35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7355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fld id="{57BEAD14-94F5-4ADC-862D-DD5F400C843E}" type="datetimeFigureOut">
              <a:rPr lang="en-US"/>
              <a:pPr>
                <a:defRPr/>
              </a:pPr>
              <a:t>11/29/2012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fld id="{0F27EBB9-E4E2-4956-9213-EC2CAA081D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5020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fld id="{E5170B3D-316C-4D02-AA10-3663A16DD00B}" type="datetimeFigureOut">
              <a:rPr lang="en-US"/>
              <a:pPr>
                <a:defRPr/>
              </a:pPr>
              <a:t>11/29/2012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fld id="{017F3D4F-6EF4-4094-A8B2-A0C25C468E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232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fld id="{E0D567DE-9A4F-4AA7-94CE-16630712F834}" type="datetimeFigureOut">
              <a:rPr lang="en-US"/>
              <a:pPr>
                <a:defRPr/>
              </a:pPr>
              <a:t>11/29/2012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fld id="{81FD26E4-12D7-40F5-B940-EDE9EEDDF6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353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fld id="{54613F7F-F617-49AA-AF2B-788303DFEFE2}" type="datetimeFigureOut">
              <a:rPr lang="en-US"/>
              <a:pPr>
                <a:defRPr/>
              </a:pPr>
              <a:t>11/29/2012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fld id="{42500F75-8D07-4CBF-ADFE-2D369D4168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7482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fld id="{38B43848-5900-42D4-87C4-4A2972077631}" type="datetimeFigureOut">
              <a:rPr lang="en-US"/>
              <a:pPr>
                <a:defRPr/>
              </a:pPr>
              <a:t>11/29/2012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fld id="{11CC2792-3101-428F-B92D-E01CDA9FBA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2547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fld id="{2A66BAF1-E50D-4CE6-842B-A17D958B0030}" type="datetimeFigureOut">
              <a:rPr lang="en-US"/>
              <a:pPr>
                <a:defRPr/>
              </a:pPr>
              <a:t>11/29/2012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fld id="{60762C4F-35C7-4686-9C0A-E5377DF4E8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5976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fld id="{14FB09EF-E8FF-401F-B782-520C7A51E10B}" type="datetimeFigureOut">
              <a:rPr lang="en-US"/>
              <a:pPr>
                <a:defRPr/>
              </a:pPr>
              <a:t>11/29/2012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fld id="{057EBA3E-CD27-4FE4-BB53-CAE4274E96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948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fld id="{27AEA556-9B7A-472A-A0E3-6AE5C672EB1F}" type="datetimeFigureOut">
              <a:rPr lang="en-US"/>
              <a:pPr>
                <a:defRPr/>
              </a:pPr>
              <a:t>11/29/2012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fld id="{088F782F-06D1-4E3B-88F0-F33BC4560B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6432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fld id="{5D28D73B-92A9-4127-B2D3-CF4A3A14C445}" type="datetimeFigureOut">
              <a:rPr lang="en-US"/>
              <a:pPr>
                <a:defRPr/>
              </a:pPr>
              <a:t>11/29/2012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fld id="{239F6E28-20F5-4D88-B66A-E3B3C93BF0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8472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fld id="{1E913099-01BB-4128-B8DA-5CB247FEE4D5}" type="datetimeFigureOut">
              <a:rPr lang="en-US"/>
              <a:pPr>
                <a:defRPr/>
              </a:pPr>
              <a:t>11/29/2012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defRPr>
            </a:lvl1pPr>
          </a:lstStyle>
          <a:p>
            <a:pPr>
              <a:defRPr/>
            </a:pPr>
            <a:fld id="{80D7669A-DD77-46E2-8235-BAB56FEB9C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011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685EA9-F662-4F5C-9757-81FC9C3F65F2}" type="datetimeFigureOut">
              <a:rPr lang="en-US" smtClean="0"/>
              <a:t>11/29/2012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4AB17-DD8B-43E6-9420-8D9750A22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823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effectLst/>
                <a:latin typeface="Calibri"/>
              </a:defRPr>
            </a:lvl1pPr>
          </a:lstStyle>
          <a:p>
            <a:pPr>
              <a:defRPr/>
            </a:pPr>
            <a:fld id="{9B9141A5-6074-49BB-A2CB-F660A1DFC6D4}" type="datetimeFigureOut">
              <a:rPr lang="en-US"/>
              <a:pPr>
                <a:defRPr/>
              </a:pPr>
              <a:t>11/29/2012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effectLst/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effectLst/>
                <a:latin typeface="Calibri"/>
              </a:defRPr>
            </a:lvl1pPr>
          </a:lstStyle>
          <a:p>
            <a:pPr>
              <a:defRPr/>
            </a:pPr>
            <a:fld id="{354BA1BF-3E0B-4420-B468-8C1795CA85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413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28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1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Splitoff</a:t>
            </a:r>
            <a:r>
              <a:rPr lang="en-US" dirty="0"/>
              <a:t> </a:t>
            </a:r>
            <a:r>
              <a:rPr lang="en-US" dirty="0" smtClean="0"/>
              <a:t>Point</a:t>
            </a:r>
          </a:p>
          <a:p>
            <a:r>
              <a:rPr lang="en-US" dirty="0"/>
              <a:t>Joint Products and By-products </a:t>
            </a:r>
            <a:endParaRPr lang="en-US" dirty="0" smtClean="0"/>
          </a:p>
          <a:p>
            <a:r>
              <a:rPr lang="en-US" dirty="0"/>
              <a:t>Why Allocate Joint Products</a:t>
            </a:r>
            <a:r>
              <a:rPr lang="en-US" dirty="0" smtClean="0"/>
              <a:t>?</a:t>
            </a:r>
          </a:p>
          <a:p>
            <a:r>
              <a:rPr lang="en-US" dirty="0"/>
              <a:t>Approaches to Allocating   Joint </a:t>
            </a:r>
            <a:r>
              <a:rPr lang="en-US" dirty="0" smtClean="0"/>
              <a:t>Costs</a:t>
            </a:r>
          </a:p>
          <a:p>
            <a:r>
              <a:rPr lang="en-US" dirty="0"/>
              <a:t>Sales Value at </a:t>
            </a:r>
            <a:r>
              <a:rPr lang="en-US" dirty="0" err="1"/>
              <a:t>Splitoff</a:t>
            </a:r>
            <a:r>
              <a:rPr lang="en-US" dirty="0"/>
              <a:t> Method</a:t>
            </a:r>
          </a:p>
        </p:txBody>
      </p:sp>
    </p:spTree>
    <p:extLst>
      <p:ext uri="{BB962C8B-B14F-4D97-AF65-F5344CB8AC3E}">
        <p14:creationId xmlns:p14="http://schemas.microsoft.com/office/powerpoint/2010/main" val="3439061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1143000"/>
          </a:xfrm>
        </p:spPr>
        <p:txBody>
          <a:bodyPr/>
          <a:lstStyle/>
          <a:p>
            <a:r>
              <a:rPr lang="en-US" sz="2400" b="1" smtClean="0"/>
              <a:t>The Skantz Company manufactures three different products from a single raw material. A summary of production costs shows: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7973996"/>
              </p:ext>
            </p:extLst>
          </p:nvPr>
        </p:nvGraphicFramePr>
        <p:xfrm>
          <a:off x="2689225" y="1219200"/>
          <a:ext cx="3962399" cy="24542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4399"/>
                <a:gridCol w="1447800"/>
                <a:gridCol w="1600200"/>
              </a:tblGrid>
              <a:tr h="701221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No.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of Units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Market Value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61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$0.25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61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B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3.00 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61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C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3.50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61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D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5.00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61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60000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12725" y="4114800"/>
            <a:ext cx="8915400" cy="14954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tabLst>
                <a:tab pos="2971800" algn="ctr"/>
              </a:tabLst>
              <a:defRPr/>
            </a:pPr>
            <a:r>
              <a:rPr lang="en-US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Required: </a:t>
            </a:r>
            <a:endParaRPr lang="en-US" sz="16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marL="342900" indent="-342900">
              <a:lnSpc>
                <a:spcPct val="115000"/>
              </a:lnSpc>
              <a:buFont typeface="+mj-lt"/>
              <a:buAutoNum type="alphaLcParenR"/>
              <a:defRPr/>
            </a:pPr>
            <a:r>
              <a:rPr lang="en-US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Distribute the total cost of $ 120000 each type of product using market value method.</a:t>
            </a:r>
            <a:endParaRPr lang="en-US" sz="1600" b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marL="342900" indent="-342900">
              <a:lnSpc>
                <a:spcPct val="115000"/>
              </a:lnSpc>
              <a:buFont typeface="+mj-lt"/>
              <a:buAutoNum type="alphaLcParenR"/>
              <a:defRPr/>
            </a:pPr>
            <a:r>
              <a:rPr lang="en-US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Calculate gross profit for each product, allocating the joint cost by the market value method. (there is no ending inventory left)</a:t>
            </a:r>
            <a:endParaRPr lang="en-US" sz="1600" b="1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0406128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666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1143000"/>
          </a:xfrm>
        </p:spPr>
        <p:txBody>
          <a:bodyPr/>
          <a:lstStyle/>
          <a:p>
            <a:r>
              <a:rPr lang="en-US" sz="2400" b="1" smtClean="0"/>
              <a:t>The Skantz Company manufactures three different products from a single raw material. A summary of production costs shows: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6302813"/>
              </p:ext>
            </p:extLst>
          </p:nvPr>
        </p:nvGraphicFramePr>
        <p:xfrm>
          <a:off x="685800" y="990600"/>
          <a:ext cx="8077201" cy="35512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4399"/>
                <a:gridCol w="1447800"/>
                <a:gridCol w="1600200"/>
                <a:gridCol w="1676400"/>
                <a:gridCol w="1219201"/>
                <a:gridCol w="1219201"/>
              </a:tblGrid>
              <a:tr h="350551"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97378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No.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of Units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Market Value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Total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Market Value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% of Product to Market value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Apportionment</a:t>
                      </a:r>
                      <a:r>
                        <a:rPr lang="en-US" sz="1800" baseline="0" dirty="0" smtClean="0"/>
                        <a:t> of joint cost</a:t>
                      </a:r>
                      <a:endParaRPr lang="en-US" sz="1800" dirty="0"/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$0.25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B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3.00 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C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3.50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D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5.00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60000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00025" y="4876800"/>
            <a:ext cx="8915400" cy="14747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tabLst>
                <a:tab pos="2971800" algn="ctr"/>
              </a:tabLst>
              <a:defRPr/>
            </a:pPr>
            <a:r>
              <a:rPr lang="en-US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Required: </a:t>
            </a:r>
            <a:endParaRPr lang="en-US" sz="16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marL="342900" indent="-342900">
              <a:lnSpc>
                <a:spcPct val="115000"/>
              </a:lnSpc>
              <a:buFont typeface="+mj-lt"/>
              <a:buAutoNum type="alphaLcParenR"/>
              <a:defRPr/>
            </a:pPr>
            <a:r>
              <a:rPr lang="en-US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Calculate the total product cost of each type of product.</a:t>
            </a:r>
            <a:endParaRPr lang="en-US" sz="16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marL="342900" indent="-342900">
              <a:lnSpc>
                <a:spcPct val="115000"/>
              </a:lnSpc>
              <a:buFont typeface="+mj-lt"/>
              <a:buAutoNum type="alphaLcParenR"/>
              <a:defRPr/>
            </a:pPr>
            <a:r>
              <a:rPr lang="en-US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Calculate gross profit for each product, allocating the joint cost by the market value method. </a:t>
            </a:r>
            <a:endParaRPr lang="en-US" sz="16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5263066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759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759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1143000"/>
          </a:xfrm>
        </p:spPr>
        <p:txBody>
          <a:bodyPr/>
          <a:lstStyle/>
          <a:p>
            <a:r>
              <a:rPr lang="en-US" sz="2400" b="1" smtClean="0"/>
              <a:t>The Skantz Company manufactures three different products from a single raw material. A summary of production costs shows: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990600"/>
          <a:ext cx="8077201" cy="35512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4399"/>
                <a:gridCol w="1447800"/>
                <a:gridCol w="1600200"/>
                <a:gridCol w="1676400"/>
                <a:gridCol w="1219201"/>
                <a:gridCol w="1219201"/>
              </a:tblGrid>
              <a:tr h="350551"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97378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No.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of Units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Market Value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Total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Market Value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% of Product to Market value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Apportionment</a:t>
                      </a:r>
                      <a:r>
                        <a:rPr lang="en-US" sz="1800" baseline="0" dirty="0" smtClean="0"/>
                        <a:t> of joint cost</a:t>
                      </a:r>
                      <a:endParaRPr lang="en-US" sz="1800" dirty="0"/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$0.25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$5000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3.125%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$3750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B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3.00 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45000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28.125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33750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C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3.50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35000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21.875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26250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D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5.00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75000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46.875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56250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60000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$160000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$120000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00025" y="4876800"/>
            <a:ext cx="8915400" cy="14747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tabLst>
                <a:tab pos="2971800" algn="ctr"/>
              </a:tabLst>
              <a:defRPr/>
            </a:pPr>
            <a:r>
              <a:rPr lang="en-US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Required: </a:t>
            </a:r>
            <a:endParaRPr lang="en-US" sz="16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marL="342900" indent="-342900">
              <a:lnSpc>
                <a:spcPct val="115000"/>
              </a:lnSpc>
              <a:buFont typeface="+mj-lt"/>
              <a:buAutoNum type="alphaLcParenR"/>
              <a:defRPr/>
            </a:pPr>
            <a:r>
              <a:rPr lang="en-US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Calculate the total product cost of each type of product.</a:t>
            </a:r>
            <a:endParaRPr lang="en-US" sz="16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marL="342900" indent="-342900">
              <a:lnSpc>
                <a:spcPct val="115000"/>
              </a:lnSpc>
              <a:buFont typeface="+mj-lt"/>
              <a:buAutoNum type="alphaLcParenR"/>
              <a:defRPr/>
            </a:pPr>
            <a:r>
              <a:rPr lang="en-US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Calculate gross profit for each product, allocating the joint cost by the market value method. </a:t>
            </a:r>
            <a:endParaRPr lang="en-US" sz="16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0656447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81000" y="1524000"/>
          <a:ext cx="8077200" cy="21034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06717"/>
                <a:gridCol w="1379483"/>
                <a:gridCol w="1295400"/>
                <a:gridCol w="1447800"/>
                <a:gridCol w="1447800"/>
              </a:tblGrid>
              <a:tr h="350573"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Products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73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73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Units Produced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Sales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18000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Cost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of  Goods Sold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Gross Margin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68650" name="Rectangle 4"/>
          <p:cNvSpPr>
            <a:spLocks noChangeArrowheads="1"/>
          </p:cNvSpPr>
          <p:nvPr/>
        </p:nvSpPr>
        <p:spPr bwMode="auto">
          <a:xfrm>
            <a:off x="228600" y="3962400"/>
            <a:ext cx="8915400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2971800" algn="ctr"/>
              </a:tabLst>
            </a:pPr>
            <a:r>
              <a:rPr lang="en-US" sz="280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Suppose if all of the products are not sold than how to calculate sales price and cost of goods sold </a:t>
            </a:r>
            <a:endParaRPr lang="en-US" sz="2400" smtClean="0">
              <a:solidFill>
                <a:srgbClr val="000000"/>
              </a:solidFill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564250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759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759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81000" y="1524000"/>
          <a:ext cx="8077200" cy="1752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06717"/>
                <a:gridCol w="1215378"/>
                <a:gridCol w="1924349"/>
                <a:gridCol w="1215378"/>
                <a:gridCol w="1215378"/>
              </a:tblGrid>
              <a:tr h="275457"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Products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5457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54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Sales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$5000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$45000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$35000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$75000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54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Cost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of  Goods Sold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3750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33750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26250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56250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54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Gross Margin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1250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11250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8750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18750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69668" name="Rectangle 4"/>
          <p:cNvSpPr>
            <a:spLocks noChangeArrowheads="1"/>
          </p:cNvSpPr>
          <p:nvPr/>
        </p:nvSpPr>
        <p:spPr bwMode="auto">
          <a:xfrm>
            <a:off x="228600" y="3962400"/>
            <a:ext cx="8915400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2971800" algn="ctr"/>
              </a:tabLst>
            </a:pPr>
            <a:r>
              <a:rPr lang="en-US" sz="280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Suppose if all of the products are not sold than how to calculate sales price and cost of goods sold </a:t>
            </a:r>
            <a:endParaRPr lang="en-US" sz="2400" smtClean="0">
              <a:solidFill>
                <a:srgbClr val="000000"/>
              </a:solidFill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4889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81000" y="1524000"/>
          <a:ext cx="8077200" cy="1752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06717"/>
                <a:gridCol w="1379483"/>
                <a:gridCol w="1295400"/>
                <a:gridCol w="1447800"/>
                <a:gridCol w="1447800"/>
              </a:tblGrid>
              <a:tr h="275457"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Products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5457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5457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Units Produced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54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Sales units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18000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54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Sales Price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$0.25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$3.00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$3.50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$5.00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70692" name="Rectangle 4"/>
          <p:cNvSpPr>
            <a:spLocks noChangeArrowheads="1"/>
          </p:cNvSpPr>
          <p:nvPr/>
        </p:nvSpPr>
        <p:spPr bwMode="auto">
          <a:xfrm>
            <a:off x="196850" y="3876675"/>
            <a:ext cx="8915400" cy="161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2971800" algn="ctr"/>
              </a:tabLst>
            </a:pPr>
            <a:r>
              <a:rPr lang="en-US" sz="280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Suppose if all of the products are not sold than how to calculate sales price and cost of goods sold </a:t>
            </a:r>
          </a:p>
          <a:p>
            <a:pPr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2971800" algn="ctr"/>
              </a:tabLst>
            </a:pPr>
            <a:endParaRPr lang="en-US" sz="2400" smtClean="0">
              <a:solidFill>
                <a:srgbClr val="000000"/>
              </a:solidFill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42891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759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759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81000" y="533400"/>
          <a:ext cx="8077200" cy="28041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06717"/>
                <a:gridCol w="1379483"/>
                <a:gridCol w="1295400"/>
                <a:gridCol w="1447800"/>
                <a:gridCol w="1447800"/>
              </a:tblGrid>
              <a:tr h="350441"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Products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441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441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Units Produced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4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Sales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18000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4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Sales Price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$0.25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$3.00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$3.50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$5.00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4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Sales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4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Cost of 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Goods Sold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3375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52500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4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Gross Margin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1125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17500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71734" name="Rectangle 4"/>
          <p:cNvSpPr>
            <a:spLocks noChangeArrowheads="1"/>
          </p:cNvSpPr>
          <p:nvPr/>
        </p:nvSpPr>
        <p:spPr bwMode="auto">
          <a:xfrm>
            <a:off x="228600" y="4419600"/>
            <a:ext cx="8915400" cy="226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2971800" algn="ctr"/>
              </a:tabLst>
            </a:pPr>
            <a:r>
              <a:rPr lang="en-US" sz="280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Suppose if all of the products are not sold than how to calculate sales price and cost of goods sold </a:t>
            </a:r>
          </a:p>
          <a:p>
            <a:pPr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2971800" algn="ctr"/>
              </a:tabLst>
            </a:pPr>
            <a:r>
              <a:rPr lang="en-US" sz="280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3750/20000=0.1875*18000=3375</a:t>
            </a:r>
          </a:p>
          <a:p>
            <a:pPr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2971800" algn="ctr"/>
              </a:tabLst>
            </a:pPr>
            <a:endParaRPr lang="en-US" sz="2400" smtClean="0">
              <a:solidFill>
                <a:srgbClr val="000000"/>
              </a:solidFill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21762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>
          <a:xfrm>
            <a:off x="228600" y="381000"/>
            <a:ext cx="8458200" cy="1676400"/>
          </a:xfrm>
        </p:spPr>
        <p:txBody>
          <a:bodyPr/>
          <a:lstStyle/>
          <a:p>
            <a:pPr algn="l"/>
            <a:r>
              <a:rPr lang="en-US" sz="2000" smtClean="0"/>
              <a:t>The Buildon Company produces three join products: A, B, C. total joint production cost for November was $21600.</a:t>
            </a:r>
            <a:br>
              <a:rPr lang="en-US" sz="2000" smtClean="0"/>
            </a:br>
            <a:r>
              <a:rPr lang="en-US" sz="2000" smtClean="0"/>
              <a:t/>
            </a:r>
            <a:br>
              <a:rPr lang="en-US" sz="2000" smtClean="0"/>
            </a:br>
            <a:r>
              <a:rPr lang="en-US" sz="2000" smtClean="0"/>
              <a:t>The units produced and unit sales prices at the split off point were:</a:t>
            </a:r>
            <a:endParaRPr lang="en-US" sz="240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0" y="1981200"/>
          <a:ext cx="4495800" cy="1402080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1340363"/>
                <a:gridCol w="1250437"/>
                <a:gridCol w="1905000"/>
              </a:tblGrid>
              <a:tr h="3504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Products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Units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Units sales price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504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A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6000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$2.20 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504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B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8000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1.25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504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10000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1.28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72729" name="Rectangle 6"/>
          <p:cNvSpPr>
            <a:spLocks noChangeArrowheads="1"/>
          </p:cNvSpPr>
          <p:nvPr/>
        </p:nvSpPr>
        <p:spPr bwMode="auto">
          <a:xfrm>
            <a:off x="533400" y="4114800"/>
            <a:ext cx="7924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b="1">
                <a:effectLst/>
              </a:rPr>
              <a:t>Required</a:t>
            </a:r>
            <a:r>
              <a:rPr lang="en-US">
                <a:effectLst/>
              </a:rPr>
              <a:t>: allocation of the production cost, using:</a:t>
            </a:r>
          </a:p>
          <a:p>
            <a:r>
              <a:rPr lang="en-US">
                <a:effectLst/>
              </a:rPr>
              <a:t>     The market value method.</a:t>
            </a:r>
          </a:p>
        </p:txBody>
      </p:sp>
    </p:spTree>
    <p:extLst>
      <p:ext uri="{BB962C8B-B14F-4D97-AF65-F5344CB8AC3E}">
        <p14:creationId xmlns:p14="http://schemas.microsoft.com/office/powerpoint/2010/main" val="472963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667000"/>
            <a:ext cx="8229600" cy="1143000"/>
          </a:xfrm>
        </p:spPr>
        <p:txBody>
          <a:bodyPr/>
          <a:lstStyle/>
          <a:p>
            <a:r>
              <a:rPr lang="en-US" dirty="0" smtClean="0"/>
              <a:t>End of Lecture 28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910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1143000"/>
          </a:xfrm>
        </p:spPr>
        <p:txBody>
          <a:bodyPr/>
          <a:lstStyle/>
          <a:p>
            <a:r>
              <a:rPr lang="en-US" sz="2400" b="1" smtClean="0"/>
              <a:t>The Skantz Company manufactures three different products from a single raw material. A summary of production costs shows: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990600"/>
          <a:ext cx="8077201" cy="35512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4399"/>
                <a:gridCol w="1447800"/>
                <a:gridCol w="1600200"/>
                <a:gridCol w="1676400"/>
                <a:gridCol w="1219201"/>
                <a:gridCol w="1219201"/>
              </a:tblGrid>
              <a:tr h="350551"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97378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No.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of Units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Market Value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Total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Market Value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% of Product to Market value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Apportionment</a:t>
                      </a:r>
                      <a:r>
                        <a:rPr lang="en-US" sz="1800" baseline="0" dirty="0" smtClean="0"/>
                        <a:t> of joint cost</a:t>
                      </a:r>
                      <a:endParaRPr lang="en-US" sz="1800" dirty="0"/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$0.25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$5000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3.125%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$3750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B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3.00 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45000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28.125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33750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C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3.50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35000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21.875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26250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D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5.00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75000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46.875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56250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60000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$160000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$120000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00025" y="4876800"/>
            <a:ext cx="8915400" cy="14747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tabLst>
                <a:tab pos="2971800" algn="ctr"/>
              </a:tabLst>
              <a:defRPr/>
            </a:pPr>
            <a:r>
              <a:rPr lang="en-US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Required: </a:t>
            </a:r>
            <a:endParaRPr lang="en-US" sz="16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marL="342900" indent="-342900">
              <a:lnSpc>
                <a:spcPct val="115000"/>
              </a:lnSpc>
              <a:buFont typeface="+mj-lt"/>
              <a:buAutoNum type="alphaLcParenR"/>
              <a:defRPr/>
            </a:pPr>
            <a:r>
              <a:rPr lang="en-US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Calculate the total product cost of each type of product.</a:t>
            </a:r>
            <a:endParaRPr lang="en-US" sz="16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marL="342900" indent="-342900">
              <a:lnSpc>
                <a:spcPct val="115000"/>
              </a:lnSpc>
              <a:buFont typeface="+mj-lt"/>
              <a:buAutoNum type="alphaLcParenR"/>
              <a:defRPr/>
            </a:pPr>
            <a:r>
              <a:rPr lang="en-US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Calculate gross profit for each product, allocating the joint cost by the market value method. </a:t>
            </a:r>
            <a:endParaRPr lang="en-US" sz="16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0794261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6552898"/>
              </p:ext>
            </p:extLst>
          </p:nvPr>
        </p:nvGraphicFramePr>
        <p:xfrm>
          <a:off x="457200" y="609600"/>
          <a:ext cx="8077200" cy="16119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06717"/>
                <a:gridCol w="1215378"/>
                <a:gridCol w="1924349"/>
                <a:gridCol w="1215378"/>
                <a:gridCol w="1215378"/>
              </a:tblGrid>
              <a:tr h="275457"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Products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5457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54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Sales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$5000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$45000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$35000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$75000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54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Cost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of  Goods Sold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3750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33750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26250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56250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54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Gross Margin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1250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11250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8750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18750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1697877"/>
              </p:ext>
            </p:extLst>
          </p:nvPr>
        </p:nvGraphicFramePr>
        <p:xfrm>
          <a:off x="457200" y="2514600"/>
          <a:ext cx="8077200" cy="28035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06717"/>
                <a:gridCol w="1379483"/>
                <a:gridCol w="1295400"/>
                <a:gridCol w="1447800"/>
                <a:gridCol w="1447800"/>
              </a:tblGrid>
              <a:tr h="350441"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Products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6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441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441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Units Produced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4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Sales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18000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4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Sales Price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$0.25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$3.00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$3.50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$5.00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4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Sales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4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Cost of 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Goods Sold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3375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52500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4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Gross Margin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1125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17500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533400" y="5439432"/>
            <a:ext cx="7620000" cy="1176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2971800" algn="ctr"/>
              </a:tabLst>
            </a:pPr>
            <a:r>
              <a:rPr lang="en-US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Suppose if all of the products are not sold than how to calculate sales price and cost of goods sold </a:t>
            </a:r>
          </a:p>
          <a:p>
            <a:pPr fontAlgn="base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tabLst>
                <a:tab pos="2971800" algn="ctr"/>
              </a:tabLst>
            </a:pPr>
            <a:r>
              <a:rPr lang="en-US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3750/20000=0.1875*18000=3375</a:t>
            </a:r>
          </a:p>
        </p:txBody>
      </p:sp>
    </p:spTree>
    <p:extLst>
      <p:ext uri="{BB962C8B-B14F-4D97-AF65-F5344CB8AC3E}">
        <p14:creationId xmlns:p14="http://schemas.microsoft.com/office/powerpoint/2010/main" val="101832362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753</Words>
  <Application>Microsoft Office PowerPoint</Application>
  <PresentationFormat>On-screen Show (4:3)</PresentationFormat>
  <Paragraphs>292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Office Theme</vt:lpstr>
      <vt:lpstr>1_Office Theme</vt:lpstr>
      <vt:lpstr>Lecture 28</vt:lpstr>
      <vt:lpstr>Lecture Overview</vt:lpstr>
      <vt:lpstr>The Skantz Company manufactures three different products from a single raw material. A summary of production costs shows:</vt:lpstr>
      <vt:lpstr>PowerPoint Presentation</vt:lpstr>
      <vt:lpstr>The Skantz Company manufactures three different products from a single raw material. A summary of production costs shows:</vt:lpstr>
      <vt:lpstr>PowerPoint Presentation</vt:lpstr>
      <vt:lpstr>PowerPoint Presentation</vt:lpstr>
      <vt:lpstr>The Skantz Company manufactures three different products from a single raw material. A summary of production costs shows: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Buildon Company produces three join products: A, B, C. total joint production cost for November was $21600.  The units produced and unit sales prices at the split off point were:</vt:lpstr>
      <vt:lpstr>End of Lecture 28</vt:lpstr>
      <vt:lpstr>The Skantz Company manufactures three different products from a single raw material. A summary of production costs shows:</vt:lpstr>
      <vt:lpstr>PowerPoint Presentation</vt:lpstr>
    </vt:vector>
  </TitlesOfParts>
  <Company>MyCompanyName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22</dc:title>
  <dc:creator>MyUserName</dc:creator>
  <cp:lastModifiedBy>Javid Chaudhry</cp:lastModifiedBy>
  <cp:revision>11</cp:revision>
  <cp:lastPrinted>2012-11-29T10:08:07Z</cp:lastPrinted>
  <dcterms:created xsi:type="dcterms:W3CDTF">2012-10-23T07:47:08Z</dcterms:created>
  <dcterms:modified xsi:type="dcterms:W3CDTF">2012-11-29T10:08:23Z</dcterms:modified>
</cp:coreProperties>
</file>