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7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9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8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4F572-6CB8-4D2B-B039-F7C2AA7BA9E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B15C7-67C1-46F5-BCB1-60BADB728C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777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15C7-67C1-46F5-BCB1-60BADB728C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3567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446"/>
            <a:ext cx="2971800" cy="4569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D4CB6C5E-28CA-4757-A1F6-1E6F121DB6EA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52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790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7619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146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1129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716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87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81855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150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215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2795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346DF-4F56-4815-AF3F-1BF2C862B53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31558-753B-409E-833B-B499A53F77E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1026304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CF9E4-98C7-4F80-97B6-3D2899C31A6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BF919-F436-44B6-A963-41A104BC48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6793904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C2B8A-36F3-4A56-B0EF-32B9F18C749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7C95D-191B-4029-87D9-4EB7BB1A9C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866830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352C9-E1DF-4DC9-BDE6-B437D76E17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E5571-AE46-474F-8761-BC67AD8BE8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5215353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95529-94A6-44CA-B4F7-8E19B95CC48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FADE6-10C8-4442-9100-7C59446A2A8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4451902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1B4E-FC12-4C4B-88C0-A2E87540D26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D773B-805E-4257-99AC-5A780C82DC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0924917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88CD4-EFDF-4D27-8257-79992AB867F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7840F-0F0E-42A2-B864-3EF087B41F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0819105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F3398-456C-4350-B03B-B84614EB53F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331C1-4C40-4C49-9083-B265BAA79BC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0829031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B6F41-69A5-406E-B364-B24FD042B88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E4BC5-B8F5-4041-944E-8C07BA1730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4551083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19E0D-CFAE-4462-B872-E991A3ED783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10856-92D6-44CD-9487-8373783FE48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7364341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64948-D81E-46B9-9F68-5712FD197C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FF282-9B9F-4934-B77A-E8A5F463662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6195145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482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39DE36A-E819-4AEC-9108-2D24EA7606BD}" type="datetimeFigureOut">
              <a:rPr lang="en-US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A8BD001-928D-4CC7-9D25-F2D1FF3657AF}" type="slidenum">
              <a:rPr lang="en-US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881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27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71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Main Products and Byproducts</a:t>
            </a:r>
            <a:endParaRPr lang="en-US" dirty="0" smtClean="0"/>
          </a:p>
          <a:p>
            <a:r>
              <a:rPr lang="en-US" dirty="0" smtClean="0"/>
              <a:t>Joint </a:t>
            </a:r>
            <a:r>
              <a:rPr lang="en-US" dirty="0"/>
              <a:t>Cost Terminology</a:t>
            </a:r>
            <a:endParaRPr lang="en-US" dirty="0" smtClean="0"/>
          </a:p>
          <a:p>
            <a:r>
              <a:rPr lang="en-US" dirty="0" smtClean="0"/>
              <a:t>By-Product Costs: Characteristics</a:t>
            </a:r>
          </a:p>
          <a:p>
            <a:r>
              <a:rPr lang="en-US" dirty="0" smtClean="0"/>
              <a:t>By-products </a:t>
            </a:r>
            <a:r>
              <a:rPr lang="en-US" dirty="0"/>
              <a:t>cost allocation</a:t>
            </a:r>
            <a:endParaRPr lang="en-US" dirty="0" smtClean="0"/>
          </a:p>
          <a:p>
            <a:r>
              <a:rPr lang="en-US" dirty="0" smtClean="0"/>
              <a:t>Joint </a:t>
            </a:r>
            <a:r>
              <a:rPr lang="en-US" dirty="0"/>
              <a:t>Production Process</a:t>
            </a:r>
            <a:endParaRPr lang="en-US" dirty="0" smtClean="0"/>
          </a:p>
          <a:p>
            <a:r>
              <a:rPr lang="en-US" dirty="0" smtClean="0"/>
              <a:t>By-Products</a:t>
            </a:r>
          </a:p>
          <a:p>
            <a:r>
              <a:rPr lang="en-US" dirty="0" smtClean="0"/>
              <a:t>Joint </a:t>
            </a:r>
            <a:r>
              <a:rPr lang="en-US" dirty="0"/>
              <a:t>Cost Allocation Methods</a:t>
            </a:r>
            <a:endParaRPr lang="en-US" dirty="0" smtClean="0"/>
          </a:p>
          <a:p>
            <a:r>
              <a:rPr lang="en-US" dirty="0" smtClean="0"/>
              <a:t>Criteria </a:t>
            </a:r>
            <a:r>
              <a:rPr lang="en-US" dirty="0"/>
              <a:t>to </a:t>
            </a:r>
            <a:r>
              <a:rPr lang="en-US" dirty="0" smtClean="0"/>
              <a:t>Guide Cost-Allocation </a:t>
            </a:r>
            <a:r>
              <a:rPr lang="en-US" dirty="0"/>
              <a:t>Decisions</a:t>
            </a:r>
            <a:endParaRPr lang="en-US" dirty="0" smtClean="0"/>
          </a:p>
          <a:p>
            <a:r>
              <a:rPr lang="en-US" dirty="0" smtClean="0"/>
              <a:t>Criteria </a:t>
            </a:r>
            <a:r>
              <a:rPr lang="en-US" dirty="0"/>
              <a:t>of cost allocation-issues</a:t>
            </a:r>
            <a:endParaRPr lang="en-US" dirty="0" smtClean="0"/>
          </a:p>
          <a:p>
            <a:r>
              <a:rPr lang="en-US" dirty="0" smtClean="0"/>
              <a:t>Joint-Cost </a:t>
            </a:r>
            <a:r>
              <a:rPr lang="en-US" dirty="0"/>
              <a:t>Basics</a:t>
            </a:r>
          </a:p>
        </p:txBody>
      </p:sp>
    </p:spTree>
    <p:extLst>
      <p:ext uri="{BB962C8B-B14F-4D97-AF65-F5344CB8AC3E}">
        <p14:creationId xmlns="" xmlns:p14="http://schemas.microsoft.com/office/powerpoint/2010/main" val="140525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Splitoff</a:t>
            </a:r>
            <a:r>
              <a:rPr lang="en-US" dirty="0" smtClean="0"/>
              <a:t> Point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</a:t>
            </a:r>
            <a:r>
              <a:rPr lang="en-US" i="1" dirty="0" err="1" smtClean="0">
                <a:solidFill>
                  <a:srgbClr val="FF0000"/>
                </a:solidFill>
              </a:rPr>
              <a:t>splitoff</a:t>
            </a:r>
            <a:r>
              <a:rPr lang="en-US" i="1" dirty="0" smtClean="0">
                <a:solidFill>
                  <a:srgbClr val="FF0000"/>
                </a:solidFill>
              </a:rPr>
              <a:t> point </a:t>
            </a:r>
            <a:r>
              <a:rPr lang="en-US" dirty="0" smtClean="0"/>
              <a:t>is the juncture in the production process where one or more products in a joint-cost setting become separately identifiable.</a:t>
            </a:r>
            <a:endParaRPr lang="en-US" dirty="0" smtClean="0">
              <a:solidFill>
                <a:srgbClr val="FAFD00"/>
              </a:solidFill>
            </a:endParaRPr>
          </a:p>
          <a:p>
            <a:pPr eaLnBrk="1" hangingPunct="1"/>
            <a:r>
              <a:rPr lang="en-US" i="1" dirty="0" smtClean="0">
                <a:solidFill>
                  <a:srgbClr val="FF0000"/>
                </a:solidFill>
              </a:rPr>
              <a:t>Separable costs </a:t>
            </a:r>
            <a:r>
              <a:rPr lang="en-US" dirty="0" smtClean="0"/>
              <a:t>are all costs (manufacturing, marketing, distribution, etc.) incurred beyond the </a:t>
            </a:r>
            <a:r>
              <a:rPr lang="en-US" dirty="0" err="1" smtClean="0"/>
              <a:t>splitoff</a:t>
            </a:r>
            <a:r>
              <a:rPr lang="en-US" dirty="0" smtClean="0"/>
              <a:t> point that are assignable to one or more individual products.</a:t>
            </a:r>
          </a:p>
        </p:txBody>
      </p:sp>
    </p:spTree>
    <p:extLst>
      <p:ext uri="{BB962C8B-B14F-4D97-AF65-F5344CB8AC3E}">
        <p14:creationId xmlns="" xmlns:p14="http://schemas.microsoft.com/office/powerpoint/2010/main" val="138991904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Joint Products and By-products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i="1" dirty="0" smtClean="0">
                <a:solidFill>
                  <a:srgbClr val="FF0000"/>
                </a:solidFill>
              </a:rPr>
              <a:t>Joint products </a:t>
            </a:r>
            <a:r>
              <a:rPr lang="en-US" dirty="0" smtClean="0"/>
              <a:t>have relatively high sales value at the </a:t>
            </a:r>
            <a:r>
              <a:rPr lang="en-US" dirty="0" err="1" smtClean="0"/>
              <a:t>splitoff</a:t>
            </a:r>
            <a:r>
              <a:rPr lang="en-US" dirty="0" smtClean="0"/>
              <a:t> point.</a:t>
            </a:r>
          </a:p>
          <a:p>
            <a:pPr eaLnBrk="1" hangingPunct="1"/>
            <a:r>
              <a:rPr lang="en-US" i="1" dirty="0" smtClean="0">
                <a:solidFill>
                  <a:srgbClr val="FF0000"/>
                </a:solidFill>
              </a:rPr>
              <a:t>Main product </a:t>
            </a:r>
            <a:r>
              <a:rPr lang="en-US" dirty="0" smtClean="0"/>
              <a:t>is the result of a joint production process that yields only one product with a relatively high sales value.</a:t>
            </a:r>
          </a:p>
          <a:p>
            <a:pPr eaLnBrk="1" hangingPunct="1"/>
            <a:r>
              <a:rPr lang="en-US" i="1" dirty="0" smtClean="0">
                <a:solidFill>
                  <a:srgbClr val="FF0000"/>
                </a:solidFill>
              </a:rPr>
              <a:t>By-products</a:t>
            </a:r>
            <a:r>
              <a:rPr lang="en-US" dirty="0" smtClean="0"/>
              <a:t> are incidental products resulting from the processing of another product.</a:t>
            </a:r>
          </a:p>
        </p:txBody>
      </p:sp>
    </p:spTree>
    <p:extLst>
      <p:ext uri="{BB962C8B-B14F-4D97-AF65-F5344CB8AC3E}">
        <p14:creationId xmlns="" xmlns:p14="http://schemas.microsoft.com/office/powerpoint/2010/main" val="167146042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Joint Products and By-products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by-product has a relatively low sales value compared with the sales value of a joint or main product.</a:t>
            </a:r>
          </a:p>
          <a:p>
            <a:pPr lvl="2" eaLnBrk="1" hangingPunct="1"/>
            <a:r>
              <a:rPr lang="en-US" dirty="0" smtClean="0"/>
              <a:t>Revenue from byproducts generally reduces the costs of the joint products. </a:t>
            </a:r>
          </a:p>
          <a:p>
            <a:pPr eaLnBrk="1" hangingPunct="1"/>
            <a:r>
              <a:rPr lang="en-US" dirty="0" smtClean="0"/>
              <a:t>Some outputs of the joint production process have zero sales value.</a:t>
            </a:r>
          </a:p>
          <a:p>
            <a:pPr lvl="2" eaLnBrk="1" hangingPunct="1"/>
            <a:r>
              <a:rPr lang="en-US" dirty="0" smtClean="0"/>
              <a:t>No journal entries are made to record the processing of such outputs with zero sales value.</a:t>
            </a:r>
          </a:p>
        </p:txBody>
      </p:sp>
    </p:spTree>
    <p:extLst>
      <p:ext uri="{BB962C8B-B14F-4D97-AF65-F5344CB8AC3E}">
        <p14:creationId xmlns="" xmlns:p14="http://schemas.microsoft.com/office/powerpoint/2010/main" val="26049708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Joint Products and By-products</a:t>
            </a:r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1524000" y="3124200"/>
            <a:ext cx="0" cy="685800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7467600" y="3048000"/>
            <a:ext cx="0" cy="762000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7543800" y="4953000"/>
            <a:ext cx="0" cy="9144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1447800" y="5029200"/>
            <a:ext cx="0" cy="9144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3505200" y="3810000"/>
            <a:ext cx="3962400" cy="0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3278188" y="5183188"/>
            <a:ext cx="22828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smtClean="0">
                <a:solidFill>
                  <a:prstClr val="black"/>
                </a:solidFill>
                <a:latin typeface="Times New Roman" pitchFamily="18" charset="0"/>
              </a:rPr>
              <a:t>Sales Value</a:t>
            </a:r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 flipH="1">
            <a:off x="1600200" y="5486400"/>
            <a:ext cx="152400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 flipH="1">
            <a:off x="5562600" y="5486400"/>
            <a:ext cx="190500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0187" name="Rectangle 11"/>
          <p:cNvSpPr>
            <a:spLocks noChangeArrowheads="1"/>
          </p:cNvSpPr>
          <p:nvPr/>
        </p:nvSpPr>
        <p:spPr bwMode="auto">
          <a:xfrm>
            <a:off x="915988" y="4268788"/>
            <a:ext cx="12922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smtClean="0">
                <a:solidFill>
                  <a:prstClr val="black"/>
                </a:solidFill>
                <a:latin typeface="Times New Roman" pitchFamily="18" charset="0"/>
              </a:rPr>
              <a:t>High</a:t>
            </a:r>
          </a:p>
        </p:txBody>
      </p:sp>
      <p:sp>
        <p:nvSpPr>
          <p:cNvPr id="50188" name="Rectangle 12"/>
          <p:cNvSpPr>
            <a:spLocks noChangeArrowheads="1"/>
          </p:cNvSpPr>
          <p:nvPr/>
        </p:nvSpPr>
        <p:spPr bwMode="auto">
          <a:xfrm>
            <a:off x="6935788" y="4344988"/>
            <a:ext cx="12922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smtClean="0">
                <a:solidFill>
                  <a:prstClr val="black"/>
                </a:solidFill>
                <a:latin typeface="Times New Roman" pitchFamily="18" charset="0"/>
              </a:rPr>
              <a:t>Low</a:t>
            </a:r>
          </a:p>
        </p:txBody>
      </p:sp>
      <p:sp>
        <p:nvSpPr>
          <p:cNvPr id="50189" name="Rectangle 13"/>
          <p:cNvSpPr>
            <a:spLocks noChangeArrowheads="1"/>
          </p:cNvSpPr>
          <p:nvPr/>
        </p:nvSpPr>
        <p:spPr bwMode="auto">
          <a:xfrm>
            <a:off x="382588" y="1830388"/>
            <a:ext cx="3349625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smtClean="0">
                <a:solidFill>
                  <a:prstClr val="black"/>
                </a:solidFill>
                <a:latin typeface="Times New Roman" pitchFamily="18" charset="0"/>
              </a:rPr>
              <a:t>Main Products</a:t>
            </a:r>
          </a:p>
          <a:p>
            <a:pPr eaLnBrk="0" fontAlgn="base" hangingPunct="0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3200" b="1" smtClean="0">
                <a:solidFill>
                  <a:prstClr val="black"/>
                </a:solidFill>
                <a:latin typeface="Times New Roman" pitchFamily="18" charset="0"/>
              </a:rPr>
              <a:t>Joint Products</a:t>
            </a:r>
          </a:p>
        </p:txBody>
      </p:sp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6402388" y="2439988"/>
            <a:ext cx="23590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b="1" smtClean="0">
                <a:solidFill>
                  <a:prstClr val="black"/>
                </a:solidFill>
                <a:latin typeface="Times New Roman" pitchFamily="18" charset="0"/>
              </a:rPr>
              <a:t>By-products</a:t>
            </a:r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H="1" flipV="1">
            <a:off x="3276600" y="3657600"/>
            <a:ext cx="228600" cy="152400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H="1" flipV="1">
            <a:off x="2590800" y="3429000"/>
            <a:ext cx="457200" cy="457200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 flipV="1">
            <a:off x="2417763" y="3429000"/>
            <a:ext cx="190500" cy="381000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1524000" y="3810000"/>
            <a:ext cx="914400" cy="0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V="1">
            <a:off x="3048000" y="3657600"/>
            <a:ext cx="228600" cy="228600"/>
          </a:xfrm>
          <a:prstGeom prst="line">
            <a:avLst/>
          </a:prstGeom>
          <a:noFill/>
          <a:ln w="25400">
            <a:solidFill>
              <a:srgbClr val="FAFD00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247983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Joint Products and By-products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classification of products as main, joint, or by-product depends on its sales value.</a:t>
            </a:r>
          </a:p>
          <a:p>
            <a:pPr eaLnBrk="1" hangingPunct="1"/>
            <a:r>
              <a:rPr lang="en-US" smtClean="0"/>
              <a:t>Products can change from by-products to joint products when their relative sales values increases and changes from joint products to by-products when their relative sales value decreases.</a:t>
            </a:r>
          </a:p>
        </p:txBody>
      </p:sp>
    </p:spTree>
    <p:extLst>
      <p:ext uri="{BB962C8B-B14F-4D97-AF65-F5344CB8AC3E}">
        <p14:creationId xmlns="" xmlns:p14="http://schemas.microsoft.com/office/powerpoint/2010/main" val="407519561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Why Allocate Joint Products?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The purposes for allocating joint costs to products include:</a:t>
            </a:r>
          </a:p>
          <a:p>
            <a:pPr eaLnBrk="1" hangingPunct="1">
              <a:buFontTx/>
              <a:buChar char="1"/>
            </a:pPr>
            <a:r>
              <a:rPr lang="en-US" sz="2800" smtClean="0"/>
              <a:t>Inventory costing </a:t>
            </a:r>
          </a:p>
          <a:p>
            <a:pPr lvl="1" eaLnBrk="1" hangingPunct="1"/>
            <a:r>
              <a:rPr lang="en-US" sz="2000" smtClean="0"/>
              <a:t>Important for financial accounting purposes, reports to income tax authorities, and internal reporting purposes.</a:t>
            </a:r>
          </a:p>
          <a:p>
            <a:pPr eaLnBrk="1" hangingPunct="1">
              <a:buFontTx/>
              <a:buChar char="2"/>
            </a:pPr>
            <a:r>
              <a:rPr lang="en-US" sz="2800" smtClean="0"/>
              <a:t>Cost reimbursement contracts</a:t>
            </a:r>
          </a:p>
          <a:p>
            <a:pPr lvl="1" eaLnBrk="1" hangingPunct="1"/>
            <a:r>
              <a:rPr lang="en-US" sz="2000" smtClean="0"/>
              <a:t>Cost allocation is required for cost reimbursement purposes under contracts when only a portion of a business’ products or services is sold or delivered to a single customer.</a:t>
            </a:r>
          </a:p>
          <a:p>
            <a:pPr lvl="2" eaLnBrk="1" hangingPunct="1"/>
            <a:endParaRPr lang="en-US" sz="1200" smtClean="0"/>
          </a:p>
        </p:txBody>
      </p:sp>
    </p:spTree>
    <p:extLst>
      <p:ext uri="{BB962C8B-B14F-4D97-AF65-F5344CB8AC3E}">
        <p14:creationId xmlns="" xmlns:p14="http://schemas.microsoft.com/office/powerpoint/2010/main" val="94090802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Allocate Joint Products?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3"/>
            </a:pPr>
            <a:r>
              <a:rPr lang="en-US" smtClean="0"/>
              <a:t>Insurance settlements</a:t>
            </a:r>
          </a:p>
          <a:p>
            <a:pPr lvl="2" eaLnBrk="1" hangingPunct="1"/>
            <a:r>
              <a:rPr lang="en-US" smtClean="0"/>
              <a:t>Require cost allocation when damage claims made by businesses with joint products, main products, or by-products are based on cost information.</a:t>
            </a:r>
          </a:p>
          <a:p>
            <a:pPr eaLnBrk="1" hangingPunct="1">
              <a:buFontTx/>
              <a:buChar char="4"/>
            </a:pPr>
            <a:r>
              <a:rPr lang="en-US" smtClean="0"/>
              <a:t>Rate regulation</a:t>
            </a:r>
          </a:p>
          <a:p>
            <a:pPr lvl="2" eaLnBrk="1" hangingPunct="1"/>
            <a:r>
              <a:rPr lang="en-US" smtClean="0"/>
              <a:t>The allocation of joint costs is required if one or more of the jointly produced products or services are subject to price regulation.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54352026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Why Allocate Joint Products?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153400" cy="1828800"/>
          </a:xfrm>
        </p:spPr>
        <p:txBody>
          <a:bodyPr/>
          <a:lstStyle/>
          <a:p>
            <a:pPr eaLnBrk="1" hangingPunct="1">
              <a:buFontTx/>
              <a:buChar char="5"/>
            </a:pPr>
            <a:r>
              <a:rPr lang="en-US" smtClean="0"/>
              <a:t>Litigation</a:t>
            </a:r>
          </a:p>
          <a:p>
            <a:pPr lvl="2" eaLnBrk="1" hangingPunct="1"/>
            <a:r>
              <a:rPr lang="en-US" smtClean="0"/>
              <a:t>Joint cost allocation is important in litigation          involving one or more joint products.</a:t>
            </a:r>
          </a:p>
        </p:txBody>
      </p:sp>
    </p:spTree>
    <p:extLst>
      <p:ext uri="{BB962C8B-B14F-4D97-AF65-F5344CB8AC3E}">
        <p14:creationId xmlns="" xmlns:p14="http://schemas.microsoft.com/office/powerpoint/2010/main" val="193781548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Joint Cost Allocation Methods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marL="590550" indent="-5905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Market-Based – allocate using market-derived data (dollars):</a:t>
            </a:r>
          </a:p>
          <a:p>
            <a:pPr marL="952500" lvl="1" indent="-4953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Sales value at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splitoff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952500" lvl="1" indent="-4953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Net Realizable Value (NRV)</a:t>
            </a:r>
          </a:p>
          <a:p>
            <a:pPr marL="952500" lvl="1" indent="-4953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Constant Gross-Margin percentage NRV</a:t>
            </a:r>
          </a:p>
          <a:p>
            <a:pPr marL="952500" lvl="1" indent="-4953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585787" indent="-4953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Physical Measures – allocate using tangible attributes of the products, such as pounds, gallons, barrels,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etc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585787" indent="-4953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585787" indent="-4953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average unit cost method</a:t>
            </a:r>
          </a:p>
          <a:p>
            <a:pPr marL="585787" indent="-4953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585787" indent="-4953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weighted average method</a:t>
            </a:r>
          </a:p>
          <a:p>
            <a:pPr marL="585787" indent="-49530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0875244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Allocating Joint Costs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solidFill>
                  <a:srgbClr val="FAFD00"/>
                </a:solidFill>
              </a:rPr>
              <a:t>Approach 1:</a:t>
            </a:r>
            <a:endParaRPr lang="en-US" smtClean="0"/>
          </a:p>
          <a:p>
            <a:pPr eaLnBrk="1" hangingPunct="1"/>
            <a:r>
              <a:rPr lang="en-US" smtClean="0"/>
              <a:t>The sales value at splitoff method</a:t>
            </a:r>
          </a:p>
          <a:p>
            <a:pPr eaLnBrk="1" hangingPunct="1"/>
            <a:r>
              <a:rPr lang="en-US" smtClean="0"/>
              <a:t>The estimated net realizable value (NRV) method</a:t>
            </a:r>
          </a:p>
          <a:p>
            <a:pPr eaLnBrk="1" hangingPunct="1"/>
            <a:r>
              <a:rPr lang="en-US" smtClean="0"/>
              <a:t>The constant gross-margin percentage NRV method</a:t>
            </a:r>
          </a:p>
        </p:txBody>
      </p:sp>
    </p:spTree>
    <p:extLst>
      <p:ext uri="{BB962C8B-B14F-4D97-AF65-F5344CB8AC3E}">
        <p14:creationId xmlns="" xmlns:p14="http://schemas.microsoft.com/office/powerpoint/2010/main" val="373289679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Allocating Joint Costs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Company incurred $200,000 of  joint costs to produce the following:</a:t>
            </a:r>
          </a:p>
          <a:p>
            <a:pPr eaLnBrk="1" hangingPunct="1"/>
            <a:r>
              <a:rPr lang="en-US" dirty="0" smtClean="0"/>
              <a:t>Product A: 10,000 units, 20,000 pounds  </a:t>
            </a:r>
          </a:p>
          <a:p>
            <a:pPr eaLnBrk="1" hangingPunct="1"/>
            <a:r>
              <a:rPr lang="en-US" dirty="0" smtClean="0"/>
              <a:t>Product B: 10,500 units, 48,000 pounds</a:t>
            </a:r>
          </a:p>
          <a:p>
            <a:pPr eaLnBrk="1" hangingPunct="1"/>
            <a:r>
              <a:rPr lang="en-US" dirty="0" smtClean="0"/>
              <a:t>Product C: 11,500 units, 12,000 pounds</a:t>
            </a:r>
          </a:p>
        </p:txBody>
      </p:sp>
    </p:spTree>
    <p:extLst>
      <p:ext uri="{BB962C8B-B14F-4D97-AF65-F5344CB8AC3E}">
        <p14:creationId xmlns="" xmlns:p14="http://schemas.microsoft.com/office/powerpoint/2010/main" val="403952488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Sales Value at </a:t>
            </a:r>
            <a:r>
              <a:rPr lang="en-US" dirty="0" err="1" smtClean="0"/>
              <a:t>Splitoff</a:t>
            </a:r>
            <a:r>
              <a:rPr lang="en-US" dirty="0" smtClean="0"/>
              <a:t> Method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Allocates joint costs to joint products on the basis of the relative total sales value at the splitoff point.</a:t>
            </a:r>
          </a:p>
          <a:p>
            <a:pPr lvl="1" eaLnBrk="1" hangingPunct="1"/>
            <a:r>
              <a:rPr lang="en-US" smtClean="0"/>
              <a:t>All outputs must </a:t>
            </a:r>
            <a:r>
              <a:rPr lang="en-US" i="1" smtClean="0"/>
              <a:t>have</a:t>
            </a:r>
            <a:r>
              <a:rPr lang="en-US" smtClean="0"/>
              <a:t> sales values at this point to use the method.</a:t>
            </a:r>
          </a:p>
        </p:txBody>
      </p:sp>
    </p:spTree>
    <p:extLst>
      <p:ext uri="{BB962C8B-B14F-4D97-AF65-F5344CB8AC3E}">
        <p14:creationId xmlns="" xmlns:p14="http://schemas.microsoft.com/office/powerpoint/2010/main" val="39118932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Sales Value at Splitoff Method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Assume the following sales values per unit:  A: $10.00, B: $30.00, and C: $20.00</a:t>
            </a:r>
          </a:p>
          <a:p>
            <a:pPr eaLnBrk="1" hangingPunct="1"/>
            <a:r>
              <a:rPr lang="en-US" smtClean="0"/>
              <a:t>What is the </a:t>
            </a:r>
            <a:r>
              <a:rPr lang="en-US" i="1" smtClean="0"/>
              <a:t>total</a:t>
            </a:r>
            <a:r>
              <a:rPr lang="en-US" smtClean="0"/>
              <a:t> sales value at splitoff point?</a:t>
            </a:r>
          </a:p>
          <a:p>
            <a:pPr eaLnBrk="1" hangingPunct="1"/>
            <a:r>
              <a:rPr lang="en-US" smtClean="0"/>
              <a:t>Product A: 10,000 × $10.00 =	$100,000</a:t>
            </a:r>
          </a:p>
          <a:p>
            <a:pPr eaLnBrk="1" hangingPunct="1"/>
            <a:r>
              <a:rPr lang="en-US" smtClean="0"/>
              <a:t>Product B: 10,500 × $30.00 =	 315,000</a:t>
            </a:r>
          </a:p>
          <a:p>
            <a:pPr eaLnBrk="1" hangingPunct="1"/>
            <a:r>
              <a:rPr lang="en-US" smtClean="0"/>
              <a:t>Product C: 11,500 × $20.00 =</a:t>
            </a:r>
            <a:r>
              <a:rPr lang="en-US" u="sng" smtClean="0"/>
              <a:t>	 230,000</a:t>
            </a:r>
            <a:endParaRPr lang="en-US" smtClean="0"/>
          </a:p>
          <a:p>
            <a:pPr eaLnBrk="1" hangingPunct="1"/>
            <a:r>
              <a:rPr lang="en-US" smtClean="0"/>
              <a:t>Total					$645,000</a:t>
            </a:r>
          </a:p>
        </p:txBody>
      </p:sp>
    </p:spTree>
    <p:extLst>
      <p:ext uri="{BB962C8B-B14F-4D97-AF65-F5344CB8AC3E}">
        <p14:creationId xmlns="" xmlns:p14="http://schemas.microsoft.com/office/powerpoint/2010/main" val="82549196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Sales Value at Splitoff Method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much joint costs are allocated to each product?</a:t>
            </a:r>
          </a:p>
          <a:p>
            <a:pPr eaLnBrk="1" hangingPunct="1"/>
            <a:r>
              <a:rPr lang="en-US" dirty="0" smtClean="0"/>
              <a:t>A: $100,000/$645,000 × $200,000 = $ 31,008 </a:t>
            </a:r>
          </a:p>
          <a:p>
            <a:pPr eaLnBrk="1" hangingPunct="1"/>
            <a:r>
              <a:rPr lang="en-US" dirty="0" smtClean="0"/>
              <a:t>  </a:t>
            </a:r>
          </a:p>
          <a:p>
            <a:pPr eaLnBrk="1" hangingPunct="1"/>
            <a:r>
              <a:rPr lang="en-US" dirty="0" smtClean="0"/>
              <a:t>B: $315,000/$645,000 × $200,000 =   97,674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C: $230,000/$645,000 × $200,000 = </a:t>
            </a:r>
            <a:r>
              <a:rPr lang="en-US" u="sng" dirty="0" smtClean="0"/>
              <a:t>  71,318 </a:t>
            </a:r>
          </a:p>
          <a:p>
            <a:pPr eaLnBrk="1" hangingPunct="1"/>
            <a:r>
              <a:rPr lang="en-US" dirty="0" smtClean="0"/>
              <a:t>Total					       $200,000</a:t>
            </a:r>
          </a:p>
        </p:txBody>
      </p:sp>
      <p:sp>
        <p:nvSpPr>
          <p:cNvPr id="31748" name="AutoShape 4"/>
          <p:cNvSpPr>
            <a:spLocks/>
          </p:cNvSpPr>
          <p:nvPr/>
        </p:nvSpPr>
        <p:spPr bwMode="auto">
          <a:xfrm>
            <a:off x="4953000" y="2286000"/>
            <a:ext cx="1371600" cy="381000"/>
          </a:xfrm>
          <a:prstGeom prst="borderCallout1">
            <a:avLst>
              <a:gd name="adj1" fmla="val 30000"/>
              <a:gd name="adj2" fmla="val -5556"/>
              <a:gd name="adj3" fmla="val 123750"/>
              <a:gd name="adj4" fmla="val -67708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 type="stealth" w="med" len="med"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15.5%</a:t>
            </a:r>
          </a:p>
        </p:txBody>
      </p:sp>
      <p:sp>
        <p:nvSpPr>
          <p:cNvPr id="5" name="AutoShape 4"/>
          <p:cNvSpPr>
            <a:spLocks/>
          </p:cNvSpPr>
          <p:nvPr/>
        </p:nvSpPr>
        <p:spPr bwMode="auto">
          <a:xfrm>
            <a:off x="5105400" y="3352800"/>
            <a:ext cx="1371600" cy="381000"/>
          </a:xfrm>
          <a:prstGeom prst="borderCallout1">
            <a:avLst>
              <a:gd name="adj1" fmla="val 30000"/>
              <a:gd name="adj2" fmla="val -5556"/>
              <a:gd name="adj3" fmla="val 123750"/>
              <a:gd name="adj4" fmla="val -67708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 type="stealth" w="med" len="med"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48.8%</a:t>
            </a:r>
            <a:endParaRPr lang="en-US" sz="2400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5105400" y="4648200"/>
            <a:ext cx="1371600" cy="381000"/>
          </a:xfrm>
          <a:prstGeom prst="borderCallout1">
            <a:avLst>
              <a:gd name="adj1" fmla="val 30000"/>
              <a:gd name="adj2" fmla="val -5556"/>
              <a:gd name="adj3" fmla="val 123750"/>
              <a:gd name="adj4" fmla="val -67708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 type="stealth" w="med" len="med"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35.7%</a:t>
            </a:r>
            <a:endParaRPr lang="en-US" sz="2400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690075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Sales Value at Splitoff Method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are the joint production costs per unit?</a:t>
            </a:r>
          </a:p>
          <a:p>
            <a:pPr eaLnBrk="1" hangingPunct="1"/>
            <a:r>
              <a:rPr lang="en-US" smtClean="0"/>
              <a:t>Product A: $31,008 ÷ 10,000 = $3.10</a:t>
            </a:r>
          </a:p>
          <a:p>
            <a:pPr eaLnBrk="1" hangingPunct="1"/>
            <a:r>
              <a:rPr lang="en-US" smtClean="0"/>
              <a:t>Product B: $97,674 ÷ 10,500 = $9.30</a:t>
            </a:r>
          </a:p>
          <a:p>
            <a:pPr eaLnBrk="1" hangingPunct="1"/>
            <a:r>
              <a:rPr lang="en-US" smtClean="0"/>
              <a:t>Product C: $71,318 ÷ 11,500 = $6.20</a:t>
            </a:r>
          </a:p>
        </p:txBody>
      </p:sp>
    </p:spTree>
    <p:extLst>
      <p:ext uri="{BB962C8B-B14F-4D97-AF65-F5344CB8AC3E}">
        <p14:creationId xmlns="" xmlns:p14="http://schemas.microsoft.com/office/powerpoint/2010/main" val="148341912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Sales Value at Splitoff Method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Assume all of the units produced of B and C were sold (no further processing).</a:t>
            </a:r>
          </a:p>
          <a:p>
            <a:pPr eaLnBrk="1" hangingPunct="1"/>
            <a:r>
              <a:rPr lang="en-US" smtClean="0"/>
              <a:t> 2,500 units of A (25%) remain in inventory.</a:t>
            </a:r>
          </a:p>
          <a:p>
            <a:pPr eaLnBrk="1" hangingPunct="1"/>
            <a:r>
              <a:rPr lang="en-US" smtClean="0"/>
              <a:t>What is the gross margin percentage of each product?</a:t>
            </a:r>
          </a:p>
        </p:txBody>
      </p:sp>
    </p:spTree>
    <p:extLst>
      <p:ext uri="{BB962C8B-B14F-4D97-AF65-F5344CB8AC3E}">
        <p14:creationId xmlns="" xmlns:p14="http://schemas.microsoft.com/office/powerpoint/2010/main" val="51937616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Sales Value at Splitoff Method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382000" cy="4114800"/>
          </a:xfrm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  <a:r>
              <a:rPr lang="en-US" u="sng" dirty="0" smtClean="0"/>
              <a:t>Product A               </a:t>
            </a:r>
          </a:p>
          <a:p>
            <a:pPr eaLnBrk="1" hangingPunct="1"/>
            <a:r>
              <a:rPr lang="en-US" dirty="0" smtClean="0"/>
              <a:t>Revenues: 7,500 units × $10.00	$75,000</a:t>
            </a:r>
          </a:p>
          <a:p>
            <a:pPr eaLnBrk="1" hangingPunct="1"/>
            <a:r>
              <a:rPr lang="en-US" dirty="0" smtClean="0"/>
              <a:t>Cost of goods sold:</a:t>
            </a:r>
          </a:p>
          <a:p>
            <a:pPr lvl="1" eaLnBrk="1" hangingPunct="1"/>
            <a:r>
              <a:rPr lang="en-US" dirty="0" smtClean="0"/>
              <a:t> Joint product costs 		$31,008</a:t>
            </a:r>
          </a:p>
          <a:p>
            <a:pPr lvl="1" eaLnBrk="1" hangingPunct="1"/>
            <a:r>
              <a:rPr lang="en-US" dirty="0" smtClean="0"/>
              <a:t> Less ending inventory 	     </a:t>
            </a:r>
            <a:r>
              <a:rPr lang="en-US" u="sng" dirty="0" smtClean="0"/>
              <a:t>7,752*</a:t>
            </a:r>
            <a:r>
              <a:rPr lang="en-US" dirty="0" smtClean="0"/>
              <a:t>	</a:t>
            </a:r>
            <a:r>
              <a:rPr lang="en-US" u="sng" dirty="0" smtClean="0"/>
              <a:t> 23,256</a:t>
            </a:r>
            <a:endParaRPr lang="en-US" dirty="0" smtClean="0"/>
          </a:p>
          <a:p>
            <a:pPr lvl="2" eaLnBrk="1" hangingPunct="1"/>
            <a:r>
              <a:rPr lang="en-US" dirty="0" smtClean="0"/>
              <a:t>*$31,008 × 25%		</a:t>
            </a:r>
          </a:p>
          <a:p>
            <a:pPr eaLnBrk="1" hangingPunct="1"/>
            <a:r>
              <a:rPr lang="en-US" dirty="0" smtClean="0"/>
              <a:t>Gross margin					$51,744</a:t>
            </a:r>
          </a:p>
        </p:txBody>
      </p:sp>
    </p:spTree>
    <p:extLst>
      <p:ext uri="{BB962C8B-B14F-4D97-AF65-F5344CB8AC3E}">
        <p14:creationId xmlns="" xmlns:p14="http://schemas.microsoft.com/office/powerpoint/2010/main" val="116337094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Sales Value at Splitoff Method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Prod. A:   $75,000 – $ 23,256 = $51,744;  						$51,744 ÷ $75,000 = 69%</a:t>
            </a:r>
          </a:p>
          <a:p>
            <a:pPr eaLnBrk="1" hangingPunct="1"/>
            <a:r>
              <a:rPr lang="en-US" sz="2800" dirty="0" smtClean="0"/>
              <a:t>Prod. B:  ($315,000 – $97,674) ÷ $315,000 = 69%</a:t>
            </a:r>
          </a:p>
          <a:p>
            <a:pPr eaLnBrk="1" hangingPunct="1"/>
            <a:r>
              <a:rPr lang="en-US" sz="2800" dirty="0" smtClean="0"/>
              <a:t>Prod. C:  ($230,000 – $71,318) ÷ $230,000 = 69%</a:t>
            </a:r>
          </a:p>
        </p:txBody>
      </p:sp>
      <p:sp>
        <p:nvSpPr>
          <p:cNvPr id="65540" name="Rectangle 5"/>
          <p:cNvSpPr>
            <a:spLocks noChangeArrowheads="1"/>
          </p:cNvSpPr>
          <p:nvPr/>
        </p:nvSpPr>
        <p:spPr bwMode="auto">
          <a:xfrm>
            <a:off x="838200" y="4419600"/>
            <a:ext cx="6934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smtClean="0">
                <a:solidFill>
                  <a:prstClr val="black"/>
                </a:solidFill>
                <a:latin typeface="Times New Roman" pitchFamily="18" charset="0"/>
              </a:rPr>
              <a:t>The </a:t>
            </a:r>
            <a:r>
              <a:rPr lang="en-US" sz="3200" i="1" smtClean="0">
                <a:solidFill>
                  <a:prstClr val="black"/>
                </a:solidFill>
                <a:latin typeface="Times New Roman" pitchFamily="18" charset="0"/>
              </a:rPr>
              <a:t>sales value at split off method</a:t>
            </a:r>
            <a:r>
              <a:rPr lang="en-US" sz="3200" smtClean="0">
                <a:solidFill>
                  <a:prstClr val="black"/>
                </a:solidFill>
                <a:latin typeface="Times New Roman" pitchFamily="18" charset="0"/>
              </a:rPr>
              <a:t> produces an identical gross margin percentage for each product.</a:t>
            </a:r>
          </a:p>
        </p:txBody>
      </p:sp>
    </p:spTree>
    <p:extLst>
      <p:ext uri="{BB962C8B-B14F-4D97-AF65-F5344CB8AC3E}">
        <p14:creationId xmlns="" xmlns:p14="http://schemas.microsoft.com/office/powerpoint/2010/main" val="71637433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Splitoff</a:t>
            </a:r>
            <a:r>
              <a:rPr lang="en-US" dirty="0"/>
              <a:t> </a:t>
            </a:r>
            <a:r>
              <a:rPr lang="en-US" dirty="0" smtClean="0"/>
              <a:t>Point</a:t>
            </a:r>
          </a:p>
          <a:p>
            <a:r>
              <a:rPr lang="en-US" dirty="0"/>
              <a:t>Joint Products and By-products </a:t>
            </a:r>
            <a:endParaRPr lang="en-US" dirty="0" smtClean="0"/>
          </a:p>
          <a:p>
            <a:r>
              <a:rPr lang="en-US" dirty="0"/>
              <a:t>Why Allocate Joint Products</a:t>
            </a:r>
            <a:r>
              <a:rPr lang="en-US" dirty="0" smtClean="0"/>
              <a:t>?</a:t>
            </a:r>
          </a:p>
          <a:p>
            <a:r>
              <a:rPr lang="en-US" dirty="0"/>
              <a:t>Approaches to Allocating   Joint </a:t>
            </a:r>
            <a:r>
              <a:rPr lang="en-US" dirty="0" smtClean="0"/>
              <a:t>Costs</a:t>
            </a:r>
          </a:p>
          <a:p>
            <a:r>
              <a:rPr lang="en-US" dirty="0"/>
              <a:t>Sales Value at </a:t>
            </a:r>
            <a:r>
              <a:rPr lang="en-US" dirty="0" err="1"/>
              <a:t>Splitoff</a:t>
            </a:r>
            <a:r>
              <a:rPr lang="en-US" dirty="0"/>
              <a:t> Method</a:t>
            </a:r>
          </a:p>
        </p:txBody>
      </p:sp>
    </p:spTree>
    <p:extLst>
      <p:ext uri="{BB962C8B-B14F-4D97-AF65-F5344CB8AC3E}">
        <p14:creationId xmlns="" xmlns:p14="http://schemas.microsoft.com/office/powerpoint/2010/main" val="101106090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End of Lecture 27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81466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843</Words>
  <Application>Microsoft Office PowerPoint</Application>
  <PresentationFormat>On-screen Show (4:3)</PresentationFormat>
  <Paragraphs>121</Paragraphs>
  <Slides>22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1_Office Theme</vt:lpstr>
      <vt:lpstr>Lecture 27</vt:lpstr>
      <vt:lpstr>Lecture Overview</vt:lpstr>
      <vt:lpstr>Splitoff Point</vt:lpstr>
      <vt:lpstr>Joint Products and By-products </vt:lpstr>
      <vt:lpstr>Joint Products and By-products</vt:lpstr>
      <vt:lpstr>Joint Products and By-products</vt:lpstr>
      <vt:lpstr>Joint Products and By-products</vt:lpstr>
      <vt:lpstr>Why Allocate Joint Products?</vt:lpstr>
      <vt:lpstr>Why Allocate Joint Products?</vt:lpstr>
      <vt:lpstr>Why Allocate Joint Products?</vt:lpstr>
      <vt:lpstr>Joint Cost Allocation Methods</vt:lpstr>
      <vt:lpstr>Allocating Joint Costs</vt:lpstr>
      <vt:lpstr>Allocating Joint Costs</vt:lpstr>
      <vt:lpstr>Sales Value at Splitoff Method</vt:lpstr>
      <vt:lpstr>Sales Value at Splitoff Method</vt:lpstr>
      <vt:lpstr>Sales Value at Splitoff Method</vt:lpstr>
      <vt:lpstr>Sales Value at Splitoff Method</vt:lpstr>
      <vt:lpstr>Sales Value at Splitoff Method</vt:lpstr>
      <vt:lpstr>Sales Value at Splitoff Method</vt:lpstr>
      <vt:lpstr>Sales Value at Splitoff Method</vt:lpstr>
      <vt:lpstr>Lecture Overview</vt:lpstr>
      <vt:lpstr>End of Lecture 27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22</dc:title>
  <dc:creator>MyUserName</dc:creator>
  <cp:lastModifiedBy>NTS</cp:lastModifiedBy>
  <cp:revision>12</cp:revision>
  <dcterms:created xsi:type="dcterms:W3CDTF">2012-10-23T07:47:08Z</dcterms:created>
  <dcterms:modified xsi:type="dcterms:W3CDTF">2012-11-27T06:39:14Z</dcterms:modified>
</cp:coreProperties>
</file>