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5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8" r:id="rId23"/>
    <p:sldId id="277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46F81F-2D63-4681-848F-900FDD8E780B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79D2C9-E3EF-4FCE-A3BC-D23C31CDBA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9292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3884613" y="8685446"/>
            <a:ext cx="2971800" cy="456961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E49730E-63B6-453A-99EC-3C0EDB9A4E79}" type="slidenum">
              <a:rPr lang="en-US">
                <a:solidFill>
                  <a:prstClr val="black"/>
                </a:solidFill>
              </a:rPr>
              <a:pPr>
                <a:defRPr/>
              </a:pPr>
              <a:t>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3667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3884613" y="8685446"/>
            <a:ext cx="2971800" cy="45696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fld id="{E4E69188-C60C-4408-8F8F-837E3686F152}" type="slidenum">
              <a:rPr lang="en-US" smtClean="0">
                <a:solidFill>
                  <a:prstClr val="black"/>
                </a:solidFill>
              </a:rPr>
              <a:pPr eaLnBrk="1" hangingPunct="1">
                <a:defRPr/>
              </a:pPr>
              <a:t>4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4691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3884613" y="8685446"/>
            <a:ext cx="2971800" cy="45696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fld id="{76C7E6DA-03E2-496C-8914-75961267BA01}" type="slidenum">
              <a:rPr lang="en-US" smtClean="0">
                <a:solidFill>
                  <a:prstClr val="black"/>
                </a:solidFill>
              </a:rPr>
              <a:pPr eaLnBrk="1" hangingPunct="1">
                <a:defRPr/>
              </a:pPr>
              <a:t>5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571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3884613" y="8685446"/>
            <a:ext cx="2971800" cy="45696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fld id="{D086DAE6-E010-4050-BC62-9614F65652C2}" type="slidenum">
              <a:rPr lang="en-US" smtClean="0">
                <a:solidFill>
                  <a:prstClr val="black"/>
                </a:solidFill>
              </a:rPr>
              <a:pPr eaLnBrk="1" hangingPunct="1">
                <a:defRPr/>
              </a:pPr>
              <a:t>6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16739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7763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3884613" y="8685446"/>
            <a:ext cx="2971800" cy="45696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fld id="{9E26B379-5DE6-46CC-90DB-A2430A629018}" type="slidenum">
              <a:rPr lang="en-US" smtClean="0">
                <a:solidFill>
                  <a:prstClr val="black"/>
                </a:solidFill>
              </a:rPr>
              <a:pPr eaLnBrk="1" hangingPunct="1">
                <a:defRPr/>
              </a:pPr>
              <a:t>8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8787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3884613" y="8685446"/>
            <a:ext cx="2971800" cy="45696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fld id="{453E49EE-C506-440B-B05A-62029F280AEC}" type="slidenum">
              <a:rPr lang="en-US" smtClean="0">
                <a:solidFill>
                  <a:prstClr val="black"/>
                </a:solidFill>
              </a:rPr>
              <a:pPr eaLnBrk="1" hangingPunct="1">
                <a:defRPr/>
              </a:pPr>
              <a:t>9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9811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3884613" y="8685446"/>
            <a:ext cx="2971800" cy="45696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fld id="{9886468F-A81B-4257-B30A-697DCBF2F9E7}" type="slidenum">
              <a:rPr lang="en-US" smtClean="0">
                <a:solidFill>
                  <a:prstClr val="black"/>
                </a:solidFill>
              </a:rPr>
              <a:pPr eaLnBrk="1" hangingPunct="1">
                <a:defRPr/>
              </a:pPr>
              <a:t>10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083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3884613" y="8685446"/>
            <a:ext cx="2971800" cy="45696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fld id="{B5ABF6D1-0B20-4C18-A023-92AB3011DF5D}" type="slidenum">
              <a:rPr lang="en-US" smtClean="0">
                <a:solidFill>
                  <a:prstClr val="black"/>
                </a:solidFill>
              </a:rPr>
              <a:pPr eaLnBrk="1" hangingPunct="1">
                <a:defRPr/>
              </a:pPr>
              <a:t>11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1859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3884613" y="8685446"/>
            <a:ext cx="2971800" cy="45696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fld id="{D4CB6C5E-28CA-4757-A1F6-1E6F121DB6EA}" type="slidenum">
              <a:rPr lang="en-US" smtClean="0">
                <a:solidFill>
                  <a:prstClr val="black"/>
                </a:solidFill>
              </a:rPr>
              <a:pPr eaLnBrk="1" hangingPunct="1">
                <a:defRPr/>
              </a:pPr>
              <a:t>14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30588"/>
          </a:xfrm>
          <a:ln/>
        </p:spPr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30588"/>
          </a:xfrm>
          <a:ln/>
        </p:spPr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5B15C7-67C1-46F5-BCB1-60BADB728C2C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835670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85EA9-F662-4F5C-9757-81FC9C3F65F2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4AB17-DD8B-43E6-9420-8D9750A227E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5528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85EA9-F662-4F5C-9757-81FC9C3F65F2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4AB17-DD8B-43E6-9420-8D9750A227E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37900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85EA9-F662-4F5C-9757-81FC9C3F65F2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4AB17-DD8B-43E6-9420-8D9750A227E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576194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85EA9-F662-4F5C-9757-81FC9C3F65F2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4AB17-DD8B-43E6-9420-8D9750A227E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69146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85EA9-F662-4F5C-9757-81FC9C3F65F2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4AB17-DD8B-43E6-9420-8D9750A227E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711294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85EA9-F662-4F5C-9757-81FC9C3F65F2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4AB17-DD8B-43E6-9420-8D9750A227E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771679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85EA9-F662-4F5C-9757-81FC9C3F65F2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4AB17-DD8B-43E6-9420-8D9750A227E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877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85EA9-F662-4F5C-9757-81FC9C3F65F2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4AB17-DD8B-43E6-9420-8D9750A227E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81855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85EA9-F662-4F5C-9757-81FC9C3F65F2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4AB17-DD8B-43E6-9420-8D9750A227E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615027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85EA9-F662-4F5C-9757-81FC9C3F65F2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4AB17-DD8B-43E6-9420-8D9750A227E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32159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85EA9-F662-4F5C-9757-81FC9C3F65F2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4AB17-DD8B-43E6-9420-8D9750A227E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927953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5346DF-4F56-4815-AF3F-1BF2C862B53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131558-753B-409E-833B-B499A53F77E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31712952"/>
      </p:ext>
    </p:extLst>
  </p:cSld>
  <p:clrMapOvr>
    <a:masterClrMapping/>
  </p:clrMapOvr>
  <p:transition>
    <p:rand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DCF9E4-98C7-4F80-97B6-3D2899C31A6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1BF919-F436-44B6-A963-41A104BC486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48730942"/>
      </p:ext>
    </p:extLst>
  </p:cSld>
  <p:clrMapOvr>
    <a:masterClrMapping/>
  </p:clrMapOvr>
  <p:transition>
    <p:random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4C2B8A-36F3-4A56-B0EF-32B9F18C749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B7C95D-191B-4029-87D9-4EB7BB1A9C6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23900330"/>
      </p:ext>
    </p:extLst>
  </p:cSld>
  <p:clrMapOvr>
    <a:masterClrMapping/>
  </p:clrMapOvr>
  <p:transition>
    <p:random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2352C9-E1DF-4DC9-BDE6-B437D76E17C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4E5571-AE46-474F-8761-BC67AD8BE8D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59829221"/>
      </p:ext>
    </p:extLst>
  </p:cSld>
  <p:clrMapOvr>
    <a:masterClrMapping/>
  </p:clrMapOvr>
  <p:transition>
    <p:random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795529-94A6-44CA-B4F7-8E19B95CC48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DFADE6-10C8-4442-9100-7C59446A2A8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22642247"/>
      </p:ext>
    </p:extLst>
  </p:cSld>
  <p:clrMapOvr>
    <a:masterClrMapping/>
  </p:clrMapOvr>
  <p:transition>
    <p:random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251B4E-FC12-4C4B-88C0-A2E87540D26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BD773B-805E-4257-99AC-5A780C82DC9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35299441"/>
      </p:ext>
    </p:extLst>
  </p:cSld>
  <p:clrMapOvr>
    <a:masterClrMapping/>
  </p:clrMapOvr>
  <p:transition>
    <p:random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F88CD4-EFDF-4D27-8257-79992AB867F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F7840F-0F0E-42A2-B864-3EF087B41F6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38894460"/>
      </p:ext>
    </p:extLst>
  </p:cSld>
  <p:clrMapOvr>
    <a:masterClrMapping/>
  </p:clrMapOvr>
  <p:transition>
    <p:random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7F3398-456C-4350-B03B-B84614EB53F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4331C1-4C40-4C49-9083-B265BAA79BC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55378755"/>
      </p:ext>
    </p:extLst>
  </p:cSld>
  <p:clrMapOvr>
    <a:masterClrMapping/>
  </p:clrMapOvr>
  <p:transition>
    <p:random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5B6F41-69A5-406E-B364-B24FD042B88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FE4BC5-B8F5-4041-944E-8C07BA17309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85328864"/>
      </p:ext>
    </p:extLst>
  </p:cSld>
  <p:clrMapOvr>
    <a:masterClrMapping/>
  </p:clrMapOvr>
  <p:transition>
    <p:random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719E0D-CFAE-4462-B872-E991A3ED783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D10856-92D6-44CD-9487-8373783FE48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6287890"/>
      </p:ext>
    </p:extLst>
  </p:cSld>
  <p:clrMapOvr>
    <a:masterClrMapping/>
  </p:clrMapOvr>
  <p:transition>
    <p:random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864948-D81E-46B9-9F68-5712FD197CE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6FF282-9B9F-4934-B77A-E8A5F463662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80232617"/>
      </p:ext>
    </p:extLst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685EA9-F662-4F5C-9757-81FC9C3F65F2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14AB17-DD8B-43E6-9420-8D9750A227E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4823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739DE36A-E819-4AEC-9108-2D24EA7606BD}" type="datetimeFigureOut">
              <a:rPr lang="en-US">
                <a:solidFill>
                  <a:prstClr val="black">
                    <a:tint val="7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11/27/2012</a:t>
            </a:fld>
            <a:endParaRPr lang="en-US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1A8BD001-928D-4CC7-9D25-F2D1FF3657AF}" type="slidenum">
              <a:rPr lang="en-US">
                <a:solidFill>
                  <a:prstClr val="black">
                    <a:tint val="7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9429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random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5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6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7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8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9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Lecture 26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Joint Product Costing Details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5718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smtClean="0"/>
              <a:t>Cost Allocation: Joint Products and By-products</a:t>
            </a:r>
          </a:p>
        </p:txBody>
      </p:sp>
    </p:spTree>
    <p:extLst>
      <p:ext uri="{BB962C8B-B14F-4D97-AF65-F5344CB8AC3E}">
        <p14:creationId xmlns:p14="http://schemas.microsoft.com/office/powerpoint/2010/main" xmlns="" val="2019871275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Main Products and Byproducts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388938" y="1323975"/>
            <a:ext cx="8450262" cy="4772025"/>
          </a:xfrm>
        </p:spPr>
        <p:txBody>
          <a:bodyPr rtlCol="0"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Main products are products which constitute the major portion of the total sales value</a:t>
            </a:r>
          </a:p>
          <a:p>
            <a:pPr eaLnBrk="1" fontAlgn="auto" hangingPunct="1">
              <a:spcBef>
                <a:spcPct val="4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Byproducts are products with low sales values compared to the main products</a:t>
            </a:r>
          </a:p>
          <a:p>
            <a:pPr eaLnBrk="1" fontAlgn="auto" hangingPunct="1">
              <a:spcBef>
                <a:spcPct val="4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Scrap are outputs with minimal sales values</a:t>
            </a:r>
          </a:p>
          <a:p>
            <a:pPr eaLnBrk="1" fontAlgn="auto" hangingPunct="1">
              <a:spcBef>
                <a:spcPct val="4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These classifications can change over time especially when market prices change dramatically from year to year</a:t>
            </a:r>
          </a:p>
          <a:p>
            <a:pPr eaLnBrk="1" fontAlgn="auto" hangingPunct="1">
              <a:spcBef>
                <a:spcPct val="4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When allocating joint costs to byproducts either</a:t>
            </a:r>
          </a:p>
          <a:p>
            <a:pPr lvl="1" eaLnBrk="1" fontAlgn="auto" hangingPunct="1">
              <a:spcBef>
                <a:spcPct val="5000"/>
              </a:spcBef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recognize at the time production is completed</a:t>
            </a:r>
          </a:p>
          <a:p>
            <a:pPr lvl="1" eaLnBrk="1" fontAlgn="auto" hangingPunct="1">
              <a:spcBef>
                <a:spcPct val="5000"/>
              </a:spcBef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recognize at the time of sale</a:t>
            </a:r>
          </a:p>
        </p:txBody>
      </p:sp>
    </p:spTree>
    <p:extLst>
      <p:ext uri="{BB962C8B-B14F-4D97-AF65-F5344CB8AC3E}">
        <p14:creationId xmlns:p14="http://schemas.microsoft.com/office/powerpoint/2010/main" xmlns="" val="2206560908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Joint Cost Terminology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05000"/>
            <a:ext cx="8229600" cy="4389438"/>
          </a:xfrm>
        </p:spPr>
        <p:txBody>
          <a:bodyPr/>
          <a:lstStyle/>
          <a:p>
            <a:pPr eaLnBrk="1" hangingPunct="1"/>
            <a:r>
              <a:rPr lang="en-US" sz="2700" dirty="0" smtClean="0">
                <a:latin typeface="Times New Roman" pitchFamily="18" charset="0"/>
                <a:cs typeface="Times New Roman" pitchFamily="18" charset="0"/>
              </a:rPr>
              <a:t>Joint Costs – costs of a single production process that yields multiple products simultaneously.</a:t>
            </a:r>
          </a:p>
          <a:p>
            <a:pPr eaLnBrk="1" hangingPunct="1"/>
            <a:r>
              <a:rPr lang="en-US" sz="2700" dirty="0" err="1" smtClean="0">
                <a:latin typeface="Times New Roman" pitchFamily="18" charset="0"/>
                <a:cs typeface="Times New Roman" pitchFamily="18" charset="0"/>
              </a:rPr>
              <a:t>Splitoff</a:t>
            </a:r>
            <a:r>
              <a:rPr lang="en-US" sz="2700" dirty="0" smtClean="0">
                <a:latin typeface="Times New Roman" pitchFamily="18" charset="0"/>
                <a:cs typeface="Times New Roman" pitchFamily="18" charset="0"/>
              </a:rPr>
              <a:t> Point – the place in a joint production process where two or more products become separately identifiable</a:t>
            </a:r>
          </a:p>
          <a:p>
            <a:pPr eaLnBrk="1" hangingPunct="1"/>
            <a:r>
              <a:rPr lang="en-US" sz="2700" dirty="0" smtClean="0">
                <a:latin typeface="Times New Roman" pitchFamily="18" charset="0"/>
                <a:cs typeface="Times New Roman" pitchFamily="18" charset="0"/>
              </a:rPr>
              <a:t>Separable Costs – all costs incurred beyond the </a:t>
            </a:r>
            <a:r>
              <a:rPr lang="en-US" sz="2700" dirty="0" err="1" smtClean="0">
                <a:latin typeface="Times New Roman" pitchFamily="18" charset="0"/>
                <a:cs typeface="Times New Roman" pitchFamily="18" charset="0"/>
              </a:rPr>
              <a:t>splitoff</a:t>
            </a:r>
            <a:r>
              <a:rPr lang="en-US" sz="2700" dirty="0" smtClean="0">
                <a:latin typeface="Times New Roman" pitchFamily="18" charset="0"/>
                <a:cs typeface="Times New Roman" pitchFamily="18" charset="0"/>
              </a:rPr>
              <a:t> point that are assignable to each of the now-identifiable specific products</a:t>
            </a:r>
          </a:p>
        </p:txBody>
      </p:sp>
    </p:spTree>
    <p:extLst>
      <p:ext uri="{BB962C8B-B14F-4D97-AF65-F5344CB8AC3E}">
        <p14:creationId xmlns:p14="http://schemas.microsoft.com/office/powerpoint/2010/main" xmlns="" val="2481118486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Joint Cost Terminology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Main Product – output of a joint production process that yields one product with a high sales value compared to the sales values of the other outputs</a:t>
            </a:r>
          </a:p>
          <a:p>
            <a:pPr eaLnBrk="1" hangingPunct="1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Joint Products – outputs of a joint production process that yields two or more products with a high sales value compared to the sales values of any other outputs</a:t>
            </a:r>
          </a:p>
        </p:txBody>
      </p:sp>
    </p:spTree>
    <p:extLst>
      <p:ext uri="{BB962C8B-B14F-4D97-AF65-F5344CB8AC3E}">
        <p14:creationId xmlns:p14="http://schemas.microsoft.com/office/powerpoint/2010/main" xmlns="" val="2584121104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Joint Cost Terminology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Byproducts – outputs of a joint production process that have low sales values compare to the sales values of the other outputs</a:t>
            </a:r>
          </a:p>
        </p:txBody>
      </p:sp>
    </p:spTree>
    <p:extLst>
      <p:ext uri="{BB962C8B-B14F-4D97-AF65-F5344CB8AC3E}">
        <p14:creationId xmlns:p14="http://schemas.microsoft.com/office/powerpoint/2010/main" xmlns="" val="1491659097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5"/>
          <p:cNvSpPr>
            <a:spLocks noChangeArrowheads="1"/>
          </p:cNvSpPr>
          <p:nvPr/>
        </p:nvSpPr>
        <p:spPr bwMode="auto">
          <a:xfrm rot="16200000" flipH="1">
            <a:off x="914400" y="76200"/>
            <a:ext cx="1136650" cy="2965450"/>
          </a:xfrm>
          <a:prstGeom prst="rightArrow">
            <a:avLst>
              <a:gd name="adj1" fmla="val 75000"/>
              <a:gd name="adj2" fmla="val 50005"/>
            </a:avLst>
          </a:prstGeom>
          <a:solidFill>
            <a:schemeClr val="accent2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10243" name="Rectangle 6"/>
          <p:cNvSpPr>
            <a:spLocks noChangeArrowheads="1"/>
          </p:cNvSpPr>
          <p:nvPr/>
        </p:nvSpPr>
        <p:spPr bwMode="auto">
          <a:xfrm>
            <a:off x="1355725" y="2051050"/>
            <a:ext cx="1725613" cy="42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10244" name="Rectangle 7"/>
          <p:cNvSpPr>
            <a:spLocks noChangeArrowheads="1"/>
          </p:cNvSpPr>
          <p:nvPr/>
        </p:nvSpPr>
        <p:spPr bwMode="auto">
          <a:xfrm>
            <a:off x="311150" y="1250950"/>
            <a:ext cx="1746250" cy="34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Characteristics</a:t>
            </a:r>
          </a:p>
        </p:txBody>
      </p:sp>
      <p:sp>
        <p:nvSpPr>
          <p:cNvPr id="31749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By-Product Costs</a:t>
            </a:r>
          </a:p>
        </p:txBody>
      </p:sp>
      <p:sp>
        <p:nvSpPr>
          <p:cNvPr id="10251" name="Rectangle 11"/>
          <p:cNvSpPr>
            <a:spLocks noGrp="1" noChangeArrowheads="1"/>
          </p:cNvSpPr>
          <p:nvPr>
            <p:ph idx="1"/>
          </p:nvPr>
        </p:nvSpPr>
        <p:spPr>
          <a:xfrm>
            <a:off x="457200" y="2133600"/>
            <a:ext cx="8229600" cy="3810000"/>
          </a:xfrm>
        </p:spPr>
        <p:txBody>
          <a:bodyPr rtlCol="0">
            <a:normAutofit fontScale="77500" lnSpcReduction="20000"/>
          </a:bodyPr>
          <a:lstStyle/>
          <a:p>
            <a:pPr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By-product resulting from scrap, trimmings, and so forth, of the main products in essentially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nonjoint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-product types of undertakings (e.g., fabric trimmings from clothing pieces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Scrap and other residue from essentially joint-product types of processes (e.g., fat trimmed from beef carcasses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 minor joint product situation (fruit skins and trimmings used as animal feed).</a:t>
            </a:r>
          </a:p>
        </p:txBody>
      </p:sp>
    </p:spTree>
    <p:extLst>
      <p:ext uri="{BB962C8B-B14F-4D97-AF65-F5344CB8AC3E}">
        <p14:creationId xmlns:p14="http://schemas.microsoft.com/office/powerpoint/2010/main" xmlns="" val="2534294662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1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By-products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By-product revenue as additional sales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revenue</a:t>
            </a:r>
          </a:p>
          <a:p>
            <a:pPr eaLnBrk="1" hangingPunct="1">
              <a:lnSpc>
                <a:spcPct val="90000"/>
              </a:lnSpc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By product revenue as a deduction from the cost of goods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sold</a:t>
            </a:r>
          </a:p>
          <a:p>
            <a:pPr eaLnBrk="1" hangingPunct="1">
              <a:lnSpc>
                <a:spcPct val="90000"/>
              </a:lnSpc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By product revenue deducted from production cost</a:t>
            </a:r>
          </a:p>
        </p:txBody>
      </p:sp>
    </p:spTree>
    <p:extLst>
      <p:ext uri="{BB962C8B-B14F-4D97-AF65-F5344CB8AC3E}">
        <p14:creationId xmlns:p14="http://schemas.microsoft.com/office/powerpoint/2010/main" xmlns="" val="3255928915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By-products cost allocation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By-product revenue as additional sales revenue</a:t>
            </a:r>
          </a:p>
        </p:txBody>
      </p:sp>
    </p:spTree>
    <p:extLst>
      <p:ext uri="{BB962C8B-B14F-4D97-AF65-F5344CB8AC3E}">
        <p14:creationId xmlns:p14="http://schemas.microsoft.com/office/powerpoint/2010/main" xmlns="" val="1313429638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By-products cost allocation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By product revenue as a deduction from the cost of goods sold</a:t>
            </a:r>
          </a:p>
        </p:txBody>
      </p:sp>
    </p:spTree>
    <p:extLst>
      <p:ext uri="{BB962C8B-B14F-4D97-AF65-F5344CB8AC3E}">
        <p14:creationId xmlns:p14="http://schemas.microsoft.com/office/powerpoint/2010/main" xmlns="" val="1919565790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By-products cost allocation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By product revenue deducted from production cost</a:t>
            </a:r>
          </a:p>
        </p:txBody>
      </p:sp>
    </p:spTree>
    <p:extLst>
      <p:ext uri="{BB962C8B-B14F-4D97-AF65-F5344CB8AC3E}">
        <p14:creationId xmlns:p14="http://schemas.microsoft.com/office/powerpoint/2010/main" xmlns="" val="649016997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Joint Production Process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 typeface="Monotype Sorts" pitchFamily="2" charset="2"/>
              <a:buNone/>
            </a:pPr>
            <a:r>
              <a:rPr lang="en-US" i="1" smtClean="0">
                <a:solidFill>
                  <a:srgbClr val="FF0000"/>
                </a:solidFill>
              </a:rPr>
              <a:t>Joint products</a:t>
            </a:r>
            <a:r>
              <a:rPr lang="en-US" smtClean="0"/>
              <a:t> are two or more products produced simultaneously by the same process up to a “split-off” point.</a:t>
            </a:r>
          </a:p>
          <a:p>
            <a:pPr marL="461963" lvl="1" indent="0" eaLnBrk="1" hangingPunct="1">
              <a:buFont typeface="ZapfDingbats" pitchFamily="82" charset="2"/>
              <a:buNone/>
            </a:pPr>
            <a:r>
              <a:rPr lang="en-US" i="1" smtClean="0"/>
              <a:t>The </a:t>
            </a:r>
            <a:r>
              <a:rPr lang="en-US" i="1" smtClean="0">
                <a:solidFill>
                  <a:srgbClr val="FF0000"/>
                </a:solidFill>
              </a:rPr>
              <a:t>split-off point</a:t>
            </a:r>
            <a:r>
              <a:rPr lang="en-US" i="1" smtClean="0"/>
              <a:t> is the point at which the joint products become separate and identifiable.</a:t>
            </a:r>
          </a:p>
          <a:p>
            <a:pPr marL="0" indent="0" eaLnBrk="1" hangingPunct="1">
              <a:buFont typeface="Monotype Sorts" pitchFamily="2" charset="2"/>
              <a:buNone/>
            </a:pPr>
            <a:r>
              <a:rPr lang="en-US" i="1" smtClean="0">
                <a:solidFill>
                  <a:srgbClr val="FF0000"/>
                </a:solidFill>
              </a:rPr>
              <a:t>Separable costs </a:t>
            </a:r>
            <a:r>
              <a:rPr lang="en-US" smtClean="0"/>
              <a:t>are easily traced to individual products and offer no particular problem.</a:t>
            </a:r>
            <a:endParaRPr lang="en-US" i="1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83507890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By-Products</a:t>
            </a:r>
          </a:p>
        </p:txBody>
      </p:sp>
      <p:sp>
        <p:nvSpPr>
          <p:cNvPr id="37891" name="Rectangle 1027"/>
          <p:cNvSpPr>
            <a:spLocks noGrp="1" noChangeArrowheads="1"/>
          </p:cNvSpPr>
          <p:nvPr>
            <p:ph idx="1"/>
          </p:nvPr>
        </p:nvSpPr>
        <p:spPr>
          <a:xfrm>
            <a:off x="457200" y="2057400"/>
            <a:ext cx="8229600" cy="3886200"/>
          </a:xfrm>
        </p:spPr>
        <p:txBody>
          <a:bodyPr/>
          <a:lstStyle/>
          <a:p>
            <a:pPr marL="0" indent="0" eaLnBrk="1" hangingPunct="1">
              <a:buFont typeface="Monotype Sorts" pitchFamily="2" charset="2"/>
              <a:buNone/>
            </a:pPr>
            <a:r>
              <a:rPr lang="en-US" smtClean="0"/>
              <a:t>The distinction between joint and by-products rests solely on the relative importance of their sales value.</a:t>
            </a:r>
          </a:p>
          <a:p>
            <a:pPr marL="461963" lvl="1" indent="0" eaLnBrk="1" hangingPunct="1">
              <a:buFont typeface="ZapfDingbats" pitchFamily="82" charset="2"/>
              <a:buNone/>
            </a:pPr>
            <a:r>
              <a:rPr lang="en-US" i="1" smtClean="0"/>
              <a:t>A </a:t>
            </a:r>
            <a:r>
              <a:rPr lang="en-US" i="1" smtClean="0">
                <a:solidFill>
                  <a:srgbClr val="FF0000"/>
                </a:solidFill>
              </a:rPr>
              <a:t>by-product </a:t>
            </a:r>
            <a:r>
              <a:rPr lang="en-US" i="1" smtClean="0"/>
              <a:t>is a secondary product recovered in the course of manufacturing a  primary product.</a:t>
            </a:r>
          </a:p>
        </p:txBody>
      </p:sp>
    </p:spTree>
    <p:extLst>
      <p:ext uri="{BB962C8B-B14F-4D97-AF65-F5344CB8AC3E}">
        <p14:creationId xmlns:p14="http://schemas.microsoft.com/office/powerpoint/2010/main" xmlns="" val="3229145570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Joint Cost Allocation Methods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/>
        <p:txBody>
          <a:bodyPr rtlCol="0">
            <a:normAutofit fontScale="77500" lnSpcReduction="20000"/>
          </a:bodyPr>
          <a:lstStyle/>
          <a:p>
            <a:pPr marL="590550" indent="-59055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Market-Based – allocate using market-derived data (dollars):</a:t>
            </a:r>
          </a:p>
          <a:p>
            <a:pPr marL="952500" lvl="1" indent="-495300" eaLnBrk="1" fontAlgn="auto" hangingPunct="1">
              <a:spcAft>
                <a:spcPts val="0"/>
              </a:spcAft>
              <a:buFont typeface="Wingdings" pitchFamily="2" charset="2"/>
              <a:buAutoNum type="arabicPeriod"/>
              <a:defRPr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Sales value at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splitoff</a:t>
            </a: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 marL="952500" lvl="1" indent="-495300" eaLnBrk="1" fontAlgn="auto" hangingPunct="1">
              <a:spcAft>
                <a:spcPts val="0"/>
              </a:spcAft>
              <a:buFont typeface="Wingdings" pitchFamily="2" charset="2"/>
              <a:buAutoNum type="arabicPeriod"/>
              <a:defRPr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Net Realizable Value (NRV)</a:t>
            </a:r>
          </a:p>
          <a:p>
            <a:pPr marL="952500" lvl="1" indent="-495300" eaLnBrk="1" fontAlgn="auto" hangingPunct="1">
              <a:spcAft>
                <a:spcPts val="0"/>
              </a:spcAft>
              <a:buFont typeface="Wingdings" pitchFamily="2" charset="2"/>
              <a:buAutoNum type="arabicPeriod"/>
              <a:defRPr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Constant Gross-Margin percentage NRV</a:t>
            </a:r>
          </a:p>
          <a:p>
            <a:pPr marL="952500" lvl="1" indent="-495300" eaLnBrk="1" fontAlgn="auto" hangingPunct="1">
              <a:spcAft>
                <a:spcPts val="0"/>
              </a:spcAft>
              <a:buFont typeface="Wingdings" pitchFamily="2" charset="2"/>
              <a:buAutoNum type="arabicPeriod"/>
              <a:defRPr/>
            </a:pP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 marL="585787" indent="-49530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Physical Measures – allocate using tangible attributes of the products, such as pounds, gallons, barrels,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etc</a:t>
            </a: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 marL="585787" indent="-49530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 marL="585787" indent="-49530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The average unit cost method</a:t>
            </a:r>
          </a:p>
          <a:p>
            <a:pPr marL="585787" indent="-49530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 marL="585787" indent="-49530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The weighted average method</a:t>
            </a:r>
          </a:p>
          <a:p>
            <a:pPr marL="585787" indent="-49530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308752444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/>
              <a:t>Criteria to Guide</a:t>
            </a:r>
            <a:br>
              <a:rPr lang="en-US" smtClean="0"/>
            </a:br>
            <a:r>
              <a:rPr lang="en-US" smtClean="0"/>
              <a:t>Cost-Allocation Decisions</a:t>
            </a:r>
          </a:p>
        </p:txBody>
      </p:sp>
      <p:sp>
        <p:nvSpPr>
          <p:cNvPr id="162819" name="Text Box 3"/>
          <p:cNvSpPr txBox="1">
            <a:spLocks noChangeArrowheads="1"/>
          </p:cNvSpPr>
          <p:nvPr/>
        </p:nvSpPr>
        <p:spPr bwMode="auto">
          <a:xfrm>
            <a:off x="639763" y="2376488"/>
            <a:ext cx="7861300" cy="210185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rgbClr val="FFFF00"/>
            </a:solidFill>
            <a:miter lim="800000"/>
            <a:headEnd/>
            <a:tailEnd/>
          </a:ln>
        </p:spPr>
        <p:txBody>
          <a:bodyPr wrap="none"/>
          <a:lstStyle>
            <a:lvl1pPr defTabSz="455613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455613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455613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455613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455613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75000"/>
              <a:buFont typeface="Monotype Sorts" pitchFamily="2" charset="2"/>
              <a:buNone/>
            </a:pPr>
            <a:r>
              <a:rPr lang="en-US" sz="3200" i="1" dirty="0" smtClean="0"/>
              <a:t>Cause-and-effect: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75000"/>
              <a:buFont typeface="Monotype Sorts" pitchFamily="2" charset="2"/>
              <a:buNone/>
            </a:pPr>
            <a:r>
              <a:rPr lang="en-US" sz="3200" dirty="0" smtClean="0"/>
              <a:t>Using this criterion, managers identify the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75000"/>
              <a:buFont typeface="Monotype Sorts" pitchFamily="2" charset="2"/>
              <a:buNone/>
            </a:pPr>
            <a:r>
              <a:rPr lang="en-US" sz="3200" dirty="0" smtClean="0"/>
              <a:t>variable or variables that cause resources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75000"/>
              <a:buFont typeface="Monotype Sorts" pitchFamily="2" charset="2"/>
              <a:buNone/>
            </a:pPr>
            <a:r>
              <a:rPr lang="en-US" sz="3200" dirty="0" smtClean="0"/>
              <a:t>to be consumed.</a:t>
            </a:r>
          </a:p>
        </p:txBody>
      </p:sp>
      <p:sp>
        <p:nvSpPr>
          <p:cNvPr id="162820" name="Text Box 4"/>
          <p:cNvSpPr txBox="1">
            <a:spLocks noChangeArrowheads="1"/>
          </p:cNvSpPr>
          <p:nvPr/>
        </p:nvSpPr>
        <p:spPr bwMode="auto">
          <a:xfrm>
            <a:off x="639763" y="4478338"/>
            <a:ext cx="7861300" cy="1554162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rgbClr val="FFFF00"/>
            </a:solidFill>
            <a:miter lim="800000"/>
            <a:headEnd/>
            <a:tailEnd/>
          </a:ln>
        </p:spPr>
        <p:txBody>
          <a:bodyPr wrap="none"/>
          <a:lstStyle>
            <a:lvl1pPr defTabSz="455613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455613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455613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455613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455613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75000"/>
              <a:buFont typeface="Monotype Sorts" pitchFamily="2" charset="2"/>
              <a:buNone/>
            </a:pPr>
            <a:r>
              <a:rPr lang="en-US" sz="3200" i="1" dirty="0" smtClean="0"/>
              <a:t>Benefits-received: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75000"/>
              <a:buFont typeface="Monotype Sorts" pitchFamily="2" charset="2"/>
              <a:buNone/>
            </a:pPr>
            <a:r>
              <a:rPr lang="en-US" sz="3200" dirty="0" smtClean="0"/>
              <a:t>Using this criterion, managers identify the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75000"/>
              <a:buFont typeface="Monotype Sorts" pitchFamily="2" charset="2"/>
              <a:buNone/>
            </a:pPr>
            <a:r>
              <a:rPr lang="en-US" sz="3200" dirty="0" smtClean="0"/>
              <a:t>beneficiaries of the outputs of the cost object.</a:t>
            </a:r>
          </a:p>
        </p:txBody>
      </p:sp>
    </p:spTree>
    <p:extLst>
      <p:ext uri="{BB962C8B-B14F-4D97-AF65-F5344CB8AC3E}">
        <p14:creationId xmlns:p14="http://schemas.microsoft.com/office/powerpoint/2010/main" xmlns="" val="3354146682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62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62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819" grpId="0" animBg="1" autoUpdateAnimBg="0"/>
      <p:bldP spid="162820" grpId="0" animBg="1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Criteria to Guide</a:t>
            </a:r>
            <a:br>
              <a:rPr lang="en-US" dirty="0" smtClean="0"/>
            </a:br>
            <a:r>
              <a:rPr lang="en-US" dirty="0" smtClean="0"/>
              <a:t>Cost-Allocation Decisions</a:t>
            </a:r>
          </a:p>
        </p:txBody>
      </p:sp>
      <p:sp>
        <p:nvSpPr>
          <p:cNvPr id="40963" name="Text Box 3"/>
          <p:cNvSpPr txBox="1">
            <a:spLocks noChangeArrowheads="1"/>
          </p:cNvSpPr>
          <p:nvPr/>
        </p:nvSpPr>
        <p:spPr bwMode="auto">
          <a:xfrm>
            <a:off x="90488" y="2101850"/>
            <a:ext cx="8958262" cy="2559050"/>
          </a:xfrm>
          <a:prstGeom prst="rect">
            <a:avLst/>
          </a:prstGeom>
          <a:solidFill>
            <a:schemeClr val="bg2"/>
          </a:solidFill>
          <a:ln w="12700">
            <a:solidFill>
              <a:srgbClr val="FFFF00"/>
            </a:solidFill>
            <a:miter lim="800000"/>
            <a:headEnd/>
            <a:tailEnd/>
          </a:ln>
        </p:spPr>
        <p:txBody>
          <a:bodyPr wrap="none"/>
          <a:lstStyle>
            <a:lvl1pPr defTabSz="455613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455613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455613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455613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455613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75000"/>
              <a:buFont typeface="Monotype Sorts" pitchFamily="2" charset="2"/>
              <a:buNone/>
            </a:pPr>
            <a:r>
              <a:rPr lang="en-US" sz="3200" i="1" dirty="0" smtClean="0"/>
              <a:t>Fairness or equity: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75000"/>
              <a:buFont typeface="Monotype Sorts" pitchFamily="2" charset="2"/>
              <a:buNone/>
            </a:pPr>
            <a:r>
              <a:rPr lang="en-US" sz="3200" dirty="0" smtClean="0"/>
              <a:t>This criterion is often cited on government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75000"/>
              <a:buFont typeface="Monotype Sorts" pitchFamily="2" charset="2"/>
              <a:buNone/>
            </a:pPr>
            <a:r>
              <a:rPr lang="en-US" sz="3200" dirty="0" smtClean="0"/>
              <a:t>contracts when cost allocations are the basis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75000"/>
              <a:buFont typeface="Monotype Sorts" pitchFamily="2" charset="2"/>
              <a:buNone/>
            </a:pPr>
            <a:r>
              <a:rPr lang="en-US" sz="3200" dirty="0" smtClean="0"/>
              <a:t>for establishing a price satisfactory to the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75000"/>
              <a:buFont typeface="Monotype Sorts" pitchFamily="2" charset="2"/>
              <a:buNone/>
            </a:pPr>
            <a:r>
              <a:rPr lang="en-US" sz="3200" dirty="0" smtClean="0"/>
              <a:t>government and its suppliers.</a:t>
            </a:r>
          </a:p>
        </p:txBody>
      </p:sp>
      <p:sp>
        <p:nvSpPr>
          <p:cNvPr id="164868" name="Text Box 4"/>
          <p:cNvSpPr txBox="1">
            <a:spLocks noChangeArrowheads="1"/>
          </p:cNvSpPr>
          <p:nvPr/>
        </p:nvSpPr>
        <p:spPr bwMode="auto">
          <a:xfrm>
            <a:off x="90488" y="4660900"/>
            <a:ext cx="8958262" cy="1554163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rgbClr val="FFFF00"/>
            </a:solidFill>
            <a:miter lim="800000"/>
            <a:headEnd/>
            <a:tailEnd/>
          </a:ln>
        </p:spPr>
        <p:txBody>
          <a:bodyPr wrap="none"/>
          <a:lstStyle>
            <a:lvl1pPr defTabSz="455613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455613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455613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455613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455613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75000"/>
              <a:buFont typeface="Monotype Sorts" pitchFamily="2" charset="2"/>
              <a:buNone/>
            </a:pPr>
            <a:r>
              <a:rPr lang="en-US" sz="3200" i="1" dirty="0" smtClean="0"/>
              <a:t>Ability to bear: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75000"/>
              <a:buFont typeface="Monotype Sorts" pitchFamily="2" charset="2"/>
              <a:buNone/>
            </a:pPr>
            <a:r>
              <a:rPr lang="en-US" sz="3200" dirty="0" smtClean="0"/>
              <a:t>This criterion advocates allocating costs in proportion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75000"/>
              <a:buFont typeface="Monotype Sorts" pitchFamily="2" charset="2"/>
              <a:buNone/>
            </a:pPr>
            <a:r>
              <a:rPr lang="en-US" sz="3200" dirty="0" smtClean="0"/>
              <a:t>to the cost object’s ability to bear them.</a:t>
            </a:r>
          </a:p>
        </p:txBody>
      </p:sp>
    </p:spTree>
    <p:extLst>
      <p:ext uri="{BB962C8B-B14F-4D97-AF65-F5344CB8AC3E}">
        <p14:creationId xmlns:p14="http://schemas.microsoft.com/office/powerpoint/2010/main" xmlns="" val="1327913204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64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868" grpId="0" animBg="1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Criteria of cost allocation-issues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This “joint cost” problem arises when companies inescapably produce two or more products simultaneously out of the same process.</a:t>
            </a:r>
          </a:p>
          <a:p>
            <a:pPr eaLnBrk="1" hangingPunct="1"/>
            <a:r>
              <a:rPr lang="en-US" smtClean="0"/>
              <a:t>How do they allocate costs to jointly-produced products.</a:t>
            </a:r>
          </a:p>
          <a:p>
            <a:pPr eaLnBrk="1" hangingPunct="1"/>
            <a:r>
              <a:rPr lang="en-US" smtClean="0"/>
              <a:t>How are the resulting allocations useful?</a:t>
            </a:r>
          </a:p>
        </p:txBody>
      </p:sp>
    </p:spTree>
    <p:extLst>
      <p:ext uri="{BB962C8B-B14F-4D97-AF65-F5344CB8AC3E}">
        <p14:creationId xmlns:p14="http://schemas.microsoft.com/office/powerpoint/2010/main" xmlns="" val="2174285545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Joint-Cost Basics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i="1" dirty="0" smtClean="0">
                <a:solidFill>
                  <a:schemeClr val="accent6"/>
                </a:solidFill>
              </a:rPr>
              <a:t>Joint costs </a:t>
            </a:r>
            <a:r>
              <a:rPr lang="en-US" dirty="0" smtClean="0"/>
              <a:t>are the costs of a single production process that yields multiple products simultaneously.</a:t>
            </a:r>
          </a:p>
          <a:p>
            <a:pPr eaLnBrk="1" hangingPunct="1"/>
            <a:r>
              <a:rPr lang="en-US" dirty="0" smtClean="0"/>
              <a:t>Industries abound in which a single production process simultaneously yields two or more products.</a:t>
            </a:r>
          </a:p>
        </p:txBody>
      </p:sp>
    </p:spTree>
    <p:extLst>
      <p:ext uri="{BB962C8B-B14F-4D97-AF65-F5344CB8AC3E}">
        <p14:creationId xmlns:p14="http://schemas.microsoft.com/office/powerpoint/2010/main" xmlns="" val="3426151694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Joint-Cost Basics</a:t>
            </a:r>
          </a:p>
        </p:txBody>
      </p:sp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2741613" y="2376488"/>
            <a:ext cx="3656012" cy="91440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rgbClr val="FFFF00"/>
            </a:solidFill>
            <a:miter lim="800000"/>
            <a:headEnd/>
            <a:tailEnd/>
          </a:ln>
          <a:effectLst/>
          <a:extLst/>
        </p:spPr>
        <p:txBody>
          <a:bodyPr wrap="none" lIns="90488" tIns="44450" rIns="90488" bIns="4445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Raw milk</a:t>
            </a:r>
          </a:p>
        </p:txBody>
      </p:sp>
      <p:sp>
        <p:nvSpPr>
          <p:cNvPr id="1214468" name="Rectangle 4"/>
          <p:cNvSpPr>
            <a:spLocks noChangeArrowheads="1"/>
          </p:cNvSpPr>
          <p:nvPr/>
        </p:nvSpPr>
        <p:spPr bwMode="auto">
          <a:xfrm>
            <a:off x="211138" y="4570413"/>
            <a:ext cx="2741612" cy="91440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Cream</a:t>
            </a:r>
          </a:p>
        </p:txBody>
      </p:sp>
      <p:sp>
        <p:nvSpPr>
          <p:cNvPr id="1214469" name="Rectangle 5"/>
          <p:cNvSpPr>
            <a:spLocks noChangeArrowheads="1"/>
          </p:cNvSpPr>
          <p:nvPr/>
        </p:nvSpPr>
        <p:spPr bwMode="auto">
          <a:xfrm>
            <a:off x="3198813" y="4570413"/>
            <a:ext cx="2741612" cy="91440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Liquid</a:t>
            </a:r>
          </a:p>
        </p:txBody>
      </p:sp>
      <p:sp>
        <p:nvSpPr>
          <p:cNvPr id="1214470" name="Rectangle 6"/>
          <p:cNvSpPr>
            <a:spLocks noChangeArrowheads="1"/>
          </p:cNvSpPr>
          <p:nvPr/>
        </p:nvSpPr>
        <p:spPr bwMode="auto">
          <a:xfrm>
            <a:off x="6196013" y="4570413"/>
            <a:ext cx="2741612" cy="91440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Skim</a:t>
            </a:r>
          </a:p>
        </p:txBody>
      </p:sp>
      <p:cxnSp>
        <p:nvCxnSpPr>
          <p:cNvPr id="1214477" name="AutoShape 13"/>
          <p:cNvCxnSpPr>
            <a:cxnSpLocks noChangeShapeType="1"/>
            <a:stCxn id="6147" idx="2"/>
            <a:endCxn id="1214468" idx="0"/>
          </p:cNvCxnSpPr>
          <p:nvPr/>
        </p:nvCxnSpPr>
        <p:spPr bwMode="auto">
          <a:xfrm rot="5400000">
            <a:off x="2436813" y="2436813"/>
            <a:ext cx="1279525" cy="2987675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rgbClr val="FFFF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14478" name="AutoShape 14"/>
          <p:cNvCxnSpPr>
            <a:cxnSpLocks noChangeShapeType="1"/>
            <a:stCxn id="6147" idx="2"/>
            <a:endCxn id="1214469" idx="0"/>
          </p:cNvCxnSpPr>
          <p:nvPr/>
        </p:nvCxnSpPr>
        <p:spPr bwMode="auto">
          <a:xfrm>
            <a:off x="4570413" y="3290888"/>
            <a:ext cx="0" cy="1279525"/>
          </a:xfrm>
          <a:prstGeom prst="straightConnector1">
            <a:avLst/>
          </a:prstGeom>
          <a:noFill/>
          <a:ln w="28575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14479" name="AutoShape 15"/>
          <p:cNvCxnSpPr>
            <a:cxnSpLocks noChangeShapeType="1"/>
            <a:stCxn id="6147" idx="2"/>
            <a:endCxn id="1214470" idx="0"/>
          </p:cNvCxnSpPr>
          <p:nvPr/>
        </p:nvCxnSpPr>
        <p:spPr bwMode="auto">
          <a:xfrm rot="16200000" flipH="1">
            <a:off x="5429250" y="2432051"/>
            <a:ext cx="1279525" cy="2997200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rgbClr val="FFFF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xmlns="" val="4278859862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214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1214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214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9" dur="500"/>
                                        <p:tgtEl>
                                          <p:spTgt spid="1214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214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1214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4468" grpId="0" animBg="1" autoUpdateAnimBg="0"/>
      <p:bldP spid="1214469" grpId="0" animBg="1" autoUpdateAnimBg="0"/>
      <p:bldP spid="1214470" grpId="0" animBg="1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Joint-Cost Basics</a:t>
            </a:r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2741613" y="2376488"/>
            <a:ext cx="3656012" cy="91440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rgbClr val="FFFF00"/>
            </a:solidFill>
            <a:miter lim="800000"/>
            <a:headEnd/>
            <a:tailEnd/>
          </a:ln>
          <a:effectLst/>
          <a:extLst/>
        </p:spPr>
        <p:txBody>
          <a:bodyPr wrap="none" lIns="90488" tIns="44450" rIns="90488" bIns="4445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Coal</a:t>
            </a:r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211138" y="4570413"/>
            <a:ext cx="2741612" cy="91440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Gas</a:t>
            </a:r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3198813" y="4570413"/>
            <a:ext cx="2741612" cy="91440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Benzyl</a:t>
            </a:r>
          </a:p>
        </p:txBody>
      </p:sp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6196013" y="4570413"/>
            <a:ext cx="2741612" cy="91440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Tar</a:t>
            </a:r>
          </a:p>
        </p:txBody>
      </p:sp>
      <p:cxnSp>
        <p:nvCxnSpPr>
          <p:cNvPr id="45063" name="AutoShape 7"/>
          <p:cNvCxnSpPr>
            <a:cxnSpLocks noChangeShapeType="1"/>
            <a:stCxn id="7171" idx="2"/>
            <a:endCxn id="7172" idx="0"/>
          </p:cNvCxnSpPr>
          <p:nvPr/>
        </p:nvCxnSpPr>
        <p:spPr bwMode="auto">
          <a:xfrm rot="5400000">
            <a:off x="2436813" y="2436813"/>
            <a:ext cx="1279525" cy="2987675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rgbClr val="FFFF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064" name="AutoShape 8"/>
          <p:cNvCxnSpPr>
            <a:cxnSpLocks noChangeShapeType="1"/>
            <a:stCxn id="7171" idx="2"/>
            <a:endCxn id="7173" idx="0"/>
          </p:cNvCxnSpPr>
          <p:nvPr/>
        </p:nvCxnSpPr>
        <p:spPr bwMode="auto">
          <a:xfrm>
            <a:off x="4570413" y="3290888"/>
            <a:ext cx="0" cy="1279525"/>
          </a:xfrm>
          <a:prstGeom prst="straightConnector1">
            <a:avLst/>
          </a:prstGeom>
          <a:noFill/>
          <a:ln w="28575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065" name="AutoShape 9"/>
          <p:cNvCxnSpPr>
            <a:cxnSpLocks noChangeShapeType="1"/>
            <a:stCxn id="7171" idx="2"/>
            <a:endCxn id="7174" idx="0"/>
          </p:cNvCxnSpPr>
          <p:nvPr/>
        </p:nvCxnSpPr>
        <p:spPr bwMode="auto">
          <a:xfrm rot="16200000" flipH="1">
            <a:off x="5429250" y="2432051"/>
            <a:ext cx="1279525" cy="2997200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rgbClr val="FFFF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xmlns="" val="183726945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Main Products and Byproducts</a:t>
            </a:r>
            <a:endParaRPr lang="en-US" dirty="0" smtClean="0"/>
          </a:p>
          <a:p>
            <a:r>
              <a:rPr lang="en-US" dirty="0" smtClean="0"/>
              <a:t>Joint </a:t>
            </a:r>
            <a:r>
              <a:rPr lang="en-US" dirty="0"/>
              <a:t>Cost Terminology</a:t>
            </a:r>
            <a:endParaRPr lang="en-US" dirty="0" smtClean="0"/>
          </a:p>
          <a:p>
            <a:r>
              <a:rPr lang="en-US" dirty="0" smtClean="0"/>
              <a:t>By-Product Costs: Characteristics</a:t>
            </a:r>
          </a:p>
          <a:p>
            <a:r>
              <a:rPr lang="en-US" dirty="0" smtClean="0"/>
              <a:t>By-products </a:t>
            </a:r>
            <a:r>
              <a:rPr lang="en-US" dirty="0"/>
              <a:t>cost allocation</a:t>
            </a:r>
            <a:endParaRPr lang="en-US" dirty="0" smtClean="0"/>
          </a:p>
          <a:p>
            <a:r>
              <a:rPr lang="en-US" dirty="0" smtClean="0"/>
              <a:t>Joint </a:t>
            </a:r>
            <a:r>
              <a:rPr lang="en-US" dirty="0"/>
              <a:t>Production Process</a:t>
            </a:r>
            <a:endParaRPr lang="en-US" dirty="0" smtClean="0"/>
          </a:p>
          <a:p>
            <a:r>
              <a:rPr lang="en-US" dirty="0" smtClean="0"/>
              <a:t>By-Products</a:t>
            </a:r>
          </a:p>
          <a:p>
            <a:r>
              <a:rPr lang="en-US" dirty="0" smtClean="0"/>
              <a:t>Joint </a:t>
            </a:r>
            <a:r>
              <a:rPr lang="en-US" dirty="0"/>
              <a:t>Cost Allocation Methods</a:t>
            </a:r>
            <a:endParaRPr lang="en-US" dirty="0" smtClean="0"/>
          </a:p>
          <a:p>
            <a:r>
              <a:rPr lang="en-US" dirty="0" smtClean="0"/>
              <a:t>Criteria </a:t>
            </a:r>
            <a:r>
              <a:rPr lang="en-US" dirty="0"/>
              <a:t>to </a:t>
            </a:r>
            <a:r>
              <a:rPr lang="en-US" dirty="0" smtClean="0"/>
              <a:t>Guide Cost-Allocation </a:t>
            </a:r>
            <a:r>
              <a:rPr lang="en-US" dirty="0"/>
              <a:t>Decisions</a:t>
            </a:r>
            <a:endParaRPr lang="en-US" dirty="0" smtClean="0"/>
          </a:p>
          <a:p>
            <a:r>
              <a:rPr lang="en-US" dirty="0" smtClean="0"/>
              <a:t>Criteria </a:t>
            </a:r>
            <a:r>
              <a:rPr lang="en-US" dirty="0"/>
              <a:t>of cost allocation-issues</a:t>
            </a:r>
            <a:endParaRPr lang="en-US" dirty="0" smtClean="0"/>
          </a:p>
          <a:p>
            <a:r>
              <a:rPr lang="en-US" dirty="0" smtClean="0"/>
              <a:t>Joint-Cost </a:t>
            </a:r>
            <a:r>
              <a:rPr lang="en-US" dirty="0"/>
              <a:t>Basics</a:t>
            </a:r>
          </a:p>
        </p:txBody>
      </p:sp>
    </p:spTree>
    <p:extLst>
      <p:ext uri="{BB962C8B-B14F-4D97-AF65-F5344CB8AC3E}">
        <p14:creationId xmlns:p14="http://schemas.microsoft.com/office/powerpoint/2010/main" xmlns="" val="1951344037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819400"/>
            <a:ext cx="8229600" cy="1143000"/>
          </a:xfrm>
        </p:spPr>
        <p:txBody>
          <a:bodyPr/>
          <a:lstStyle/>
          <a:p>
            <a:r>
              <a:rPr lang="en-US" dirty="0" smtClean="0"/>
              <a:t>End of Lecture 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05421742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727</Words>
  <Application>Microsoft Office PowerPoint</Application>
  <PresentationFormat>On-screen Show (4:3)</PresentationFormat>
  <Paragraphs>113</Paragraphs>
  <Slides>22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24" baseType="lpstr">
      <vt:lpstr>Office Theme</vt:lpstr>
      <vt:lpstr>1_Office Theme</vt:lpstr>
      <vt:lpstr>Lecture 26</vt:lpstr>
      <vt:lpstr>Cost Allocation: Joint Products and By-products</vt:lpstr>
      <vt:lpstr>Main Products and Byproducts</vt:lpstr>
      <vt:lpstr>Joint Cost Terminology</vt:lpstr>
      <vt:lpstr>Joint Cost Terminology</vt:lpstr>
      <vt:lpstr>Joint Cost Terminology</vt:lpstr>
      <vt:lpstr>By-Product Costs</vt:lpstr>
      <vt:lpstr>By-products</vt:lpstr>
      <vt:lpstr>By-products cost allocation</vt:lpstr>
      <vt:lpstr>By-products cost allocation</vt:lpstr>
      <vt:lpstr>By-products cost allocation</vt:lpstr>
      <vt:lpstr>Joint Production Process</vt:lpstr>
      <vt:lpstr>By-Products</vt:lpstr>
      <vt:lpstr>Joint Cost Allocation Methods</vt:lpstr>
      <vt:lpstr>Criteria to Guide Cost-Allocation Decisions</vt:lpstr>
      <vt:lpstr>Criteria to Guide Cost-Allocation Decisions</vt:lpstr>
      <vt:lpstr>Criteria of cost allocation-issues</vt:lpstr>
      <vt:lpstr>Joint-Cost Basics</vt:lpstr>
      <vt:lpstr>Joint-Cost Basics</vt:lpstr>
      <vt:lpstr>Joint-Cost Basics</vt:lpstr>
      <vt:lpstr>Lecture Overview</vt:lpstr>
      <vt:lpstr>End of Lecture 26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22</dc:title>
  <dc:creator>MyUserName</dc:creator>
  <cp:lastModifiedBy>NTS</cp:lastModifiedBy>
  <cp:revision>11</cp:revision>
  <dcterms:created xsi:type="dcterms:W3CDTF">2012-10-23T07:47:08Z</dcterms:created>
  <dcterms:modified xsi:type="dcterms:W3CDTF">2012-11-27T05:11:21Z</dcterms:modified>
</cp:coreProperties>
</file>