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xls" ContentType="application/vnd.ms-exce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7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75" r:id="rId13"/>
    <p:sldId id="271" r:id="rId14"/>
    <p:sldId id="272" r:id="rId15"/>
    <p:sldId id="273" r:id="rId16"/>
    <p:sldId id="274" r:id="rId17"/>
    <p:sldId id="276" r:id="rId18"/>
    <p:sldId id="270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54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image" Target="../media/image4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8AE78-659A-48CD-818E-383D69898145}" type="datetimeFigureOut">
              <a:rPr lang="en-US" smtClean="0"/>
              <a:pPr/>
              <a:t>11/26/2012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F97F5-9613-4611-8F2E-99F1A8D0F4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953801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8AE78-659A-48CD-818E-383D69898145}" type="datetimeFigureOut">
              <a:rPr lang="en-US" smtClean="0"/>
              <a:pPr/>
              <a:t>11/26/2012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F97F5-9613-4611-8F2E-99F1A8D0F4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119248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8AE78-659A-48CD-818E-383D69898145}" type="datetimeFigureOut">
              <a:rPr lang="en-US" smtClean="0"/>
              <a:pPr/>
              <a:t>11/26/2012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F97F5-9613-4611-8F2E-99F1A8D0F4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222522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8AE78-659A-48CD-818E-383D69898145}" type="datetimeFigureOut">
              <a:rPr lang="en-US" smtClean="0"/>
              <a:pPr/>
              <a:t>11/26/2012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F97F5-9613-4611-8F2E-99F1A8D0F4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580143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8AE78-659A-48CD-818E-383D69898145}" type="datetimeFigureOut">
              <a:rPr lang="en-US" smtClean="0"/>
              <a:pPr/>
              <a:t>11/26/2012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F97F5-9613-4611-8F2E-99F1A8D0F4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734872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8AE78-659A-48CD-818E-383D69898145}" type="datetimeFigureOut">
              <a:rPr lang="en-US" smtClean="0"/>
              <a:pPr/>
              <a:t>11/26/2012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F97F5-9613-4611-8F2E-99F1A8D0F4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520487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8AE78-659A-48CD-818E-383D69898145}" type="datetimeFigureOut">
              <a:rPr lang="en-US" smtClean="0"/>
              <a:pPr/>
              <a:t>11/26/2012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F97F5-9613-4611-8F2E-99F1A8D0F4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196814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8AE78-659A-48CD-818E-383D69898145}" type="datetimeFigureOut">
              <a:rPr lang="en-US" smtClean="0"/>
              <a:pPr/>
              <a:t>11/26/2012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F97F5-9613-4611-8F2E-99F1A8D0F4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848056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8AE78-659A-48CD-818E-383D69898145}" type="datetimeFigureOut">
              <a:rPr lang="en-US" smtClean="0"/>
              <a:pPr/>
              <a:t>11/26/2012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F97F5-9613-4611-8F2E-99F1A8D0F4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598326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8AE78-659A-48CD-818E-383D69898145}" type="datetimeFigureOut">
              <a:rPr lang="en-US" smtClean="0"/>
              <a:pPr/>
              <a:t>11/26/2012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F97F5-9613-4611-8F2E-99F1A8D0F4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958661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8AE78-659A-48CD-818E-383D69898145}" type="datetimeFigureOut">
              <a:rPr lang="en-US" smtClean="0"/>
              <a:pPr/>
              <a:t>11/26/2012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F97F5-9613-4611-8F2E-99F1A8D0F4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215900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E8AE78-659A-48CD-818E-383D69898145}" type="datetimeFigureOut">
              <a:rPr lang="en-US" smtClean="0"/>
              <a:pPr/>
              <a:t>11/26/2012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BF97F5-9613-4611-8F2E-99F1A8D0F4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280376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Excel_97-2003_Worksheet1.xls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Excel_97-2003_Worksheet2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Excel_97-2003_Worksheet3.xls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Excel_97-2003_Worksheet4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oleObject" Target="../embeddings/oleObject1.bin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Excel_97-2003_Worksheet5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Excel_97-2003_Worksheet6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Lecture 25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05588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Overview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57200" y="1981200"/>
            <a:ext cx="62484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The Concept of Sales Mix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Multi-product break-even analysis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Assumptions of CVP Analysis</a:t>
            </a:r>
          </a:p>
        </p:txBody>
      </p:sp>
    </p:spTree>
    <p:extLst>
      <p:ext uri="{BB962C8B-B14F-4D97-AF65-F5344CB8AC3E}">
        <p14:creationId xmlns:p14="http://schemas.microsoft.com/office/powerpoint/2010/main" xmlns="" val="36085103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r>
              <a:rPr lang="en-US" smtClean="0"/>
              <a:t>Operating Leverage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371600"/>
            <a:ext cx="8153400" cy="2590800"/>
          </a:xfrm>
          <a:noFill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r>
              <a:rPr lang="en-US" sz="3000" smtClean="0"/>
              <a:t>A measure of how sensitive net income is to percentage changes in sales.</a:t>
            </a:r>
          </a:p>
          <a:p>
            <a:r>
              <a:rPr lang="en-US" sz="3000" smtClean="0"/>
              <a:t>With high leverage, a small percentage increase in sales can produce a  much larger percentage increase in net income.</a:t>
            </a:r>
          </a:p>
        </p:txBody>
      </p:sp>
      <p:grpSp>
        <p:nvGrpSpPr>
          <p:cNvPr id="76809" name="Group 9"/>
          <p:cNvGrpSpPr>
            <a:grpSpLocks/>
          </p:cNvGrpSpPr>
          <p:nvPr/>
        </p:nvGrpSpPr>
        <p:grpSpPr bwMode="auto">
          <a:xfrm>
            <a:off x="1143000" y="3962400"/>
            <a:ext cx="7040563" cy="914400"/>
            <a:chOff x="672" y="2544"/>
            <a:chExt cx="4435" cy="576"/>
          </a:xfrm>
        </p:grpSpPr>
        <p:sp>
          <p:nvSpPr>
            <p:cNvPr id="49162" name="Rectangle 5"/>
            <p:cNvSpPr>
              <a:spLocks noChangeArrowheads="1"/>
            </p:cNvSpPr>
            <p:nvPr/>
          </p:nvSpPr>
          <p:spPr bwMode="auto">
            <a:xfrm>
              <a:off x="2832" y="2604"/>
              <a:ext cx="2275" cy="5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2400" u="sng">
                  <a:solidFill>
                    <a:schemeClr val="accent2"/>
                  </a:solidFill>
                  <a:latin typeface="Arial" charset="0"/>
                </a:rPr>
                <a:t>   Contribution margin   </a:t>
              </a:r>
              <a:endParaRPr lang="en-US" sz="2400">
                <a:solidFill>
                  <a:schemeClr val="accent2"/>
                </a:solidFill>
                <a:latin typeface="Arial" charset="0"/>
              </a:endParaRPr>
            </a:p>
            <a:p>
              <a:r>
                <a:rPr lang="en-US" sz="2400">
                  <a:solidFill>
                    <a:schemeClr val="accent2"/>
                  </a:solidFill>
                  <a:latin typeface="Arial" charset="0"/>
                </a:rPr>
                <a:t>            Net income</a:t>
              </a:r>
            </a:p>
          </p:txBody>
        </p:sp>
        <p:sp>
          <p:nvSpPr>
            <p:cNvPr id="49163" name="Rectangle 6"/>
            <p:cNvSpPr>
              <a:spLocks noChangeArrowheads="1"/>
            </p:cNvSpPr>
            <p:nvPr/>
          </p:nvSpPr>
          <p:spPr bwMode="auto">
            <a:xfrm>
              <a:off x="672" y="2544"/>
              <a:ext cx="1821" cy="5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ctr"/>
              <a:r>
                <a:rPr lang="en-US" sz="2400">
                  <a:solidFill>
                    <a:schemeClr val="accent2"/>
                  </a:solidFill>
                  <a:latin typeface="Arial" charset="0"/>
                </a:rPr>
                <a:t>Degree of</a:t>
              </a:r>
            </a:p>
            <a:p>
              <a:pPr algn="ctr"/>
              <a:r>
                <a:rPr lang="en-US" sz="2400">
                  <a:solidFill>
                    <a:schemeClr val="accent2"/>
                  </a:solidFill>
                  <a:latin typeface="Arial" charset="0"/>
                </a:rPr>
                <a:t>operating leverage</a:t>
              </a:r>
            </a:p>
          </p:txBody>
        </p:sp>
        <p:sp>
          <p:nvSpPr>
            <p:cNvPr id="49164" name="Text Box 8"/>
            <p:cNvSpPr txBox="1">
              <a:spLocks noChangeArrowheads="1"/>
            </p:cNvSpPr>
            <p:nvPr/>
          </p:nvSpPr>
          <p:spPr bwMode="auto">
            <a:xfrm>
              <a:off x="2496" y="2688"/>
              <a:ext cx="24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>
                  <a:solidFill>
                    <a:schemeClr val="accent2"/>
                  </a:solidFill>
                </a:rPr>
                <a:t>=</a:t>
              </a:r>
            </a:p>
          </p:txBody>
        </p:sp>
      </p:grpSp>
      <p:grpSp>
        <p:nvGrpSpPr>
          <p:cNvPr id="76814" name="Group 14"/>
          <p:cNvGrpSpPr>
            <a:grpSpLocks/>
          </p:cNvGrpSpPr>
          <p:nvPr/>
        </p:nvGrpSpPr>
        <p:grpSpPr bwMode="auto">
          <a:xfrm>
            <a:off x="3276600" y="5184775"/>
            <a:ext cx="1905000" cy="1063625"/>
            <a:chOff x="2064" y="3266"/>
            <a:chExt cx="1200" cy="670"/>
          </a:xfrm>
        </p:grpSpPr>
        <p:sp>
          <p:nvSpPr>
            <p:cNvPr id="49158" name="Oval 10"/>
            <p:cNvSpPr>
              <a:spLocks noChangeArrowheads="1"/>
            </p:cNvSpPr>
            <p:nvPr/>
          </p:nvSpPr>
          <p:spPr bwMode="auto">
            <a:xfrm>
              <a:off x="2640" y="3696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9159" name="Line 11"/>
            <p:cNvSpPr>
              <a:spLocks noChangeShapeType="1"/>
            </p:cNvSpPr>
            <p:nvPr/>
          </p:nvSpPr>
          <p:spPr bwMode="auto">
            <a:xfrm flipV="1">
              <a:off x="2112" y="3504"/>
              <a:ext cx="1152" cy="384"/>
            </a:xfrm>
            <a:prstGeom prst="line">
              <a:avLst/>
            </a:prstGeom>
            <a:noFill/>
            <a:ln w="57150">
              <a:solidFill>
                <a:srgbClr val="33CC3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9160" name="Rectangle 12"/>
            <p:cNvSpPr>
              <a:spLocks noChangeArrowheads="1"/>
            </p:cNvSpPr>
            <p:nvPr/>
          </p:nvSpPr>
          <p:spPr bwMode="auto">
            <a:xfrm rot="-1229035">
              <a:off x="2064" y="3648"/>
              <a:ext cx="288" cy="192"/>
            </a:xfrm>
            <a:prstGeom prst="rect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9161" name="AutoShape 13"/>
            <p:cNvSpPr>
              <a:spLocks noChangeArrowheads="1"/>
            </p:cNvSpPr>
            <p:nvPr/>
          </p:nvSpPr>
          <p:spPr bwMode="auto">
            <a:xfrm rot="-1186872">
              <a:off x="3007" y="3266"/>
              <a:ext cx="192" cy="240"/>
            </a:xfrm>
            <a:prstGeom prst="downArrow">
              <a:avLst>
                <a:gd name="adj1" fmla="val 50000"/>
                <a:gd name="adj2" fmla="val 31250"/>
              </a:avLst>
            </a:prstGeom>
            <a:solidFill>
              <a:srgbClr val="FF33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2715829108"/>
      </p:ext>
    </p:extLst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76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7" presetClass="entr" presetSubtype="1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68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68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1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68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68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03" grpId="0" build="p" autoUpdateAnimBg="0" advAuto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r>
              <a:rPr lang="en-US" smtClean="0"/>
              <a:t>Operating Leverage</a:t>
            </a:r>
          </a:p>
        </p:txBody>
      </p:sp>
      <p:graphicFrame>
        <p:nvGraphicFramePr>
          <p:cNvPr id="50179" name="Object 3"/>
          <p:cNvGraphicFramePr>
            <a:graphicFrameLocks/>
          </p:cNvGraphicFramePr>
          <p:nvPr/>
        </p:nvGraphicFramePr>
        <p:xfrm>
          <a:off x="1495425" y="1247775"/>
          <a:ext cx="6353175" cy="3127375"/>
        </p:xfrm>
        <a:graphic>
          <a:graphicData uri="http://schemas.openxmlformats.org/presentationml/2006/ole">
            <p:oleObj spid="_x0000_s1037" name="Worksheet" r:id="rId3" imgW="2715120" imgH="1280160" progId="Excel.Sheet.8">
              <p:embed/>
            </p:oleObj>
          </a:graphicData>
        </a:graphic>
      </p:graphicFrame>
      <p:grpSp>
        <p:nvGrpSpPr>
          <p:cNvPr id="78856" name="Group 8"/>
          <p:cNvGrpSpPr>
            <a:grpSpLocks/>
          </p:cNvGrpSpPr>
          <p:nvPr/>
        </p:nvGrpSpPr>
        <p:grpSpPr bwMode="auto">
          <a:xfrm>
            <a:off x="2286000" y="4572000"/>
            <a:ext cx="4111625" cy="1187450"/>
            <a:chOff x="1440" y="2976"/>
            <a:chExt cx="2590" cy="748"/>
          </a:xfrm>
        </p:grpSpPr>
        <p:sp>
          <p:nvSpPr>
            <p:cNvPr id="50304" name="Rectangle 6"/>
            <p:cNvSpPr>
              <a:spLocks noChangeArrowheads="1"/>
            </p:cNvSpPr>
            <p:nvPr/>
          </p:nvSpPr>
          <p:spPr bwMode="auto">
            <a:xfrm>
              <a:off x="1440" y="2976"/>
              <a:ext cx="1794" cy="7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3600" u="sng">
                  <a:solidFill>
                    <a:srgbClr val="0000CC"/>
                  </a:solidFill>
                  <a:latin typeface="Arial" charset="0"/>
                </a:rPr>
                <a:t>   $100,000   </a:t>
              </a:r>
              <a:endParaRPr lang="en-US" sz="3600">
                <a:solidFill>
                  <a:srgbClr val="0000CC"/>
                </a:solidFill>
                <a:latin typeface="Arial" charset="0"/>
              </a:endParaRPr>
            </a:p>
            <a:p>
              <a:r>
                <a:rPr lang="en-US" sz="3600">
                  <a:solidFill>
                    <a:srgbClr val="0000CC"/>
                  </a:solidFill>
                  <a:latin typeface="Arial" charset="0"/>
                </a:rPr>
                <a:t>     $20,000</a:t>
              </a:r>
            </a:p>
          </p:txBody>
        </p:sp>
        <p:sp>
          <p:nvSpPr>
            <p:cNvPr id="50305" name="Rectangle 7"/>
            <p:cNvSpPr>
              <a:spLocks noChangeArrowheads="1"/>
            </p:cNvSpPr>
            <p:nvPr/>
          </p:nvSpPr>
          <p:spPr bwMode="auto">
            <a:xfrm>
              <a:off x="3348" y="3102"/>
              <a:ext cx="682" cy="4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3600">
                  <a:solidFill>
                    <a:srgbClr val="0000CC"/>
                  </a:solidFill>
                  <a:latin typeface="Arial" charset="0"/>
                </a:rPr>
                <a:t>=   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2663446832"/>
      </p:ext>
    </p:extLst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88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88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r>
              <a:rPr lang="en-US" smtClean="0"/>
              <a:t>Operating Leverage</a:t>
            </a:r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600200"/>
            <a:ext cx="8001000" cy="2362200"/>
          </a:xfrm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pPr algn="ctr">
              <a:buFont typeface="Wingdings" pitchFamily="2" charset="2"/>
              <a:buNone/>
              <a:defRPr/>
            </a:pPr>
            <a:r>
              <a:rPr lang="en-US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With a measure of operating leverage of 5, if Wind increases its sales by 10%,  net income would increase by 50%.</a:t>
            </a:r>
          </a:p>
        </p:txBody>
      </p:sp>
      <p:graphicFrame>
        <p:nvGraphicFramePr>
          <p:cNvPr id="80901" name="Object 5"/>
          <p:cNvGraphicFramePr>
            <a:graphicFrameLocks/>
          </p:cNvGraphicFramePr>
          <p:nvPr/>
        </p:nvGraphicFramePr>
        <p:xfrm>
          <a:off x="1066800" y="3200400"/>
          <a:ext cx="7467600" cy="1981200"/>
        </p:xfrm>
        <a:graphic>
          <a:graphicData uri="http://schemas.openxmlformats.org/presentationml/2006/ole">
            <p:oleObj spid="_x0000_s2061" name="Worksheet" r:id="rId3" imgW="3075480" imgH="736560" progId="Excel.Sheet.8">
              <p:embed/>
            </p:oleObj>
          </a:graphicData>
        </a:graphic>
      </p:graphicFrame>
      <p:sp>
        <p:nvSpPr>
          <p:cNvPr id="80902" name="AutoShape 6"/>
          <p:cNvSpPr>
            <a:spLocks noChangeArrowheads="1"/>
          </p:cNvSpPr>
          <p:nvPr/>
        </p:nvSpPr>
        <p:spPr bwMode="auto">
          <a:xfrm>
            <a:off x="3657600" y="5257800"/>
            <a:ext cx="5410200" cy="914400"/>
          </a:xfrm>
          <a:custGeom>
            <a:avLst/>
            <a:gdLst>
              <a:gd name="T0" fmla="*/ 4057650 w 21600"/>
              <a:gd name="T1" fmla="*/ 0 h 21600"/>
              <a:gd name="T2" fmla="*/ 0 w 21600"/>
              <a:gd name="T3" fmla="*/ 457200 h 21600"/>
              <a:gd name="T4" fmla="*/ 4057650 w 21600"/>
              <a:gd name="T5" fmla="*/ 914400 h 21600"/>
              <a:gd name="T6" fmla="*/ 5410200 w 21600"/>
              <a:gd name="T7" fmla="*/ 4572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rgbClr val="0066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600">
                <a:solidFill>
                  <a:schemeClr val="bg1"/>
                </a:solidFill>
              </a:rPr>
              <a:t>Here’s the proof!</a:t>
            </a:r>
          </a:p>
        </p:txBody>
      </p:sp>
    </p:spTree>
    <p:extLst>
      <p:ext uri="{BB962C8B-B14F-4D97-AF65-F5344CB8AC3E}">
        <p14:creationId xmlns:p14="http://schemas.microsoft.com/office/powerpoint/2010/main" xmlns="" val="3380035291"/>
      </p:ext>
    </p:extLst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09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8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809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809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902" grpId="0" animBg="1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Operating Leverage</a:t>
            </a:r>
          </a:p>
        </p:txBody>
      </p:sp>
      <p:graphicFrame>
        <p:nvGraphicFramePr>
          <p:cNvPr id="52227" name="Object 3"/>
          <p:cNvGraphicFramePr>
            <a:graphicFrameLocks/>
          </p:cNvGraphicFramePr>
          <p:nvPr/>
        </p:nvGraphicFramePr>
        <p:xfrm>
          <a:off x="762000" y="1219200"/>
          <a:ext cx="7924800" cy="2968625"/>
        </p:xfrm>
        <a:graphic>
          <a:graphicData uri="http://schemas.openxmlformats.org/presentationml/2006/ole">
            <p:oleObj spid="_x0000_s3085" name="Worksheet" r:id="rId3" imgW="3470400" imgH="1275840" progId="Excel.Sheet.8">
              <p:embed/>
            </p:oleObj>
          </a:graphicData>
        </a:graphic>
      </p:graphicFrame>
      <p:sp>
        <p:nvSpPr>
          <p:cNvPr id="108548" name="Rectangle 4"/>
          <p:cNvSpPr>
            <a:spLocks noChangeArrowheads="1"/>
          </p:cNvSpPr>
          <p:nvPr/>
        </p:nvSpPr>
        <p:spPr bwMode="auto">
          <a:xfrm>
            <a:off x="762000" y="4343400"/>
            <a:ext cx="4495800" cy="990600"/>
          </a:xfrm>
          <a:prstGeom prst="rect">
            <a:avLst/>
          </a:prstGeom>
          <a:solidFill>
            <a:srgbClr val="CCECFF"/>
          </a:solidFill>
          <a:ln w="9525">
            <a:solidFill>
              <a:srgbClr val="0000CC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/>
          <a:p>
            <a:pPr algn="ctr"/>
            <a:r>
              <a:rPr lang="en-US">
                <a:solidFill>
                  <a:srgbClr val="0000CC"/>
                </a:solidFill>
              </a:rPr>
              <a:t>10% increase in sales from</a:t>
            </a:r>
          </a:p>
          <a:p>
            <a:pPr algn="ctr"/>
            <a:r>
              <a:rPr lang="en-US">
                <a:solidFill>
                  <a:srgbClr val="0000CC"/>
                </a:solidFill>
              </a:rPr>
              <a:t>$250,000 to $275,000 . . .</a:t>
            </a:r>
          </a:p>
        </p:txBody>
      </p:sp>
      <p:sp>
        <p:nvSpPr>
          <p:cNvPr id="108549" name="Rectangle 5"/>
          <p:cNvSpPr>
            <a:spLocks noChangeArrowheads="1"/>
          </p:cNvSpPr>
          <p:nvPr/>
        </p:nvSpPr>
        <p:spPr bwMode="auto">
          <a:xfrm>
            <a:off x="3657600" y="5422900"/>
            <a:ext cx="5181600" cy="1066800"/>
          </a:xfrm>
          <a:prstGeom prst="rect">
            <a:avLst/>
          </a:prstGeom>
          <a:solidFill>
            <a:srgbClr val="E5FFE5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 wrap="none" anchor="ctr"/>
          <a:lstStyle/>
          <a:p>
            <a:pPr algn="ctr"/>
            <a:r>
              <a:rPr lang="en-US">
                <a:solidFill>
                  <a:srgbClr val="006600"/>
                </a:solidFill>
              </a:rPr>
              <a:t>. . . results in a 50% increase in</a:t>
            </a:r>
          </a:p>
          <a:p>
            <a:pPr algn="ctr"/>
            <a:r>
              <a:rPr lang="en-US">
                <a:solidFill>
                  <a:srgbClr val="006600"/>
                </a:solidFill>
              </a:rPr>
              <a:t>income from $20,000 to $30,000.</a:t>
            </a:r>
          </a:p>
        </p:txBody>
      </p:sp>
    </p:spTree>
    <p:extLst>
      <p:ext uri="{BB962C8B-B14F-4D97-AF65-F5344CB8AC3E}">
        <p14:creationId xmlns:p14="http://schemas.microsoft.com/office/powerpoint/2010/main" xmlns="" val="3207586434"/>
      </p:ext>
    </p:extLst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85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85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85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85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548" grpId="0" animBg="1" autoUpdateAnimBg="0"/>
      <p:bldP spid="108549" grpId="0" animBg="1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1240B29-F687-4F45-9708-019B960494DF}">
              <a14:hiddenLine xmlns:a14="http://schemas.microsoft.com/office/drawing/2010/main" xmlns="" w="12699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r>
              <a:rPr lang="en-US" dirty="0" smtClean="0"/>
              <a:t>MCQs Test</a:t>
            </a:r>
            <a:endParaRPr lang="en-US" sz="3600" dirty="0" smtClean="0">
              <a:sym typeface="Wingdings" pitchFamily="2" charset="2"/>
            </a:endParaRP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143000"/>
            <a:ext cx="8153400" cy="5143500"/>
          </a:xfrm>
          <a:solidFill>
            <a:srgbClr val="EDECD2"/>
          </a:solidFill>
          <a:ln w="12699">
            <a:solidFill>
              <a:srgbClr val="0000CC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pPr>
              <a:buFont typeface="Wingdings" pitchFamily="2" charset="2"/>
              <a:buNone/>
            </a:pPr>
            <a:r>
              <a:rPr lang="en-US" sz="2800" dirty="0" smtClean="0"/>
              <a:t> 	The average selling price of a cup of coffee is $1.49 and the average variable expense per cup is $0.36. The average fixed expense per month is $1,300. 2,100 cups are sold each month on average. 	What is the operating leverage?</a:t>
            </a:r>
          </a:p>
          <a:p>
            <a:pPr lvl="1">
              <a:buFont typeface="Wingdings" pitchFamily="2" charset="2"/>
              <a:buNone/>
            </a:pPr>
            <a:r>
              <a:rPr lang="en-US" dirty="0" smtClean="0"/>
              <a:t>a. 2.21</a:t>
            </a:r>
          </a:p>
          <a:p>
            <a:pPr lvl="1">
              <a:buFont typeface="Wingdings" pitchFamily="2" charset="2"/>
              <a:buNone/>
            </a:pPr>
            <a:r>
              <a:rPr lang="en-US" dirty="0" smtClean="0"/>
              <a:t>b. 0.45</a:t>
            </a:r>
          </a:p>
          <a:p>
            <a:pPr lvl="1">
              <a:buFont typeface="Wingdings" pitchFamily="2" charset="2"/>
              <a:buNone/>
            </a:pPr>
            <a:r>
              <a:rPr lang="en-US" dirty="0" smtClean="0"/>
              <a:t>c. 0.34</a:t>
            </a:r>
          </a:p>
          <a:p>
            <a:pPr lvl="1">
              <a:buFont typeface="Wingdings" pitchFamily="2" charset="2"/>
              <a:buNone/>
            </a:pPr>
            <a:r>
              <a:rPr lang="en-US" dirty="0" smtClean="0"/>
              <a:t>d. 2.92</a:t>
            </a:r>
          </a:p>
        </p:txBody>
      </p:sp>
    </p:spTree>
    <p:extLst>
      <p:ext uri="{BB962C8B-B14F-4D97-AF65-F5344CB8AC3E}">
        <p14:creationId xmlns:p14="http://schemas.microsoft.com/office/powerpoint/2010/main" xmlns="" val="665783076"/>
      </p:ext>
    </p:extLst>
  </p:cSld>
  <p:clrMapOvr>
    <a:masterClrMapping/>
  </p:clrMapOvr>
  <p:transition spd="med">
    <p:blinds dir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1240B29-F687-4F45-9708-019B960494DF}">
              <a14:hiddenLine xmlns:a14="http://schemas.microsoft.com/office/drawing/2010/main" xmlns="" w="12699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r>
              <a:rPr lang="en-US" dirty="0"/>
              <a:t>MCQs Test</a:t>
            </a:r>
            <a:endParaRPr lang="en-US" sz="3600" dirty="0" smtClean="0">
              <a:sym typeface="Wingdings" pitchFamily="2" charset="2"/>
            </a:endParaRP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143000"/>
            <a:ext cx="8153400" cy="5143500"/>
          </a:xfrm>
          <a:solidFill>
            <a:srgbClr val="EDECD2"/>
          </a:solidFill>
          <a:ln w="12699">
            <a:solidFill>
              <a:srgbClr val="0000CC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pPr>
              <a:buFont typeface="Wingdings" pitchFamily="2" charset="2"/>
              <a:buNone/>
            </a:pPr>
            <a:r>
              <a:rPr lang="en-US" sz="2800" dirty="0" smtClean="0"/>
              <a:t> 	The average selling price of a cup of coffee is $1.49 and the average variable expense per cup is $0.36. The average fixed expense per month is $1,300. 2,100 cups are sold each month on average. 	What is the operating leverage?</a:t>
            </a:r>
          </a:p>
          <a:p>
            <a:pPr lvl="1">
              <a:buFont typeface="Wingdings" pitchFamily="2" charset="2"/>
              <a:buNone/>
            </a:pPr>
            <a:r>
              <a:rPr lang="en-US" dirty="0" smtClean="0"/>
              <a:t>a. 2.21</a:t>
            </a:r>
          </a:p>
          <a:p>
            <a:pPr lvl="1">
              <a:buFont typeface="Wingdings" pitchFamily="2" charset="2"/>
              <a:buNone/>
            </a:pPr>
            <a:r>
              <a:rPr lang="en-US" dirty="0" smtClean="0"/>
              <a:t>b. 0.45</a:t>
            </a:r>
          </a:p>
          <a:p>
            <a:pPr lvl="1">
              <a:buFont typeface="Wingdings" pitchFamily="2" charset="2"/>
              <a:buNone/>
            </a:pPr>
            <a:r>
              <a:rPr lang="en-US" dirty="0" smtClean="0"/>
              <a:t>c. 0.34</a:t>
            </a:r>
          </a:p>
          <a:p>
            <a:pPr lvl="1">
              <a:buFont typeface="Wingdings" pitchFamily="2" charset="2"/>
              <a:buNone/>
            </a:pPr>
            <a:r>
              <a:rPr lang="en-US" dirty="0" smtClean="0"/>
              <a:t>d. 2.92</a:t>
            </a:r>
          </a:p>
        </p:txBody>
      </p:sp>
      <p:sp>
        <p:nvSpPr>
          <p:cNvPr id="54276" name="Oval 4"/>
          <p:cNvSpPr>
            <a:spLocks noChangeArrowheads="1"/>
          </p:cNvSpPr>
          <p:nvPr/>
        </p:nvSpPr>
        <p:spPr bwMode="auto">
          <a:xfrm rot="299043">
            <a:off x="1174959" y="3441402"/>
            <a:ext cx="305363" cy="456672"/>
          </a:xfrm>
          <a:prstGeom prst="ellipse">
            <a:avLst/>
          </a:prstGeom>
          <a:noFill/>
          <a:ln w="50799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3927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343389730"/>
              </p:ext>
            </p:extLst>
          </p:nvPr>
        </p:nvGraphicFramePr>
        <p:xfrm>
          <a:off x="3733800" y="1066800"/>
          <a:ext cx="5067300" cy="2763838"/>
        </p:xfrm>
        <a:graphic>
          <a:graphicData uri="http://schemas.openxmlformats.org/presentationml/2006/ole">
            <p:oleObj spid="_x0000_s4120" name="Worksheet" r:id="rId3" imgW="6074640" imgH="3312720" progId="Excel.Sheet.8">
              <p:embed/>
            </p:oleObj>
          </a:graphicData>
        </a:graphic>
      </p:graphicFrame>
      <p:grpSp>
        <p:nvGrpSpPr>
          <p:cNvPr id="139272" name="Group 8"/>
          <p:cNvGrpSpPr>
            <a:grpSpLocks/>
          </p:cNvGrpSpPr>
          <p:nvPr/>
        </p:nvGrpSpPr>
        <p:grpSpPr bwMode="auto">
          <a:xfrm>
            <a:off x="2286000" y="3670300"/>
            <a:ext cx="6516688" cy="2476500"/>
            <a:chOff x="1440" y="2312"/>
            <a:chExt cx="4105" cy="1560"/>
          </a:xfrm>
        </p:grpSpPr>
        <p:sp>
          <p:nvSpPr>
            <p:cNvPr id="54279" name="Line 5"/>
            <p:cNvSpPr>
              <a:spLocks noChangeShapeType="1"/>
            </p:cNvSpPr>
            <p:nvPr/>
          </p:nvSpPr>
          <p:spPr bwMode="auto">
            <a:xfrm flipH="1" flipV="1">
              <a:off x="1440" y="2312"/>
              <a:ext cx="720" cy="424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aphicFrame>
          <p:nvGraphicFramePr>
            <p:cNvPr id="54280" name="Object 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3010174478"/>
                </p:ext>
              </p:extLst>
            </p:nvPr>
          </p:nvGraphicFramePr>
          <p:xfrm>
            <a:off x="2112" y="2448"/>
            <a:ext cx="3433" cy="1424"/>
          </p:xfrm>
          <a:graphic>
            <a:graphicData uri="http://schemas.openxmlformats.org/presentationml/2006/ole">
              <p:oleObj spid="_x0000_s4121" name="Equation" r:id="rId4" imgW="5448300" imgH="2260600" progId="Equation.3">
                <p:embed/>
              </p:oleObj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xmlns="" val="382228280"/>
      </p:ext>
    </p:extLst>
  </p:cSld>
  <p:clrMapOvr>
    <a:masterClrMapping/>
  </p:clrMapOvr>
  <p:transition spd="med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9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39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1240B29-F687-4F45-9708-019B960494DF}">
              <a14:hiddenLine xmlns:a14="http://schemas.microsoft.com/office/drawing/2010/main" xmlns="" w="12699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r>
              <a:rPr lang="en-US" dirty="0"/>
              <a:t>MCQs Test</a:t>
            </a:r>
            <a:endParaRPr lang="en-US" sz="3600" dirty="0" smtClean="0">
              <a:sym typeface="Wingdings" pitchFamily="2" charset="2"/>
            </a:endParaRP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143000"/>
            <a:ext cx="8153400" cy="5143500"/>
          </a:xfrm>
          <a:solidFill>
            <a:srgbClr val="EDECD2"/>
          </a:solidFill>
          <a:ln w="12699">
            <a:solidFill>
              <a:srgbClr val="0000CC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pPr marL="0" indent="0">
              <a:buFont typeface="Wingdings" pitchFamily="2" charset="2"/>
              <a:buNone/>
              <a:tabLst>
                <a:tab pos="457200" algn="l"/>
              </a:tabLst>
            </a:pPr>
            <a:r>
              <a:rPr lang="en-US" sz="2800" dirty="0" smtClean="0"/>
              <a:t> 	Average selling price of a cup of coffee is $1.49, the average variable expense per cup is $0.36, and the average fixed expense per month is $1,300. 2,100 cups are sold each month on average.</a:t>
            </a:r>
          </a:p>
          <a:p>
            <a:pPr marL="0" indent="0">
              <a:buFont typeface="Wingdings" pitchFamily="2" charset="2"/>
              <a:buNone/>
              <a:tabLst>
                <a:tab pos="457200" algn="l"/>
              </a:tabLst>
            </a:pPr>
            <a:r>
              <a:rPr lang="en-US" sz="2800" dirty="0" smtClean="0"/>
              <a:t>	If sales increase by 20%, by how much should net income increase?</a:t>
            </a:r>
          </a:p>
          <a:p>
            <a:pPr marL="228600" lvl="1" indent="0">
              <a:buFont typeface="Wingdings" pitchFamily="2" charset="2"/>
              <a:buNone/>
              <a:tabLst>
                <a:tab pos="457200" algn="l"/>
              </a:tabLst>
            </a:pPr>
            <a:r>
              <a:rPr lang="en-US" dirty="0" smtClean="0"/>
              <a:t>a. 30.0%</a:t>
            </a:r>
          </a:p>
          <a:p>
            <a:pPr marL="228600" lvl="1" indent="0">
              <a:buFont typeface="Wingdings" pitchFamily="2" charset="2"/>
              <a:buNone/>
              <a:tabLst>
                <a:tab pos="457200" algn="l"/>
              </a:tabLst>
            </a:pPr>
            <a:r>
              <a:rPr lang="en-US" dirty="0" smtClean="0"/>
              <a:t>b. 20.0%</a:t>
            </a:r>
          </a:p>
          <a:p>
            <a:pPr marL="228600" lvl="1" indent="0">
              <a:buFont typeface="Wingdings" pitchFamily="2" charset="2"/>
              <a:buNone/>
              <a:tabLst>
                <a:tab pos="457200" algn="l"/>
              </a:tabLst>
            </a:pPr>
            <a:r>
              <a:rPr lang="en-US" dirty="0" smtClean="0"/>
              <a:t>c. 22.1%</a:t>
            </a:r>
          </a:p>
          <a:p>
            <a:pPr marL="228600" lvl="1" indent="0">
              <a:buFont typeface="Wingdings" pitchFamily="2" charset="2"/>
              <a:buNone/>
              <a:tabLst>
                <a:tab pos="457200" algn="l"/>
              </a:tabLst>
            </a:pPr>
            <a:r>
              <a:rPr lang="en-US" dirty="0" smtClean="0"/>
              <a:t>d. 44.2%</a:t>
            </a:r>
          </a:p>
        </p:txBody>
      </p:sp>
    </p:spTree>
    <p:extLst>
      <p:ext uri="{BB962C8B-B14F-4D97-AF65-F5344CB8AC3E}">
        <p14:creationId xmlns:p14="http://schemas.microsoft.com/office/powerpoint/2010/main" xmlns="" val="3410752523"/>
      </p:ext>
    </p:extLst>
  </p:cSld>
  <p:clrMapOvr>
    <a:masterClrMapping/>
  </p:clrMapOvr>
  <p:transition spd="med">
    <p:blinds dir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1240B29-F687-4F45-9708-019B960494DF}">
              <a14:hiddenLine xmlns:a14="http://schemas.microsoft.com/office/drawing/2010/main" xmlns="" w="12699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r>
              <a:rPr lang="en-US" dirty="0"/>
              <a:t>MCQs Test</a:t>
            </a:r>
            <a:endParaRPr lang="en-US" sz="3600" dirty="0" smtClean="0">
              <a:sym typeface="Wingdings" pitchFamily="2" charset="2"/>
            </a:endParaRP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143000"/>
            <a:ext cx="8153400" cy="5143500"/>
          </a:xfrm>
          <a:solidFill>
            <a:srgbClr val="EDECD2"/>
          </a:solidFill>
          <a:ln w="12699">
            <a:solidFill>
              <a:srgbClr val="0000CC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pPr marL="0" indent="0">
              <a:buFont typeface="Wingdings" pitchFamily="2" charset="2"/>
              <a:buNone/>
              <a:tabLst>
                <a:tab pos="457200" algn="l"/>
              </a:tabLst>
            </a:pPr>
            <a:r>
              <a:rPr lang="en-US" sz="2800" smtClean="0"/>
              <a:t> 	At Coffee Klatch the average selling price of a cup of coffee is $1.49, the average variable expense per cup is $0.36, and the average fixed expense per month is $1,300. 2,100 cups are sold each month on average.</a:t>
            </a:r>
          </a:p>
          <a:p>
            <a:pPr marL="0" indent="0">
              <a:buFont typeface="Wingdings" pitchFamily="2" charset="2"/>
              <a:buNone/>
              <a:tabLst>
                <a:tab pos="457200" algn="l"/>
              </a:tabLst>
            </a:pPr>
            <a:r>
              <a:rPr lang="en-US" sz="2800" smtClean="0"/>
              <a:t>	If sales increase by 20%, by how much should net income increase?</a:t>
            </a:r>
          </a:p>
          <a:p>
            <a:pPr marL="228600" lvl="1" indent="0">
              <a:buFont typeface="Wingdings" pitchFamily="2" charset="2"/>
              <a:buNone/>
              <a:tabLst>
                <a:tab pos="457200" algn="l"/>
              </a:tabLst>
            </a:pPr>
            <a:r>
              <a:rPr lang="en-US" smtClean="0"/>
              <a:t>a. 30.0%</a:t>
            </a:r>
          </a:p>
          <a:p>
            <a:pPr marL="228600" lvl="1" indent="0">
              <a:buFont typeface="Wingdings" pitchFamily="2" charset="2"/>
              <a:buNone/>
              <a:tabLst>
                <a:tab pos="457200" algn="l"/>
              </a:tabLst>
            </a:pPr>
            <a:r>
              <a:rPr lang="en-US" smtClean="0"/>
              <a:t>b. 20.0%</a:t>
            </a:r>
          </a:p>
          <a:p>
            <a:pPr marL="228600" lvl="1" indent="0">
              <a:buFont typeface="Wingdings" pitchFamily="2" charset="2"/>
              <a:buNone/>
              <a:tabLst>
                <a:tab pos="457200" algn="l"/>
              </a:tabLst>
            </a:pPr>
            <a:r>
              <a:rPr lang="en-US" smtClean="0"/>
              <a:t>c. 22.1%</a:t>
            </a:r>
          </a:p>
          <a:p>
            <a:pPr marL="228600" lvl="1" indent="0">
              <a:buFont typeface="Wingdings" pitchFamily="2" charset="2"/>
              <a:buNone/>
              <a:tabLst>
                <a:tab pos="457200" algn="l"/>
              </a:tabLst>
            </a:pPr>
            <a:r>
              <a:rPr lang="en-US" smtClean="0"/>
              <a:t>d. 44.2%</a:t>
            </a:r>
          </a:p>
        </p:txBody>
      </p:sp>
      <p:sp>
        <p:nvSpPr>
          <p:cNvPr id="56324" name="Oval 4"/>
          <p:cNvSpPr>
            <a:spLocks noChangeArrowheads="1"/>
          </p:cNvSpPr>
          <p:nvPr/>
        </p:nvSpPr>
        <p:spPr bwMode="auto">
          <a:xfrm>
            <a:off x="762000" y="5443220"/>
            <a:ext cx="635000" cy="635000"/>
          </a:xfrm>
          <a:prstGeom prst="ellipse">
            <a:avLst/>
          </a:prstGeom>
          <a:noFill/>
          <a:ln w="50799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42343" name="Group 7"/>
          <p:cNvGrpSpPr>
            <a:grpSpLocks/>
          </p:cNvGrpSpPr>
          <p:nvPr/>
        </p:nvGrpSpPr>
        <p:grpSpPr bwMode="auto">
          <a:xfrm>
            <a:off x="2209800" y="4343400"/>
            <a:ext cx="6324600" cy="1257300"/>
            <a:chOff x="1392" y="2736"/>
            <a:chExt cx="3984" cy="792"/>
          </a:xfrm>
        </p:grpSpPr>
        <p:sp>
          <p:nvSpPr>
            <p:cNvPr id="56326" name="Line 5"/>
            <p:cNvSpPr>
              <a:spLocks noChangeShapeType="1"/>
            </p:cNvSpPr>
            <p:nvPr/>
          </p:nvSpPr>
          <p:spPr bwMode="auto">
            <a:xfrm flipH="1">
              <a:off x="1392" y="3312"/>
              <a:ext cx="720" cy="216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aphicFrame>
          <p:nvGraphicFramePr>
            <p:cNvPr id="56327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840781538"/>
                </p:ext>
              </p:extLst>
            </p:nvPr>
          </p:nvGraphicFramePr>
          <p:xfrm>
            <a:off x="2112" y="2736"/>
            <a:ext cx="3264" cy="738"/>
          </p:xfrm>
          <a:graphic>
            <a:graphicData uri="http://schemas.openxmlformats.org/presentationml/2006/ole">
              <p:oleObj spid="_x0000_s5133" name="Worksheet" r:id="rId3" imgW="6236280" imgH="1404720" progId="Excel.Sheet.8">
                <p:embed/>
              </p:oleObj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xmlns="" val="3502220395"/>
      </p:ext>
    </p:extLst>
  </p:cSld>
  <p:clrMapOvr>
    <a:masterClrMapping/>
  </p:clrMapOvr>
  <p:transition spd="med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2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3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r>
              <a:rPr lang="en-US" smtClean="0"/>
              <a:t>Note: Verify increase in profit</a:t>
            </a:r>
          </a:p>
        </p:txBody>
      </p:sp>
      <p:graphicFrame>
        <p:nvGraphicFramePr>
          <p:cNvPr id="5734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940962473"/>
              </p:ext>
            </p:extLst>
          </p:nvPr>
        </p:nvGraphicFramePr>
        <p:xfrm>
          <a:off x="1066800" y="1847850"/>
          <a:ext cx="7362825" cy="3848100"/>
        </p:xfrm>
        <a:graphic>
          <a:graphicData uri="http://schemas.openxmlformats.org/presentationml/2006/ole">
            <p:oleObj spid="_x0000_s6161" name="Worksheet" r:id="rId3" imgW="8850240" imgH="4622760" progId="Excel.Sheet.8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90556882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0"/>
            <a:ext cx="8229600" cy="1143000"/>
          </a:xfrm>
        </p:spPr>
        <p:txBody>
          <a:bodyPr/>
          <a:lstStyle/>
          <a:p>
            <a:r>
              <a:rPr lang="en-US" dirty="0" smtClean="0"/>
              <a:t>Practice Question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00495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659676265"/>
              </p:ext>
            </p:extLst>
          </p:nvPr>
        </p:nvGraphicFramePr>
        <p:xfrm>
          <a:off x="609601" y="838200"/>
          <a:ext cx="7391398" cy="1296924"/>
        </p:xfrm>
        <a:graphic>
          <a:graphicData uri="http://schemas.openxmlformats.org/drawingml/2006/table">
            <a:tbl>
              <a:tblPr firstRow="1" firstCol="1" bandRow="1"/>
              <a:tblGrid>
                <a:gridCol w="1904999"/>
                <a:gridCol w="1676400"/>
                <a:gridCol w="2362200"/>
                <a:gridCol w="1447799"/>
              </a:tblGrid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Company</a:t>
                      </a:r>
                      <a:endParaRPr lang="en-US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Sales</a:t>
                      </a:r>
                      <a:endParaRPr lang="en-US" sz="20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Contribution Margin</a:t>
                      </a:r>
                      <a:endParaRPr lang="en-US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Net Profit</a:t>
                      </a:r>
                      <a:endParaRPr lang="en-US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A</a:t>
                      </a:r>
                      <a:endParaRPr lang="en-US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500000</a:t>
                      </a:r>
                      <a:endParaRPr lang="en-US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200000</a:t>
                      </a:r>
                      <a:endParaRPr lang="en-US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50000</a:t>
                      </a:r>
                      <a:endParaRPr lang="en-US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B</a:t>
                      </a:r>
                      <a:endParaRPr lang="en-US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500000</a:t>
                      </a:r>
                      <a:endParaRPr lang="en-US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100000</a:t>
                      </a:r>
                      <a:endParaRPr lang="en-US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50000</a:t>
                      </a:r>
                      <a:endParaRPr lang="en-US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C</a:t>
                      </a:r>
                      <a:endParaRPr lang="en-US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500000</a:t>
                      </a:r>
                      <a:endParaRPr lang="en-US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450000</a:t>
                      </a:r>
                      <a:endParaRPr lang="en-US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50000</a:t>
                      </a:r>
                      <a:endParaRPr lang="en-US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228600" y="2438400"/>
            <a:ext cx="8458200" cy="41242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dirty="0"/>
              <a:t>Required</a:t>
            </a:r>
            <a:endParaRPr lang="en-US" sz="2400" dirty="0"/>
          </a:p>
          <a:p>
            <a:pPr marL="457200" lvl="0" indent="-457200" algn="just">
              <a:buFont typeface="+mj-lt"/>
              <a:buAutoNum type="arabicPeriod"/>
            </a:pPr>
            <a:r>
              <a:rPr lang="en-US" sz="2400" dirty="0"/>
              <a:t>Calculate the operating leverage factors of each </a:t>
            </a:r>
            <a:r>
              <a:rPr lang="en-US" sz="2400" dirty="0" smtClean="0"/>
              <a:t>company</a:t>
            </a:r>
          </a:p>
          <a:p>
            <a:pPr marL="457200" lvl="0" indent="-457200" algn="just">
              <a:buFont typeface="+mj-lt"/>
              <a:buAutoNum type="arabicPeriod"/>
            </a:pPr>
            <a:endParaRPr lang="en-US" sz="1400" dirty="0"/>
          </a:p>
          <a:p>
            <a:pPr marL="457200" lvl="0" indent="-457200" algn="just">
              <a:buFont typeface="+mj-lt"/>
              <a:buAutoNum type="arabicPeriod"/>
            </a:pPr>
            <a:r>
              <a:rPr lang="en-US" sz="2400" dirty="0"/>
              <a:t>If the sales are increased by </a:t>
            </a:r>
            <a:r>
              <a:rPr lang="en-US" sz="2400" dirty="0" smtClean="0"/>
              <a:t>10</a:t>
            </a:r>
            <a:r>
              <a:rPr lang="en-US" sz="2400" dirty="0"/>
              <a:t>% that what percentage would be increased in net profit of each company</a:t>
            </a:r>
            <a:r>
              <a:rPr lang="en-US" sz="2400" dirty="0" smtClean="0"/>
              <a:t>?</a:t>
            </a:r>
          </a:p>
          <a:p>
            <a:pPr marL="457200" lvl="0" indent="-457200" algn="just">
              <a:buFont typeface="+mj-lt"/>
              <a:buAutoNum type="arabicPeriod"/>
            </a:pPr>
            <a:endParaRPr lang="en-US" sz="1600" dirty="0"/>
          </a:p>
          <a:p>
            <a:pPr marL="457200" lvl="0" indent="-457200" algn="just">
              <a:buFont typeface="+mj-lt"/>
              <a:buAutoNum type="arabicPeriod"/>
            </a:pPr>
            <a:r>
              <a:rPr lang="en-US" sz="2400" dirty="0"/>
              <a:t>What would be the sales revenue break-even in dollars keeping in mind the requirement no. </a:t>
            </a:r>
            <a:r>
              <a:rPr lang="en-US" sz="2400" dirty="0" smtClean="0"/>
              <a:t>2</a:t>
            </a:r>
          </a:p>
          <a:p>
            <a:pPr marL="457200" lvl="0" indent="-457200" algn="just">
              <a:buFont typeface="+mj-lt"/>
              <a:buAutoNum type="arabicPeriod"/>
            </a:pPr>
            <a:endParaRPr lang="en-US" sz="1600" dirty="0"/>
          </a:p>
          <a:p>
            <a:pPr marL="457200" lvl="0" indent="-457200" algn="just">
              <a:buFont typeface="+mj-lt"/>
              <a:buAutoNum type="arabicPeriod"/>
            </a:pPr>
            <a:r>
              <a:rPr lang="en-US" sz="2400" dirty="0"/>
              <a:t>If the budged sales are $500000 for each company that what would be the safety margin keeping in mind the breakeven calculated in requirement C. </a:t>
            </a:r>
          </a:p>
        </p:txBody>
      </p:sp>
    </p:spTree>
    <p:extLst>
      <p:ext uri="{BB962C8B-B14F-4D97-AF65-F5344CB8AC3E}">
        <p14:creationId xmlns:p14="http://schemas.microsoft.com/office/powerpoint/2010/main" xmlns="" val="24083750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78543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944014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565648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1143000"/>
          </a:xfrm>
        </p:spPr>
        <p:txBody>
          <a:bodyPr/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Lecture Overview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7150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Basics of Cost-Volume-Profit (CVP)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Analysis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The Contribution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Approach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Contribution Margin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Ratio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Changes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in Fixed Costs and Sales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Volume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Break-Even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Analysis</a:t>
            </a:r>
          </a:p>
          <a:p>
            <a:pPr lvl="1"/>
            <a:r>
              <a:rPr lang="en-US" dirty="0">
                <a:latin typeface="Times New Roman" pitchFamily="18" charset="0"/>
                <a:cs typeface="Times New Roman" pitchFamily="18" charset="0"/>
              </a:rPr>
              <a:t>Equation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Method</a:t>
            </a:r>
          </a:p>
          <a:p>
            <a:pPr lvl="1"/>
            <a:r>
              <a:rPr lang="en-US" dirty="0">
                <a:latin typeface="Times New Roman" pitchFamily="18" charset="0"/>
                <a:cs typeface="Times New Roman" pitchFamily="18" charset="0"/>
              </a:rPr>
              <a:t>Contribution Margin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Method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CVP Relationships in Graphic Form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Target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Profit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Analysis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The Margin of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Safety</a:t>
            </a:r>
          </a:p>
          <a:p>
            <a:pPr marL="457200" indent="-457200"/>
            <a:r>
              <a:rPr lang="en-US" dirty="0">
                <a:latin typeface="Times New Roman" pitchFamily="18" charset="0"/>
                <a:cs typeface="Times New Roman" pitchFamily="18" charset="0"/>
              </a:rPr>
              <a:t>The Concept of Sales Mix</a:t>
            </a:r>
          </a:p>
          <a:p>
            <a:pPr marL="457200" indent="-457200"/>
            <a:r>
              <a:rPr lang="en-US" dirty="0">
                <a:latin typeface="Times New Roman" pitchFamily="18" charset="0"/>
                <a:cs typeface="Times New Roman" pitchFamily="18" charset="0"/>
              </a:rPr>
              <a:t>Multi-product break-even analysis</a:t>
            </a:r>
          </a:p>
          <a:p>
            <a:pPr marL="457200" indent="-457200"/>
            <a:r>
              <a:rPr lang="en-US" dirty="0">
                <a:latin typeface="Times New Roman" pitchFamily="18" charset="0"/>
                <a:cs typeface="Times New Roman" pitchFamily="18" charset="0"/>
              </a:rPr>
              <a:t>Assumptions of CVP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Analysis</a:t>
            </a:r>
          </a:p>
          <a:p>
            <a:pPr marL="457200" indent="-457200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Operating Leverage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marL="457200" lvl="1" indent="0">
              <a:buNone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640250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895600"/>
            <a:ext cx="8229600" cy="1143000"/>
          </a:xfrm>
          <a:noFill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r>
              <a:rPr lang="en-US" dirty="0" smtClean="0"/>
              <a:t>End of Chapter 6</a:t>
            </a:r>
          </a:p>
        </p:txBody>
      </p:sp>
    </p:spTree>
    <p:extLst>
      <p:ext uri="{BB962C8B-B14F-4D97-AF65-F5344CB8AC3E}">
        <p14:creationId xmlns:p14="http://schemas.microsoft.com/office/powerpoint/2010/main" xmlns="" val="1843617204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239</TotalTime>
  <Words>310</Words>
  <Application>Microsoft Office PowerPoint</Application>
  <PresentationFormat>On-screen Show (4:3)</PresentationFormat>
  <Paragraphs>94</Paragraphs>
  <Slides>18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Office Theme</vt:lpstr>
      <vt:lpstr>Worksheet</vt:lpstr>
      <vt:lpstr>Equation</vt:lpstr>
      <vt:lpstr>Lecture 25</vt:lpstr>
      <vt:lpstr>Lecture Overview</vt:lpstr>
      <vt:lpstr>Operating Leverage</vt:lpstr>
      <vt:lpstr>Operating Leverage</vt:lpstr>
      <vt:lpstr>Operating Leverage</vt:lpstr>
      <vt:lpstr>Operating Leverage</vt:lpstr>
      <vt:lpstr>MCQs Test</vt:lpstr>
      <vt:lpstr>MCQs Test</vt:lpstr>
      <vt:lpstr>MCQs Test</vt:lpstr>
      <vt:lpstr>MCQs Test</vt:lpstr>
      <vt:lpstr>Note: Verify increase in profit</vt:lpstr>
      <vt:lpstr>Practice Question</vt:lpstr>
      <vt:lpstr>Slide 13</vt:lpstr>
      <vt:lpstr>Slide 14</vt:lpstr>
      <vt:lpstr>Slide 15</vt:lpstr>
      <vt:lpstr>Slide 16</vt:lpstr>
      <vt:lpstr>Lecture Overview</vt:lpstr>
      <vt:lpstr>End of Chapter 6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19</dc:title>
  <dc:creator>MyUserName</dc:creator>
  <cp:lastModifiedBy>NTS</cp:lastModifiedBy>
  <cp:revision>18</cp:revision>
  <dcterms:created xsi:type="dcterms:W3CDTF">2012-10-23T07:45:20Z</dcterms:created>
  <dcterms:modified xsi:type="dcterms:W3CDTF">2012-11-26T07:11:02Z</dcterms:modified>
</cp:coreProperties>
</file>