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75" r:id="rId4"/>
    <p:sldId id="274" r:id="rId5"/>
    <p:sldId id="276" r:id="rId6"/>
    <p:sldId id="285" r:id="rId7"/>
    <p:sldId id="286" r:id="rId8"/>
    <p:sldId id="287" r:id="rId9"/>
    <p:sldId id="288" r:id="rId10"/>
    <p:sldId id="277" r:id="rId11"/>
    <p:sldId id="279" r:id="rId12"/>
    <p:sldId id="280" r:id="rId13"/>
    <p:sldId id="281" r:id="rId14"/>
    <p:sldId id="278" r:id="rId15"/>
    <p:sldId id="282" r:id="rId16"/>
    <p:sldId id="289" r:id="rId17"/>
    <p:sldId id="283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538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1924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2252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8014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3487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2048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9681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4805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98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5866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159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8037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Microsoft_Office_Excel_97-2003_Worksheet2.xls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Practice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5588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Contribution Margin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Method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MCQs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Test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CVP Relationships in Graphic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Form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CVP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Graph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Target Profit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Analysis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CVP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Equation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Contribution Margin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Approach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Margin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xmlns="" val="3140171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09600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spcBef>
                <a:spcPts val="300"/>
              </a:spcBef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Company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Oliver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located in Karachi manufactures computer casing. The firm`s fixed costs are Rs. 4000000 per month while prices are Rs. 3000 and Variable Cost Rs. 2000 each. Company sold 5000 components during the previous year.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300"/>
              </a:spcBef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300"/>
              </a:spcBef>
              <a:buNone/>
            </a:pP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Requirements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300"/>
              </a:spcBef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Compute the break-even point in units.</a:t>
            </a:r>
          </a:p>
          <a:p>
            <a:pPr lvl="0" algn="just">
              <a:spcBef>
                <a:spcPts val="300"/>
              </a:spcBef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What will the new break-even point be if fixed costs increase by 10 percent?</a:t>
            </a:r>
          </a:p>
          <a:p>
            <a:pPr lvl="0" algn="just">
              <a:spcBef>
                <a:spcPts val="300"/>
              </a:spcBef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What was the company`s net income for the prior year?</a:t>
            </a:r>
          </a:p>
          <a:p>
            <a:pPr lvl="0" algn="just">
              <a:spcBef>
                <a:spcPts val="300"/>
              </a:spcBef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sales manager believes that a reduction in the sales price to Rs 2500 will result in orders for 1200 more components each year. What will be break-even point be if price is changed?</a:t>
            </a:r>
          </a:p>
          <a:p>
            <a:pPr lvl="0" algn="just">
              <a:spcBef>
                <a:spcPts val="300"/>
              </a:spcBef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Should the price change discuss in requirement (4) be made?</a:t>
            </a:r>
          </a:p>
          <a:p>
            <a:pPr>
              <a:spcBef>
                <a:spcPts val="3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5281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202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849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The Concept of Sales Mix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8001000" cy="48006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z="3000" smtClean="0"/>
              <a:t>Sales mix is the relative proportions in which a company’s products are sold.</a:t>
            </a:r>
          </a:p>
          <a:p>
            <a:r>
              <a:rPr lang="en-US" sz="3000" smtClean="0"/>
              <a:t>Different products have different selling prices, cost structures, and contribution margins.</a:t>
            </a:r>
            <a:br>
              <a:rPr lang="en-US" sz="3000" smtClean="0"/>
            </a:br>
            <a:endParaRPr lang="en-US" sz="3000" smtClean="0"/>
          </a:p>
          <a:p>
            <a:pPr algn="ctr">
              <a:buFont typeface="Wingdings" pitchFamily="2" charset="2"/>
              <a:buNone/>
            </a:pPr>
            <a:r>
              <a:rPr lang="en-US" sz="3000" smtClean="0">
                <a:solidFill>
                  <a:srgbClr val="0000CC"/>
                </a:solidFill>
              </a:rPr>
              <a:t>  Let’s assume Wind sells bikes and carts and see how we deal with break-even analysis.</a:t>
            </a:r>
            <a:endParaRPr lang="en-US" sz="300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0381087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 autoUpdateAnimBg="0" advAuto="200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Multi-product break-even analysis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19200"/>
            <a:ext cx="8001000" cy="9906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2800" smtClean="0"/>
              <a:t>	Wind Bicycle Co. provides the following information:</a:t>
            </a:r>
            <a:endParaRPr lang="en-US" sz="3000" smtClean="0"/>
          </a:p>
        </p:txBody>
      </p:sp>
      <p:graphicFrame>
        <p:nvGraphicFramePr>
          <p:cNvPr id="59396" name="Object 4"/>
          <p:cNvGraphicFramePr>
            <a:graphicFrameLocks/>
          </p:cNvGraphicFramePr>
          <p:nvPr/>
        </p:nvGraphicFramePr>
        <p:xfrm>
          <a:off x="209550" y="2286000"/>
          <a:ext cx="8934450" cy="2314575"/>
        </p:xfrm>
        <a:graphic>
          <a:graphicData uri="http://schemas.openxmlformats.org/presentationml/2006/ole">
            <p:oleObj spid="_x0000_s1029" name="Worksheet" r:id="rId3" imgW="4926600" imgH="1379880" progId="Excel.Sheet.8">
              <p:embed/>
            </p:oleObj>
          </a:graphicData>
        </a:graphic>
      </p:graphicFrame>
      <p:grpSp>
        <p:nvGrpSpPr>
          <p:cNvPr id="84103" name="Group 135"/>
          <p:cNvGrpSpPr>
            <a:grpSpLocks/>
          </p:cNvGrpSpPr>
          <p:nvPr/>
        </p:nvGrpSpPr>
        <p:grpSpPr bwMode="auto">
          <a:xfrm>
            <a:off x="4038600" y="3276600"/>
            <a:ext cx="4506913" cy="2435225"/>
            <a:chOff x="2544" y="2064"/>
            <a:chExt cx="2839" cy="1534"/>
          </a:xfrm>
        </p:grpSpPr>
        <p:grpSp>
          <p:nvGrpSpPr>
            <p:cNvPr id="59521" name="Group 134"/>
            <p:cNvGrpSpPr>
              <a:grpSpLocks/>
            </p:cNvGrpSpPr>
            <p:nvPr/>
          </p:nvGrpSpPr>
          <p:grpSpPr bwMode="auto">
            <a:xfrm>
              <a:off x="2544" y="3120"/>
              <a:ext cx="2839" cy="478"/>
              <a:chOff x="2544" y="3120"/>
              <a:chExt cx="2839" cy="478"/>
            </a:xfrm>
          </p:grpSpPr>
          <p:sp>
            <p:nvSpPr>
              <p:cNvPr id="59523" name="Rectangle 6"/>
              <p:cNvSpPr>
                <a:spLocks noChangeArrowheads="1"/>
              </p:cNvSpPr>
              <p:nvPr/>
            </p:nvSpPr>
            <p:spPr bwMode="auto">
              <a:xfrm>
                <a:off x="2544" y="3120"/>
                <a:ext cx="1192" cy="4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 u="sng">
                    <a:latin typeface="Arial" charset="0"/>
                  </a:rPr>
                  <a:t>    $265,000   </a:t>
                </a:r>
                <a:endParaRPr lang="en-US" sz="2200">
                  <a:latin typeface="Arial" charset="0"/>
                </a:endParaRPr>
              </a:p>
              <a:p>
                <a:r>
                  <a:rPr lang="en-US" sz="2200">
                    <a:latin typeface="Arial" charset="0"/>
                  </a:rPr>
                  <a:t>    $550,00</a:t>
                </a:r>
              </a:p>
            </p:txBody>
          </p:sp>
          <p:sp>
            <p:nvSpPr>
              <p:cNvPr id="59524" name="Rectangle 7"/>
              <p:cNvSpPr>
                <a:spLocks noChangeArrowheads="1"/>
              </p:cNvSpPr>
              <p:nvPr/>
            </p:nvSpPr>
            <p:spPr bwMode="auto">
              <a:xfrm>
                <a:off x="3696" y="3216"/>
                <a:ext cx="1687" cy="2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>
                    <a:latin typeface="Arial" charset="0"/>
                  </a:rPr>
                  <a:t>=  48.2% (rounded)</a:t>
                </a:r>
              </a:p>
            </p:txBody>
          </p:sp>
        </p:grpSp>
        <p:sp>
          <p:nvSpPr>
            <p:cNvPr id="59522" name="Line 8"/>
            <p:cNvSpPr>
              <a:spLocks noChangeShapeType="1"/>
            </p:cNvSpPr>
            <p:nvPr/>
          </p:nvSpPr>
          <p:spPr bwMode="auto">
            <a:xfrm flipV="1">
              <a:off x="5040" y="2064"/>
              <a:ext cx="288" cy="124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161567497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Multi-product break-even analysis</a:t>
            </a:r>
          </a:p>
        </p:txBody>
      </p:sp>
      <p:graphicFrame>
        <p:nvGraphicFramePr>
          <p:cNvPr id="144517" name="Object 13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1066800" y="1066800"/>
          <a:ext cx="6400800" cy="1770063"/>
        </p:xfrm>
        <a:graphic>
          <a:graphicData uri="http://schemas.openxmlformats.org/presentationml/2006/ole">
            <p:oleObj spid="_x0000_s2056" name="Equation" r:id="rId3" imgW="6337300" imgH="1752600" progId="Equation.3">
              <p:embed/>
            </p:oleObj>
          </a:graphicData>
        </a:graphic>
      </p:graphicFrame>
      <p:graphicFrame>
        <p:nvGraphicFramePr>
          <p:cNvPr id="144518" name="Object 134"/>
          <p:cNvGraphicFramePr>
            <a:graphicFrameLocks/>
          </p:cNvGraphicFramePr>
          <p:nvPr/>
        </p:nvGraphicFramePr>
        <p:xfrm>
          <a:off x="152400" y="2971800"/>
          <a:ext cx="8991600" cy="2914650"/>
        </p:xfrm>
        <a:graphic>
          <a:graphicData uri="http://schemas.openxmlformats.org/presentationml/2006/ole">
            <p:oleObj spid="_x0000_s2057" name="Worksheet" r:id="rId4" imgW="4325400" imgH="1404720" progId="Excel.Sheet.8">
              <p:embed/>
            </p:oleObj>
          </a:graphicData>
        </a:graphic>
      </p:graphicFrame>
      <p:grpSp>
        <p:nvGrpSpPr>
          <p:cNvPr id="144521" name="Group 137"/>
          <p:cNvGrpSpPr>
            <a:grpSpLocks/>
          </p:cNvGrpSpPr>
          <p:nvPr/>
        </p:nvGrpSpPr>
        <p:grpSpPr bwMode="auto">
          <a:xfrm>
            <a:off x="3352800" y="4800600"/>
            <a:ext cx="3505200" cy="366713"/>
            <a:chOff x="2112" y="3024"/>
            <a:chExt cx="2208" cy="231"/>
          </a:xfrm>
        </p:grpSpPr>
        <p:sp>
          <p:nvSpPr>
            <p:cNvPr id="60423" name="Text Box 135"/>
            <p:cNvSpPr txBox="1">
              <a:spLocks noChangeArrowheads="1"/>
            </p:cNvSpPr>
            <p:nvPr/>
          </p:nvSpPr>
          <p:spPr bwMode="auto">
            <a:xfrm>
              <a:off x="2112" y="3024"/>
              <a:ext cx="1200" cy="231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 dirty="0">
                  <a:latin typeface="Arial" charset="0"/>
                </a:rPr>
                <a:t>Rounding error</a:t>
              </a:r>
            </a:p>
          </p:txBody>
        </p:sp>
        <p:sp>
          <p:nvSpPr>
            <p:cNvPr id="60424" name="Line 136"/>
            <p:cNvSpPr>
              <a:spLocks noChangeShapeType="1"/>
            </p:cNvSpPr>
            <p:nvPr/>
          </p:nvSpPr>
          <p:spPr bwMode="auto">
            <a:xfrm flipV="1">
              <a:off x="3264" y="3072"/>
              <a:ext cx="1056" cy="96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549874235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Assumptions of CVP Analysis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6172200" cy="48006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SzPct val="100000"/>
              <a:buFont typeface="Wingdings" pitchFamily="2" charset="2"/>
              <a:buChar char=""/>
            </a:pPr>
            <a:r>
              <a:rPr lang="en-US" sz="2800" smtClean="0"/>
              <a:t>Selling price is constant throughout the entire relevant range.</a:t>
            </a:r>
          </a:p>
          <a:p>
            <a:pPr>
              <a:buSzPct val="100000"/>
              <a:buFont typeface="Wingdings" pitchFamily="2" charset="2"/>
              <a:buChar char=""/>
            </a:pPr>
            <a:r>
              <a:rPr lang="en-US" sz="2800" smtClean="0"/>
              <a:t>Costs are linear throughout the entire relevant range.</a:t>
            </a:r>
          </a:p>
          <a:p>
            <a:pPr>
              <a:buSzPct val="100000"/>
              <a:buFont typeface="Wingdings" pitchFamily="2" charset="2"/>
              <a:buChar char=""/>
            </a:pPr>
            <a:r>
              <a:rPr lang="en-US" sz="2800" smtClean="0"/>
              <a:t>In multi-product companies, the sales mix is constant.</a:t>
            </a:r>
          </a:p>
          <a:p>
            <a:pPr>
              <a:buSzPct val="100000"/>
              <a:buFont typeface="Wingdings" pitchFamily="2" charset="2"/>
              <a:buChar char=""/>
            </a:pPr>
            <a:r>
              <a:rPr lang="en-US" sz="2800" smtClean="0"/>
              <a:t>In manufacturing companies, inventories do not change (units produced = units sold).</a:t>
            </a:r>
          </a:p>
        </p:txBody>
      </p:sp>
    </p:spTree>
    <p:extLst>
      <p:ext uri="{BB962C8B-B14F-4D97-AF65-F5344CB8AC3E}">
        <p14:creationId xmlns:p14="http://schemas.microsoft.com/office/powerpoint/2010/main" xmlns="" val="3674212782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Tim`s Bicycle shop </a:t>
            </a:r>
            <a:r>
              <a:rPr lang="en-US" sz="2400" dirty="0" smtClean="0"/>
              <a:t>sells </a:t>
            </a:r>
            <a:r>
              <a:rPr lang="en-US" sz="2400" dirty="0"/>
              <a:t>speed </a:t>
            </a:r>
            <a:r>
              <a:rPr lang="en-US" sz="2400" dirty="0" smtClean="0"/>
              <a:t>race bicycles</a:t>
            </a:r>
            <a:r>
              <a:rPr lang="en-US" sz="2400" dirty="0"/>
              <a:t>. For purposes of a cost volume profit analysis, the shop owner has divided sales into two categories as follows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6456126"/>
              </p:ext>
            </p:extLst>
          </p:nvPr>
        </p:nvGraphicFramePr>
        <p:xfrm>
          <a:off x="685800" y="1600200"/>
          <a:ext cx="7467599" cy="1051560"/>
        </p:xfrm>
        <a:graphic>
          <a:graphicData uri="http://schemas.openxmlformats.org/drawingml/2006/table">
            <a:tbl>
              <a:tblPr firstRow="1" firstCol="1" bandRow="1"/>
              <a:tblGrid>
                <a:gridCol w="2064421"/>
                <a:gridCol w="1401768"/>
                <a:gridCol w="1580175"/>
                <a:gridCol w="2421235"/>
              </a:tblGrid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Product Type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Sales Price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Invoice Cost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Sales Commissions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High Quality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$500 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$275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$25 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Medium Quality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300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135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15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04800" y="2743200"/>
            <a:ext cx="8534400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000" dirty="0">
                <a:latin typeface="Times New Roman" pitchFamily="18" charset="0"/>
                <a:ea typeface="Calibri"/>
                <a:cs typeface="Times New Roman" pitchFamily="18" charset="0"/>
              </a:rPr>
              <a:t>Three quarters of the shop`s sales are medium-quality bikes. The shop`s annual fixed expenses are $65000. (in the following requirements, ignore income tax)</a:t>
            </a:r>
          </a:p>
          <a:p>
            <a:pPr>
              <a:lnSpc>
                <a:spcPct val="115000"/>
              </a:lnSpc>
            </a:pPr>
            <a:r>
              <a:rPr lang="en-US" sz="2000" b="1" dirty="0">
                <a:latin typeface="Times New Roman" pitchFamily="18" charset="0"/>
                <a:ea typeface="Calibri"/>
                <a:cs typeface="Times New Roman" pitchFamily="18" charset="0"/>
              </a:rPr>
              <a:t>Required</a:t>
            </a:r>
            <a:endParaRPr lang="en-US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000" dirty="0">
                <a:latin typeface="Times New Roman" pitchFamily="18" charset="0"/>
                <a:ea typeface="Calibri"/>
                <a:cs typeface="Times New Roman" pitchFamily="18" charset="0"/>
              </a:rPr>
              <a:t>Compute the unit contribution margin for each product type.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000" dirty="0">
                <a:latin typeface="Times New Roman" pitchFamily="18" charset="0"/>
                <a:ea typeface="Calibri"/>
                <a:cs typeface="Times New Roman" pitchFamily="18" charset="0"/>
              </a:rPr>
              <a:t>What is the shop`s sales mix?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000" dirty="0">
                <a:latin typeface="Times New Roman" pitchFamily="18" charset="0"/>
                <a:ea typeface="Calibri"/>
                <a:cs typeface="Times New Roman" pitchFamily="18" charset="0"/>
              </a:rPr>
              <a:t>Compute the weighted-average unit contribution margin, assuming a constant sales mix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000" dirty="0">
                <a:latin typeface="Times New Roman" pitchFamily="18" charset="0"/>
                <a:ea typeface="Calibri"/>
                <a:cs typeface="Times New Roman" pitchFamily="18" charset="0"/>
              </a:rPr>
              <a:t>What is the shop`s break-even sales volume in dollars? Assume a constant sales mix.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2000" dirty="0">
                <a:latin typeface="Times New Roman" pitchFamily="18" charset="0"/>
                <a:ea typeface="Calibri"/>
                <a:cs typeface="Times New Roman" pitchFamily="18" charset="0"/>
              </a:rPr>
              <a:t>How many bicycles of each type must be sold to earn a target net income of $48,750? Assume a constant sales mix.</a:t>
            </a:r>
          </a:p>
        </p:txBody>
      </p:sp>
    </p:spTree>
    <p:extLst>
      <p:ext uri="{BB962C8B-B14F-4D97-AF65-F5344CB8AC3E}">
        <p14:creationId xmlns:p14="http://schemas.microsoft.com/office/powerpoint/2010/main" xmlns="" val="852518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7302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8090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9297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86800" cy="1143000"/>
          </a:xfrm>
        </p:spPr>
        <p:txBody>
          <a:bodyPr>
            <a:noAutofit/>
          </a:bodyPr>
          <a:lstStyle/>
          <a:p>
            <a:r>
              <a:rPr lang="en-US" sz="2000" b="1" dirty="0"/>
              <a:t>Tim`s Bicycle shop </a:t>
            </a:r>
            <a:r>
              <a:rPr lang="en-US" sz="2000" b="1" dirty="0" smtClean="0"/>
              <a:t>sells </a:t>
            </a:r>
            <a:r>
              <a:rPr lang="en-US" sz="2000" b="1" dirty="0"/>
              <a:t>speed </a:t>
            </a:r>
            <a:r>
              <a:rPr lang="en-US" sz="2000" b="1" dirty="0" smtClean="0"/>
              <a:t>race bicycles</a:t>
            </a:r>
            <a:r>
              <a:rPr lang="en-US" sz="2000" b="1" dirty="0"/>
              <a:t>. For purposes of a cost volume profit analysis, the shop owner has divided sales into </a:t>
            </a:r>
            <a:r>
              <a:rPr lang="en-US" sz="2000" b="1" dirty="0" smtClean="0"/>
              <a:t>three </a:t>
            </a:r>
            <a:r>
              <a:rPr lang="en-US" sz="2000" b="1" dirty="0"/>
              <a:t>categories as follows</a:t>
            </a:r>
            <a:r>
              <a:rPr lang="en-US" sz="2000" b="1" dirty="0" smtClean="0"/>
              <a:t>:</a:t>
            </a:r>
            <a:endParaRPr lang="en-US" sz="20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8564207"/>
              </p:ext>
            </p:extLst>
          </p:nvPr>
        </p:nvGraphicFramePr>
        <p:xfrm>
          <a:off x="609600" y="1524000"/>
          <a:ext cx="8001000" cy="1261872"/>
        </p:xfrm>
        <a:graphic>
          <a:graphicData uri="http://schemas.openxmlformats.org/drawingml/2006/table">
            <a:tbl>
              <a:tblPr firstRow="1" firstCol="1" bandRow="1"/>
              <a:tblGrid>
                <a:gridCol w="2000250"/>
                <a:gridCol w="2000250"/>
                <a:gridCol w="2000250"/>
                <a:gridCol w="200025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Product Type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Sales Price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Invoice Cost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Sales Commissions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High Quality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$500 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$275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$25 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Medium Quality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Low Quality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04800" y="2819400"/>
            <a:ext cx="86868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Two quarters of the shop`s sales are low-quality bikes and one quarter each to the high quality and medium quality. The shop`s annual fixed expenses are $67500. (In the following requirements, ignore income tax)</a:t>
            </a:r>
          </a:p>
          <a:p>
            <a:endParaRPr lang="en-US" sz="1100" b="1" dirty="0" smtClean="0"/>
          </a:p>
          <a:p>
            <a:r>
              <a:rPr lang="en-US" sz="2000" b="1" dirty="0" smtClean="0"/>
              <a:t>Required</a:t>
            </a:r>
            <a:endParaRPr lang="en-US" sz="2000" dirty="0"/>
          </a:p>
          <a:p>
            <a:pPr lvl="0"/>
            <a:r>
              <a:rPr lang="en-US" sz="2000" dirty="0"/>
              <a:t>Compute the unit contribution margin for each product type.</a:t>
            </a:r>
          </a:p>
          <a:p>
            <a:pPr lvl="0"/>
            <a:r>
              <a:rPr lang="en-US" sz="2000" dirty="0"/>
              <a:t>What is the shop`s sales mix?</a:t>
            </a:r>
          </a:p>
          <a:p>
            <a:pPr lvl="0"/>
            <a:r>
              <a:rPr lang="en-US" sz="2000" dirty="0"/>
              <a:t>Compute the weighted-average unit contribution margin, assuming a constant sales mix</a:t>
            </a:r>
          </a:p>
          <a:p>
            <a:pPr lvl="0"/>
            <a:r>
              <a:rPr lang="en-US" sz="2000" dirty="0"/>
              <a:t>What is the shop`s break-even sales volume in dollars? Assume a constant sales mix.</a:t>
            </a:r>
          </a:p>
          <a:p>
            <a:pPr lvl="0"/>
            <a:r>
              <a:rPr lang="en-US" sz="2000" dirty="0"/>
              <a:t>How many bicycles of each type must be sold to earn a target net income of $50625? Assume a constant sales mix.</a:t>
            </a:r>
          </a:p>
        </p:txBody>
      </p:sp>
    </p:spTree>
    <p:extLst>
      <p:ext uri="{BB962C8B-B14F-4D97-AF65-F5344CB8AC3E}">
        <p14:creationId xmlns:p14="http://schemas.microsoft.com/office/powerpoint/2010/main" xmlns="" val="1236537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281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069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981200"/>
            <a:ext cx="6248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Concept of Sales Mix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Multi-product break-even analysis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Assumptions of CVP Analysis</a:t>
            </a:r>
          </a:p>
        </p:txBody>
      </p:sp>
    </p:spTree>
    <p:extLst>
      <p:ext uri="{BB962C8B-B14F-4D97-AF65-F5344CB8AC3E}">
        <p14:creationId xmlns:p14="http://schemas.microsoft.com/office/powerpoint/2010/main" xmlns="" val="2996997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895600"/>
            <a:ext cx="8229600" cy="11430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End of Lecture 24</a:t>
            </a:r>
          </a:p>
        </p:txBody>
      </p:sp>
    </p:spTree>
    <p:extLst>
      <p:ext uri="{BB962C8B-B14F-4D97-AF65-F5344CB8AC3E}">
        <p14:creationId xmlns:p14="http://schemas.microsoft.com/office/powerpoint/2010/main" xmlns="" val="184361720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592</Words>
  <Application>Microsoft Office PowerPoint</Application>
  <PresentationFormat>On-screen Show (4:3)</PresentationFormat>
  <Paragraphs>85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Worksheet</vt:lpstr>
      <vt:lpstr>Equation</vt:lpstr>
      <vt:lpstr>Lecture 24</vt:lpstr>
      <vt:lpstr>Lecture Overview</vt:lpstr>
      <vt:lpstr>Slide 3</vt:lpstr>
      <vt:lpstr>Slide 4</vt:lpstr>
      <vt:lpstr>Slide 5</vt:lpstr>
      <vt:lpstr>The Concept of Sales Mix</vt:lpstr>
      <vt:lpstr>Multi-product break-even analysis</vt:lpstr>
      <vt:lpstr>Multi-product break-even analysis</vt:lpstr>
      <vt:lpstr>Assumptions of CVP Analysis</vt:lpstr>
      <vt:lpstr>Tim`s Bicycle shop sells speed race bicycles. For purposes of a cost volume profit analysis, the shop owner has divided sales into two categories as follows:</vt:lpstr>
      <vt:lpstr>Slide 11</vt:lpstr>
      <vt:lpstr>Slide 12</vt:lpstr>
      <vt:lpstr>Slide 13</vt:lpstr>
      <vt:lpstr>Tim`s Bicycle shop sells speed race bicycles. For purposes of a cost volume profit analysis, the shop owner has divided sales into three categories as follows:</vt:lpstr>
      <vt:lpstr>Slide 15</vt:lpstr>
      <vt:lpstr>Slide 16</vt:lpstr>
      <vt:lpstr>Lecture Overview</vt:lpstr>
      <vt:lpstr>End of Lecture 24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19</dc:title>
  <dc:creator>MyUserName</dc:creator>
  <cp:lastModifiedBy>NTS</cp:lastModifiedBy>
  <cp:revision>17</cp:revision>
  <dcterms:created xsi:type="dcterms:W3CDTF">2012-10-23T07:45:20Z</dcterms:created>
  <dcterms:modified xsi:type="dcterms:W3CDTF">2012-11-26T05:20:58Z</dcterms:modified>
</cp:coreProperties>
</file>