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83" r:id="rId23"/>
    <p:sldId id="284" r:id="rId24"/>
    <p:sldId id="285" r:id="rId25"/>
    <p:sldId id="286" r:id="rId26"/>
    <p:sldId id="282" r:id="rId27"/>
    <p:sldId id="280"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6E8AE78-659A-48CD-818E-383D69898145}" type="datetimeFigureOut">
              <a:rPr lang="en-US" smtClean="0"/>
              <a:pPr/>
              <a:t>11/23/2012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1495380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E8AE78-659A-48CD-818E-383D69898145}" type="datetimeFigureOut">
              <a:rPr lang="en-US" smtClean="0"/>
              <a:pPr/>
              <a:t>11/23/2012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4211924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E8AE78-659A-48CD-818E-383D69898145}" type="datetimeFigureOut">
              <a:rPr lang="en-US" smtClean="0"/>
              <a:pPr/>
              <a:t>11/23/2012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3322252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E8AE78-659A-48CD-818E-383D69898145}" type="datetimeFigureOut">
              <a:rPr lang="en-US" smtClean="0"/>
              <a:pPr/>
              <a:t>11/23/2012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3858014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6E8AE78-659A-48CD-818E-383D69898145}" type="datetimeFigureOut">
              <a:rPr lang="en-US" smtClean="0"/>
              <a:pPr/>
              <a:t>11/23/2012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1773487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6E8AE78-659A-48CD-818E-383D69898145}" type="datetimeFigureOut">
              <a:rPr lang="en-US" smtClean="0"/>
              <a:pPr/>
              <a:t>11/23/2012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1952048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E8AE78-659A-48CD-818E-383D69898145}" type="datetimeFigureOut">
              <a:rPr lang="en-US" smtClean="0"/>
              <a:pPr/>
              <a:t>11/23/2012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1719681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E8AE78-659A-48CD-818E-383D69898145}" type="datetimeFigureOut">
              <a:rPr lang="en-US" smtClean="0"/>
              <a:pPr/>
              <a:t>11/23/2012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3684805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E8AE78-659A-48CD-818E-383D69898145}" type="datetimeFigureOut">
              <a:rPr lang="en-US" smtClean="0"/>
              <a:pPr/>
              <a:t>11/23/2012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30598326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E8AE78-659A-48CD-818E-383D69898145}" type="datetimeFigureOut">
              <a:rPr lang="en-US" smtClean="0"/>
              <a:pPr/>
              <a:t>11/23/2012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2295866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E8AE78-659A-48CD-818E-383D69898145}" type="datetimeFigureOut">
              <a:rPr lang="en-US" smtClean="0"/>
              <a:pPr/>
              <a:t>11/23/2012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362159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E8AE78-659A-48CD-818E-383D69898145}" type="datetimeFigureOut">
              <a:rPr lang="en-US" smtClean="0"/>
              <a:pPr/>
              <a:t>11/23/2012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BF97F5-9613-4611-8F2E-99F1A8D0F438}" type="slidenum">
              <a:rPr lang="en-US" smtClean="0"/>
              <a:pPr/>
              <a:t>‹#›</a:t>
            </a:fld>
            <a:endParaRPr lang="en-US"/>
          </a:p>
        </p:txBody>
      </p:sp>
    </p:spTree>
    <p:extLst>
      <p:ext uri="{BB962C8B-B14F-4D97-AF65-F5344CB8AC3E}">
        <p14:creationId xmlns:p14="http://schemas.microsoft.com/office/powerpoint/2010/main" xmlns="" val="37280376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23</a:t>
            </a:r>
            <a:endParaRPr lang="en-US" dirty="0"/>
          </a:p>
        </p:txBody>
      </p:sp>
    </p:spTree>
    <p:extLst>
      <p:ext uri="{BB962C8B-B14F-4D97-AF65-F5344CB8AC3E}">
        <p14:creationId xmlns:p14="http://schemas.microsoft.com/office/powerpoint/2010/main" xmlns="" val="1105588655"/>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Lecture Overview</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r>
              <a:rPr lang="en-US" dirty="0">
                <a:latin typeface="Times New Roman" pitchFamily="18" charset="0"/>
                <a:cs typeface="Times New Roman" pitchFamily="18" charset="0"/>
              </a:rPr>
              <a:t>Cost-Volume-Profit </a:t>
            </a:r>
            <a:r>
              <a:rPr lang="en-US" dirty="0" smtClean="0">
                <a:latin typeface="Times New Roman" pitchFamily="18" charset="0"/>
                <a:cs typeface="Times New Roman" pitchFamily="18" charset="0"/>
              </a:rPr>
              <a:t>Relationships</a:t>
            </a:r>
          </a:p>
          <a:p>
            <a:r>
              <a:rPr lang="en-US" dirty="0">
                <a:latin typeface="Times New Roman" pitchFamily="18" charset="0"/>
                <a:cs typeface="Times New Roman" pitchFamily="18" charset="0"/>
              </a:rPr>
              <a:t>The Basics of Cost-Volume-Profit (CVP) </a:t>
            </a:r>
            <a:r>
              <a:rPr lang="en-US" dirty="0" smtClean="0">
                <a:latin typeface="Times New Roman" pitchFamily="18" charset="0"/>
                <a:cs typeface="Times New Roman" pitchFamily="18" charset="0"/>
              </a:rPr>
              <a:t>Analysis</a:t>
            </a:r>
          </a:p>
          <a:p>
            <a:r>
              <a:rPr lang="en-US" dirty="0">
                <a:latin typeface="Times New Roman" pitchFamily="18" charset="0"/>
                <a:cs typeface="Times New Roman" pitchFamily="18" charset="0"/>
              </a:rPr>
              <a:t>The Contribution </a:t>
            </a:r>
            <a:r>
              <a:rPr lang="en-US" dirty="0" smtClean="0">
                <a:latin typeface="Times New Roman" pitchFamily="18" charset="0"/>
                <a:cs typeface="Times New Roman" pitchFamily="18" charset="0"/>
              </a:rPr>
              <a:t>Approach</a:t>
            </a:r>
          </a:p>
          <a:p>
            <a:r>
              <a:rPr lang="en-US" dirty="0">
                <a:latin typeface="Times New Roman" pitchFamily="18" charset="0"/>
                <a:cs typeface="Times New Roman" pitchFamily="18" charset="0"/>
              </a:rPr>
              <a:t>Contribution Margin </a:t>
            </a:r>
            <a:r>
              <a:rPr lang="en-US" dirty="0" smtClean="0">
                <a:latin typeface="Times New Roman" pitchFamily="18" charset="0"/>
                <a:cs typeface="Times New Roman" pitchFamily="18" charset="0"/>
              </a:rPr>
              <a:t>Ratio</a:t>
            </a:r>
          </a:p>
          <a:p>
            <a:r>
              <a:rPr lang="en-US" dirty="0">
                <a:latin typeface="Times New Roman" pitchFamily="18" charset="0"/>
                <a:cs typeface="Times New Roman" pitchFamily="18" charset="0"/>
              </a:rPr>
              <a:t>MCQs </a:t>
            </a:r>
            <a:r>
              <a:rPr lang="en-US" dirty="0" smtClean="0">
                <a:latin typeface="Times New Roman" pitchFamily="18" charset="0"/>
                <a:cs typeface="Times New Roman" pitchFamily="18" charset="0"/>
              </a:rPr>
              <a:t>Test</a:t>
            </a:r>
          </a:p>
          <a:p>
            <a:r>
              <a:rPr lang="en-US" dirty="0">
                <a:latin typeface="Times New Roman" pitchFamily="18" charset="0"/>
                <a:cs typeface="Times New Roman" pitchFamily="18" charset="0"/>
              </a:rPr>
              <a:t>Changes in Fixed Costs and Sales </a:t>
            </a:r>
            <a:r>
              <a:rPr lang="en-US" dirty="0" smtClean="0">
                <a:latin typeface="Times New Roman" pitchFamily="18" charset="0"/>
                <a:cs typeface="Times New Roman" pitchFamily="18" charset="0"/>
              </a:rPr>
              <a:t>Volume</a:t>
            </a:r>
          </a:p>
          <a:p>
            <a:r>
              <a:rPr lang="en-US" dirty="0">
                <a:latin typeface="Times New Roman" pitchFamily="18" charset="0"/>
                <a:cs typeface="Times New Roman" pitchFamily="18" charset="0"/>
              </a:rPr>
              <a:t>Break-Even </a:t>
            </a:r>
            <a:r>
              <a:rPr lang="en-US" dirty="0" smtClean="0">
                <a:latin typeface="Times New Roman" pitchFamily="18" charset="0"/>
                <a:cs typeface="Times New Roman" pitchFamily="18" charset="0"/>
              </a:rPr>
              <a:t>Analysis</a:t>
            </a:r>
          </a:p>
          <a:p>
            <a:pPr lvl="1"/>
            <a:r>
              <a:rPr lang="en-US" dirty="0">
                <a:latin typeface="Times New Roman" pitchFamily="18" charset="0"/>
                <a:cs typeface="Times New Roman" pitchFamily="18" charset="0"/>
              </a:rPr>
              <a:t>Equation </a:t>
            </a:r>
            <a:r>
              <a:rPr lang="en-US" dirty="0" smtClean="0">
                <a:latin typeface="Times New Roman" pitchFamily="18" charset="0"/>
                <a:cs typeface="Times New Roman" pitchFamily="18" charset="0"/>
              </a:rPr>
              <a:t>Method</a:t>
            </a:r>
          </a:p>
        </p:txBody>
      </p:sp>
    </p:spTree>
    <p:extLst>
      <p:ext uri="{BB962C8B-B14F-4D97-AF65-F5344CB8AC3E}">
        <p14:creationId xmlns:p14="http://schemas.microsoft.com/office/powerpoint/2010/main" xmlns="" val="4028986393"/>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t>Contribution Margin Method</a:t>
            </a:r>
          </a:p>
        </p:txBody>
      </p:sp>
      <p:sp>
        <p:nvSpPr>
          <p:cNvPr id="29699" name="Rectangle 3"/>
          <p:cNvSpPr>
            <a:spLocks noGrp="1" noChangeArrowheads="1"/>
          </p:cNvSpPr>
          <p:nvPr>
            <p:ph type="body" idx="1"/>
          </p:nvPr>
        </p:nvSpPr>
        <p:spPr>
          <a:xfrm>
            <a:off x="762000" y="1600200"/>
            <a:ext cx="8001000" cy="14224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smtClean="0"/>
              <a:t>The contribution margin method is a variation of the equation method.</a:t>
            </a:r>
          </a:p>
        </p:txBody>
      </p:sp>
      <p:grpSp>
        <p:nvGrpSpPr>
          <p:cNvPr id="161796" name="Group 4"/>
          <p:cNvGrpSpPr>
            <a:grpSpLocks/>
          </p:cNvGrpSpPr>
          <p:nvPr/>
        </p:nvGrpSpPr>
        <p:grpSpPr bwMode="auto">
          <a:xfrm>
            <a:off x="1219200" y="3257550"/>
            <a:ext cx="7513638" cy="819150"/>
            <a:chOff x="672" y="1800"/>
            <a:chExt cx="4733" cy="516"/>
          </a:xfrm>
        </p:grpSpPr>
        <p:sp>
          <p:nvSpPr>
            <p:cNvPr id="29705" name="Rectangle 5"/>
            <p:cNvSpPr>
              <a:spLocks noChangeArrowheads="1"/>
            </p:cNvSpPr>
            <p:nvPr/>
          </p:nvSpPr>
          <p:spPr bwMode="auto">
            <a:xfrm>
              <a:off x="2736" y="1800"/>
              <a:ext cx="2669"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u="sng">
                  <a:solidFill>
                    <a:schemeClr val="tx2"/>
                  </a:solidFill>
                  <a:latin typeface="Arial" charset="0"/>
                </a:rPr>
                <a:t>         Fixed expenses         </a:t>
              </a:r>
              <a:endParaRPr lang="en-US" sz="2400">
                <a:solidFill>
                  <a:schemeClr val="tx2"/>
                </a:solidFill>
                <a:latin typeface="Arial" charset="0"/>
              </a:endParaRPr>
            </a:p>
            <a:p>
              <a:r>
                <a:rPr lang="en-US" sz="2400">
                  <a:solidFill>
                    <a:schemeClr val="tx2"/>
                  </a:solidFill>
                  <a:latin typeface="Arial" charset="0"/>
                </a:rPr>
                <a:t>   Unit contribution margin   </a:t>
              </a:r>
            </a:p>
          </p:txBody>
        </p:sp>
        <p:sp>
          <p:nvSpPr>
            <p:cNvPr id="29706" name="Rectangle 6"/>
            <p:cNvSpPr>
              <a:spLocks noChangeArrowheads="1"/>
            </p:cNvSpPr>
            <p:nvPr/>
          </p:nvSpPr>
          <p:spPr bwMode="auto">
            <a:xfrm>
              <a:off x="2400" y="1915"/>
              <a:ext cx="226"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a:solidFill>
                    <a:schemeClr val="tx2"/>
                  </a:solidFill>
                  <a:latin typeface="Arial" charset="0"/>
                </a:rPr>
                <a:t>=</a:t>
              </a:r>
            </a:p>
          </p:txBody>
        </p:sp>
        <p:sp>
          <p:nvSpPr>
            <p:cNvPr id="29707" name="Rectangle 7"/>
            <p:cNvSpPr>
              <a:spLocks noChangeArrowheads="1"/>
            </p:cNvSpPr>
            <p:nvPr/>
          </p:nvSpPr>
          <p:spPr bwMode="auto">
            <a:xfrm>
              <a:off x="672" y="1800"/>
              <a:ext cx="1672"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a:solidFill>
                    <a:schemeClr val="tx2"/>
                  </a:solidFill>
                  <a:latin typeface="Arial" charset="0"/>
                </a:rPr>
                <a:t>Break-even point</a:t>
              </a:r>
            </a:p>
            <a:p>
              <a:pPr algn="ctr"/>
              <a:r>
                <a:rPr lang="en-US" sz="2400">
                  <a:solidFill>
                    <a:schemeClr val="tx2"/>
                  </a:solidFill>
                  <a:latin typeface="Arial" charset="0"/>
                </a:rPr>
                <a:t>in </a:t>
              </a:r>
              <a:r>
                <a:rPr lang="en-US" sz="2400">
                  <a:solidFill>
                    <a:srgbClr val="FF0000"/>
                  </a:solidFill>
                  <a:latin typeface="Arial" charset="0"/>
                </a:rPr>
                <a:t>units sold</a:t>
              </a:r>
              <a:endParaRPr lang="en-US" sz="2400">
                <a:solidFill>
                  <a:schemeClr val="tx2"/>
                </a:solidFill>
                <a:latin typeface="Arial" charset="0"/>
              </a:endParaRPr>
            </a:p>
          </p:txBody>
        </p:sp>
      </p:grpSp>
      <p:grpSp>
        <p:nvGrpSpPr>
          <p:cNvPr id="161800" name="Group 8"/>
          <p:cNvGrpSpPr>
            <a:grpSpLocks/>
          </p:cNvGrpSpPr>
          <p:nvPr/>
        </p:nvGrpSpPr>
        <p:grpSpPr bwMode="auto">
          <a:xfrm>
            <a:off x="876300" y="4667250"/>
            <a:ext cx="7216775" cy="895350"/>
            <a:chOff x="552" y="2592"/>
            <a:chExt cx="4546" cy="564"/>
          </a:xfrm>
        </p:grpSpPr>
        <p:sp>
          <p:nvSpPr>
            <p:cNvPr id="29702" name="Rectangle 9"/>
            <p:cNvSpPr>
              <a:spLocks noChangeArrowheads="1"/>
            </p:cNvSpPr>
            <p:nvPr/>
          </p:nvSpPr>
          <p:spPr bwMode="auto">
            <a:xfrm>
              <a:off x="3024" y="2640"/>
              <a:ext cx="2074"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u="sng">
                  <a:solidFill>
                    <a:schemeClr val="tx2"/>
                  </a:solidFill>
                  <a:latin typeface="Arial" charset="0"/>
                </a:rPr>
                <a:t>     Fixed expenses     </a:t>
              </a:r>
              <a:endParaRPr lang="en-US" sz="2400">
                <a:solidFill>
                  <a:schemeClr val="tx2"/>
                </a:solidFill>
                <a:latin typeface="Arial" charset="0"/>
              </a:endParaRPr>
            </a:p>
            <a:p>
              <a:r>
                <a:rPr lang="en-US" sz="2400">
                  <a:solidFill>
                    <a:schemeClr val="tx2"/>
                  </a:solidFill>
                  <a:latin typeface="Arial" charset="0"/>
                </a:rPr>
                <a:t>          CM ratio</a:t>
              </a:r>
            </a:p>
          </p:txBody>
        </p:sp>
        <p:sp>
          <p:nvSpPr>
            <p:cNvPr id="29703" name="Rectangle 10"/>
            <p:cNvSpPr>
              <a:spLocks noChangeArrowheads="1"/>
            </p:cNvSpPr>
            <p:nvPr/>
          </p:nvSpPr>
          <p:spPr bwMode="auto">
            <a:xfrm>
              <a:off x="2496" y="2738"/>
              <a:ext cx="226"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a:solidFill>
                    <a:schemeClr val="tx2"/>
                  </a:solidFill>
                  <a:latin typeface="Arial" charset="0"/>
                </a:rPr>
                <a:t>=</a:t>
              </a:r>
            </a:p>
          </p:txBody>
        </p:sp>
        <p:sp>
          <p:nvSpPr>
            <p:cNvPr id="29704" name="Rectangle 11"/>
            <p:cNvSpPr>
              <a:spLocks noChangeArrowheads="1"/>
            </p:cNvSpPr>
            <p:nvPr/>
          </p:nvSpPr>
          <p:spPr bwMode="auto">
            <a:xfrm>
              <a:off x="552" y="2592"/>
              <a:ext cx="1895"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400">
                  <a:solidFill>
                    <a:schemeClr val="tx2"/>
                  </a:solidFill>
                  <a:latin typeface="Arial" charset="0"/>
                </a:rPr>
                <a:t>Break-even point in</a:t>
              </a:r>
            </a:p>
            <a:p>
              <a:pPr algn="ctr"/>
              <a:r>
                <a:rPr lang="en-US" sz="2400">
                  <a:solidFill>
                    <a:srgbClr val="FF0000"/>
                  </a:solidFill>
                  <a:latin typeface="Arial" charset="0"/>
                </a:rPr>
                <a:t>total sales dollars</a:t>
              </a:r>
              <a:endParaRPr lang="en-US" sz="2400">
                <a:solidFill>
                  <a:schemeClr val="tx2"/>
                </a:solidFill>
                <a:latin typeface="Arial" charset="0"/>
              </a:endParaRPr>
            </a:p>
          </p:txBody>
        </p:sp>
      </p:grpSp>
    </p:spTree>
    <p:extLst>
      <p:ext uri="{BB962C8B-B14F-4D97-AF65-F5344CB8AC3E}">
        <p14:creationId xmlns:p14="http://schemas.microsoft.com/office/powerpoint/2010/main" xmlns="" val="341389400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3000"/>
                                  </p:stCondLst>
                                  <p:childTnLst>
                                    <p:set>
                                      <p:cBhvr>
                                        <p:cTn id="6" dur="1" fill="hold">
                                          <p:stCondLst>
                                            <p:cond delay="0"/>
                                          </p:stCondLst>
                                        </p:cTn>
                                        <p:tgtEl>
                                          <p:spTgt spid="161796"/>
                                        </p:tgtEl>
                                        <p:attrNameLst>
                                          <p:attrName>style.visibility</p:attrName>
                                        </p:attrNameLst>
                                      </p:cBhvr>
                                      <p:to>
                                        <p:strVal val="visible"/>
                                      </p:to>
                                    </p:set>
                                    <p:animEffect transition="in" filter="dissolve">
                                      <p:cBhvr>
                                        <p:cTn id="7" dur="500"/>
                                        <p:tgtEl>
                                          <p:spTgt spid="161796"/>
                                        </p:tgtEl>
                                      </p:cBhvr>
                                    </p:animEffect>
                                  </p:childTnLst>
                                </p:cTn>
                              </p:par>
                            </p:childTnLst>
                          </p:cTn>
                        </p:par>
                        <p:par>
                          <p:cTn id="8" fill="hold" nodeType="afterGroup">
                            <p:stCondLst>
                              <p:cond delay="3500"/>
                            </p:stCondLst>
                            <p:childTnLst>
                              <p:par>
                                <p:cTn id="9" presetID="9" presetClass="entr" presetSubtype="0" fill="hold" nodeType="afterEffect">
                                  <p:stCondLst>
                                    <p:cond delay="3000"/>
                                  </p:stCondLst>
                                  <p:childTnLst>
                                    <p:set>
                                      <p:cBhvr>
                                        <p:cTn id="10" dur="1" fill="hold">
                                          <p:stCondLst>
                                            <p:cond delay="0"/>
                                          </p:stCondLst>
                                        </p:cTn>
                                        <p:tgtEl>
                                          <p:spTgt spid="161800"/>
                                        </p:tgtEl>
                                        <p:attrNameLst>
                                          <p:attrName>style.visibility</p:attrName>
                                        </p:attrNameLst>
                                      </p:cBhvr>
                                      <p:to>
                                        <p:strVal val="visible"/>
                                      </p:to>
                                    </p:set>
                                    <p:animEffect transition="in" filter="dissolve">
                                      <p:cBhvr>
                                        <p:cTn id="11" dur="500"/>
                                        <p:tgtEl>
                                          <p:spTgt spid="1618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t>MCQs Test</a:t>
            </a:r>
            <a:endParaRPr lang="en-US" sz="3600" dirty="0" smtClean="0">
              <a:sym typeface="Wingdings" pitchFamily="2" charset="2"/>
            </a:endParaRPr>
          </a:p>
        </p:txBody>
      </p:sp>
      <p:sp>
        <p:nvSpPr>
          <p:cNvPr id="30723" name="Rectangle 3"/>
          <p:cNvSpPr>
            <a:spLocks noGrp="1" noChangeArrowheads="1"/>
          </p:cNvSpPr>
          <p:nvPr>
            <p:ph type="body" idx="1"/>
          </p:nvPr>
        </p:nvSpPr>
        <p:spPr>
          <a:xfrm>
            <a:off x="685800" y="1143000"/>
            <a:ext cx="8153400" cy="51435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dirty="0" smtClean="0"/>
              <a:t> 		The average selling price of a cup of coffee is $1.49 and the average variable expense per cup is $0.36. The average fixed expense per month is $1,300. 2,100 cups are sold each month on average. 	What is the break-even sales in units?</a:t>
            </a:r>
          </a:p>
          <a:p>
            <a:pPr lvl="1">
              <a:buFont typeface="Wingdings" pitchFamily="2" charset="2"/>
              <a:buNone/>
            </a:pPr>
            <a:r>
              <a:rPr lang="en-US" dirty="0" smtClean="0"/>
              <a:t>a.    872 cups</a:t>
            </a:r>
          </a:p>
          <a:p>
            <a:pPr lvl="1">
              <a:buFont typeface="Wingdings" pitchFamily="2" charset="2"/>
              <a:buNone/>
            </a:pPr>
            <a:r>
              <a:rPr lang="en-US" dirty="0" smtClean="0"/>
              <a:t>b. 3,611 cups</a:t>
            </a:r>
          </a:p>
          <a:p>
            <a:pPr lvl="1">
              <a:buFont typeface="Wingdings" pitchFamily="2" charset="2"/>
              <a:buNone/>
            </a:pPr>
            <a:r>
              <a:rPr lang="en-US" dirty="0" smtClean="0"/>
              <a:t>c. 1,200 cups</a:t>
            </a:r>
          </a:p>
          <a:p>
            <a:pPr lvl="1">
              <a:buFont typeface="Wingdings" pitchFamily="2" charset="2"/>
              <a:buNone/>
            </a:pPr>
            <a:r>
              <a:rPr lang="en-US" dirty="0" smtClean="0"/>
              <a:t>d. 1,150 cups</a:t>
            </a:r>
          </a:p>
        </p:txBody>
      </p:sp>
    </p:spTree>
    <p:extLst>
      <p:ext uri="{BB962C8B-B14F-4D97-AF65-F5344CB8AC3E}">
        <p14:creationId xmlns:p14="http://schemas.microsoft.com/office/powerpoint/2010/main" xmlns="" val="1323351255"/>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MCQs Test</a:t>
            </a:r>
            <a:endParaRPr lang="en-US" sz="3600" dirty="0" smtClean="0">
              <a:sym typeface="Wingdings" pitchFamily="2" charset="2"/>
            </a:endParaRPr>
          </a:p>
        </p:txBody>
      </p:sp>
      <p:sp>
        <p:nvSpPr>
          <p:cNvPr id="31747" name="Rectangle 3"/>
          <p:cNvSpPr>
            <a:spLocks noGrp="1" noChangeArrowheads="1"/>
          </p:cNvSpPr>
          <p:nvPr>
            <p:ph type="body" idx="1"/>
          </p:nvPr>
        </p:nvSpPr>
        <p:spPr>
          <a:xfrm>
            <a:off x="685800" y="1143000"/>
            <a:ext cx="8153400" cy="51435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Coffee Klatch is an espresso stand in a downtown office building. The average selling price of a cup of coffee is $1.49 and the average variable expense per cup is $0.36. The average fixed expense per month is $1,300. 2,100 cups are sold each month on average. 	What is the break-even sales in units?</a:t>
            </a:r>
          </a:p>
          <a:p>
            <a:pPr lvl="1">
              <a:buFont typeface="Wingdings" pitchFamily="2" charset="2"/>
              <a:buNone/>
            </a:pPr>
            <a:r>
              <a:rPr lang="en-US" smtClean="0"/>
              <a:t>a.    872 cups</a:t>
            </a:r>
          </a:p>
          <a:p>
            <a:pPr lvl="1">
              <a:buFont typeface="Wingdings" pitchFamily="2" charset="2"/>
              <a:buNone/>
            </a:pPr>
            <a:r>
              <a:rPr lang="en-US" smtClean="0"/>
              <a:t>b. 3,611 cups</a:t>
            </a:r>
          </a:p>
          <a:p>
            <a:pPr lvl="1">
              <a:buFont typeface="Wingdings" pitchFamily="2" charset="2"/>
              <a:buNone/>
            </a:pPr>
            <a:r>
              <a:rPr lang="en-US" smtClean="0"/>
              <a:t>c. 1,200 cups</a:t>
            </a:r>
          </a:p>
          <a:p>
            <a:pPr lvl="1">
              <a:buFont typeface="Wingdings" pitchFamily="2" charset="2"/>
              <a:buNone/>
            </a:pPr>
            <a:r>
              <a:rPr lang="en-US" smtClean="0"/>
              <a:t>d. 1,150 cups</a:t>
            </a:r>
          </a:p>
        </p:txBody>
      </p:sp>
      <p:sp>
        <p:nvSpPr>
          <p:cNvPr id="31748" name="Oval 4"/>
          <p:cNvSpPr>
            <a:spLocks noChangeArrowheads="1"/>
          </p:cNvSpPr>
          <p:nvPr/>
        </p:nvSpPr>
        <p:spPr bwMode="auto">
          <a:xfrm>
            <a:off x="990600" y="56388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120839" name="Group 7"/>
          <p:cNvGrpSpPr>
            <a:grpSpLocks/>
          </p:cNvGrpSpPr>
          <p:nvPr/>
        </p:nvGrpSpPr>
        <p:grpSpPr bwMode="auto">
          <a:xfrm>
            <a:off x="3276600" y="2667000"/>
            <a:ext cx="5270500" cy="3251200"/>
            <a:chOff x="2064" y="1680"/>
            <a:chExt cx="3320" cy="2048"/>
          </a:xfrm>
        </p:grpSpPr>
        <p:graphicFrame>
          <p:nvGraphicFramePr>
            <p:cNvPr id="31750" name="Object 5"/>
            <p:cNvGraphicFramePr>
              <a:graphicFrameLocks noChangeAspect="1"/>
            </p:cNvGraphicFramePr>
            <p:nvPr>
              <p:extLst>
                <p:ext uri="{D42A27DB-BD31-4B8C-83A1-F6EECF244321}">
                  <p14:modId xmlns:p14="http://schemas.microsoft.com/office/powerpoint/2010/main" xmlns="" val="2906069052"/>
                </p:ext>
              </p:extLst>
            </p:nvPr>
          </p:nvGraphicFramePr>
          <p:xfrm>
            <a:off x="2640" y="1680"/>
            <a:ext cx="2744" cy="2048"/>
          </p:xfrm>
          <a:graphic>
            <a:graphicData uri="http://schemas.openxmlformats.org/presentationml/2006/ole">
              <p:oleObj spid="_x0000_s1039" name="Equation" r:id="rId3" imgW="4356100" imgH="3251200" progId="Equation.3">
                <p:embed/>
              </p:oleObj>
            </a:graphicData>
          </a:graphic>
        </p:graphicFrame>
        <p:sp>
          <p:nvSpPr>
            <p:cNvPr id="31751" name="Line 6"/>
            <p:cNvSpPr>
              <a:spLocks noChangeShapeType="1"/>
            </p:cNvSpPr>
            <p:nvPr/>
          </p:nvSpPr>
          <p:spPr bwMode="auto">
            <a:xfrm flipH="1">
              <a:off x="2064" y="3264"/>
              <a:ext cx="576" cy="432"/>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xmlns="" val="2129817086"/>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3000"/>
                                  </p:stCondLst>
                                  <p:childTnLst>
                                    <p:set>
                                      <p:cBhvr>
                                        <p:cTn id="6" dur="1" fill="hold">
                                          <p:stCondLst>
                                            <p:cond delay="0"/>
                                          </p:stCondLst>
                                        </p:cTn>
                                        <p:tgtEl>
                                          <p:spTgt spid="120839"/>
                                        </p:tgtEl>
                                        <p:attrNameLst>
                                          <p:attrName>style.visibility</p:attrName>
                                        </p:attrNameLst>
                                      </p:cBhvr>
                                      <p:to>
                                        <p:strVal val="visible"/>
                                      </p:to>
                                    </p:set>
                                    <p:animEffect transition="in" filter="dissolve">
                                      <p:cBhvr>
                                        <p:cTn id="7" dur="500"/>
                                        <p:tgtEl>
                                          <p:spTgt spid="120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MCQs Test</a:t>
            </a:r>
            <a:endParaRPr lang="en-US" sz="3600" dirty="0" smtClean="0">
              <a:sym typeface="Wingdings" pitchFamily="2" charset="2"/>
            </a:endParaRPr>
          </a:p>
        </p:txBody>
      </p:sp>
      <p:sp>
        <p:nvSpPr>
          <p:cNvPr id="32771" name="Rectangle 3"/>
          <p:cNvSpPr>
            <a:spLocks noGrp="1" noChangeArrowheads="1"/>
          </p:cNvSpPr>
          <p:nvPr>
            <p:ph type="body" idx="1"/>
          </p:nvPr>
        </p:nvSpPr>
        <p:spPr>
          <a:xfrm>
            <a:off x="685800" y="1143000"/>
            <a:ext cx="8153400" cy="51435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Coffee Klatch is an espresso stand in a downtown office building. The average selling price of a cup of coffee is $1.49 and the average variable expense per cup is $0.36. The average fixed expense per month is $1,300. 2,100 cups are sold each month on average. 	What is the break-even sales in dollars?</a:t>
            </a:r>
          </a:p>
          <a:p>
            <a:pPr lvl="1">
              <a:buFont typeface="Wingdings" pitchFamily="2" charset="2"/>
              <a:buNone/>
            </a:pPr>
            <a:r>
              <a:rPr lang="en-US" smtClean="0"/>
              <a:t>a. $1,300</a:t>
            </a:r>
          </a:p>
          <a:p>
            <a:pPr lvl="1">
              <a:buFont typeface="Wingdings" pitchFamily="2" charset="2"/>
              <a:buNone/>
            </a:pPr>
            <a:r>
              <a:rPr lang="en-US" smtClean="0"/>
              <a:t>b. $1,715</a:t>
            </a:r>
          </a:p>
          <a:p>
            <a:pPr lvl="1">
              <a:buFont typeface="Wingdings" pitchFamily="2" charset="2"/>
              <a:buNone/>
            </a:pPr>
            <a:r>
              <a:rPr lang="en-US" smtClean="0"/>
              <a:t>c. $1,788</a:t>
            </a:r>
          </a:p>
          <a:p>
            <a:pPr lvl="1">
              <a:buFont typeface="Wingdings" pitchFamily="2" charset="2"/>
              <a:buNone/>
            </a:pPr>
            <a:r>
              <a:rPr lang="en-US" smtClean="0"/>
              <a:t>d. $3,129</a:t>
            </a:r>
          </a:p>
        </p:txBody>
      </p:sp>
    </p:spTree>
    <p:extLst>
      <p:ext uri="{BB962C8B-B14F-4D97-AF65-F5344CB8AC3E}">
        <p14:creationId xmlns:p14="http://schemas.microsoft.com/office/powerpoint/2010/main" xmlns="" val="1594334355"/>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MCQs Test</a:t>
            </a:r>
            <a:endParaRPr lang="en-US" sz="3600" dirty="0" smtClean="0">
              <a:sym typeface="Wingdings" pitchFamily="2" charset="2"/>
            </a:endParaRPr>
          </a:p>
        </p:txBody>
      </p:sp>
      <p:sp>
        <p:nvSpPr>
          <p:cNvPr id="33795" name="Rectangle 3"/>
          <p:cNvSpPr>
            <a:spLocks noGrp="1" noChangeArrowheads="1"/>
          </p:cNvSpPr>
          <p:nvPr>
            <p:ph type="body" idx="1"/>
          </p:nvPr>
        </p:nvSpPr>
        <p:spPr>
          <a:xfrm>
            <a:off x="685800" y="1143000"/>
            <a:ext cx="8153400" cy="51435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Coffee Klatch is an espresso stand in a downtown office building. The average selling price of a cup of coffee is $1.49 and the average variable expense per cup is $0.36. The average fixed expense per month is $1,300. 2,100 cups are sold each month on average. 	What is the break-even sales in dollars?</a:t>
            </a:r>
          </a:p>
          <a:p>
            <a:pPr lvl="1">
              <a:buFont typeface="Wingdings" pitchFamily="2" charset="2"/>
              <a:buNone/>
            </a:pPr>
            <a:r>
              <a:rPr lang="en-US" smtClean="0"/>
              <a:t>a. $1,300</a:t>
            </a:r>
          </a:p>
          <a:p>
            <a:pPr lvl="1">
              <a:buFont typeface="Wingdings" pitchFamily="2" charset="2"/>
              <a:buNone/>
            </a:pPr>
            <a:r>
              <a:rPr lang="en-US" smtClean="0"/>
              <a:t>b. $1,715</a:t>
            </a:r>
          </a:p>
          <a:p>
            <a:pPr lvl="1">
              <a:buFont typeface="Wingdings" pitchFamily="2" charset="2"/>
              <a:buNone/>
            </a:pPr>
            <a:r>
              <a:rPr lang="en-US" smtClean="0"/>
              <a:t>c. $1,788</a:t>
            </a:r>
          </a:p>
          <a:p>
            <a:pPr lvl="1">
              <a:buFont typeface="Wingdings" pitchFamily="2" charset="2"/>
              <a:buNone/>
            </a:pPr>
            <a:r>
              <a:rPr lang="en-US" smtClean="0"/>
              <a:t>d. $3,129</a:t>
            </a:r>
          </a:p>
        </p:txBody>
      </p:sp>
      <p:sp>
        <p:nvSpPr>
          <p:cNvPr id="33796" name="Oval 4"/>
          <p:cNvSpPr>
            <a:spLocks noChangeArrowheads="1"/>
          </p:cNvSpPr>
          <p:nvPr/>
        </p:nvSpPr>
        <p:spPr bwMode="auto">
          <a:xfrm>
            <a:off x="990600" y="47244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124935" name="Group 7"/>
          <p:cNvGrpSpPr>
            <a:grpSpLocks/>
          </p:cNvGrpSpPr>
          <p:nvPr/>
        </p:nvGrpSpPr>
        <p:grpSpPr bwMode="auto">
          <a:xfrm>
            <a:off x="2667000" y="3168650"/>
            <a:ext cx="5975350" cy="2247900"/>
            <a:chOff x="1680" y="1996"/>
            <a:chExt cx="3764" cy="1416"/>
          </a:xfrm>
        </p:grpSpPr>
        <p:graphicFrame>
          <p:nvGraphicFramePr>
            <p:cNvPr id="33798" name="Object 5"/>
            <p:cNvGraphicFramePr>
              <a:graphicFrameLocks noChangeAspect="1"/>
            </p:cNvGraphicFramePr>
            <p:nvPr>
              <p:extLst>
                <p:ext uri="{D42A27DB-BD31-4B8C-83A1-F6EECF244321}">
                  <p14:modId xmlns:p14="http://schemas.microsoft.com/office/powerpoint/2010/main" xmlns="" val="536081109"/>
                </p:ext>
              </p:extLst>
            </p:nvPr>
          </p:nvGraphicFramePr>
          <p:xfrm>
            <a:off x="2580" y="1996"/>
            <a:ext cx="2864" cy="1416"/>
          </p:xfrm>
          <a:graphic>
            <a:graphicData uri="http://schemas.openxmlformats.org/presentationml/2006/ole">
              <p:oleObj spid="_x0000_s2061" name="Equation" r:id="rId3" imgW="4546600" imgH="2247900" progId="Equation.3">
                <p:embed/>
              </p:oleObj>
            </a:graphicData>
          </a:graphic>
        </p:graphicFrame>
        <p:sp>
          <p:nvSpPr>
            <p:cNvPr id="33799" name="Line 6"/>
            <p:cNvSpPr>
              <a:spLocks noChangeShapeType="1"/>
            </p:cNvSpPr>
            <p:nvPr/>
          </p:nvSpPr>
          <p:spPr bwMode="auto">
            <a:xfrm flipH="1">
              <a:off x="1680" y="2976"/>
              <a:ext cx="912" cy="192"/>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xmlns="" val="3184607990"/>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3000"/>
                                  </p:stCondLst>
                                  <p:childTnLst>
                                    <p:set>
                                      <p:cBhvr>
                                        <p:cTn id="6" dur="1" fill="hold">
                                          <p:stCondLst>
                                            <p:cond delay="0"/>
                                          </p:stCondLst>
                                        </p:cTn>
                                        <p:tgtEl>
                                          <p:spTgt spid="124935"/>
                                        </p:tgtEl>
                                        <p:attrNameLst>
                                          <p:attrName>style.visibility</p:attrName>
                                        </p:attrNameLst>
                                      </p:cBhvr>
                                      <p:to>
                                        <p:strVal val="visible"/>
                                      </p:to>
                                    </p:set>
                                    <p:animEffect transition="in" filter="dissolve">
                                      <p:cBhvr>
                                        <p:cTn id="7" dur="500"/>
                                        <p:tgtEl>
                                          <p:spTgt spid="124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400" dirty="0" smtClean="0"/>
              <a:t>CVP Relationships in Graphic Form</a:t>
            </a:r>
          </a:p>
        </p:txBody>
      </p:sp>
      <p:sp>
        <p:nvSpPr>
          <p:cNvPr id="34819" name="Rectangle 3"/>
          <p:cNvSpPr>
            <a:spLocks noGrp="1" noChangeArrowheads="1"/>
          </p:cNvSpPr>
          <p:nvPr>
            <p:ph type="body" idx="1"/>
          </p:nvPr>
        </p:nvSpPr>
        <p:spPr>
          <a:xfrm>
            <a:off x="304800" y="1295400"/>
            <a:ext cx="8610600" cy="19812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sz="2600" smtClean="0"/>
              <a:t>Viewing CVP relationships in a graph gives managers a perspective that can be obtained in no other way. Consider the following information for Wind Co.:</a:t>
            </a:r>
          </a:p>
        </p:txBody>
      </p:sp>
      <p:graphicFrame>
        <p:nvGraphicFramePr>
          <p:cNvPr id="34820" name="Object 4"/>
          <p:cNvGraphicFramePr>
            <a:graphicFrameLocks/>
          </p:cNvGraphicFramePr>
          <p:nvPr/>
        </p:nvGraphicFramePr>
        <p:xfrm>
          <a:off x="533400" y="2743200"/>
          <a:ext cx="8382000" cy="2667000"/>
        </p:xfrm>
        <a:graphic>
          <a:graphicData uri="http://schemas.openxmlformats.org/presentationml/2006/ole">
            <p:oleObj spid="_x0000_s3085" name="Worksheet" r:id="rId3" imgW="4517280" imgH="1402200" progId="Excel.Sheet.8">
              <p:embed/>
            </p:oleObj>
          </a:graphicData>
        </a:graphic>
      </p:graphicFrame>
    </p:spTree>
    <p:extLst>
      <p:ext uri="{BB962C8B-B14F-4D97-AF65-F5344CB8AC3E}">
        <p14:creationId xmlns:p14="http://schemas.microsoft.com/office/powerpoint/2010/main" xmlns="" val="139196070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2"/>
          <p:cNvGraphicFramePr>
            <a:graphicFrameLocks/>
          </p:cNvGraphicFramePr>
          <p:nvPr/>
        </p:nvGraphicFramePr>
        <p:xfrm>
          <a:off x="904875" y="1295400"/>
          <a:ext cx="7464425" cy="5029200"/>
        </p:xfrm>
        <a:graphic>
          <a:graphicData uri="http://schemas.openxmlformats.org/presentationml/2006/ole">
            <p:oleObj spid="_x0000_s4109" name="Chart" r:id="rId3" imgW="4886280" imgH="2762280" progId="Excel.Chart.8">
              <p:embed followColorScheme="full"/>
            </p:oleObj>
          </a:graphicData>
        </a:graphic>
      </p:graphicFrame>
      <p:sp>
        <p:nvSpPr>
          <p:cNvPr id="35843" name="Rectangle 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t>CVP Graph</a:t>
            </a:r>
          </a:p>
        </p:txBody>
      </p:sp>
      <p:sp>
        <p:nvSpPr>
          <p:cNvPr id="35844" name="Rectangle 4"/>
          <p:cNvSpPr>
            <a:spLocks noChangeArrowheads="1"/>
          </p:cNvSpPr>
          <p:nvPr/>
        </p:nvSpPr>
        <p:spPr bwMode="auto">
          <a:xfrm>
            <a:off x="5214938" y="3843338"/>
            <a:ext cx="2508250" cy="511175"/>
          </a:xfrm>
          <a:prstGeom prst="rect">
            <a:avLst/>
          </a:prstGeom>
          <a:solidFill>
            <a:srgbClr val="F8F8F8"/>
          </a:solidFill>
          <a:ln w="57150" cmpd="thinThick">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a:solidFill>
                  <a:schemeClr val="tx2"/>
                </a:solidFill>
                <a:latin typeface="Arial" charset="0"/>
              </a:rPr>
              <a:t>Fixed expenses</a:t>
            </a:r>
          </a:p>
        </p:txBody>
      </p:sp>
      <p:sp>
        <p:nvSpPr>
          <p:cNvPr id="35845" name="Line 5"/>
          <p:cNvSpPr>
            <a:spLocks noChangeShapeType="1"/>
          </p:cNvSpPr>
          <p:nvPr/>
        </p:nvSpPr>
        <p:spPr bwMode="auto">
          <a:xfrm>
            <a:off x="6553200" y="4349750"/>
            <a:ext cx="0" cy="4445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5846" name="Rectangle 7"/>
          <p:cNvSpPr>
            <a:spLocks noChangeArrowheads="1"/>
          </p:cNvSpPr>
          <p:nvPr/>
        </p:nvSpPr>
        <p:spPr bwMode="auto">
          <a:xfrm>
            <a:off x="4329113" y="6019800"/>
            <a:ext cx="701675" cy="3635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a:solidFill>
                  <a:schemeClr val="tx2"/>
                </a:solidFill>
                <a:latin typeface="Arial" charset="0"/>
              </a:rPr>
              <a:t>Units</a:t>
            </a:r>
          </a:p>
        </p:txBody>
      </p:sp>
      <p:sp>
        <p:nvSpPr>
          <p:cNvPr id="35847" name="Rectangle 8"/>
          <p:cNvSpPr>
            <a:spLocks noChangeArrowheads="1"/>
          </p:cNvSpPr>
          <p:nvPr/>
        </p:nvSpPr>
        <p:spPr bwMode="auto">
          <a:xfrm rot="-5340000">
            <a:off x="527844" y="3344069"/>
            <a:ext cx="10255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en-US" sz="1800" b="0">
                <a:solidFill>
                  <a:schemeClr val="tx2"/>
                </a:solidFill>
                <a:latin typeface="Arial" charset="0"/>
              </a:rPr>
              <a:t>Dollars</a:t>
            </a:r>
          </a:p>
        </p:txBody>
      </p:sp>
      <p:sp>
        <p:nvSpPr>
          <p:cNvPr id="35848" name="Line 9"/>
          <p:cNvSpPr>
            <a:spLocks noChangeShapeType="1"/>
          </p:cNvSpPr>
          <p:nvPr/>
        </p:nvSpPr>
        <p:spPr bwMode="auto">
          <a:xfrm>
            <a:off x="3276600" y="3282950"/>
            <a:ext cx="0" cy="977900"/>
          </a:xfrm>
          <a:prstGeom prst="line">
            <a:avLst/>
          </a:prstGeom>
          <a:noFill/>
          <a:ln w="12700">
            <a:solidFill>
              <a:schemeClr val="accent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5849" name="Rectangle 10"/>
          <p:cNvSpPr>
            <a:spLocks noChangeArrowheads="1"/>
          </p:cNvSpPr>
          <p:nvPr/>
        </p:nvSpPr>
        <p:spPr bwMode="auto">
          <a:xfrm>
            <a:off x="2243138" y="2776538"/>
            <a:ext cx="2473325" cy="511175"/>
          </a:xfrm>
          <a:prstGeom prst="rect">
            <a:avLst/>
          </a:prstGeom>
          <a:solidFill>
            <a:srgbClr val="F8F8F8"/>
          </a:solidFill>
          <a:ln w="57150" cmpd="thinThick">
            <a:solidFill>
              <a:schemeClr val="accent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a:solidFill>
                  <a:schemeClr val="accent1"/>
                </a:solidFill>
                <a:latin typeface="Arial" charset="0"/>
              </a:rPr>
              <a:t>Total Expenses</a:t>
            </a:r>
          </a:p>
        </p:txBody>
      </p:sp>
    </p:spTree>
    <p:extLst>
      <p:ext uri="{BB962C8B-B14F-4D97-AF65-F5344CB8AC3E}">
        <p14:creationId xmlns:p14="http://schemas.microsoft.com/office/powerpoint/2010/main" xmlns="" val="239980777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9"/>
          <p:cNvGraphicFramePr>
            <a:graphicFrameLocks/>
          </p:cNvGraphicFramePr>
          <p:nvPr/>
        </p:nvGraphicFramePr>
        <p:xfrm>
          <a:off x="904875" y="1295400"/>
          <a:ext cx="7464425" cy="5029200"/>
        </p:xfrm>
        <a:graphic>
          <a:graphicData uri="http://schemas.openxmlformats.org/presentationml/2006/ole">
            <p:oleObj spid="_x0000_s5133" name="Chart" r:id="rId3" imgW="4886280" imgH="2762280" progId="Excel.Chart.8">
              <p:embed followColorScheme="full"/>
            </p:oleObj>
          </a:graphicData>
        </a:graphic>
      </p:graphicFrame>
      <p:sp>
        <p:nvSpPr>
          <p:cNvPr id="36867" name="Rectangle 10"/>
          <p:cNvSpPr>
            <a:spLocks noChangeArrowheads="1"/>
          </p:cNvSpPr>
          <p:nvPr/>
        </p:nvSpPr>
        <p:spPr bwMode="auto">
          <a:xfrm>
            <a:off x="4329113" y="6019800"/>
            <a:ext cx="701675" cy="3635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a:solidFill>
                  <a:schemeClr val="tx2"/>
                </a:solidFill>
                <a:latin typeface="Arial" charset="0"/>
              </a:rPr>
              <a:t>Units</a:t>
            </a:r>
          </a:p>
        </p:txBody>
      </p:sp>
      <p:sp>
        <p:nvSpPr>
          <p:cNvPr id="36868" name="Rectangle 11"/>
          <p:cNvSpPr>
            <a:spLocks noChangeArrowheads="1"/>
          </p:cNvSpPr>
          <p:nvPr/>
        </p:nvSpPr>
        <p:spPr bwMode="auto">
          <a:xfrm rot="-5340000">
            <a:off x="527844" y="3344069"/>
            <a:ext cx="10255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en-US" sz="1800" b="0">
                <a:solidFill>
                  <a:schemeClr val="tx2"/>
                </a:solidFill>
                <a:latin typeface="Arial" charset="0"/>
              </a:rPr>
              <a:t>Dollars</a:t>
            </a:r>
          </a:p>
        </p:txBody>
      </p:sp>
      <p:sp>
        <p:nvSpPr>
          <p:cNvPr id="36869" name="Rectangle 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CVP Graph</a:t>
            </a:r>
          </a:p>
        </p:txBody>
      </p:sp>
      <p:sp>
        <p:nvSpPr>
          <p:cNvPr id="36870" name="Rectangle 4"/>
          <p:cNvSpPr>
            <a:spLocks noChangeArrowheads="1"/>
          </p:cNvSpPr>
          <p:nvPr/>
        </p:nvSpPr>
        <p:spPr bwMode="auto">
          <a:xfrm>
            <a:off x="2852738" y="2624138"/>
            <a:ext cx="1846262" cy="511175"/>
          </a:xfrm>
          <a:prstGeom prst="rect">
            <a:avLst/>
          </a:prstGeom>
          <a:solidFill>
            <a:srgbClr val="F8F8F8"/>
          </a:solidFill>
          <a:ln w="57150" cmpd="thinThick">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a:solidFill>
                  <a:srgbClr val="FC0128"/>
                </a:solidFill>
                <a:latin typeface="Arial" charset="0"/>
              </a:rPr>
              <a:t>Total Sales</a:t>
            </a:r>
          </a:p>
        </p:txBody>
      </p:sp>
      <p:sp>
        <p:nvSpPr>
          <p:cNvPr id="36871" name="Line 5"/>
          <p:cNvSpPr>
            <a:spLocks noChangeShapeType="1"/>
          </p:cNvSpPr>
          <p:nvPr/>
        </p:nvSpPr>
        <p:spPr bwMode="auto">
          <a:xfrm>
            <a:off x="4730750" y="2895600"/>
            <a:ext cx="1130300" cy="0"/>
          </a:xfrm>
          <a:prstGeom prst="line">
            <a:avLst/>
          </a:prstGeom>
          <a:noFill/>
          <a:ln w="127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0267861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2"/>
          <p:cNvGraphicFramePr>
            <a:graphicFrameLocks/>
          </p:cNvGraphicFramePr>
          <p:nvPr/>
        </p:nvGraphicFramePr>
        <p:xfrm>
          <a:off x="904875" y="1295400"/>
          <a:ext cx="7464425" cy="5029200"/>
        </p:xfrm>
        <a:graphic>
          <a:graphicData uri="http://schemas.openxmlformats.org/presentationml/2006/ole">
            <p:oleObj spid="_x0000_s6157" name="Chart" r:id="rId3" imgW="4886280" imgH="2762280" progId="Excel.Chart.8">
              <p:embed followColorScheme="full"/>
            </p:oleObj>
          </a:graphicData>
        </a:graphic>
      </p:graphicFrame>
      <p:sp>
        <p:nvSpPr>
          <p:cNvPr id="37891" name="Rectangle 3"/>
          <p:cNvSpPr>
            <a:spLocks noChangeArrowheads="1"/>
          </p:cNvSpPr>
          <p:nvPr/>
        </p:nvSpPr>
        <p:spPr bwMode="auto">
          <a:xfrm>
            <a:off x="4329113" y="6019800"/>
            <a:ext cx="701675" cy="3635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1800" b="0">
                <a:solidFill>
                  <a:schemeClr val="tx2"/>
                </a:solidFill>
                <a:latin typeface="Arial" charset="0"/>
              </a:rPr>
              <a:t>Units</a:t>
            </a:r>
          </a:p>
        </p:txBody>
      </p:sp>
      <p:sp>
        <p:nvSpPr>
          <p:cNvPr id="37892" name="Rectangle 4"/>
          <p:cNvSpPr>
            <a:spLocks noChangeArrowheads="1"/>
          </p:cNvSpPr>
          <p:nvPr/>
        </p:nvSpPr>
        <p:spPr bwMode="auto">
          <a:xfrm rot="-5340000">
            <a:off x="527844" y="3344069"/>
            <a:ext cx="10255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en-US" sz="1800" b="0">
                <a:solidFill>
                  <a:schemeClr val="tx2"/>
                </a:solidFill>
                <a:latin typeface="Arial" charset="0"/>
              </a:rPr>
              <a:t>Dollars</a:t>
            </a:r>
          </a:p>
        </p:txBody>
      </p:sp>
      <p:sp>
        <p:nvSpPr>
          <p:cNvPr id="37893" name="Rectangle 5"/>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CVP Graph</a:t>
            </a:r>
          </a:p>
        </p:txBody>
      </p:sp>
      <p:sp>
        <p:nvSpPr>
          <p:cNvPr id="37894" name="Rectangle 6"/>
          <p:cNvSpPr>
            <a:spLocks noChangeArrowheads="1"/>
          </p:cNvSpPr>
          <p:nvPr/>
        </p:nvSpPr>
        <p:spPr bwMode="auto">
          <a:xfrm>
            <a:off x="5519738" y="3614738"/>
            <a:ext cx="2711450" cy="511175"/>
          </a:xfrm>
          <a:prstGeom prst="rect">
            <a:avLst/>
          </a:prstGeom>
          <a:solidFill>
            <a:srgbClr val="FFFFFF"/>
          </a:solidFill>
          <a:ln w="57150" cmpd="thinThick">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a:solidFill>
                  <a:schemeClr val="tx2"/>
                </a:solidFill>
                <a:latin typeface="Arial" charset="0"/>
              </a:rPr>
              <a:t>Break-even point</a:t>
            </a:r>
          </a:p>
        </p:txBody>
      </p:sp>
      <p:sp>
        <p:nvSpPr>
          <p:cNvPr id="37895" name="Line 7"/>
          <p:cNvSpPr>
            <a:spLocks noChangeShapeType="1"/>
          </p:cNvSpPr>
          <p:nvPr/>
        </p:nvSpPr>
        <p:spPr bwMode="auto">
          <a:xfrm flipV="1">
            <a:off x="4953000" y="3651250"/>
            <a:ext cx="0" cy="1765300"/>
          </a:xfrm>
          <a:prstGeom prst="line">
            <a:avLst/>
          </a:prstGeom>
          <a:noFill/>
          <a:ln w="12700">
            <a:solidFill>
              <a:schemeClr val="tx2"/>
            </a:solidFill>
            <a:prstDash val="lgDash"/>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896" name="Line 8"/>
          <p:cNvSpPr>
            <a:spLocks noChangeShapeType="1"/>
          </p:cNvSpPr>
          <p:nvPr/>
        </p:nvSpPr>
        <p:spPr bwMode="auto">
          <a:xfrm flipH="1" flipV="1">
            <a:off x="5099050" y="3651250"/>
            <a:ext cx="393700" cy="241300"/>
          </a:xfrm>
          <a:prstGeom prst="line">
            <a:avLst/>
          </a:prstGeom>
          <a:noFill/>
          <a:ln w="1270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897" name="Line 9"/>
          <p:cNvSpPr>
            <a:spLocks noChangeShapeType="1"/>
          </p:cNvSpPr>
          <p:nvPr/>
        </p:nvSpPr>
        <p:spPr bwMode="auto">
          <a:xfrm>
            <a:off x="2368550" y="3581400"/>
            <a:ext cx="2501900" cy="0"/>
          </a:xfrm>
          <a:prstGeom prst="line">
            <a:avLst/>
          </a:prstGeom>
          <a:noFill/>
          <a:ln w="12700">
            <a:solidFill>
              <a:schemeClr val="tx2"/>
            </a:solidFill>
            <a:prstDash val="lgDash"/>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7898" name="Rectangle 11"/>
          <p:cNvSpPr>
            <a:spLocks noChangeArrowheads="1"/>
          </p:cNvSpPr>
          <p:nvPr/>
        </p:nvSpPr>
        <p:spPr bwMode="auto">
          <a:xfrm rot="-1740000">
            <a:off x="6348413" y="2228850"/>
            <a:ext cx="1477962"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solidFill>
                  <a:srgbClr val="33CC33"/>
                </a:solidFill>
                <a:latin typeface="Arial" charset="0"/>
              </a:rPr>
              <a:t>Profit Area</a:t>
            </a:r>
          </a:p>
        </p:txBody>
      </p:sp>
      <p:sp>
        <p:nvSpPr>
          <p:cNvPr id="37899" name="Rectangle 12"/>
          <p:cNvSpPr>
            <a:spLocks noChangeArrowheads="1"/>
          </p:cNvSpPr>
          <p:nvPr/>
        </p:nvSpPr>
        <p:spPr bwMode="auto">
          <a:xfrm rot="-1740000">
            <a:off x="2043113" y="4679950"/>
            <a:ext cx="1409700"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000">
                <a:solidFill>
                  <a:srgbClr val="FC0128"/>
                </a:solidFill>
                <a:latin typeface="Arial" charset="0"/>
              </a:rPr>
              <a:t>Loss Area</a:t>
            </a:r>
          </a:p>
        </p:txBody>
      </p:sp>
    </p:spTree>
    <p:extLst>
      <p:ext uri="{BB962C8B-B14F-4D97-AF65-F5344CB8AC3E}">
        <p14:creationId xmlns:p14="http://schemas.microsoft.com/office/powerpoint/2010/main" xmlns="" val="78189416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t>Target Profit Analysis</a:t>
            </a:r>
          </a:p>
        </p:txBody>
      </p:sp>
      <p:sp>
        <p:nvSpPr>
          <p:cNvPr id="63491" name="Rectangle 3"/>
          <p:cNvSpPr>
            <a:spLocks noGrp="1" noChangeArrowheads="1"/>
          </p:cNvSpPr>
          <p:nvPr>
            <p:ph type="body" idx="1"/>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smtClean="0"/>
              <a:t> </a:t>
            </a:r>
            <a:r>
              <a:rPr lang="en-US" smtClean="0">
                <a:solidFill>
                  <a:schemeClr val="accent2"/>
                </a:solidFill>
              </a:rPr>
              <a:t>Suppose Wind Co. wants to know how many bikes must be sold to earn a profit of $100,000.</a:t>
            </a:r>
            <a:r>
              <a:rPr lang="en-US" smtClean="0"/>
              <a:t> </a:t>
            </a:r>
            <a:br>
              <a:rPr lang="en-US" smtClean="0"/>
            </a:br>
            <a:endParaRPr lang="en-US" smtClean="0"/>
          </a:p>
          <a:p>
            <a:pPr algn="ctr">
              <a:buFont typeface="Wingdings" pitchFamily="2" charset="2"/>
              <a:buNone/>
            </a:pPr>
            <a:r>
              <a:rPr lang="en-US" smtClean="0"/>
              <a:t>We can use our CVP formula to determine the sales volume needed to achieve a target net profit figure.</a:t>
            </a:r>
            <a:br>
              <a:rPr lang="en-US" smtClean="0"/>
            </a:br>
            <a:endParaRPr lang="en-US" smtClean="0"/>
          </a:p>
          <a:p>
            <a:pPr algn="ctr">
              <a:buFont typeface="Wingdings" pitchFamily="2" charset="2"/>
              <a:buNone/>
            </a:pPr>
            <a:endParaRPr lang="en-US" smtClean="0"/>
          </a:p>
        </p:txBody>
      </p:sp>
    </p:spTree>
    <p:extLst>
      <p:ext uri="{BB962C8B-B14F-4D97-AF65-F5344CB8AC3E}">
        <p14:creationId xmlns:p14="http://schemas.microsoft.com/office/powerpoint/2010/main" xmlns="" val="39412050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wipe(up)">
                                      <p:cBhvr>
                                        <p:cTn id="7" dur="500"/>
                                        <p:tgtEl>
                                          <p:spTgt spid="63491">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animEffect transition="in" filter="wipe(up)">
                                      <p:cBhvr>
                                        <p:cTn id="11" dur="500"/>
                                        <p:tgtEl>
                                          <p:spTgt spid="634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utoUpdateAnimBg="0" advAuto="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t>The CVP Equation</a:t>
            </a:r>
          </a:p>
        </p:txBody>
      </p:sp>
      <p:sp>
        <p:nvSpPr>
          <p:cNvPr id="171011" name="Rectangle 3"/>
          <p:cNvSpPr>
            <a:spLocks noChangeArrowheads="1"/>
          </p:cNvSpPr>
          <p:nvPr/>
        </p:nvSpPr>
        <p:spPr bwMode="auto">
          <a:xfrm>
            <a:off x="747713" y="1433513"/>
            <a:ext cx="791210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a:solidFill>
                  <a:schemeClr val="accent2"/>
                </a:solidFill>
                <a:latin typeface="Arial" charset="0"/>
              </a:rPr>
              <a:t>Sales = Variable expenses + Fixed expenses + Profits</a:t>
            </a:r>
          </a:p>
        </p:txBody>
      </p:sp>
      <p:sp>
        <p:nvSpPr>
          <p:cNvPr id="171012" name="Rectangle 4"/>
          <p:cNvSpPr>
            <a:spLocks noChangeArrowheads="1"/>
          </p:cNvSpPr>
          <p:nvPr/>
        </p:nvSpPr>
        <p:spPr bwMode="auto">
          <a:xfrm>
            <a:off x="1357313" y="2195513"/>
            <a:ext cx="5932487" cy="19145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a:solidFill>
                  <a:schemeClr val="tx2"/>
                </a:solidFill>
                <a:latin typeface="Arial" charset="0"/>
              </a:rPr>
              <a:t>$500Q  =  $300Q  +  $80,000  +  </a:t>
            </a:r>
            <a:r>
              <a:rPr lang="en-US" sz="2400">
                <a:solidFill>
                  <a:srgbClr val="FF0000"/>
                </a:solidFill>
                <a:latin typeface="Arial" charset="0"/>
              </a:rPr>
              <a:t>$100,000</a:t>
            </a:r>
            <a:endParaRPr lang="en-US" sz="2400">
              <a:solidFill>
                <a:schemeClr val="tx2"/>
              </a:solidFill>
              <a:latin typeface="Arial" charset="0"/>
            </a:endParaRPr>
          </a:p>
          <a:p>
            <a:endParaRPr lang="en-US" sz="2400">
              <a:solidFill>
                <a:schemeClr val="tx2"/>
              </a:solidFill>
              <a:latin typeface="Arial" charset="0"/>
            </a:endParaRPr>
          </a:p>
          <a:p>
            <a:r>
              <a:rPr lang="en-US" sz="2400">
                <a:solidFill>
                  <a:schemeClr val="tx2"/>
                </a:solidFill>
                <a:latin typeface="Arial" charset="0"/>
              </a:rPr>
              <a:t>$200Q  =  $180,000</a:t>
            </a:r>
          </a:p>
          <a:p>
            <a:endParaRPr lang="en-US" sz="2400">
              <a:solidFill>
                <a:schemeClr val="tx2"/>
              </a:solidFill>
              <a:latin typeface="Arial" charset="0"/>
            </a:endParaRPr>
          </a:p>
          <a:p>
            <a:r>
              <a:rPr lang="en-US" sz="2400">
                <a:solidFill>
                  <a:schemeClr val="tx2"/>
                </a:solidFill>
                <a:latin typeface="Arial" charset="0"/>
              </a:rPr>
              <a:t>        Q  =  </a:t>
            </a:r>
            <a:r>
              <a:rPr lang="en-US" sz="2400">
                <a:solidFill>
                  <a:srgbClr val="FF0000"/>
                </a:solidFill>
                <a:latin typeface="Arial" charset="0"/>
              </a:rPr>
              <a:t>900 bikes</a:t>
            </a:r>
          </a:p>
        </p:txBody>
      </p:sp>
    </p:spTree>
    <p:extLst>
      <p:ext uri="{BB962C8B-B14F-4D97-AF65-F5344CB8AC3E}">
        <p14:creationId xmlns:p14="http://schemas.microsoft.com/office/powerpoint/2010/main" xmlns="" val="19369830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71011"/>
                                        </p:tgtEl>
                                        <p:attrNameLst>
                                          <p:attrName>style.visibility</p:attrName>
                                        </p:attrNameLst>
                                      </p:cBhvr>
                                      <p:to>
                                        <p:strVal val="visible"/>
                                      </p:to>
                                    </p:set>
                                    <p:animEffect transition="in" filter="dissolve">
                                      <p:cBhvr>
                                        <p:cTn id="7" dur="500"/>
                                        <p:tgtEl>
                                          <p:spTgt spid="171011"/>
                                        </p:tgtEl>
                                      </p:cBhvr>
                                    </p:animEffect>
                                  </p:childTnLst>
                                </p:cTn>
                              </p:par>
                            </p:childTnLst>
                          </p:cTn>
                        </p:par>
                        <p:par>
                          <p:cTn id="8" fill="hold" nodeType="afterGroup">
                            <p:stCondLst>
                              <p:cond delay="500"/>
                            </p:stCondLst>
                            <p:childTnLst>
                              <p:par>
                                <p:cTn id="9" presetID="22" presetClass="entr" presetSubtype="1" fill="hold" grpId="0" nodeType="afterEffect">
                                  <p:stCondLst>
                                    <p:cond delay="3000"/>
                                  </p:stCondLst>
                                  <p:childTnLst>
                                    <p:set>
                                      <p:cBhvr>
                                        <p:cTn id="10" dur="1" fill="hold">
                                          <p:stCondLst>
                                            <p:cond delay="0"/>
                                          </p:stCondLst>
                                        </p:cTn>
                                        <p:tgtEl>
                                          <p:spTgt spid="171012"/>
                                        </p:tgtEl>
                                        <p:attrNameLst>
                                          <p:attrName>style.visibility</p:attrName>
                                        </p:attrNameLst>
                                      </p:cBhvr>
                                      <p:to>
                                        <p:strVal val="visible"/>
                                      </p:to>
                                    </p:set>
                                    <p:animEffect transition="in" filter="wipe(up)">
                                      <p:cBhvr>
                                        <p:cTn id="11" dur="500"/>
                                        <p:tgtEl>
                                          <p:spTgt spid="1710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autoUpdateAnimBg="0"/>
      <p:bldP spid="171012"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600" dirty="0" smtClean="0"/>
              <a:t>The Contribution Margin Approach</a:t>
            </a:r>
          </a:p>
        </p:txBody>
      </p:sp>
      <p:sp>
        <p:nvSpPr>
          <p:cNvPr id="172035" name="Rectangle 3"/>
          <p:cNvSpPr>
            <a:spLocks noGrp="1" noChangeArrowheads="1"/>
          </p:cNvSpPr>
          <p:nvPr>
            <p:ph type="body" idx="1"/>
          </p:nvPr>
        </p:nvSpPr>
        <p:spPr>
          <a:xfrm>
            <a:off x="762000" y="1447800"/>
            <a:ext cx="8001000" cy="16764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smtClean="0"/>
              <a:t>  </a:t>
            </a:r>
            <a:r>
              <a:rPr lang="en-US" sz="3000" smtClean="0"/>
              <a:t>We can determine the number of bikes that must be sold to earn a profit of $100,000 using the contribution margin approach.</a:t>
            </a:r>
          </a:p>
        </p:txBody>
      </p:sp>
      <p:grpSp>
        <p:nvGrpSpPr>
          <p:cNvPr id="172036" name="Group 4"/>
          <p:cNvGrpSpPr>
            <a:grpSpLocks/>
          </p:cNvGrpSpPr>
          <p:nvPr/>
        </p:nvGrpSpPr>
        <p:grpSpPr bwMode="auto">
          <a:xfrm>
            <a:off x="838200" y="3200400"/>
            <a:ext cx="7981950" cy="758825"/>
            <a:chOff x="624" y="2016"/>
            <a:chExt cx="5028" cy="478"/>
          </a:xfrm>
        </p:grpSpPr>
        <p:sp>
          <p:nvSpPr>
            <p:cNvPr id="40969" name="Rectangle 5"/>
            <p:cNvSpPr>
              <a:spLocks noChangeArrowheads="1"/>
            </p:cNvSpPr>
            <p:nvPr/>
          </p:nvSpPr>
          <p:spPr bwMode="auto">
            <a:xfrm>
              <a:off x="2592" y="2016"/>
              <a:ext cx="3060" cy="47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200" u="sng">
                  <a:solidFill>
                    <a:schemeClr val="tx2"/>
                  </a:solidFill>
                  <a:latin typeface="Arial" charset="0"/>
                </a:rPr>
                <a:t>   Fixed expenses  +  Target profit   </a:t>
              </a:r>
              <a:endParaRPr lang="en-US" sz="2200">
                <a:solidFill>
                  <a:schemeClr val="tx2"/>
                </a:solidFill>
                <a:latin typeface="Arial" charset="0"/>
              </a:endParaRPr>
            </a:p>
            <a:p>
              <a:r>
                <a:rPr lang="en-US" sz="2200">
                  <a:solidFill>
                    <a:schemeClr val="tx2"/>
                  </a:solidFill>
                  <a:latin typeface="Arial" charset="0"/>
                </a:rPr>
                <a:t>          Unit contribution margin</a:t>
              </a:r>
            </a:p>
          </p:txBody>
        </p:sp>
        <p:sp>
          <p:nvSpPr>
            <p:cNvPr id="40970" name="Rectangle 6"/>
            <p:cNvSpPr>
              <a:spLocks noChangeArrowheads="1"/>
            </p:cNvSpPr>
            <p:nvPr/>
          </p:nvSpPr>
          <p:spPr bwMode="auto">
            <a:xfrm>
              <a:off x="2346" y="2121"/>
              <a:ext cx="226"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en-US" sz="2200">
                  <a:solidFill>
                    <a:schemeClr val="tx2"/>
                  </a:solidFill>
                  <a:latin typeface="Arial" charset="0"/>
                </a:rPr>
                <a:t>=</a:t>
              </a:r>
            </a:p>
          </p:txBody>
        </p:sp>
        <p:sp>
          <p:nvSpPr>
            <p:cNvPr id="40971" name="Rectangle 7"/>
            <p:cNvSpPr>
              <a:spLocks noChangeArrowheads="1"/>
            </p:cNvSpPr>
            <p:nvPr/>
          </p:nvSpPr>
          <p:spPr bwMode="auto">
            <a:xfrm>
              <a:off x="624" y="2016"/>
              <a:ext cx="1703" cy="47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en-US" sz="2200">
                  <a:solidFill>
                    <a:schemeClr val="tx2"/>
                  </a:solidFill>
                  <a:latin typeface="Arial" charset="0"/>
                </a:rPr>
                <a:t>Units sold to attain</a:t>
              </a:r>
            </a:p>
            <a:p>
              <a:pPr algn="ctr"/>
              <a:r>
                <a:rPr lang="en-US" sz="2200">
                  <a:solidFill>
                    <a:schemeClr val="tx2"/>
                  </a:solidFill>
                  <a:latin typeface="Arial" charset="0"/>
                </a:rPr>
                <a:t>the target profit</a:t>
              </a:r>
            </a:p>
          </p:txBody>
        </p:sp>
      </p:grpSp>
      <p:grpSp>
        <p:nvGrpSpPr>
          <p:cNvPr id="172040" name="Group 8"/>
          <p:cNvGrpSpPr>
            <a:grpSpLocks/>
          </p:cNvGrpSpPr>
          <p:nvPr/>
        </p:nvGrpSpPr>
        <p:grpSpPr bwMode="auto">
          <a:xfrm>
            <a:off x="1466850" y="4495800"/>
            <a:ext cx="6381750" cy="942975"/>
            <a:chOff x="903" y="2938"/>
            <a:chExt cx="4020" cy="594"/>
          </a:xfrm>
        </p:grpSpPr>
        <p:sp>
          <p:nvSpPr>
            <p:cNvPr id="40967" name="Rectangle 9"/>
            <p:cNvSpPr>
              <a:spLocks noChangeArrowheads="1"/>
            </p:cNvSpPr>
            <p:nvPr/>
          </p:nvSpPr>
          <p:spPr bwMode="auto">
            <a:xfrm>
              <a:off x="903" y="2938"/>
              <a:ext cx="2614" cy="59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u="sng">
                  <a:solidFill>
                    <a:schemeClr val="accent2"/>
                  </a:solidFill>
                  <a:latin typeface="Arial" charset="0"/>
                </a:rPr>
                <a:t>   $80,000  +  $100,000   </a:t>
              </a:r>
              <a:endParaRPr lang="en-US">
                <a:solidFill>
                  <a:schemeClr val="accent2"/>
                </a:solidFill>
                <a:latin typeface="Arial" charset="0"/>
              </a:endParaRPr>
            </a:p>
            <a:p>
              <a:r>
                <a:rPr lang="en-US">
                  <a:solidFill>
                    <a:schemeClr val="accent2"/>
                  </a:solidFill>
                  <a:latin typeface="Arial" charset="0"/>
                </a:rPr>
                <a:t>               $200</a:t>
              </a:r>
            </a:p>
          </p:txBody>
        </p:sp>
        <p:sp>
          <p:nvSpPr>
            <p:cNvPr id="40968" name="Rectangle 10"/>
            <p:cNvSpPr>
              <a:spLocks noChangeArrowheads="1"/>
            </p:cNvSpPr>
            <p:nvPr/>
          </p:nvSpPr>
          <p:spPr bwMode="auto">
            <a:xfrm>
              <a:off x="3543" y="3073"/>
              <a:ext cx="1380"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a:solidFill>
                    <a:schemeClr val="accent2"/>
                  </a:solidFill>
                  <a:latin typeface="Arial" charset="0"/>
                </a:rPr>
                <a:t>=  </a:t>
              </a:r>
              <a:r>
                <a:rPr lang="en-US">
                  <a:solidFill>
                    <a:srgbClr val="FF0000"/>
                  </a:solidFill>
                  <a:latin typeface="Arial" charset="0"/>
                </a:rPr>
                <a:t>900 bikes</a:t>
              </a:r>
            </a:p>
          </p:txBody>
        </p:sp>
      </p:grpSp>
    </p:spTree>
    <p:extLst>
      <p:ext uri="{BB962C8B-B14F-4D97-AF65-F5344CB8AC3E}">
        <p14:creationId xmlns:p14="http://schemas.microsoft.com/office/powerpoint/2010/main" xmlns="" val="9370105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2035">
                                            <p:txEl>
                                              <p:pRg st="0" end="0"/>
                                            </p:txEl>
                                          </p:spTgt>
                                        </p:tgtEl>
                                        <p:attrNameLst>
                                          <p:attrName>style.visibility</p:attrName>
                                        </p:attrNameLst>
                                      </p:cBhvr>
                                      <p:to>
                                        <p:strVal val="visible"/>
                                      </p:to>
                                    </p:set>
                                    <p:animEffect transition="in" filter="wipe(up)">
                                      <p:cBhvr>
                                        <p:cTn id="7" dur="500"/>
                                        <p:tgtEl>
                                          <p:spTgt spid="172035">
                                            <p:txEl>
                                              <p:pRg st="0" end="0"/>
                                            </p:txEl>
                                          </p:spTgt>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72036"/>
                                        </p:tgtEl>
                                        <p:attrNameLst>
                                          <p:attrName>style.visibility</p:attrName>
                                        </p:attrNameLst>
                                      </p:cBhvr>
                                      <p:to>
                                        <p:strVal val="visible"/>
                                      </p:to>
                                    </p:set>
                                    <p:animEffect transition="in" filter="dissolve">
                                      <p:cBhvr>
                                        <p:cTn id="11" dur="500"/>
                                        <p:tgtEl>
                                          <p:spTgt spid="172036"/>
                                        </p:tgtEl>
                                      </p:cBhvr>
                                    </p:animEffect>
                                  </p:childTnLst>
                                </p:cTn>
                              </p:par>
                            </p:childTnLst>
                          </p:cTn>
                        </p:par>
                        <p:par>
                          <p:cTn id="12" fill="hold" nodeType="afterGroup">
                            <p:stCondLst>
                              <p:cond delay="1000"/>
                            </p:stCondLst>
                            <p:childTnLst>
                              <p:par>
                                <p:cTn id="13" presetID="9" presetClass="entr" presetSubtype="0" fill="hold" nodeType="afterEffect">
                                  <p:stCondLst>
                                    <p:cond delay="3000"/>
                                  </p:stCondLst>
                                  <p:childTnLst>
                                    <p:set>
                                      <p:cBhvr>
                                        <p:cTn id="14" dur="1" fill="hold">
                                          <p:stCondLst>
                                            <p:cond delay="0"/>
                                          </p:stCondLst>
                                        </p:cTn>
                                        <p:tgtEl>
                                          <p:spTgt spid="172040"/>
                                        </p:tgtEl>
                                        <p:attrNameLst>
                                          <p:attrName>style.visibility</p:attrName>
                                        </p:attrNameLst>
                                      </p:cBhvr>
                                      <p:to>
                                        <p:strVal val="visible"/>
                                      </p:to>
                                    </p:set>
                                    <p:animEffect transition="in" filter="dissolve">
                                      <p:cBhvr>
                                        <p:cTn id="15" dur="500"/>
                                        <p:tgtEl>
                                          <p:spTgt spid="1720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build="p"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MCQs Test</a:t>
            </a:r>
            <a:endParaRPr lang="en-US" sz="3600" dirty="0" smtClean="0">
              <a:sym typeface="Wingdings" pitchFamily="2" charset="2"/>
            </a:endParaRPr>
          </a:p>
        </p:txBody>
      </p:sp>
      <p:sp>
        <p:nvSpPr>
          <p:cNvPr id="41987" name="Rectangle 3"/>
          <p:cNvSpPr>
            <a:spLocks noGrp="1" noChangeArrowheads="1"/>
          </p:cNvSpPr>
          <p:nvPr>
            <p:ph type="body" idx="1"/>
          </p:nvPr>
        </p:nvSpPr>
        <p:spPr>
          <a:xfrm>
            <a:off x="685800" y="1143000"/>
            <a:ext cx="8153400" cy="51435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Coffee Klatch is an espresso stand in a downtown office building. The average selling price of a cup of coffee is $1.49 and the average variable expense per cup is $0.36. The average fixed expense per month is $1,300. 	How many cups of coffee would have to be sold to attain target profits of $2,500 per month?</a:t>
            </a:r>
          </a:p>
          <a:p>
            <a:pPr lvl="1">
              <a:buFont typeface="Wingdings" pitchFamily="2" charset="2"/>
              <a:buNone/>
            </a:pPr>
            <a:r>
              <a:rPr lang="en-US" smtClean="0"/>
              <a:t>a. 3,363 cups</a:t>
            </a:r>
          </a:p>
          <a:p>
            <a:pPr lvl="1">
              <a:buFont typeface="Wingdings" pitchFamily="2" charset="2"/>
              <a:buNone/>
            </a:pPr>
            <a:r>
              <a:rPr lang="en-US" smtClean="0"/>
              <a:t>b. 2,212 cups</a:t>
            </a:r>
          </a:p>
          <a:p>
            <a:pPr lvl="1">
              <a:buFont typeface="Wingdings" pitchFamily="2" charset="2"/>
              <a:buNone/>
            </a:pPr>
            <a:r>
              <a:rPr lang="en-US" smtClean="0"/>
              <a:t>c. 1,150 cups</a:t>
            </a:r>
          </a:p>
          <a:p>
            <a:pPr lvl="1">
              <a:buFont typeface="Wingdings" pitchFamily="2" charset="2"/>
              <a:buNone/>
            </a:pPr>
            <a:r>
              <a:rPr lang="en-US" smtClean="0"/>
              <a:t>d. 4,200 cups</a:t>
            </a:r>
          </a:p>
        </p:txBody>
      </p:sp>
    </p:spTree>
    <p:extLst>
      <p:ext uri="{BB962C8B-B14F-4D97-AF65-F5344CB8AC3E}">
        <p14:creationId xmlns:p14="http://schemas.microsoft.com/office/powerpoint/2010/main" xmlns="" val="468614038"/>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MCQs Test</a:t>
            </a:r>
            <a:endParaRPr lang="en-US" sz="3600" dirty="0" smtClean="0">
              <a:sym typeface="Wingdings" pitchFamily="2" charset="2"/>
            </a:endParaRPr>
          </a:p>
        </p:txBody>
      </p:sp>
      <p:sp>
        <p:nvSpPr>
          <p:cNvPr id="43011" name="Rectangle 3"/>
          <p:cNvSpPr>
            <a:spLocks noGrp="1" noChangeArrowheads="1"/>
          </p:cNvSpPr>
          <p:nvPr>
            <p:ph type="body" idx="1"/>
          </p:nvPr>
        </p:nvSpPr>
        <p:spPr>
          <a:xfrm>
            <a:off x="685800" y="1143000"/>
            <a:ext cx="8153400" cy="51435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Coffee Klatch is an espresso stand in a downtown office building. The average selling price of a cup of coffee is $1.49 and the average variable expense per cup is $0.36. The average fixed expense per month is $1,300. 	How many cups of coffee would have to be sold to attain target profits of $2,500 per month?</a:t>
            </a:r>
          </a:p>
          <a:p>
            <a:pPr lvl="1">
              <a:buFont typeface="Wingdings" pitchFamily="2" charset="2"/>
              <a:buNone/>
            </a:pPr>
            <a:r>
              <a:rPr lang="en-US" smtClean="0"/>
              <a:t>a. 3,363 cups</a:t>
            </a:r>
          </a:p>
          <a:p>
            <a:pPr lvl="1">
              <a:buFont typeface="Wingdings" pitchFamily="2" charset="2"/>
              <a:buNone/>
            </a:pPr>
            <a:r>
              <a:rPr lang="en-US" smtClean="0"/>
              <a:t>b. 2,212 cups</a:t>
            </a:r>
          </a:p>
          <a:p>
            <a:pPr lvl="1">
              <a:buFont typeface="Wingdings" pitchFamily="2" charset="2"/>
              <a:buNone/>
            </a:pPr>
            <a:r>
              <a:rPr lang="en-US" smtClean="0"/>
              <a:t>c. 1,150 cups</a:t>
            </a:r>
          </a:p>
          <a:p>
            <a:pPr lvl="1">
              <a:buFont typeface="Wingdings" pitchFamily="2" charset="2"/>
              <a:buNone/>
            </a:pPr>
            <a:r>
              <a:rPr lang="en-US" smtClean="0"/>
              <a:t>d. 4,200 cups</a:t>
            </a:r>
          </a:p>
        </p:txBody>
      </p:sp>
      <p:sp>
        <p:nvSpPr>
          <p:cNvPr id="43012" name="Oval 4"/>
          <p:cNvSpPr>
            <a:spLocks noChangeArrowheads="1"/>
          </p:cNvSpPr>
          <p:nvPr/>
        </p:nvSpPr>
        <p:spPr bwMode="auto">
          <a:xfrm>
            <a:off x="990600" y="41148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131079" name="Group 7"/>
          <p:cNvGrpSpPr>
            <a:grpSpLocks/>
          </p:cNvGrpSpPr>
          <p:nvPr/>
        </p:nvGrpSpPr>
        <p:grpSpPr bwMode="auto">
          <a:xfrm>
            <a:off x="2209800" y="1066800"/>
            <a:ext cx="6438900" cy="3276600"/>
            <a:chOff x="1392" y="672"/>
            <a:chExt cx="4056" cy="2064"/>
          </a:xfrm>
        </p:grpSpPr>
        <p:graphicFrame>
          <p:nvGraphicFramePr>
            <p:cNvPr id="43014" name="Object 5"/>
            <p:cNvGraphicFramePr>
              <a:graphicFrameLocks noChangeAspect="1"/>
            </p:cNvGraphicFramePr>
            <p:nvPr>
              <p:extLst>
                <p:ext uri="{D42A27DB-BD31-4B8C-83A1-F6EECF244321}">
                  <p14:modId xmlns:p14="http://schemas.microsoft.com/office/powerpoint/2010/main" xmlns="" val="843341580"/>
                </p:ext>
              </p:extLst>
            </p:nvPr>
          </p:nvGraphicFramePr>
          <p:xfrm>
            <a:off x="1968" y="672"/>
            <a:ext cx="3480" cy="2048"/>
          </p:xfrm>
          <a:graphic>
            <a:graphicData uri="http://schemas.openxmlformats.org/presentationml/2006/ole">
              <p:oleObj spid="_x0000_s7181" name="Equation" r:id="rId3" imgW="5524500" imgH="3251200" progId="Equation.3">
                <p:embed/>
              </p:oleObj>
            </a:graphicData>
          </a:graphic>
        </p:graphicFrame>
        <p:sp>
          <p:nvSpPr>
            <p:cNvPr id="43015" name="Line 6"/>
            <p:cNvSpPr>
              <a:spLocks noChangeShapeType="1"/>
            </p:cNvSpPr>
            <p:nvPr/>
          </p:nvSpPr>
          <p:spPr bwMode="auto">
            <a:xfrm flipH="1">
              <a:off x="1392" y="2304"/>
              <a:ext cx="576" cy="432"/>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xmlns="" val="3987737182"/>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3000"/>
                                  </p:stCondLst>
                                  <p:childTnLst>
                                    <p:set>
                                      <p:cBhvr>
                                        <p:cTn id="6" dur="1" fill="hold">
                                          <p:stCondLst>
                                            <p:cond delay="0"/>
                                          </p:stCondLst>
                                        </p:cTn>
                                        <p:tgtEl>
                                          <p:spTgt spid="131079"/>
                                        </p:tgtEl>
                                        <p:attrNameLst>
                                          <p:attrName>style.visibility</p:attrName>
                                        </p:attrNameLst>
                                      </p:cBhvr>
                                      <p:to>
                                        <p:strVal val="visible"/>
                                      </p:to>
                                    </p:set>
                                    <p:animEffect transition="in" filter="dissolve">
                                      <p:cBhvr>
                                        <p:cTn id="7" dur="500"/>
                                        <p:tgtEl>
                                          <p:spTgt spid="131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t>The Margin of Safety</a:t>
            </a:r>
          </a:p>
        </p:txBody>
      </p:sp>
      <p:sp>
        <p:nvSpPr>
          <p:cNvPr id="44035" name="Rectangle 3"/>
          <p:cNvSpPr>
            <a:spLocks noGrp="1" noChangeArrowheads="1"/>
          </p:cNvSpPr>
          <p:nvPr>
            <p:ph type="body" idx="1"/>
          </p:nvPr>
        </p:nvSpPr>
        <p:spPr>
          <a:xfrm>
            <a:off x="609600" y="1600200"/>
            <a:ext cx="8001000" cy="22860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smtClean="0"/>
              <a:t>Excess of budgeted (or actual) sales over the break-even volume of sales. The amount by which sales can drop before losses begin to be incurred.</a:t>
            </a:r>
          </a:p>
        </p:txBody>
      </p:sp>
      <p:sp>
        <p:nvSpPr>
          <p:cNvPr id="72708" name="Rectangle 4"/>
          <p:cNvSpPr>
            <a:spLocks noChangeArrowheads="1"/>
          </p:cNvSpPr>
          <p:nvPr/>
        </p:nvSpPr>
        <p:spPr bwMode="auto">
          <a:xfrm>
            <a:off x="1143000" y="3962400"/>
            <a:ext cx="7370763"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a:solidFill>
                  <a:schemeClr val="accent2"/>
                </a:solidFill>
                <a:latin typeface="Arial" charset="0"/>
              </a:rPr>
              <a:t>Margin of safety = Total sales  -  Break-even sales</a:t>
            </a:r>
            <a:endParaRPr lang="en-US" sz="2400">
              <a:solidFill>
                <a:srgbClr val="FAFD00"/>
              </a:solidFill>
              <a:latin typeface="Arial" charset="0"/>
            </a:endParaRPr>
          </a:p>
        </p:txBody>
      </p:sp>
      <p:sp>
        <p:nvSpPr>
          <p:cNvPr id="72710" name="Rectangle 6"/>
          <p:cNvSpPr>
            <a:spLocks noChangeArrowheads="1"/>
          </p:cNvSpPr>
          <p:nvPr/>
        </p:nvSpPr>
        <p:spPr bwMode="auto">
          <a:xfrm>
            <a:off x="1524000" y="5105400"/>
            <a:ext cx="66659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a:solidFill>
                  <a:schemeClr val="tx2"/>
                </a:solidFill>
                <a:latin typeface="Arial" charset="0"/>
              </a:rPr>
              <a:t>Let’s calculate the margin of safety for Wind.</a:t>
            </a:r>
          </a:p>
        </p:txBody>
      </p:sp>
    </p:spTree>
    <p:extLst>
      <p:ext uri="{BB962C8B-B14F-4D97-AF65-F5344CB8AC3E}">
        <p14:creationId xmlns:p14="http://schemas.microsoft.com/office/powerpoint/2010/main" xmlns="" val="22896471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2000"/>
                                  </p:stCondLst>
                                  <p:childTnLst>
                                    <p:set>
                                      <p:cBhvr>
                                        <p:cTn id="6" dur="1" fill="hold">
                                          <p:stCondLst>
                                            <p:cond delay="0"/>
                                          </p:stCondLst>
                                        </p:cTn>
                                        <p:tgtEl>
                                          <p:spTgt spid="72708"/>
                                        </p:tgtEl>
                                        <p:attrNameLst>
                                          <p:attrName>style.visibility</p:attrName>
                                        </p:attrNameLst>
                                      </p:cBhvr>
                                      <p:to>
                                        <p:strVal val="visible"/>
                                      </p:to>
                                    </p:set>
                                    <p:anim calcmode="lin" valueType="num">
                                      <p:cBhvr additive="base">
                                        <p:cTn id="7" dur="500" fill="hold"/>
                                        <p:tgtEl>
                                          <p:spTgt spid="72708"/>
                                        </p:tgtEl>
                                        <p:attrNameLst>
                                          <p:attrName>ppt_x</p:attrName>
                                        </p:attrNameLst>
                                      </p:cBhvr>
                                      <p:tavLst>
                                        <p:tav tm="0">
                                          <p:val>
                                            <p:strVal val="0-#ppt_w/2"/>
                                          </p:val>
                                        </p:tav>
                                        <p:tav tm="100000">
                                          <p:val>
                                            <p:strVal val="#ppt_x"/>
                                          </p:val>
                                        </p:tav>
                                      </p:tavLst>
                                    </p:anim>
                                    <p:anim calcmode="lin" valueType="num">
                                      <p:cBhvr additive="base">
                                        <p:cTn id="8" dur="500" fill="hold"/>
                                        <p:tgtEl>
                                          <p:spTgt spid="72708"/>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500"/>
                            </p:stCondLst>
                            <p:childTnLst>
                              <p:par>
                                <p:cTn id="10" presetID="2" presetClass="entr" presetSubtype="8" fill="hold" grpId="0" nodeType="afterEffect">
                                  <p:stCondLst>
                                    <p:cond delay="2000"/>
                                  </p:stCondLst>
                                  <p:childTnLst>
                                    <p:set>
                                      <p:cBhvr>
                                        <p:cTn id="11" dur="1" fill="hold">
                                          <p:stCondLst>
                                            <p:cond delay="0"/>
                                          </p:stCondLst>
                                        </p:cTn>
                                        <p:tgtEl>
                                          <p:spTgt spid="72710"/>
                                        </p:tgtEl>
                                        <p:attrNameLst>
                                          <p:attrName>style.visibility</p:attrName>
                                        </p:attrNameLst>
                                      </p:cBhvr>
                                      <p:to>
                                        <p:strVal val="visible"/>
                                      </p:to>
                                    </p:set>
                                    <p:anim calcmode="lin" valueType="num">
                                      <p:cBhvr additive="base">
                                        <p:cTn id="12" dur="500" fill="hold"/>
                                        <p:tgtEl>
                                          <p:spTgt spid="72710"/>
                                        </p:tgtEl>
                                        <p:attrNameLst>
                                          <p:attrName>ppt_x</p:attrName>
                                        </p:attrNameLst>
                                      </p:cBhvr>
                                      <p:tavLst>
                                        <p:tav tm="0">
                                          <p:val>
                                            <p:strVal val="0-#ppt_w/2"/>
                                          </p:val>
                                        </p:tav>
                                        <p:tav tm="100000">
                                          <p:val>
                                            <p:strVal val="#ppt_x"/>
                                          </p:val>
                                        </p:tav>
                                      </p:tavLst>
                                    </p:anim>
                                    <p:anim calcmode="lin" valueType="num">
                                      <p:cBhvr additive="base">
                                        <p:cTn id="13" dur="500" fill="hold"/>
                                        <p:tgtEl>
                                          <p:spTgt spid="727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8" grpId="0" autoUpdateAnimBg="0"/>
      <p:bldP spid="7271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The Margin of Safety</a:t>
            </a:r>
          </a:p>
        </p:txBody>
      </p:sp>
      <p:sp>
        <p:nvSpPr>
          <p:cNvPr id="45059" name="Rectangle 3"/>
          <p:cNvSpPr>
            <a:spLocks noGrp="1" noChangeArrowheads="1"/>
          </p:cNvSpPr>
          <p:nvPr>
            <p:ph type="body" idx="1"/>
          </p:nvPr>
        </p:nvSpPr>
        <p:spPr>
          <a:xfrm>
            <a:off x="762000" y="1600200"/>
            <a:ext cx="8001000" cy="19558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sz="3000" smtClean="0"/>
              <a:t>Wind has a break-even point of $200,000.  If actual sales are $250,000, the margin of safety is </a:t>
            </a:r>
            <a:r>
              <a:rPr lang="en-US" sz="3000" smtClean="0">
                <a:solidFill>
                  <a:schemeClr val="accent2"/>
                </a:solidFill>
              </a:rPr>
              <a:t>$50,000</a:t>
            </a:r>
            <a:r>
              <a:rPr lang="en-US" sz="3000" smtClean="0"/>
              <a:t> or 100 bikes.</a:t>
            </a:r>
          </a:p>
        </p:txBody>
      </p:sp>
      <p:graphicFrame>
        <p:nvGraphicFramePr>
          <p:cNvPr id="45060" name="Object 4"/>
          <p:cNvGraphicFramePr>
            <a:graphicFrameLocks/>
          </p:cNvGraphicFramePr>
          <p:nvPr/>
        </p:nvGraphicFramePr>
        <p:xfrm>
          <a:off x="1143000" y="3048000"/>
          <a:ext cx="7620000" cy="2752725"/>
        </p:xfrm>
        <a:graphic>
          <a:graphicData uri="http://schemas.openxmlformats.org/presentationml/2006/ole">
            <p:oleObj spid="_x0000_s8205" name="Worksheet" r:id="rId3" imgW="3696120" imgH="1447920" progId="Excel.Sheet.8">
              <p:embed/>
            </p:oleObj>
          </a:graphicData>
        </a:graphic>
      </p:graphicFrame>
    </p:spTree>
    <p:extLst>
      <p:ext uri="{BB962C8B-B14F-4D97-AF65-F5344CB8AC3E}">
        <p14:creationId xmlns:p14="http://schemas.microsoft.com/office/powerpoint/2010/main" xmlns="" val="321413850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2" name="Object 8"/>
          <p:cNvGraphicFramePr>
            <a:graphicFrameLocks/>
          </p:cNvGraphicFramePr>
          <p:nvPr/>
        </p:nvGraphicFramePr>
        <p:xfrm>
          <a:off x="1143000" y="3048000"/>
          <a:ext cx="7620000" cy="2752725"/>
        </p:xfrm>
        <a:graphic>
          <a:graphicData uri="http://schemas.openxmlformats.org/presentationml/2006/ole">
            <p:oleObj spid="_x0000_s9229" name="Worksheet" r:id="rId3" imgW="3696120" imgH="1447920" progId="Excel.Sheet.8">
              <p:embed/>
            </p:oleObj>
          </a:graphicData>
        </a:graphic>
      </p:graphicFrame>
      <p:sp>
        <p:nvSpPr>
          <p:cNvPr id="46083"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The Margin of Safety</a:t>
            </a:r>
          </a:p>
        </p:txBody>
      </p:sp>
      <p:sp>
        <p:nvSpPr>
          <p:cNvPr id="75779" name="Rectangle 3"/>
          <p:cNvSpPr>
            <a:spLocks noGrp="1" noChangeArrowheads="1"/>
          </p:cNvSpPr>
          <p:nvPr>
            <p:ph type="body" idx="1"/>
          </p:nvPr>
        </p:nvSpPr>
        <p:spPr>
          <a:xfrm>
            <a:off x="762000" y="1600200"/>
            <a:ext cx="7788275" cy="1955800"/>
          </a:xfrm>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defRPr/>
            </a:pPr>
            <a:r>
              <a:rPr lang="en-US" sz="3000" smtClean="0"/>
              <a:t>The margin of safety can be expressed as </a:t>
            </a:r>
            <a:r>
              <a:rPr lang="en-US" sz="3000" b="1" smtClean="0">
                <a:solidFill>
                  <a:srgbClr val="FF0000"/>
                </a:solidFill>
              </a:rPr>
              <a:t>20 percent</a:t>
            </a:r>
            <a:r>
              <a:rPr lang="en-US" sz="3000" smtClean="0">
                <a:solidFill>
                  <a:schemeClr val="accent2"/>
                </a:solidFill>
                <a:effectLst>
                  <a:outerShdw blurRad="38100" dist="38100" dir="2700000" algn="tl">
                    <a:srgbClr val="C0C0C0"/>
                  </a:outerShdw>
                </a:effectLst>
              </a:rPr>
              <a:t> </a:t>
            </a:r>
            <a:r>
              <a:rPr lang="en-US" sz="3000" smtClean="0"/>
              <a:t>of sales.</a:t>
            </a:r>
            <a:br>
              <a:rPr lang="en-US" sz="3000" smtClean="0"/>
            </a:br>
            <a:r>
              <a:rPr lang="en-US" sz="3000" smtClean="0"/>
              <a:t>($50,000 ÷ $250,000)</a:t>
            </a:r>
          </a:p>
        </p:txBody>
      </p:sp>
      <p:sp>
        <p:nvSpPr>
          <p:cNvPr id="46085" name="Line 6"/>
          <p:cNvSpPr>
            <a:spLocks noChangeShapeType="1"/>
          </p:cNvSpPr>
          <p:nvPr/>
        </p:nvSpPr>
        <p:spPr bwMode="auto">
          <a:xfrm>
            <a:off x="5943600" y="2971800"/>
            <a:ext cx="1295400" cy="1219200"/>
          </a:xfrm>
          <a:prstGeom prst="line">
            <a:avLst/>
          </a:prstGeom>
          <a:noFill/>
          <a:ln w="38100">
            <a:solidFill>
              <a:srgbClr val="FC0128"/>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94662086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MCQs Test</a:t>
            </a:r>
            <a:endParaRPr lang="en-US" sz="3600" dirty="0" smtClean="0">
              <a:sym typeface="Wingdings" pitchFamily="2" charset="2"/>
            </a:endParaRPr>
          </a:p>
        </p:txBody>
      </p:sp>
      <p:sp>
        <p:nvSpPr>
          <p:cNvPr id="47107" name="Rectangle 3"/>
          <p:cNvSpPr>
            <a:spLocks noGrp="1" noChangeArrowheads="1"/>
          </p:cNvSpPr>
          <p:nvPr>
            <p:ph type="body" idx="1"/>
          </p:nvPr>
        </p:nvSpPr>
        <p:spPr>
          <a:xfrm>
            <a:off x="685800" y="1143000"/>
            <a:ext cx="8153400" cy="51435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Coffee Klatch is an espresso stand in a downtown office building. The average selling price of a cup of coffee is $1.49 and the average variable expense per cup is $0.36. The average fixed expense per month is $1,300. 2,100 cups are sold each month on average. 	What is the margin of safety?</a:t>
            </a:r>
          </a:p>
          <a:p>
            <a:pPr lvl="1">
              <a:buFont typeface="Wingdings" pitchFamily="2" charset="2"/>
              <a:buNone/>
            </a:pPr>
            <a:r>
              <a:rPr lang="en-US" smtClean="0"/>
              <a:t>a. 3,250 cups</a:t>
            </a:r>
          </a:p>
          <a:p>
            <a:pPr lvl="1">
              <a:buFont typeface="Wingdings" pitchFamily="2" charset="2"/>
              <a:buNone/>
            </a:pPr>
            <a:r>
              <a:rPr lang="en-US" smtClean="0"/>
              <a:t>b.    950 cups</a:t>
            </a:r>
          </a:p>
          <a:p>
            <a:pPr lvl="1">
              <a:buFont typeface="Wingdings" pitchFamily="2" charset="2"/>
              <a:buNone/>
            </a:pPr>
            <a:r>
              <a:rPr lang="en-US" smtClean="0"/>
              <a:t>c. 1,150 cups</a:t>
            </a:r>
          </a:p>
          <a:p>
            <a:pPr lvl="1">
              <a:buFont typeface="Wingdings" pitchFamily="2" charset="2"/>
              <a:buNone/>
            </a:pPr>
            <a:r>
              <a:rPr lang="en-US" smtClean="0"/>
              <a:t>d. 2,100 cups</a:t>
            </a:r>
          </a:p>
        </p:txBody>
      </p:sp>
    </p:spTree>
    <p:extLst>
      <p:ext uri="{BB962C8B-B14F-4D97-AF65-F5344CB8AC3E}">
        <p14:creationId xmlns:p14="http://schemas.microsoft.com/office/powerpoint/2010/main" xmlns="" val="2871480767"/>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noFill/>
          <a:extLs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MCQs Test</a:t>
            </a:r>
            <a:endParaRPr lang="en-US" sz="3600" dirty="0" smtClean="0">
              <a:sym typeface="Wingdings" pitchFamily="2" charset="2"/>
            </a:endParaRPr>
          </a:p>
        </p:txBody>
      </p:sp>
      <p:sp>
        <p:nvSpPr>
          <p:cNvPr id="48131" name="Rectangle 3"/>
          <p:cNvSpPr>
            <a:spLocks noGrp="1" noChangeArrowheads="1"/>
          </p:cNvSpPr>
          <p:nvPr>
            <p:ph type="body" idx="1"/>
          </p:nvPr>
        </p:nvSpPr>
        <p:spPr>
          <a:xfrm>
            <a:off x="685800" y="1143000"/>
            <a:ext cx="8153400" cy="5143500"/>
          </a:xfrm>
          <a:solidFill>
            <a:srgbClr val="EDECD2"/>
          </a:solidFill>
          <a:ln w="12699">
            <a:solidFill>
              <a:srgbClr val="0000CC"/>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buFont typeface="Wingdings" pitchFamily="2" charset="2"/>
              <a:buNone/>
            </a:pPr>
            <a:r>
              <a:rPr lang="en-US" sz="2800" smtClean="0"/>
              <a:t> 		Coffee Klatch is an espresso stand in a downtown office building. The average selling price of a cup of coffee is $1.49 and the average variable expense per cup is $0.36. The average fixed expense per month is $1,300. 2,100 cups are sold each month on average. 	What is the margin of safety?</a:t>
            </a:r>
          </a:p>
          <a:p>
            <a:pPr lvl="1">
              <a:buFont typeface="Wingdings" pitchFamily="2" charset="2"/>
              <a:buNone/>
            </a:pPr>
            <a:r>
              <a:rPr lang="en-US" smtClean="0"/>
              <a:t>a. 3,250 cups</a:t>
            </a:r>
          </a:p>
          <a:p>
            <a:pPr lvl="1">
              <a:buFont typeface="Wingdings" pitchFamily="2" charset="2"/>
              <a:buNone/>
            </a:pPr>
            <a:r>
              <a:rPr lang="en-US" smtClean="0"/>
              <a:t>b.    950 cups</a:t>
            </a:r>
          </a:p>
          <a:p>
            <a:pPr lvl="1">
              <a:buFont typeface="Wingdings" pitchFamily="2" charset="2"/>
              <a:buNone/>
            </a:pPr>
            <a:r>
              <a:rPr lang="en-US" smtClean="0"/>
              <a:t>c. 1,150 cups</a:t>
            </a:r>
          </a:p>
          <a:p>
            <a:pPr lvl="1">
              <a:buFont typeface="Wingdings" pitchFamily="2" charset="2"/>
              <a:buNone/>
            </a:pPr>
            <a:r>
              <a:rPr lang="en-US" smtClean="0"/>
              <a:t>d. 2,100 cups</a:t>
            </a:r>
          </a:p>
        </p:txBody>
      </p:sp>
      <p:sp>
        <p:nvSpPr>
          <p:cNvPr id="48132" name="Oval 4"/>
          <p:cNvSpPr>
            <a:spLocks noChangeArrowheads="1"/>
          </p:cNvSpPr>
          <p:nvPr/>
        </p:nvSpPr>
        <p:spPr bwMode="auto">
          <a:xfrm>
            <a:off x="838200" y="47244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137223" name="Group 7"/>
          <p:cNvGrpSpPr>
            <a:grpSpLocks/>
          </p:cNvGrpSpPr>
          <p:nvPr/>
        </p:nvGrpSpPr>
        <p:grpSpPr bwMode="auto">
          <a:xfrm>
            <a:off x="990600" y="1143000"/>
            <a:ext cx="7685088" cy="3810000"/>
            <a:chOff x="624" y="720"/>
            <a:chExt cx="4841" cy="2400"/>
          </a:xfrm>
        </p:grpSpPr>
        <p:graphicFrame>
          <p:nvGraphicFramePr>
            <p:cNvPr id="48134" name="Object 5"/>
            <p:cNvGraphicFramePr>
              <a:graphicFrameLocks noChangeAspect="1"/>
            </p:cNvGraphicFramePr>
            <p:nvPr>
              <p:extLst>
                <p:ext uri="{D42A27DB-BD31-4B8C-83A1-F6EECF244321}">
                  <p14:modId xmlns:p14="http://schemas.microsoft.com/office/powerpoint/2010/main" xmlns="" val="1127791441"/>
                </p:ext>
              </p:extLst>
            </p:nvPr>
          </p:nvGraphicFramePr>
          <p:xfrm>
            <a:off x="624" y="720"/>
            <a:ext cx="4841" cy="2176"/>
          </p:xfrm>
          <a:graphic>
            <a:graphicData uri="http://schemas.openxmlformats.org/presentationml/2006/ole">
              <p:oleObj spid="_x0000_s10253" name="Equation" r:id="rId3" imgW="7683500" imgH="3454400" progId="Equation.3">
                <p:embed/>
              </p:oleObj>
            </a:graphicData>
          </a:graphic>
        </p:graphicFrame>
        <p:sp>
          <p:nvSpPr>
            <p:cNvPr id="48135" name="Line 6"/>
            <p:cNvSpPr>
              <a:spLocks noChangeShapeType="1"/>
            </p:cNvSpPr>
            <p:nvPr/>
          </p:nvSpPr>
          <p:spPr bwMode="auto">
            <a:xfrm flipH="1">
              <a:off x="1680" y="2304"/>
              <a:ext cx="480" cy="816"/>
            </a:xfrm>
            <a:prstGeom prst="line">
              <a:avLst/>
            </a:prstGeom>
            <a:noFill/>
            <a:ln w="3810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xmlns="" val="373339237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3000"/>
                                  </p:stCondLst>
                                  <p:childTnLst>
                                    <p:set>
                                      <p:cBhvr>
                                        <p:cTn id="6" dur="1" fill="hold">
                                          <p:stCondLst>
                                            <p:cond delay="0"/>
                                          </p:stCondLst>
                                        </p:cTn>
                                        <p:tgtEl>
                                          <p:spTgt spid="137223"/>
                                        </p:tgtEl>
                                        <p:attrNameLst>
                                          <p:attrName>style.visibility</p:attrName>
                                        </p:attrNameLst>
                                      </p:cBhvr>
                                      <p:to>
                                        <p:strVal val="visible"/>
                                      </p:to>
                                    </p:set>
                                    <p:animEffect transition="in" filter="dissolve">
                                      <p:cBhvr>
                                        <p:cTn id="7" dur="500"/>
                                        <p:tgtEl>
                                          <p:spTgt spid="137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Cost Volume Profit Analysis</a:t>
            </a:r>
            <a:endParaRPr lang="en-US" dirty="0"/>
          </a:p>
        </p:txBody>
      </p:sp>
      <p:sp>
        <p:nvSpPr>
          <p:cNvPr id="3" name="Content Placeholder 2"/>
          <p:cNvSpPr>
            <a:spLocks noGrp="1"/>
          </p:cNvSpPr>
          <p:nvPr>
            <p:ph idx="1"/>
          </p:nvPr>
        </p:nvSpPr>
        <p:spPr>
          <a:xfrm>
            <a:off x="228600" y="1371600"/>
            <a:ext cx="8686800" cy="5334000"/>
          </a:xfrm>
        </p:spPr>
        <p:txBody>
          <a:bodyPr>
            <a:normAutofit fontScale="92500" lnSpcReduction="20000"/>
          </a:bodyPr>
          <a:lstStyle/>
          <a:p>
            <a:pPr marL="0" indent="0" algn="just">
              <a:buNone/>
            </a:pPr>
            <a:r>
              <a:rPr lang="en-US" dirty="0">
                <a:latin typeface="Times New Roman" pitchFamily="18" charset="0"/>
                <a:cs typeface="Times New Roman" pitchFamily="18" charset="0"/>
              </a:rPr>
              <a:t>Two friends wished to start business of delivering pizza to the residents of Islamabad by through phone calls for home delivery within 30 minutes margin. They allocate fixed cost of Rs 40000 and sales price RS. 100. Its </a:t>
            </a:r>
            <a:r>
              <a:rPr lang="en-US" dirty="0" smtClean="0">
                <a:latin typeface="Times New Roman" pitchFamily="18" charset="0"/>
                <a:cs typeface="Times New Roman" pitchFamily="18" charset="0"/>
              </a:rPr>
              <a:t>variable costs </a:t>
            </a:r>
            <a:r>
              <a:rPr lang="en-US" dirty="0">
                <a:latin typeface="Times New Roman" pitchFamily="18" charset="0"/>
                <a:cs typeface="Times New Roman" pitchFamily="18" charset="0"/>
              </a:rPr>
              <a:t>Rs. 50 to make and deliver each pizza</a:t>
            </a:r>
            <a:r>
              <a:rPr lang="en-US" dirty="0" smtClean="0">
                <a:latin typeface="Times New Roman" pitchFamily="18" charset="0"/>
                <a:cs typeface="Times New Roman" pitchFamily="18" charset="0"/>
              </a:rPr>
              <a:t>.</a:t>
            </a:r>
            <a:r>
              <a:rPr lang="en-US" dirty="0">
                <a:latin typeface="Times New Roman" pitchFamily="18" charset="0"/>
                <a:cs typeface="Times New Roman" pitchFamily="18" charset="0"/>
              </a:rPr>
              <a:t> </a:t>
            </a:r>
          </a:p>
          <a:p>
            <a:pPr marL="0" indent="0" algn="just">
              <a:buNone/>
            </a:pPr>
            <a:r>
              <a:rPr lang="en-US" b="1" i="1" dirty="0">
                <a:latin typeface="Times New Roman" pitchFamily="18" charset="0"/>
                <a:cs typeface="Times New Roman" pitchFamily="18" charset="0"/>
              </a:rPr>
              <a:t>Requirements</a:t>
            </a:r>
            <a:endParaRPr lang="en-US" dirty="0">
              <a:latin typeface="Times New Roman" pitchFamily="18" charset="0"/>
              <a:cs typeface="Times New Roman" pitchFamily="18" charset="0"/>
            </a:endParaRPr>
          </a:p>
          <a:p>
            <a:pPr lvl="0" algn="just"/>
            <a:r>
              <a:rPr lang="en-US" dirty="0">
                <a:latin typeface="Times New Roman" pitchFamily="18" charset="0"/>
                <a:cs typeface="Times New Roman" pitchFamily="18" charset="0"/>
              </a:rPr>
              <a:t>Using contribution margin approach, compute breakeven point per pizzas.</a:t>
            </a:r>
          </a:p>
          <a:p>
            <a:pPr lvl="0" algn="just"/>
            <a:r>
              <a:rPr lang="en-US" dirty="0">
                <a:latin typeface="Times New Roman" pitchFamily="18" charset="0"/>
                <a:cs typeface="Times New Roman" pitchFamily="18" charset="0"/>
              </a:rPr>
              <a:t>What is the contribution margin ratio?</a:t>
            </a:r>
          </a:p>
          <a:p>
            <a:pPr lvl="0" algn="just"/>
            <a:r>
              <a:rPr lang="en-US" dirty="0">
                <a:latin typeface="Times New Roman" pitchFamily="18" charset="0"/>
                <a:cs typeface="Times New Roman" pitchFamily="18" charset="0"/>
              </a:rPr>
              <a:t>Compute the break-even sales revenue.</a:t>
            </a:r>
          </a:p>
          <a:p>
            <a:pPr lvl="0" algn="just"/>
            <a:r>
              <a:rPr lang="en-US" dirty="0">
                <a:latin typeface="Times New Roman" pitchFamily="18" charset="0"/>
                <a:cs typeface="Times New Roman" pitchFamily="18" charset="0"/>
              </a:rPr>
              <a:t>How many pizzas must they </a:t>
            </a:r>
            <a:r>
              <a:rPr lang="en-US" dirty="0" smtClean="0">
                <a:latin typeface="Times New Roman" pitchFamily="18" charset="0"/>
                <a:cs typeface="Times New Roman" pitchFamily="18" charset="0"/>
              </a:rPr>
              <a:t>sold </a:t>
            </a:r>
            <a:r>
              <a:rPr lang="en-US" dirty="0">
                <a:latin typeface="Times New Roman" pitchFamily="18" charset="0"/>
                <a:cs typeface="Times New Roman" pitchFamily="18" charset="0"/>
              </a:rPr>
              <a:t>to earn a target net profit of RS. 65000? </a:t>
            </a:r>
          </a:p>
          <a:p>
            <a:endParaRPr lang="en-US" dirty="0"/>
          </a:p>
        </p:txBody>
      </p:sp>
    </p:spTree>
    <p:extLst>
      <p:ext uri="{BB962C8B-B14F-4D97-AF65-F5344CB8AC3E}">
        <p14:creationId xmlns:p14="http://schemas.microsoft.com/office/powerpoint/2010/main" xmlns="" val="2601338400"/>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3371213386"/>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806718724"/>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534400" cy="6096000"/>
          </a:xfrm>
        </p:spPr>
        <p:txBody>
          <a:bodyPr>
            <a:normAutofit fontScale="85000" lnSpcReduction="20000"/>
          </a:bodyPr>
          <a:lstStyle/>
          <a:p>
            <a:pPr marL="0" indent="0" algn="just">
              <a:spcBef>
                <a:spcPts val="300"/>
              </a:spcBef>
              <a:buNone/>
            </a:pPr>
            <a:r>
              <a:rPr lang="en-US" dirty="0">
                <a:latin typeface="Times New Roman" pitchFamily="18" charset="0"/>
                <a:cs typeface="Times New Roman" pitchFamily="18" charset="0"/>
              </a:rPr>
              <a:t>Company </a:t>
            </a:r>
            <a:r>
              <a:rPr lang="en-US" dirty="0" smtClean="0">
                <a:latin typeface="Times New Roman" pitchFamily="18" charset="0"/>
                <a:cs typeface="Times New Roman" pitchFamily="18" charset="0"/>
              </a:rPr>
              <a:t>Oliver </a:t>
            </a:r>
            <a:r>
              <a:rPr lang="en-US" dirty="0">
                <a:latin typeface="Times New Roman" pitchFamily="18" charset="0"/>
                <a:cs typeface="Times New Roman" pitchFamily="18" charset="0"/>
              </a:rPr>
              <a:t>located in Karachi manufactures computer casing. The firm`s fixed costs are Rs. 4000000 per month while prices are Rs. 3000 and Variable Cost Rs. 2000 each. Company sold 5000 components during the previous year. </a:t>
            </a:r>
            <a:endParaRPr lang="en-US" dirty="0" smtClean="0">
              <a:latin typeface="Times New Roman" pitchFamily="18" charset="0"/>
              <a:cs typeface="Times New Roman" pitchFamily="18" charset="0"/>
            </a:endParaRPr>
          </a:p>
          <a:p>
            <a:pPr algn="just">
              <a:spcBef>
                <a:spcPts val="300"/>
              </a:spcBef>
            </a:pPr>
            <a:endParaRPr lang="en-US" dirty="0">
              <a:latin typeface="Times New Roman" pitchFamily="18" charset="0"/>
              <a:cs typeface="Times New Roman" pitchFamily="18" charset="0"/>
            </a:endParaRPr>
          </a:p>
          <a:p>
            <a:pPr marL="0" indent="0" algn="just">
              <a:spcBef>
                <a:spcPts val="300"/>
              </a:spcBef>
              <a:buNone/>
            </a:pPr>
            <a:r>
              <a:rPr lang="en-US" b="1" i="1" dirty="0">
                <a:latin typeface="Times New Roman" pitchFamily="18" charset="0"/>
                <a:cs typeface="Times New Roman" pitchFamily="18" charset="0"/>
              </a:rPr>
              <a:t>Requirements</a:t>
            </a:r>
            <a:endParaRPr lang="en-US" dirty="0">
              <a:latin typeface="Times New Roman" pitchFamily="18" charset="0"/>
              <a:cs typeface="Times New Roman" pitchFamily="18" charset="0"/>
            </a:endParaRPr>
          </a:p>
          <a:p>
            <a:pPr lvl="0" algn="just">
              <a:spcBef>
                <a:spcPts val="300"/>
              </a:spcBef>
            </a:pPr>
            <a:r>
              <a:rPr lang="en-US" dirty="0">
                <a:latin typeface="Times New Roman" pitchFamily="18" charset="0"/>
                <a:cs typeface="Times New Roman" pitchFamily="18" charset="0"/>
              </a:rPr>
              <a:t>Compute the break-even point in units.</a:t>
            </a:r>
          </a:p>
          <a:p>
            <a:pPr lvl="0" algn="just">
              <a:spcBef>
                <a:spcPts val="300"/>
              </a:spcBef>
            </a:pPr>
            <a:r>
              <a:rPr lang="en-US" dirty="0">
                <a:latin typeface="Times New Roman" pitchFamily="18" charset="0"/>
                <a:cs typeface="Times New Roman" pitchFamily="18" charset="0"/>
              </a:rPr>
              <a:t>What will the new break-even point be if fixed costs increase by 10 percent?</a:t>
            </a:r>
          </a:p>
          <a:p>
            <a:pPr lvl="0" algn="just">
              <a:spcBef>
                <a:spcPts val="300"/>
              </a:spcBef>
            </a:pPr>
            <a:r>
              <a:rPr lang="en-US" dirty="0">
                <a:latin typeface="Times New Roman" pitchFamily="18" charset="0"/>
                <a:cs typeface="Times New Roman" pitchFamily="18" charset="0"/>
              </a:rPr>
              <a:t>What was the company`s net income for the prior year?</a:t>
            </a:r>
          </a:p>
          <a:p>
            <a:pPr lvl="0" algn="just">
              <a:spcBef>
                <a:spcPts val="300"/>
              </a:spcBef>
            </a:pPr>
            <a:r>
              <a:rPr lang="en-US" dirty="0">
                <a:latin typeface="Times New Roman" pitchFamily="18" charset="0"/>
                <a:cs typeface="Times New Roman" pitchFamily="18" charset="0"/>
              </a:rPr>
              <a:t>The sales manager believes that a reduction in the sales price to Rs 2500 will result in orders for 1200 more components each year. What will be break-even point be if price is changed?</a:t>
            </a:r>
          </a:p>
          <a:p>
            <a:pPr lvl="0" algn="just">
              <a:spcBef>
                <a:spcPts val="300"/>
              </a:spcBef>
            </a:pPr>
            <a:r>
              <a:rPr lang="en-US" dirty="0">
                <a:latin typeface="Times New Roman" pitchFamily="18" charset="0"/>
                <a:cs typeface="Times New Roman" pitchFamily="18" charset="0"/>
              </a:rPr>
              <a:t>Should the price change discuss in requirement (4) be made?</a:t>
            </a:r>
          </a:p>
          <a:p>
            <a:pPr>
              <a:spcBef>
                <a:spcPts val="300"/>
              </a:spcBef>
            </a:pPr>
            <a:endParaRPr lang="en-US" dirty="0"/>
          </a:p>
        </p:txBody>
      </p:sp>
    </p:spTree>
    <p:extLst>
      <p:ext uri="{BB962C8B-B14F-4D97-AF65-F5344CB8AC3E}">
        <p14:creationId xmlns:p14="http://schemas.microsoft.com/office/powerpoint/2010/main" xmlns="" val="823124818"/>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Overview</a:t>
            </a:r>
            <a:endParaRPr lang="en-US" dirty="0"/>
          </a:p>
        </p:txBody>
      </p:sp>
      <p:sp>
        <p:nvSpPr>
          <p:cNvPr id="3" name="Content Placeholder 2"/>
          <p:cNvSpPr>
            <a:spLocks noGrp="1"/>
          </p:cNvSpPr>
          <p:nvPr>
            <p:ph idx="1"/>
          </p:nvPr>
        </p:nvSpPr>
        <p:spPr>
          <a:xfrm>
            <a:off x="457200" y="1295400"/>
            <a:ext cx="8229600" cy="5334000"/>
          </a:xfrm>
        </p:spPr>
        <p:txBody>
          <a:bodyPr>
            <a:normAutofit/>
          </a:bodyPr>
          <a:lstStyle/>
          <a:p>
            <a:r>
              <a:rPr lang="en-US" dirty="0">
                <a:latin typeface="Times New Roman" pitchFamily="18" charset="0"/>
                <a:cs typeface="Times New Roman" pitchFamily="18" charset="0"/>
              </a:rPr>
              <a:t>Contribution Margin </a:t>
            </a:r>
            <a:r>
              <a:rPr lang="en-US" dirty="0" smtClean="0">
                <a:latin typeface="Times New Roman" pitchFamily="18" charset="0"/>
                <a:cs typeface="Times New Roman" pitchFamily="18" charset="0"/>
              </a:rPr>
              <a:t>Method</a:t>
            </a:r>
          </a:p>
          <a:p>
            <a:r>
              <a:rPr lang="en-US" dirty="0">
                <a:latin typeface="Times New Roman" pitchFamily="18" charset="0"/>
                <a:cs typeface="Times New Roman" pitchFamily="18" charset="0"/>
              </a:rPr>
              <a:t>MCQs </a:t>
            </a:r>
            <a:r>
              <a:rPr lang="en-US" dirty="0" smtClean="0">
                <a:latin typeface="Times New Roman" pitchFamily="18" charset="0"/>
                <a:cs typeface="Times New Roman" pitchFamily="18" charset="0"/>
              </a:rPr>
              <a:t>Test</a:t>
            </a:r>
          </a:p>
          <a:p>
            <a:r>
              <a:rPr lang="en-US" dirty="0">
                <a:latin typeface="Times New Roman" pitchFamily="18" charset="0"/>
                <a:cs typeface="Times New Roman" pitchFamily="18" charset="0"/>
              </a:rPr>
              <a:t>CVP Relationships in Graphic </a:t>
            </a:r>
            <a:r>
              <a:rPr lang="en-US" dirty="0" smtClean="0">
                <a:latin typeface="Times New Roman" pitchFamily="18" charset="0"/>
                <a:cs typeface="Times New Roman" pitchFamily="18" charset="0"/>
              </a:rPr>
              <a:t>Form</a:t>
            </a:r>
          </a:p>
          <a:p>
            <a:r>
              <a:rPr lang="en-US" dirty="0">
                <a:latin typeface="Times New Roman" pitchFamily="18" charset="0"/>
                <a:cs typeface="Times New Roman" pitchFamily="18" charset="0"/>
              </a:rPr>
              <a:t>CVP </a:t>
            </a:r>
            <a:r>
              <a:rPr lang="en-US" dirty="0" smtClean="0">
                <a:latin typeface="Times New Roman" pitchFamily="18" charset="0"/>
                <a:cs typeface="Times New Roman" pitchFamily="18" charset="0"/>
              </a:rPr>
              <a:t>Graph</a:t>
            </a:r>
          </a:p>
          <a:p>
            <a:r>
              <a:rPr lang="en-US" dirty="0">
                <a:latin typeface="Times New Roman" pitchFamily="18" charset="0"/>
                <a:cs typeface="Times New Roman" pitchFamily="18" charset="0"/>
              </a:rPr>
              <a:t>Target Profit </a:t>
            </a:r>
            <a:r>
              <a:rPr lang="en-US" dirty="0" smtClean="0">
                <a:latin typeface="Times New Roman" pitchFamily="18" charset="0"/>
                <a:cs typeface="Times New Roman" pitchFamily="18" charset="0"/>
              </a:rPr>
              <a:t>Analysis</a:t>
            </a:r>
          </a:p>
          <a:p>
            <a:r>
              <a:rPr lang="en-US" dirty="0">
                <a:latin typeface="Times New Roman" pitchFamily="18" charset="0"/>
                <a:cs typeface="Times New Roman" pitchFamily="18" charset="0"/>
              </a:rPr>
              <a:t>The CVP </a:t>
            </a:r>
            <a:r>
              <a:rPr lang="en-US" dirty="0" smtClean="0">
                <a:latin typeface="Times New Roman" pitchFamily="18" charset="0"/>
                <a:cs typeface="Times New Roman" pitchFamily="18" charset="0"/>
              </a:rPr>
              <a:t>Equation</a:t>
            </a:r>
          </a:p>
          <a:p>
            <a:r>
              <a:rPr lang="en-US" dirty="0">
                <a:latin typeface="Times New Roman" pitchFamily="18" charset="0"/>
                <a:cs typeface="Times New Roman" pitchFamily="18" charset="0"/>
              </a:rPr>
              <a:t>The Contribution Margin </a:t>
            </a:r>
            <a:r>
              <a:rPr lang="en-US" dirty="0" smtClean="0">
                <a:latin typeface="Times New Roman" pitchFamily="18" charset="0"/>
                <a:cs typeface="Times New Roman" pitchFamily="18" charset="0"/>
              </a:rPr>
              <a:t>Approach</a:t>
            </a:r>
          </a:p>
          <a:p>
            <a:r>
              <a:rPr lang="en-US" dirty="0">
                <a:latin typeface="Times New Roman" pitchFamily="18" charset="0"/>
                <a:cs typeface="Times New Roman" pitchFamily="18" charset="0"/>
              </a:rPr>
              <a:t>The Margin of </a:t>
            </a:r>
            <a:r>
              <a:rPr lang="en-US" dirty="0" smtClean="0">
                <a:latin typeface="Times New Roman" pitchFamily="18" charset="0"/>
                <a:cs typeface="Times New Roman" pitchFamily="18" charset="0"/>
              </a:rPr>
              <a:t>Safety</a:t>
            </a:r>
          </a:p>
          <a:p>
            <a:r>
              <a:rPr lang="en-US" dirty="0" smtClean="0">
                <a:latin typeface="Times New Roman" pitchFamily="18" charset="0"/>
                <a:cs typeface="Times New Roman" pitchFamily="18" charset="0"/>
              </a:rPr>
              <a:t>Practice questions</a:t>
            </a:r>
          </a:p>
        </p:txBody>
      </p:sp>
    </p:spTree>
    <p:extLst>
      <p:ext uri="{BB962C8B-B14F-4D97-AF65-F5344CB8AC3E}">
        <p14:creationId xmlns:p14="http://schemas.microsoft.com/office/powerpoint/2010/main" xmlns="" val="2789372546"/>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43000"/>
          </a:xfrm>
        </p:spPr>
        <p:txBody>
          <a:bodyPr/>
          <a:lstStyle/>
          <a:p>
            <a:r>
              <a:rPr lang="en-US" dirty="0" smtClean="0"/>
              <a:t>End of Lecture 23</a:t>
            </a:r>
            <a:endParaRPr lang="en-US" dirty="0"/>
          </a:p>
        </p:txBody>
      </p:sp>
    </p:spTree>
    <p:extLst>
      <p:ext uri="{BB962C8B-B14F-4D97-AF65-F5344CB8AC3E}">
        <p14:creationId xmlns:p14="http://schemas.microsoft.com/office/powerpoint/2010/main" xmlns="" val="387892541"/>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586</Words>
  <Application>Microsoft Office PowerPoint</Application>
  <PresentationFormat>On-screen Show (4:3)</PresentationFormat>
  <Paragraphs>141</Paragraphs>
  <Slides>27</Slides>
  <Notes>0</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27</vt:i4>
      </vt:variant>
    </vt:vector>
  </HeadingPairs>
  <TitlesOfParts>
    <vt:vector size="31" baseType="lpstr">
      <vt:lpstr>Office Theme</vt:lpstr>
      <vt:lpstr>Equation</vt:lpstr>
      <vt:lpstr>Worksheet</vt:lpstr>
      <vt:lpstr>Chart</vt:lpstr>
      <vt:lpstr>Lecture 23</vt:lpstr>
      <vt:lpstr>Lecture Overview</vt:lpstr>
      <vt:lpstr>Contribution Margin Method</vt:lpstr>
      <vt:lpstr>MCQs Test</vt:lpstr>
      <vt:lpstr>MCQs Test</vt:lpstr>
      <vt:lpstr>MCQs Test</vt:lpstr>
      <vt:lpstr>MCQs Test</vt:lpstr>
      <vt:lpstr>CVP Relationships in Graphic Form</vt:lpstr>
      <vt:lpstr>CVP Graph</vt:lpstr>
      <vt:lpstr>CVP Graph</vt:lpstr>
      <vt:lpstr>CVP Graph</vt:lpstr>
      <vt:lpstr>Target Profit Analysis</vt:lpstr>
      <vt:lpstr>The CVP Equation</vt:lpstr>
      <vt:lpstr>The Contribution Margin Approach</vt:lpstr>
      <vt:lpstr>MCQs Test</vt:lpstr>
      <vt:lpstr>MCQs Test</vt:lpstr>
      <vt:lpstr>The Margin of Safety</vt:lpstr>
      <vt:lpstr>The Margin of Safety</vt:lpstr>
      <vt:lpstr>The Margin of Safety</vt:lpstr>
      <vt:lpstr>MCQs Test</vt:lpstr>
      <vt:lpstr>MCQs Test</vt:lpstr>
      <vt:lpstr>Cost Volume Profit Analysis</vt:lpstr>
      <vt:lpstr>Slide 23</vt:lpstr>
      <vt:lpstr>Slide 24</vt:lpstr>
      <vt:lpstr>Slide 25</vt:lpstr>
      <vt:lpstr>Lecture Overview</vt:lpstr>
      <vt:lpstr>End of Lecture 23</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19</dc:title>
  <dc:creator>MyUserName</dc:creator>
  <cp:lastModifiedBy>NTS</cp:lastModifiedBy>
  <cp:revision>16</cp:revision>
  <dcterms:created xsi:type="dcterms:W3CDTF">2012-10-23T07:45:20Z</dcterms:created>
  <dcterms:modified xsi:type="dcterms:W3CDTF">2012-11-23T03:52:21Z</dcterms:modified>
</cp:coreProperties>
</file>