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4" r:id="rId30"/>
    <p:sldId id="28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538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1924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2252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8014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3487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2048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9681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4805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98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5866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159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8AE78-659A-48CD-818E-383D69898145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8037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3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5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6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7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8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9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0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55886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Systems Design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Activity-Based Costing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Activity-Based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Costing (ABC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Designing an ABC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System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Hierarchy of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Activities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Direct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Labor-Hours as 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Base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Computing Activity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Rates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Calculations of FOH for products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Journal Entries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 Accounts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Practice Questions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56284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2125" y="3962400"/>
            <a:ext cx="8153400" cy="24384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/>
            <a:r>
              <a:rPr lang="en-US" sz="5400" dirty="0" smtClean="0"/>
              <a:t>Cost-Volume-Profit Relationships</a:t>
            </a:r>
            <a:endParaRPr lang="en-US" sz="4400" dirty="0" smtClean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76200" y="152400"/>
            <a:ext cx="13716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3276600" y="1192212"/>
            <a:ext cx="2600325" cy="2797175"/>
            <a:chOff x="0" y="1104"/>
            <a:chExt cx="1638" cy="1762"/>
          </a:xfrm>
        </p:grpSpPr>
        <p:sp>
          <p:nvSpPr>
            <p:cNvPr id="3077" name="Rectangle 5"/>
            <p:cNvSpPr>
              <a:spLocks noChangeArrowheads="1"/>
            </p:cNvSpPr>
            <p:nvPr/>
          </p:nvSpPr>
          <p:spPr bwMode="auto">
            <a:xfrm>
              <a:off x="267" y="1296"/>
              <a:ext cx="1104" cy="1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8" name="Rectangle 6"/>
            <p:cNvSpPr>
              <a:spLocks noChangeArrowheads="1"/>
            </p:cNvSpPr>
            <p:nvPr/>
          </p:nvSpPr>
          <p:spPr bwMode="auto">
            <a:xfrm>
              <a:off x="0" y="1104"/>
              <a:ext cx="1638" cy="1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sz="3600" b="0" i="1" dirty="0">
                  <a:solidFill>
                    <a:schemeClr val="hlink"/>
                  </a:solidFill>
                </a:rPr>
                <a:t> </a:t>
              </a:r>
              <a:r>
                <a:rPr lang="en-US" sz="3600" b="0" i="1" dirty="0"/>
                <a:t>Chapter</a:t>
              </a:r>
              <a:r>
                <a:rPr lang="en-US" sz="15000" b="0" dirty="0"/>
                <a:t>6</a:t>
              </a:r>
              <a:endParaRPr lang="en-US" sz="15000" b="0" dirty="0">
                <a:solidFill>
                  <a:schemeClr val="hlin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6829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8"/>
          <p:cNvGraphicFramePr>
            <a:graphicFrameLocks noChangeAspect="1"/>
          </p:cNvGraphicFramePr>
          <p:nvPr/>
        </p:nvGraphicFramePr>
        <p:xfrm>
          <a:off x="1524000" y="1295400"/>
          <a:ext cx="6477000" cy="4589463"/>
        </p:xfrm>
        <a:graphic>
          <a:graphicData uri="http://schemas.openxmlformats.org/presentationml/2006/ole">
            <p:oleObj spid="_x0000_s1032" name="Worksheet" r:id="rId3" imgW="3029760" imgH="2050200" progId="Excel.Sheet.8">
              <p:embed/>
            </p:oleObj>
          </a:graphicData>
        </a:graphic>
      </p:graphicFrame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 smtClean="0"/>
              <a:t>The Basics of Cost-Volume-Profit (CVP) Analysis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685800" y="4419600"/>
            <a:ext cx="8229600" cy="1241425"/>
          </a:xfrm>
          <a:prstGeom prst="rect">
            <a:avLst/>
          </a:prstGeom>
          <a:solidFill>
            <a:srgbClr val="CCECFF"/>
          </a:solidFill>
          <a:ln w="57150" cmpd="thinThick">
            <a:solidFill>
              <a:srgbClr val="00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400">
                <a:solidFill>
                  <a:srgbClr val="0000CC"/>
                </a:solidFill>
                <a:latin typeface="Arial" charset="0"/>
              </a:rPr>
              <a:t>Contribution Margin (CM) is the amount remaining from sales revenue after variable expenses have been deducted.</a:t>
            </a:r>
          </a:p>
        </p:txBody>
      </p:sp>
    </p:spTree>
    <p:extLst>
      <p:ext uri="{BB962C8B-B14F-4D97-AF65-F5344CB8AC3E}">
        <p14:creationId xmlns:p14="http://schemas.microsoft.com/office/powerpoint/2010/main" xmlns="" val="14408959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8"/>
          <p:cNvGraphicFramePr>
            <a:graphicFrameLocks noChangeAspect="1"/>
          </p:cNvGraphicFramePr>
          <p:nvPr/>
        </p:nvGraphicFramePr>
        <p:xfrm>
          <a:off x="1524000" y="1295400"/>
          <a:ext cx="6477000" cy="4589463"/>
        </p:xfrm>
        <a:graphic>
          <a:graphicData uri="http://schemas.openxmlformats.org/presentationml/2006/ole">
            <p:oleObj spid="_x0000_s2056" name="Worksheet" r:id="rId3" imgW="3029760" imgH="2050200" progId="Excel.Sheet.8">
              <p:embed/>
            </p:oleObj>
          </a:graphicData>
        </a:graphic>
      </p:graphicFrame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mtClean="0"/>
              <a:t>The Basics of Cost-Volume-Profit (CVP) Analysis</a:t>
            </a:r>
          </a:p>
        </p:txBody>
      </p:sp>
      <p:sp>
        <p:nvSpPr>
          <p:cNvPr id="89094" name="Rectangle 6"/>
          <p:cNvSpPr>
            <a:spLocks noChangeArrowheads="1"/>
          </p:cNvSpPr>
          <p:nvPr/>
        </p:nvSpPr>
        <p:spPr bwMode="auto">
          <a:xfrm>
            <a:off x="1752600" y="4724400"/>
            <a:ext cx="5562600" cy="511175"/>
          </a:xfrm>
          <a:prstGeom prst="rect">
            <a:avLst/>
          </a:prstGeom>
          <a:solidFill>
            <a:srgbClr val="CCECFF"/>
          </a:solidFill>
          <a:ln w="57150" cmpd="thinThick">
            <a:solidFill>
              <a:srgbClr val="0000CC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400">
                <a:solidFill>
                  <a:srgbClr val="0000CC"/>
                </a:solidFill>
                <a:latin typeface="Arial" charset="0"/>
              </a:rPr>
              <a:t>CM goes to cover fixed expenses.</a:t>
            </a:r>
          </a:p>
        </p:txBody>
      </p:sp>
    </p:spTree>
    <p:extLst>
      <p:ext uri="{BB962C8B-B14F-4D97-AF65-F5344CB8AC3E}">
        <p14:creationId xmlns:p14="http://schemas.microsoft.com/office/powerpoint/2010/main" xmlns="" val="6138347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4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7"/>
          <p:cNvGraphicFramePr>
            <a:graphicFrameLocks noChangeAspect="1"/>
          </p:cNvGraphicFramePr>
          <p:nvPr/>
        </p:nvGraphicFramePr>
        <p:xfrm>
          <a:off x="1524000" y="1295400"/>
          <a:ext cx="6477000" cy="4589463"/>
        </p:xfrm>
        <a:graphic>
          <a:graphicData uri="http://schemas.openxmlformats.org/presentationml/2006/ole">
            <p:oleObj spid="_x0000_s3080" name="Worksheet" r:id="rId3" imgW="3029760" imgH="2050200" progId="Excel.Sheet.8">
              <p:embed/>
            </p:oleObj>
          </a:graphicData>
        </a:graphic>
      </p:graphicFrame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mtClean="0"/>
              <a:t>The Basics of Cost-Volume-Profit (CVP) Analysis</a:t>
            </a:r>
          </a:p>
        </p:txBody>
      </p:sp>
      <p:sp>
        <p:nvSpPr>
          <p:cNvPr id="90118" name="Rectangle 6"/>
          <p:cNvSpPr>
            <a:spLocks noChangeArrowheads="1"/>
          </p:cNvSpPr>
          <p:nvPr/>
        </p:nvSpPr>
        <p:spPr bwMode="auto">
          <a:xfrm>
            <a:off x="914400" y="5600700"/>
            <a:ext cx="7467600" cy="876300"/>
          </a:xfrm>
          <a:prstGeom prst="rect">
            <a:avLst/>
          </a:prstGeom>
          <a:solidFill>
            <a:srgbClr val="CCECFF"/>
          </a:solidFill>
          <a:ln w="57150" cmpd="thinThick">
            <a:solidFill>
              <a:srgbClr val="00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400">
                <a:solidFill>
                  <a:srgbClr val="0000CC"/>
                </a:solidFill>
                <a:latin typeface="Arial" charset="0"/>
              </a:rPr>
              <a:t>After covering fixed costs, any remaining CM contributes to income.</a:t>
            </a:r>
          </a:p>
        </p:txBody>
      </p:sp>
    </p:spTree>
    <p:extLst>
      <p:ext uri="{BB962C8B-B14F-4D97-AF65-F5344CB8AC3E}">
        <p14:creationId xmlns:p14="http://schemas.microsoft.com/office/powerpoint/2010/main" xmlns="" val="26523653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8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The Contribution Approach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382000" cy="17780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</a:pPr>
            <a:r>
              <a:rPr lang="en-US" smtClean="0"/>
              <a:t>   Consider the following information developed by the accountant at Wind Bicycle Co.:</a:t>
            </a:r>
          </a:p>
        </p:txBody>
      </p:sp>
      <p:graphicFrame>
        <p:nvGraphicFramePr>
          <p:cNvPr id="7172" name="Object 4"/>
          <p:cNvGraphicFramePr>
            <a:graphicFrameLocks/>
          </p:cNvGraphicFramePr>
          <p:nvPr/>
        </p:nvGraphicFramePr>
        <p:xfrm>
          <a:off x="1447800" y="3352800"/>
          <a:ext cx="6934200" cy="2590800"/>
        </p:xfrm>
        <a:graphic>
          <a:graphicData uri="http://schemas.openxmlformats.org/presentationml/2006/ole">
            <p:oleObj spid="_x0000_s4104" name="Worksheet" r:id="rId3" imgW="4167720" imgH="137916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253484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9"/>
          <p:cNvGraphicFramePr>
            <a:graphicFrameLocks/>
          </p:cNvGraphicFramePr>
          <p:nvPr/>
        </p:nvGraphicFramePr>
        <p:xfrm>
          <a:off x="1447800" y="3352800"/>
          <a:ext cx="6934200" cy="2590800"/>
        </p:xfrm>
        <a:graphic>
          <a:graphicData uri="http://schemas.openxmlformats.org/presentationml/2006/ole">
            <p:oleObj spid="_x0000_s5128" name="Worksheet" r:id="rId3" imgW="4167720" imgH="1379160" progId="Excel.Sheet.8">
              <p:embed/>
            </p:oleObj>
          </a:graphicData>
        </a:graphic>
      </p:graphicFrame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The Contribution Approach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8001000" cy="17780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</a:pPr>
            <a:r>
              <a:rPr lang="en-US" dirty="0" smtClean="0"/>
              <a:t> For each additional unit Wind sells, $200 more in contribution margin will help to cover fixed expenses and profit.</a:t>
            </a:r>
          </a:p>
        </p:txBody>
      </p:sp>
      <p:grpSp>
        <p:nvGrpSpPr>
          <p:cNvPr id="12421" name="Group 133"/>
          <p:cNvGrpSpPr>
            <a:grpSpLocks/>
          </p:cNvGrpSpPr>
          <p:nvPr/>
        </p:nvGrpSpPr>
        <p:grpSpPr bwMode="auto">
          <a:xfrm rot="20708779">
            <a:off x="7057967" y="1508125"/>
            <a:ext cx="1092200" cy="3140075"/>
            <a:chOff x="4712" y="950"/>
            <a:chExt cx="688" cy="1978"/>
          </a:xfrm>
        </p:grpSpPr>
        <p:sp>
          <p:nvSpPr>
            <p:cNvPr id="8321" name="Oval 5"/>
            <p:cNvSpPr>
              <a:spLocks noChangeArrowheads="1"/>
            </p:cNvSpPr>
            <p:nvPr/>
          </p:nvSpPr>
          <p:spPr bwMode="auto">
            <a:xfrm>
              <a:off x="4712" y="950"/>
              <a:ext cx="688" cy="448"/>
            </a:xfrm>
            <a:prstGeom prst="ellipse">
              <a:avLst/>
            </a:prstGeom>
            <a:noFill/>
            <a:ln w="50800">
              <a:solidFill>
                <a:srgbClr val="FC012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22" name="Line 6"/>
            <p:cNvSpPr>
              <a:spLocks noChangeShapeType="1"/>
            </p:cNvSpPr>
            <p:nvPr/>
          </p:nvSpPr>
          <p:spPr bwMode="auto">
            <a:xfrm flipH="1">
              <a:off x="4944" y="1392"/>
              <a:ext cx="112" cy="1536"/>
            </a:xfrm>
            <a:prstGeom prst="line">
              <a:avLst/>
            </a:prstGeom>
            <a:noFill/>
            <a:ln w="38100">
              <a:solidFill>
                <a:srgbClr val="FC012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6693399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8"/>
          <p:cNvGraphicFramePr>
            <a:graphicFrameLocks/>
          </p:cNvGraphicFramePr>
          <p:nvPr/>
        </p:nvGraphicFramePr>
        <p:xfrm>
          <a:off x="1447800" y="3352800"/>
          <a:ext cx="6934200" cy="2590800"/>
        </p:xfrm>
        <a:graphic>
          <a:graphicData uri="http://schemas.openxmlformats.org/presentationml/2006/ole">
            <p:oleObj spid="_x0000_s6152" name="Worksheet" r:id="rId3" imgW="4167720" imgH="1379160" progId="Excel.Sheet.8">
              <p:embed/>
            </p:oleObj>
          </a:graphicData>
        </a:graphic>
      </p:graphicFrame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The Contribution Approach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8001000" cy="17780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</a:pPr>
            <a:r>
              <a:rPr lang="en-US" dirty="0" smtClean="0"/>
              <a:t>Each month Wind must generate at least $80,000 in total CM to break even.</a:t>
            </a:r>
          </a:p>
        </p:txBody>
      </p:sp>
      <p:grpSp>
        <p:nvGrpSpPr>
          <p:cNvPr id="13444" name="Group 132"/>
          <p:cNvGrpSpPr>
            <a:grpSpLocks/>
          </p:cNvGrpSpPr>
          <p:nvPr/>
        </p:nvGrpSpPr>
        <p:grpSpPr bwMode="auto">
          <a:xfrm rot="237117">
            <a:off x="1752600" y="2177273"/>
            <a:ext cx="3581400" cy="2979737"/>
            <a:chOff x="1104" y="1339"/>
            <a:chExt cx="2256" cy="1877"/>
          </a:xfrm>
        </p:grpSpPr>
        <p:sp>
          <p:nvSpPr>
            <p:cNvPr id="9345" name="Rectangle 5"/>
            <p:cNvSpPr>
              <a:spLocks noChangeArrowheads="1"/>
            </p:cNvSpPr>
            <p:nvPr/>
          </p:nvSpPr>
          <p:spPr bwMode="auto">
            <a:xfrm>
              <a:off x="1104" y="1339"/>
              <a:ext cx="1024" cy="304"/>
            </a:xfrm>
            <a:prstGeom prst="rect">
              <a:avLst/>
            </a:prstGeom>
            <a:noFill/>
            <a:ln w="50800">
              <a:solidFill>
                <a:srgbClr val="FC0128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46" name="Line 6"/>
            <p:cNvSpPr>
              <a:spLocks noChangeShapeType="1"/>
            </p:cNvSpPr>
            <p:nvPr/>
          </p:nvSpPr>
          <p:spPr bwMode="auto">
            <a:xfrm>
              <a:off x="1872" y="1632"/>
              <a:ext cx="1488" cy="1584"/>
            </a:xfrm>
            <a:prstGeom prst="line">
              <a:avLst/>
            </a:prstGeom>
            <a:noFill/>
            <a:ln w="38100">
              <a:solidFill>
                <a:srgbClr val="FC012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7491831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10"/>
          <p:cNvGraphicFramePr>
            <a:graphicFrameLocks noChangeAspect="1"/>
          </p:cNvGraphicFramePr>
          <p:nvPr/>
        </p:nvGraphicFramePr>
        <p:xfrm>
          <a:off x="1828800" y="2667000"/>
          <a:ext cx="6096000" cy="3276600"/>
        </p:xfrm>
        <a:graphic>
          <a:graphicData uri="http://schemas.openxmlformats.org/presentationml/2006/ole">
            <p:oleObj spid="_x0000_s7176" name="Worksheet" r:id="rId3" imgW="3087720" imgH="1714680" progId="Excel.Sheet.8">
              <p:embed/>
            </p:oleObj>
          </a:graphicData>
        </a:graphic>
      </p:graphicFrame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The Contribution Approach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8001000" cy="17780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  <a:defRPr/>
            </a:pPr>
            <a:r>
              <a:rPr lang="en-US" smtClean="0"/>
              <a:t>If Wind sells </a:t>
            </a:r>
            <a:r>
              <a:rPr lang="en-US" u="sng" smtClean="0">
                <a:solidFill>
                  <a:schemeClr val="accent2"/>
                </a:solidFill>
              </a:rPr>
              <a:t>400 units</a:t>
            </a:r>
            <a:r>
              <a:rPr lang="en-US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mtClean="0"/>
              <a:t>in a month, it will be operating at the </a:t>
            </a:r>
            <a:r>
              <a:rPr lang="en-US" smtClean="0">
                <a:solidFill>
                  <a:schemeClr val="accent2"/>
                </a:solidFill>
              </a:rPr>
              <a:t>break-even point</a:t>
            </a:r>
            <a:r>
              <a:rPr lang="en-US" smtClean="0"/>
              <a:t>.</a:t>
            </a: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 flipH="1">
            <a:off x="6248400" y="2590800"/>
            <a:ext cx="381000" cy="2895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H="1">
            <a:off x="3124200" y="2074863"/>
            <a:ext cx="838200" cy="2044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1846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  <p:bldP spid="143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70937555"/>
              </p:ext>
            </p:extLst>
          </p:nvPr>
        </p:nvGraphicFramePr>
        <p:xfrm>
          <a:off x="1905000" y="2667000"/>
          <a:ext cx="5867400" cy="3340100"/>
        </p:xfrm>
        <a:graphic>
          <a:graphicData uri="http://schemas.openxmlformats.org/presentationml/2006/ole">
            <p:oleObj spid="_x0000_s8200" name="Worksheet" r:id="rId3" imgW="3177528" imgH="1714402" progId="Excel.Sheet.8">
              <p:embed/>
            </p:oleObj>
          </a:graphicData>
        </a:graphic>
      </p:graphicFrame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The Contribution Approach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8001000" cy="14224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</a:pPr>
            <a:r>
              <a:rPr lang="en-US" dirty="0" smtClean="0"/>
              <a:t>    If Wind sells one additional unit (401 bikes), net income will increase by $200.</a:t>
            </a:r>
          </a:p>
        </p:txBody>
      </p:sp>
    </p:spTree>
    <p:extLst>
      <p:ext uri="{BB962C8B-B14F-4D97-AF65-F5344CB8AC3E}">
        <p14:creationId xmlns:p14="http://schemas.microsoft.com/office/powerpoint/2010/main" xmlns="" val="19377682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The Contribution Approach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763000" cy="30480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</a:pPr>
            <a:r>
              <a:rPr lang="en-US" smtClean="0"/>
              <a:t>The break-even point can be defined either as:</a:t>
            </a:r>
          </a:p>
          <a:p>
            <a:pPr lvl="1">
              <a:buSzPct val="100000"/>
              <a:buFont typeface="Monotype Sorts" pitchFamily="2" charset="2"/>
              <a:buChar char="Ê"/>
            </a:pPr>
            <a:r>
              <a:rPr lang="en-US" smtClean="0"/>
              <a:t>The point where total sales revenue equals total expenses (variable and fixed).</a:t>
            </a:r>
          </a:p>
          <a:p>
            <a:pPr lvl="1">
              <a:buSzPct val="100000"/>
              <a:buFont typeface="Monotype Sorts" pitchFamily="2" charset="2"/>
              <a:buChar char="Ë"/>
            </a:pPr>
            <a:r>
              <a:rPr lang="en-US" smtClean="0"/>
              <a:t>The point where total contribution margin equals total fixed expenses.</a:t>
            </a:r>
          </a:p>
        </p:txBody>
      </p:sp>
    </p:spTree>
    <p:extLst>
      <p:ext uri="{BB962C8B-B14F-4D97-AF65-F5344CB8AC3E}">
        <p14:creationId xmlns:p14="http://schemas.microsoft.com/office/powerpoint/2010/main" xmlns="" val="36191747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1" grpId="0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Contribution Margin Ratio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8001000" cy="30480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</a:pPr>
            <a:r>
              <a:rPr lang="en-US" smtClean="0"/>
              <a:t>The contribution margin </a:t>
            </a:r>
            <a:r>
              <a:rPr lang="en-US" b="1" smtClean="0">
                <a:solidFill>
                  <a:schemeClr val="accent2"/>
                </a:solidFill>
              </a:rPr>
              <a:t>ratio </a:t>
            </a:r>
            <a:r>
              <a:rPr lang="en-US" smtClean="0"/>
              <a:t>is: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For Wind Bicycle Co. the ratio is:</a:t>
            </a:r>
          </a:p>
        </p:txBody>
      </p:sp>
      <p:grpSp>
        <p:nvGrpSpPr>
          <p:cNvPr id="152580" name="Group 4"/>
          <p:cNvGrpSpPr>
            <a:grpSpLocks/>
          </p:cNvGrpSpPr>
          <p:nvPr/>
        </p:nvGrpSpPr>
        <p:grpSpPr bwMode="auto">
          <a:xfrm>
            <a:off x="1600200" y="2362200"/>
            <a:ext cx="6294438" cy="882650"/>
            <a:chOff x="1224" y="1488"/>
            <a:chExt cx="3965" cy="556"/>
          </a:xfrm>
        </p:grpSpPr>
        <p:sp>
          <p:nvSpPr>
            <p:cNvPr id="13320" name="Rectangle 5"/>
            <p:cNvSpPr>
              <a:spLocks noChangeArrowheads="1"/>
            </p:cNvSpPr>
            <p:nvPr/>
          </p:nvSpPr>
          <p:spPr bwMode="auto">
            <a:xfrm>
              <a:off x="2496" y="1488"/>
              <a:ext cx="2693" cy="5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600" u="sng">
                  <a:solidFill>
                    <a:schemeClr val="accent2"/>
                  </a:solidFill>
                  <a:latin typeface="Arial" charset="0"/>
                </a:rPr>
                <a:t>     Contribution margin     </a:t>
              </a:r>
              <a:endParaRPr lang="en-US" sz="2600">
                <a:solidFill>
                  <a:schemeClr val="accent2"/>
                </a:solidFill>
                <a:latin typeface="Arial" charset="0"/>
              </a:endParaRPr>
            </a:p>
            <a:p>
              <a:r>
                <a:rPr lang="en-US" sz="2600">
                  <a:solidFill>
                    <a:schemeClr val="accent2"/>
                  </a:solidFill>
                  <a:latin typeface="Arial" charset="0"/>
                </a:rPr>
                <a:t>               Sales</a:t>
              </a:r>
            </a:p>
          </p:txBody>
        </p:sp>
        <p:sp>
          <p:nvSpPr>
            <p:cNvPr id="13321" name="Rectangle 6"/>
            <p:cNvSpPr>
              <a:spLocks noChangeArrowheads="1"/>
            </p:cNvSpPr>
            <p:nvPr/>
          </p:nvSpPr>
          <p:spPr bwMode="auto">
            <a:xfrm>
              <a:off x="1224" y="1606"/>
              <a:ext cx="1368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600">
                  <a:solidFill>
                    <a:schemeClr val="accent2"/>
                  </a:solidFill>
                  <a:latin typeface="Arial" charset="0"/>
                </a:rPr>
                <a:t>CM Ratio  =  </a:t>
              </a:r>
            </a:p>
          </p:txBody>
        </p:sp>
      </p:grpSp>
      <p:grpSp>
        <p:nvGrpSpPr>
          <p:cNvPr id="152587" name="Group 11"/>
          <p:cNvGrpSpPr>
            <a:grpSpLocks/>
          </p:cNvGrpSpPr>
          <p:nvPr/>
        </p:nvGrpSpPr>
        <p:grpSpPr bwMode="auto">
          <a:xfrm>
            <a:off x="2971800" y="4343400"/>
            <a:ext cx="2039938" cy="882650"/>
            <a:chOff x="1872" y="2736"/>
            <a:chExt cx="1285" cy="556"/>
          </a:xfrm>
        </p:grpSpPr>
        <p:sp>
          <p:nvSpPr>
            <p:cNvPr id="13318" name="Rectangle 8"/>
            <p:cNvSpPr>
              <a:spLocks noChangeArrowheads="1"/>
            </p:cNvSpPr>
            <p:nvPr/>
          </p:nvSpPr>
          <p:spPr bwMode="auto">
            <a:xfrm>
              <a:off x="1872" y="2736"/>
              <a:ext cx="1017" cy="5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r>
                <a:rPr lang="en-US" sz="2600" u="sng">
                  <a:solidFill>
                    <a:schemeClr val="accent2"/>
                  </a:solidFill>
                  <a:latin typeface="Arial" charset="0"/>
                </a:rPr>
                <a:t>$200     </a:t>
              </a:r>
              <a:endParaRPr lang="en-US" sz="2600">
                <a:solidFill>
                  <a:schemeClr val="accent2"/>
                </a:solidFill>
                <a:latin typeface="Arial" charset="0"/>
              </a:endParaRPr>
            </a:p>
            <a:p>
              <a:r>
                <a:rPr lang="en-US" sz="2600">
                  <a:solidFill>
                    <a:schemeClr val="accent2"/>
                  </a:solidFill>
                  <a:latin typeface="Arial" charset="0"/>
                </a:rPr>
                <a:t>$500</a:t>
              </a:r>
            </a:p>
          </p:txBody>
        </p:sp>
        <p:sp>
          <p:nvSpPr>
            <p:cNvPr id="13319" name="Rectangle 9"/>
            <p:cNvSpPr>
              <a:spLocks noChangeArrowheads="1"/>
            </p:cNvSpPr>
            <p:nvPr/>
          </p:nvSpPr>
          <p:spPr bwMode="auto">
            <a:xfrm>
              <a:off x="2448" y="2832"/>
              <a:ext cx="709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600">
                  <a:solidFill>
                    <a:schemeClr val="accent2"/>
                  </a:solidFill>
                  <a:latin typeface="Arial" charset="0"/>
                </a:rPr>
                <a:t>= 40%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97619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Contribution Margin Ratio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  <a:defRPr/>
            </a:pPr>
            <a:r>
              <a:rPr lang="en-US" smtClean="0"/>
              <a:t>At Wind, each $1.00 increase in sales revenue results in a total contribution margin increase of 40¢.</a:t>
            </a:r>
            <a:br>
              <a:rPr lang="en-US" smtClean="0"/>
            </a:br>
            <a:endParaRPr lang="en-US" smtClean="0"/>
          </a:p>
          <a:p>
            <a:pPr algn="ctr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If sales increase by $50,000, what will be the increase in total contribution margin? </a:t>
            </a:r>
          </a:p>
        </p:txBody>
      </p:sp>
    </p:spTree>
    <p:extLst>
      <p:ext uri="{BB962C8B-B14F-4D97-AF65-F5344CB8AC3E}">
        <p14:creationId xmlns:p14="http://schemas.microsoft.com/office/powerpoint/2010/main" xmlns="" val="37625733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 advAuto="200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Contribution Margin Ratio</a:t>
            </a:r>
          </a:p>
        </p:txBody>
      </p:sp>
      <p:graphicFrame>
        <p:nvGraphicFramePr>
          <p:cNvPr id="15363" name="Object 3"/>
          <p:cNvGraphicFramePr>
            <a:graphicFrameLocks/>
          </p:cNvGraphicFramePr>
          <p:nvPr/>
        </p:nvGraphicFramePr>
        <p:xfrm>
          <a:off x="533400" y="1447800"/>
          <a:ext cx="8391525" cy="2514600"/>
        </p:xfrm>
        <a:graphic>
          <a:graphicData uri="http://schemas.openxmlformats.org/presentationml/2006/ole">
            <p:oleObj spid="_x0000_s9224" name="Worksheet" r:id="rId3" imgW="3429720" imgH="1112400" progId="Excel.Sheet.8">
              <p:embed/>
            </p:oleObj>
          </a:graphicData>
        </a:graphic>
      </p:graphicFrame>
      <p:grpSp>
        <p:nvGrpSpPr>
          <p:cNvPr id="22659" name="Group 131"/>
          <p:cNvGrpSpPr>
            <a:grpSpLocks/>
          </p:cNvGrpSpPr>
          <p:nvPr/>
        </p:nvGrpSpPr>
        <p:grpSpPr bwMode="auto">
          <a:xfrm>
            <a:off x="2971800" y="2133600"/>
            <a:ext cx="6096000" cy="2830513"/>
            <a:chOff x="1872" y="1344"/>
            <a:chExt cx="3840" cy="1783"/>
          </a:xfrm>
        </p:grpSpPr>
        <p:sp>
          <p:nvSpPr>
            <p:cNvPr id="15365" name="Line 4"/>
            <p:cNvSpPr>
              <a:spLocks noChangeShapeType="1"/>
            </p:cNvSpPr>
            <p:nvPr/>
          </p:nvSpPr>
          <p:spPr bwMode="auto">
            <a:xfrm flipH="1" flipV="1">
              <a:off x="3552" y="1344"/>
              <a:ext cx="576" cy="1488"/>
            </a:xfrm>
            <a:prstGeom prst="line">
              <a:avLst/>
            </a:prstGeom>
            <a:noFill/>
            <a:ln w="38100">
              <a:solidFill>
                <a:srgbClr val="FC012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66" name="Line 5"/>
            <p:cNvSpPr>
              <a:spLocks noChangeShapeType="1"/>
            </p:cNvSpPr>
            <p:nvPr/>
          </p:nvSpPr>
          <p:spPr bwMode="auto">
            <a:xfrm flipV="1">
              <a:off x="4080" y="1344"/>
              <a:ext cx="808" cy="1488"/>
            </a:xfrm>
            <a:prstGeom prst="line">
              <a:avLst/>
            </a:prstGeom>
            <a:noFill/>
            <a:ln w="38100">
              <a:solidFill>
                <a:srgbClr val="FC012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67" name="Rectangle 6"/>
            <p:cNvSpPr>
              <a:spLocks noChangeArrowheads="1"/>
            </p:cNvSpPr>
            <p:nvPr/>
          </p:nvSpPr>
          <p:spPr bwMode="auto">
            <a:xfrm>
              <a:off x="1872" y="2805"/>
              <a:ext cx="3840" cy="322"/>
            </a:xfrm>
            <a:prstGeom prst="rect">
              <a:avLst/>
            </a:prstGeom>
            <a:solidFill>
              <a:srgbClr val="CCECFF"/>
            </a:solidFill>
            <a:ln w="57150" cmpd="thinThick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2400">
                  <a:solidFill>
                    <a:srgbClr val="0000CC"/>
                  </a:solidFill>
                  <a:latin typeface="Arial" charset="0"/>
                </a:rPr>
                <a:t>A $50,000 increase in sales revenue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1880669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9"/>
          <p:cNvGraphicFramePr>
            <a:graphicFrameLocks/>
          </p:cNvGraphicFramePr>
          <p:nvPr/>
        </p:nvGraphicFramePr>
        <p:xfrm>
          <a:off x="533400" y="1447800"/>
          <a:ext cx="8391525" cy="2514600"/>
        </p:xfrm>
        <a:graphic>
          <a:graphicData uri="http://schemas.openxmlformats.org/presentationml/2006/ole">
            <p:oleObj spid="_x0000_s10248" name="Worksheet" r:id="rId3" imgW="3429720" imgH="1112400" progId="Excel.Sheet.8">
              <p:embed/>
            </p:oleObj>
          </a:graphicData>
        </a:graphic>
      </p:graphicFrame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Contribution Margin Ratio</a:t>
            </a:r>
          </a:p>
        </p:txBody>
      </p:sp>
      <p:grpSp>
        <p:nvGrpSpPr>
          <p:cNvPr id="92294" name="Group 134"/>
          <p:cNvGrpSpPr>
            <a:grpSpLocks/>
          </p:cNvGrpSpPr>
          <p:nvPr/>
        </p:nvGrpSpPr>
        <p:grpSpPr bwMode="auto">
          <a:xfrm>
            <a:off x="3124200" y="2819400"/>
            <a:ext cx="5915025" cy="2874963"/>
            <a:chOff x="1968" y="1776"/>
            <a:chExt cx="3726" cy="1811"/>
          </a:xfrm>
        </p:grpSpPr>
        <p:sp>
          <p:nvSpPr>
            <p:cNvPr id="16389" name="Line 4"/>
            <p:cNvSpPr>
              <a:spLocks noChangeShapeType="1"/>
            </p:cNvSpPr>
            <p:nvPr/>
          </p:nvSpPr>
          <p:spPr bwMode="auto">
            <a:xfrm flipH="1" flipV="1">
              <a:off x="3888" y="1824"/>
              <a:ext cx="144" cy="960"/>
            </a:xfrm>
            <a:prstGeom prst="line">
              <a:avLst/>
            </a:prstGeom>
            <a:noFill/>
            <a:ln w="38100">
              <a:solidFill>
                <a:srgbClr val="FC012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0" name="Line 5"/>
            <p:cNvSpPr>
              <a:spLocks noChangeShapeType="1"/>
            </p:cNvSpPr>
            <p:nvPr/>
          </p:nvSpPr>
          <p:spPr bwMode="auto">
            <a:xfrm flipV="1">
              <a:off x="4032" y="1776"/>
              <a:ext cx="528" cy="1056"/>
            </a:xfrm>
            <a:prstGeom prst="line">
              <a:avLst/>
            </a:prstGeom>
            <a:noFill/>
            <a:ln w="38100">
              <a:solidFill>
                <a:srgbClr val="FC012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1" name="Rectangle 8"/>
            <p:cNvSpPr>
              <a:spLocks noChangeArrowheads="1"/>
            </p:cNvSpPr>
            <p:nvPr/>
          </p:nvSpPr>
          <p:spPr bwMode="auto">
            <a:xfrm>
              <a:off x="1968" y="2805"/>
              <a:ext cx="3726" cy="782"/>
            </a:xfrm>
            <a:prstGeom prst="rect">
              <a:avLst/>
            </a:prstGeom>
            <a:solidFill>
              <a:srgbClr val="CCECFF"/>
            </a:solidFill>
            <a:ln w="57150" cmpd="thinThick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2400">
                  <a:solidFill>
                    <a:srgbClr val="0000CC"/>
                  </a:solidFill>
                  <a:latin typeface="Arial" charset="0"/>
                </a:rPr>
                <a:t>A $50,000 increase in sales revenue </a:t>
              </a:r>
              <a:br>
                <a:rPr lang="en-US" sz="2400">
                  <a:solidFill>
                    <a:srgbClr val="0000CC"/>
                  </a:solidFill>
                  <a:latin typeface="Arial" charset="0"/>
                </a:rPr>
              </a:br>
              <a:r>
                <a:rPr lang="en-US" sz="2400">
                  <a:solidFill>
                    <a:srgbClr val="0000CC"/>
                  </a:solidFill>
                  <a:latin typeface="Arial" charset="0"/>
                </a:rPr>
                <a:t>results in a $20,000 increase in CM.</a:t>
              </a:r>
            </a:p>
            <a:p>
              <a:pPr algn="ctr"/>
              <a:r>
                <a:rPr lang="en-US" sz="2400">
                  <a:solidFill>
                    <a:srgbClr val="0000CC"/>
                  </a:solidFill>
                  <a:latin typeface="Arial" charset="0"/>
                </a:rPr>
                <a:t>($50,000 × 40% = $20,000)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2487286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MCQs Test</a:t>
            </a:r>
            <a:endParaRPr lang="en-US" sz="3600" dirty="0" smtClean="0">
              <a:sym typeface="Wingdings" pitchFamily="2" charset="2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153400" cy="51435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2800" dirty="0" smtClean="0"/>
              <a:t> 		The average selling price of a cup of coffee is $1.49 and the average variable expense per cup is $0.36. The average fixed expense per month is $1,300. 2,100 cups are sold each month on average. 	What is the CM Ratio for Coffee Klatch?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a. 1.319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b. 0.758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c. 0.242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d. 4.139</a:t>
            </a:r>
          </a:p>
        </p:txBody>
      </p:sp>
    </p:spTree>
    <p:extLst>
      <p:ext uri="{BB962C8B-B14F-4D97-AF65-F5344CB8AC3E}">
        <p14:creationId xmlns:p14="http://schemas.microsoft.com/office/powerpoint/2010/main" xmlns="" val="37028743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MCQs Test</a:t>
            </a:r>
            <a:endParaRPr lang="en-US" sz="3600" dirty="0" smtClean="0">
              <a:sym typeface="Wingdings" pitchFamily="2" charset="2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153400" cy="51435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2800" smtClean="0"/>
              <a:t> 		Coffee Klatch is an espresso stand in a downtown office building. The average selling price of a cup of coffee is $1.49 and the average variable expense per cup is $0.36. The average fixed expense per month is $1,300. 2,100 cups are sold each month on average. 	What is the CM Ratio for Coffee Klatch?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a. 1.319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b. 0.758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c. 0.242</a:t>
            </a:r>
          </a:p>
          <a:p>
            <a:pPr lvl="1">
              <a:buFont typeface="Wingdings" pitchFamily="2" charset="2"/>
              <a:buNone/>
            </a:pPr>
            <a:r>
              <a:rPr lang="en-US" smtClean="0"/>
              <a:t>d. 4.139</a:t>
            </a:r>
          </a:p>
        </p:txBody>
      </p:sp>
      <p:sp>
        <p:nvSpPr>
          <p:cNvPr id="18436" name="Oval 5"/>
          <p:cNvSpPr>
            <a:spLocks noChangeArrowheads="1"/>
          </p:cNvSpPr>
          <p:nvPr/>
        </p:nvSpPr>
        <p:spPr bwMode="auto">
          <a:xfrm>
            <a:off x="990600" y="4724400"/>
            <a:ext cx="635000" cy="635000"/>
          </a:xfrm>
          <a:prstGeom prst="ellipse">
            <a:avLst/>
          </a:prstGeom>
          <a:noFill/>
          <a:ln w="5079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5721" name="Group 9"/>
          <p:cNvGrpSpPr>
            <a:grpSpLocks/>
          </p:cNvGrpSpPr>
          <p:nvPr/>
        </p:nvGrpSpPr>
        <p:grpSpPr bwMode="auto">
          <a:xfrm>
            <a:off x="2514600" y="2057400"/>
            <a:ext cx="4711700" cy="3822700"/>
            <a:chOff x="1584" y="1296"/>
            <a:chExt cx="2968" cy="2408"/>
          </a:xfrm>
        </p:grpSpPr>
        <p:graphicFrame>
          <p:nvGraphicFramePr>
            <p:cNvPr id="1843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160880491"/>
                </p:ext>
              </p:extLst>
            </p:nvPr>
          </p:nvGraphicFramePr>
          <p:xfrm>
            <a:off x="1920" y="1296"/>
            <a:ext cx="2632" cy="2408"/>
          </p:xfrm>
          <a:graphic>
            <a:graphicData uri="http://schemas.openxmlformats.org/presentationml/2006/ole">
              <p:oleObj spid="_x0000_s11272" name="Equation" r:id="rId3" imgW="4178300" imgH="3822700" progId="Equation.3">
                <p:embed/>
              </p:oleObj>
            </a:graphicData>
          </a:graphic>
        </p:graphicFrame>
        <p:sp>
          <p:nvSpPr>
            <p:cNvPr id="18439" name="Line 8"/>
            <p:cNvSpPr>
              <a:spLocks noChangeShapeType="1"/>
            </p:cNvSpPr>
            <p:nvPr/>
          </p:nvSpPr>
          <p:spPr bwMode="auto">
            <a:xfrm flipH="1">
              <a:off x="1584" y="2784"/>
              <a:ext cx="336" cy="28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9241048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z="3600" dirty="0" smtClean="0"/>
              <a:t>Changes in Fixed Costs and Sales Volume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153400" cy="4114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</a:pPr>
            <a:r>
              <a:rPr lang="en-US" sz="3000" smtClean="0"/>
              <a:t>Wind is currently selling 500 bikes per month. The company’s sales manager believes that an increase of $10,000 in the monthly advertising budget would increase bike sales to 540 units.</a:t>
            </a:r>
            <a:br>
              <a:rPr lang="en-US" sz="3000" smtClean="0"/>
            </a:br>
            <a:endParaRPr lang="en-US" sz="3000" smtClean="0"/>
          </a:p>
          <a:p>
            <a:pPr algn="ctr">
              <a:buFont typeface="Monotype Sorts" pitchFamily="2" charset="2"/>
              <a:buChar char=" "/>
            </a:pPr>
            <a:r>
              <a:rPr lang="en-US" sz="3000" smtClean="0">
                <a:solidFill>
                  <a:srgbClr val="0000CC"/>
                </a:solidFill>
              </a:rPr>
              <a:t>Should we authorize the requested increase in the advertising budget?</a:t>
            </a:r>
          </a:p>
        </p:txBody>
      </p:sp>
    </p:spTree>
    <p:extLst>
      <p:ext uri="{BB962C8B-B14F-4D97-AF65-F5344CB8AC3E}">
        <p14:creationId xmlns:p14="http://schemas.microsoft.com/office/powerpoint/2010/main" xmlns="" val="4910244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 advAuto="300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6"/>
          <p:cNvGraphicFramePr>
            <a:graphicFrameLocks noChangeAspect="1"/>
          </p:cNvGraphicFramePr>
          <p:nvPr/>
        </p:nvGraphicFramePr>
        <p:xfrm>
          <a:off x="533400" y="1676400"/>
          <a:ext cx="8229600" cy="3459163"/>
        </p:xfrm>
        <a:graphic>
          <a:graphicData uri="http://schemas.openxmlformats.org/presentationml/2006/ole">
            <p:oleObj spid="_x0000_s12296" name="Worksheet" r:id="rId3" imgW="3652560" imgH="1533960" progId="Excel.Sheet.8">
              <p:embed/>
            </p:oleObj>
          </a:graphicData>
        </a:graphic>
      </p:graphicFrame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z="3600" smtClean="0"/>
              <a:t>Changes in Fixed Costs and Sales Volume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762000" y="4914900"/>
            <a:ext cx="5410200" cy="876300"/>
          </a:xfrm>
          <a:prstGeom prst="rect">
            <a:avLst/>
          </a:prstGeom>
          <a:solidFill>
            <a:srgbClr val="CCECFF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2400">
                <a:latin typeface="Arial" charset="0"/>
              </a:rPr>
              <a:t>Sales increased by $20,000,  but net income </a:t>
            </a:r>
            <a:r>
              <a:rPr lang="en-US" sz="2400">
                <a:solidFill>
                  <a:srgbClr val="FF0000"/>
                </a:solidFill>
                <a:latin typeface="Arial" charset="0"/>
              </a:rPr>
              <a:t>decreased </a:t>
            </a:r>
            <a:r>
              <a:rPr lang="en-US" sz="2400">
                <a:latin typeface="Arial" charset="0"/>
              </a:rPr>
              <a:t>by $2,000</a:t>
            </a:r>
            <a:r>
              <a:rPr lang="en-US" sz="2400" b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.</a:t>
            </a:r>
          </a:p>
        </p:txBody>
      </p:sp>
      <p:grpSp>
        <p:nvGrpSpPr>
          <p:cNvPr id="29828" name="Group 132"/>
          <p:cNvGrpSpPr>
            <a:grpSpLocks/>
          </p:cNvGrpSpPr>
          <p:nvPr/>
        </p:nvGrpSpPr>
        <p:grpSpPr bwMode="auto">
          <a:xfrm>
            <a:off x="2286000" y="1371600"/>
            <a:ext cx="5949950" cy="2743200"/>
            <a:chOff x="1440" y="864"/>
            <a:chExt cx="3748" cy="1728"/>
          </a:xfrm>
        </p:grpSpPr>
        <p:sp>
          <p:nvSpPr>
            <p:cNvPr id="20486" name="Rectangle 7"/>
            <p:cNvSpPr>
              <a:spLocks noChangeArrowheads="1"/>
            </p:cNvSpPr>
            <p:nvPr/>
          </p:nvSpPr>
          <p:spPr bwMode="auto">
            <a:xfrm>
              <a:off x="1440" y="864"/>
              <a:ext cx="3748" cy="322"/>
            </a:xfrm>
            <a:prstGeom prst="rect">
              <a:avLst/>
            </a:prstGeom>
            <a:solidFill>
              <a:schemeClr val="accent2"/>
            </a:solidFill>
            <a:ln w="57150" cmpd="thinThick">
              <a:solidFill>
                <a:schemeClr val="hlink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tx1"/>
              </a:outerShdw>
            </a:effec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charset="0"/>
                </a:rPr>
                <a:t>$80,000 + $10,000 advertising = $90,000</a:t>
              </a:r>
            </a:p>
          </p:txBody>
        </p:sp>
        <p:sp>
          <p:nvSpPr>
            <p:cNvPr id="20487" name="Line 8"/>
            <p:cNvSpPr>
              <a:spLocks noChangeShapeType="1"/>
            </p:cNvSpPr>
            <p:nvPr/>
          </p:nvSpPr>
          <p:spPr bwMode="auto">
            <a:xfrm>
              <a:off x="3216" y="1248"/>
              <a:ext cx="1392" cy="13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1754908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z="3600" smtClean="0"/>
              <a:t>Changes in Fixed Costs and Sales Volume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8001000" cy="5334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lnSpcReduction="10000"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Shortcut Solution</a:t>
            </a:r>
            <a:endParaRPr lang="en-US" sz="3000" smtClean="0"/>
          </a:p>
        </p:txBody>
      </p:sp>
      <p:graphicFrame>
        <p:nvGraphicFramePr>
          <p:cNvPr id="21508" name="Object 5"/>
          <p:cNvGraphicFramePr>
            <a:graphicFrameLocks noChangeAspect="1"/>
          </p:cNvGraphicFramePr>
          <p:nvPr/>
        </p:nvGraphicFramePr>
        <p:xfrm>
          <a:off x="685800" y="2362200"/>
          <a:ext cx="8077200" cy="2274888"/>
        </p:xfrm>
        <a:graphic>
          <a:graphicData uri="http://schemas.openxmlformats.org/presentationml/2006/ole">
            <p:oleObj spid="_x0000_s13320" name="Worksheet" r:id="rId3" imgW="3049560" imgH="86112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7256780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Break-Even Analysis</a:t>
            </a:r>
          </a:p>
        </p:txBody>
      </p:sp>
      <p:sp>
        <p:nvSpPr>
          <p:cNvPr id="15360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Break-even analysis can be approached in two ways:</a:t>
            </a:r>
          </a:p>
          <a:p>
            <a:pPr lvl="1">
              <a:buSzPct val="100000"/>
              <a:buFont typeface="Wingdings" pitchFamily="2" charset="2"/>
              <a:buChar char=""/>
            </a:pPr>
            <a:r>
              <a:rPr lang="en-US" sz="3000" dirty="0" smtClean="0"/>
              <a:t>Equation method</a:t>
            </a:r>
          </a:p>
          <a:p>
            <a:pPr lvl="1">
              <a:buSzPct val="100000"/>
              <a:buFont typeface="Wingdings" pitchFamily="2" charset="2"/>
              <a:buChar char=""/>
            </a:pPr>
            <a:r>
              <a:rPr lang="en-US" sz="3000" dirty="0" smtClean="0"/>
              <a:t>Contribution margin method.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2733023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3" grpId="0" build="p" bldLvl="2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Equation Method</a:t>
            </a:r>
          </a:p>
        </p:txBody>
      </p:sp>
      <p:sp>
        <p:nvSpPr>
          <p:cNvPr id="154627" name="Rectangle 3"/>
          <p:cNvSpPr>
            <a:spLocks noChangeArrowheads="1"/>
          </p:cNvSpPr>
          <p:nvPr/>
        </p:nvSpPr>
        <p:spPr bwMode="auto">
          <a:xfrm>
            <a:off x="685800" y="1662113"/>
            <a:ext cx="827563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latin typeface="Arial" charset="0"/>
              </a:rPr>
              <a:t>Profits  =  Sales – (Variable expenses + Fixed expenses)</a:t>
            </a:r>
          </a:p>
        </p:txBody>
      </p:sp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782638" y="3109913"/>
            <a:ext cx="80803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latin typeface="Arial" charset="0"/>
              </a:rPr>
              <a:t>Sales  =  Variable expenses + Fixed expenses + Profits</a:t>
            </a:r>
          </a:p>
        </p:txBody>
      </p:sp>
      <p:sp>
        <p:nvSpPr>
          <p:cNvPr id="154629" name="Rectangle 5"/>
          <p:cNvSpPr>
            <a:spLocks noChangeArrowheads="1"/>
          </p:cNvSpPr>
          <p:nvPr/>
        </p:nvSpPr>
        <p:spPr bwMode="auto">
          <a:xfrm>
            <a:off x="4503738" y="2379663"/>
            <a:ext cx="6381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accent2"/>
                </a:solidFill>
                <a:latin typeface="Arial" charset="0"/>
              </a:rPr>
              <a:t>OR</a:t>
            </a:r>
          </a:p>
        </p:txBody>
      </p:sp>
      <p:grpSp>
        <p:nvGrpSpPr>
          <p:cNvPr id="154632" name="Group 8"/>
          <p:cNvGrpSpPr>
            <a:grpSpLocks/>
          </p:cNvGrpSpPr>
          <p:nvPr/>
        </p:nvGrpSpPr>
        <p:grpSpPr bwMode="auto">
          <a:xfrm>
            <a:off x="2695575" y="3498850"/>
            <a:ext cx="5153025" cy="1651000"/>
            <a:chOff x="1698" y="2204"/>
            <a:chExt cx="3246" cy="1040"/>
          </a:xfrm>
        </p:grpSpPr>
        <p:sp>
          <p:nvSpPr>
            <p:cNvPr id="23559" name="Rectangle 6"/>
            <p:cNvSpPr>
              <a:spLocks noChangeArrowheads="1"/>
            </p:cNvSpPr>
            <p:nvPr/>
          </p:nvSpPr>
          <p:spPr bwMode="auto">
            <a:xfrm>
              <a:off x="1698" y="2574"/>
              <a:ext cx="3024" cy="6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3200">
                  <a:solidFill>
                    <a:schemeClr val="accent2"/>
                  </a:solidFill>
                  <a:latin typeface="Arial" charset="0"/>
                </a:rPr>
                <a:t>At the break-even point </a:t>
              </a:r>
            </a:p>
            <a:p>
              <a:pPr algn="ctr"/>
              <a:r>
                <a:rPr lang="en-US" sz="3200">
                  <a:solidFill>
                    <a:schemeClr val="accent2"/>
                  </a:solidFill>
                  <a:latin typeface="Arial" charset="0"/>
                </a:rPr>
                <a:t>profits equal zero.</a:t>
              </a:r>
            </a:p>
          </p:txBody>
        </p:sp>
        <p:sp>
          <p:nvSpPr>
            <p:cNvPr id="23560" name="Line 7"/>
            <p:cNvSpPr>
              <a:spLocks noChangeShapeType="1"/>
            </p:cNvSpPr>
            <p:nvPr/>
          </p:nvSpPr>
          <p:spPr bwMode="auto">
            <a:xfrm flipV="1">
              <a:off x="4520" y="2204"/>
              <a:ext cx="424" cy="44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730785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4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4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 autoUpdateAnimBg="0"/>
      <p:bldP spid="154628" grpId="0" autoUpdateAnimBg="0"/>
      <p:bldP spid="154629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Equation Method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610600" cy="6096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</a:pPr>
            <a:r>
              <a:rPr lang="en-US" sz="3000" smtClean="0"/>
              <a:t>Here is the information from Wind Bicycle Co.:</a:t>
            </a:r>
          </a:p>
        </p:txBody>
      </p:sp>
      <p:graphicFrame>
        <p:nvGraphicFramePr>
          <p:cNvPr id="156676" name="Object 4"/>
          <p:cNvGraphicFramePr>
            <a:graphicFrameLocks/>
          </p:cNvGraphicFramePr>
          <p:nvPr/>
        </p:nvGraphicFramePr>
        <p:xfrm>
          <a:off x="609600" y="2286000"/>
          <a:ext cx="8305800" cy="2638425"/>
        </p:xfrm>
        <a:graphic>
          <a:graphicData uri="http://schemas.openxmlformats.org/presentationml/2006/ole">
            <p:oleObj spid="_x0000_s14344" name="Worksheet" r:id="rId3" imgW="4161240" imgH="137448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6252232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Equation Method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447800"/>
            <a:ext cx="8991600" cy="685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SzPct val="25000"/>
              <a:buFont typeface="Monotype Sorts" pitchFamily="2" charset="2"/>
              <a:buChar char=" "/>
            </a:pPr>
            <a:r>
              <a:rPr lang="en-US" smtClean="0"/>
              <a:t>We calculate the break-even point as follows:</a:t>
            </a:r>
          </a:p>
        </p:txBody>
      </p:sp>
      <p:sp>
        <p:nvSpPr>
          <p:cNvPr id="157700" name="Rectangle 4"/>
          <p:cNvSpPr>
            <a:spLocks noChangeArrowheads="1"/>
          </p:cNvSpPr>
          <p:nvPr/>
        </p:nvSpPr>
        <p:spPr bwMode="auto">
          <a:xfrm>
            <a:off x="671513" y="2195513"/>
            <a:ext cx="79121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400">
                <a:solidFill>
                  <a:schemeClr val="accent2"/>
                </a:solidFill>
                <a:latin typeface="Arial" charset="0"/>
              </a:rPr>
              <a:t>Sales = Variable expenses + Fixed expenses + Profits</a:t>
            </a:r>
            <a:endParaRPr lang="en-US" sz="2400" b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57702" name="Rectangle 6"/>
          <p:cNvSpPr>
            <a:spLocks noChangeArrowheads="1"/>
          </p:cNvSpPr>
          <p:nvPr/>
        </p:nvSpPr>
        <p:spPr bwMode="auto">
          <a:xfrm>
            <a:off x="1651000" y="2911475"/>
            <a:ext cx="6489700" cy="270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>
                <a:solidFill>
                  <a:schemeClr val="tx2"/>
                </a:solidFill>
                <a:latin typeface="Arial" charset="0"/>
              </a:rPr>
              <a:t>$500Q = $300Q + $80,000 + </a:t>
            </a:r>
            <a:r>
              <a:rPr lang="en-US">
                <a:solidFill>
                  <a:srgbClr val="FF0000"/>
                </a:solidFill>
                <a:latin typeface="Arial" charset="0"/>
              </a:rPr>
              <a:t>$0</a:t>
            </a:r>
          </a:p>
          <a:p>
            <a:pPr>
              <a:defRPr/>
            </a:pPr>
            <a:endParaRPr lang="en-US" sz="2400" b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n-US" sz="2400">
                <a:latin typeface="Arial" charset="0"/>
              </a:rPr>
              <a:t>Where:</a:t>
            </a:r>
          </a:p>
          <a:p>
            <a:pPr>
              <a:defRPr/>
            </a:pPr>
            <a:r>
              <a:rPr lang="en-US" sz="2400">
                <a:latin typeface="Arial" charset="0"/>
              </a:rPr>
              <a:t>	Q 		= Number of bikes sold</a:t>
            </a:r>
          </a:p>
          <a:p>
            <a:pPr>
              <a:defRPr/>
            </a:pPr>
            <a:r>
              <a:rPr lang="en-US" sz="2400">
                <a:latin typeface="Arial" charset="0"/>
              </a:rPr>
              <a:t>	$500 		= Unit sales price</a:t>
            </a:r>
          </a:p>
          <a:p>
            <a:pPr>
              <a:defRPr/>
            </a:pPr>
            <a:r>
              <a:rPr lang="en-US" sz="2400">
                <a:latin typeface="Arial" charset="0"/>
              </a:rPr>
              <a:t>	$300 		= Unit variable expenses</a:t>
            </a:r>
          </a:p>
          <a:p>
            <a:pPr>
              <a:defRPr/>
            </a:pPr>
            <a:r>
              <a:rPr lang="en-US" sz="2400">
                <a:latin typeface="Arial" charset="0"/>
              </a:rPr>
              <a:t>	$80,000 	= Total fixed expenses</a:t>
            </a:r>
          </a:p>
        </p:txBody>
      </p:sp>
    </p:spTree>
    <p:extLst>
      <p:ext uri="{BB962C8B-B14F-4D97-AF65-F5344CB8AC3E}">
        <p14:creationId xmlns:p14="http://schemas.microsoft.com/office/powerpoint/2010/main" xmlns="" val="18339314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7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0" grpId="0" autoUpdateAnimBg="0"/>
      <p:bldP spid="157702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Equation Method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447800"/>
            <a:ext cx="8991600" cy="685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SzPct val="25000"/>
              <a:buFont typeface="Monotype Sorts" pitchFamily="2" charset="2"/>
              <a:buChar char=" "/>
            </a:pPr>
            <a:r>
              <a:rPr lang="en-US" smtClean="0"/>
              <a:t>We calculate the break-even point as follows:</a:t>
            </a:r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671513" y="2195513"/>
            <a:ext cx="79121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400">
                <a:solidFill>
                  <a:schemeClr val="accent2"/>
                </a:solidFill>
                <a:latin typeface="Arial" charset="0"/>
              </a:rPr>
              <a:t>Sales = Variable expenses + Fixed expenses + Profits</a:t>
            </a:r>
            <a:endParaRPr lang="en-US" sz="2400" b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58726" name="Rectangle 6"/>
          <p:cNvSpPr>
            <a:spLocks noChangeArrowheads="1"/>
          </p:cNvSpPr>
          <p:nvPr/>
        </p:nvSpPr>
        <p:spPr bwMode="auto">
          <a:xfrm>
            <a:off x="1647825" y="2906713"/>
            <a:ext cx="5221288" cy="222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chemeClr val="tx2"/>
                </a:solidFill>
                <a:latin typeface="Arial" charset="0"/>
              </a:rPr>
              <a:t>$500Q = $300Q + $80,000 + $0</a:t>
            </a:r>
            <a:br>
              <a:rPr lang="en-US">
                <a:solidFill>
                  <a:schemeClr val="tx2"/>
                </a:solidFill>
                <a:latin typeface="Arial" charset="0"/>
              </a:rPr>
            </a:br>
            <a:endParaRPr lang="en-US">
              <a:solidFill>
                <a:schemeClr val="tx2"/>
              </a:solidFill>
              <a:latin typeface="Arial" charset="0"/>
            </a:endParaRPr>
          </a:p>
          <a:p>
            <a:r>
              <a:rPr lang="en-US">
                <a:solidFill>
                  <a:schemeClr val="tx2"/>
                </a:solidFill>
                <a:latin typeface="Arial" charset="0"/>
              </a:rPr>
              <a:t>$200Q = $80,000</a:t>
            </a:r>
            <a:br>
              <a:rPr lang="en-US">
                <a:solidFill>
                  <a:schemeClr val="tx2"/>
                </a:solidFill>
                <a:latin typeface="Arial" charset="0"/>
              </a:rPr>
            </a:br>
            <a:endParaRPr lang="en-US">
              <a:solidFill>
                <a:schemeClr val="tx2"/>
              </a:solidFill>
              <a:latin typeface="Arial" charset="0"/>
            </a:endParaRPr>
          </a:p>
          <a:p>
            <a:r>
              <a:rPr lang="en-US">
                <a:solidFill>
                  <a:schemeClr val="tx2"/>
                </a:solidFill>
                <a:latin typeface="Arial" charset="0"/>
              </a:rPr>
              <a:t>        Q = </a:t>
            </a:r>
            <a:r>
              <a:rPr lang="en-US">
                <a:solidFill>
                  <a:schemeClr val="accent2"/>
                </a:solidFill>
                <a:latin typeface="Arial" charset="0"/>
              </a:rPr>
              <a:t>400 bikes</a:t>
            </a:r>
          </a:p>
        </p:txBody>
      </p:sp>
    </p:spTree>
    <p:extLst>
      <p:ext uri="{BB962C8B-B14F-4D97-AF65-F5344CB8AC3E}">
        <p14:creationId xmlns:p14="http://schemas.microsoft.com/office/powerpoint/2010/main" xmlns="" val="14741424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8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4" grpId="0" autoUpdateAnimBg="0"/>
      <p:bldP spid="158726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Equation Method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8001000" cy="13335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SzPct val="25000"/>
              <a:buFont typeface="Monotype Sorts" pitchFamily="2" charset="2"/>
              <a:buChar char=" "/>
            </a:pPr>
            <a:r>
              <a:rPr lang="en-US" sz="2600" b="1" smtClean="0"/>
              <a:t>We can also use the following equation to compute the break-even point  in </a:t>
            </a:r>
            <a:r>
              <a:rPr lang="en-US" sz="2600" b="1" smtClean="0">
                <a:solidFill>
                  <a:srgbClr val="FF0000"/>
                </a:solidFill>
              </a:rPr>
              <a:t>sales dollars</a:t>
            </a:r>
            <a:r>
              <a:rPr lang="en-US" sz="2600" b="1" smtClean="0"/>
              <a:t>.</a:t>
            </a:r>
          </a:p>
        </p:txBody>
      </p:sp>
      <p:sp>
        <p:nvSpPr>
          <p:cNvPr id="159748" name="Rectangle 4"/>
          <p:cNvSpPr>
            <a:spLocks noChangeArrowheads="1"/>
          </p:cNvSpPr>
          <p:nvPr/>
        </p:nvSpPr>
        <p:spPr bwMode="auto">
          <a:xfrm>
            <a:off x="850900" y="2438400"/>
            <a:ext cx="79121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accent2"/>
                </a:solidFill>
                <a:latin typeface="Arial" charset="0"/>
              </a:rPr>
              <a:t>Sales = Variable expenses + Fixed expenses + Profits</a:t>
            </a:r>
          </a:p>
        </p:txBody>
      </p:sp>
      <p:sp>
        <p:nvSpPr>
          <p:cNvPr id="159750" name="Rectangle 6"/>
          <p:cNvSpPr>
            <a:spLocks noChangeArrowheads="1"/>
          </p:cNvSpPr>
          <p:nvPr/>
        </p:nvSpPr>
        <p:spPr bwMode="auto">
          <a:xfrm>
            <a:off x="612775" y="3144838"/>
            <a:ext cx="8226425" cy="234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    </a:t>
            </a:r>
            <a:r>
              <a:rPr lang="en-US">
                <a:solidFill>
                  <a:schemeClr val="tx2"/>
                </a:solidFill>
                <a:latin typeface="Arial" charset="0"/>
              </a:rPr>
              <a:t>X  =  0.60X  +  $80,000  +  $0</a:t>
            </a:r>
          </a:p>
          <a:p>
            <a:pPr>
              <a:defRPr/>
            </a:pPr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  </a:t>
            </a:r>
            <a:r>
              <a:rPr lang="en-US" sz="2400">
                <a:solidFill>
                  <a:schemeClr val="tx2"/>
                </a:solidFill>
                <a:latin typeface="Arial" charset="0"/>
              </a:rPr>
              <a:t>Where:</a:t>
            </a:r>
          </a:p>
          <a:p>
            <a:pPr>
              <a:defRPr/>
            </a:pPr>
            <a:r>
              <a:rPr lang="en-US" sz="2400">
                <a:solidFill>
                  <a:schemeClr val="tx2"/>
                </a:solidFill>
                <a:latin typeface="Arial" charset="0"/>
              </a:rPr>
              <a:t>		X 	   =  Total </a:t>
            </a:r>
            <a:r>
              <a:rPr lang="en-US" sz="2400">
                <a:solidFill>
                  <a:srgbClr val="FF0000"/>
                </a:solidFill>
                <a:latin typeface="Arial" charset="0"/>
              </a:rPr>
              <a:t>sales dollars</a:t>
            </a:r>
            <a:endParaRPr lang="en-US" sz="2400">
              <a:solidFill>
                <a:schemeClr val="tx2"/>
              </a:solidFill>
              <a:latin typeface="Arial" charset="0"/>
            </a:endParaRPr>
          </a:p>
          <a:p>
            <a:pPr>
              <a:defRPr/>
            </a:pPr>
            <a:r>
              <a:rPr lang="en-US" sz="2400">
                <a:solidFill>
                  <a:schemeClr val="tx2"/>
                </a:solidFill>
                <a:latin typeface="Arial" charset="0"/>
              </a:rPr>
              <a:t>		0.60 	   =  Variable expenses as a 				       percentage of sales</a:t>
            </a:r>
          </a:p>
          <a:p>
            <a:pPr>
              <a:defRPr/>
            </a:pPr>
            <a:r>
              <a:rPr lang="en-US" sz="2400">
                <a:solidFill>
                  <a:schemeClr val="tx2"/>
                </a:solidFill>
                <a:latin typeface="Arial" charset="0"/>
              </a:rPr>
              <a:t>		$80,000 = Total fixed expenses</a:t>
            </a:r>
          </a:p>
        </p:txBody>
      </p:sp>
    </p:spTree>
    <p:extLst>
      <p:ext uri="{BB962C8B-B14F-4D97-AF65-F5344CB8AC3E}">
        <p14:creationId xmlns:p14="http://schemas.microsoft.com/office/powerpoint/2010/main" xmlns="" val="3286698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 autoUpdateAnimBg="0" advAuto="0"/>
      <p:bldP spid="159748" grpId="0" autoUpdateAnimBg="0"/>
      <p:bldP spid="159750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Equation Method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8001000" cy="13335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SzPct val="25000"/>
              <a:buFont typeface="Monotype Sorts" pitchFamily="2" charset="2"/>
              <a:buChar char=" "/>
            </a:pPr>
            <a:r>
              <a:rPr lang="en-US" sz="2600" b="1" smtClean="0"/>
              <a:t>We can also use the following equation to compute the break-even point  in </a:t>
            </a:r>
            <a:r>
              <a:rPr lang="en-US" sz="2600" b="1" smtClean="0">
                <a:solidFill>
                  <a:srgbClr val="FF0000"/>
                </a:solidFill>
              </a:rPr>
              <a:t>sales dollars</a:t>
            </a:r>
            <a:r>
              <a:rPr lang="en-US" sz="2600" b="1" smtClean="0"/>
              <a:t>.</a:t>
            </a:r>
          </a:p>
        </p:txBody>
      </p:sp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850900" y="2438400"/>
            <a:ext cx="79121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accent2"/>
                </a:solidFill>
                <a:latin typeface="Arial" charset="0"/>
              </a:rPr>
              <a:t>Sales = Variable expenses + Fixed expenses + Profits</a:t>
            </a:r>
          </a:p>
        </p:txBody>
      </p:sp>
      <p:sp>
        <p:nvSpPr>
          <p:cNvPr id="160774" name="Rectangle 6"/>
          <p:cNvSpPr>
            <a:spLocks noChangeArrowheads="1"/>
          </p:cNvSpPr>
          <p:nvPr/>
        </p:nvSpPr>
        <p:spPr bwMode="auto">
          <a:xfrm>
            <a:off x="612775" y="3149600"/>
            <a:ext cx="8226425" cy="222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>
                <a:solidFill>
                  <a:schemeClr val="tx2"/>
                </a:solidFill>
                <a:latin typeface="Arial" charset="0"/>
              </a:rPr>
              <a:t>           X  =  0.60X  +  $80,000  +  $0</a:t>
            </a:r>
            <a:br>
              <a:rPr lang="en-US">
                <a:solidFill>
                  <a:schemeClr val="tx2"/>
                </a:solidFill>
                <a:latin typeface="Arial" charset="0"/>
              </a:rPr>
            </a:br>
            <a:endParaRPr lang="en-US">
              <a:solidFill>
                <a:schemeClr val="tx2"/>
              </a:solidFill>
              <a:latin typeface="Arial" charset="0"/>
            </a:endParaRPr>
          </a:p>
          <a:p>
            <a:r>
              <a:rPr lang="en-US">
                <a:solidFill>
                  <a:schemeClr val="tx2"/>
                </a:solidFill>
                <a:latin typeface="Arial" charset="0"/>
              </a:rPr>
              <a:t>    0.40X = $80,000</a:t>
            </a:r>
            <a:br>
              <a:rPr lang="en-US">
                <a:solidFill>
                  <a:schemeClr val="tx2"/>
                </a:solidFill>
                <a:latin typeface="Arial" charset="0"/>
              </a:rPr>
            </a:br>
            <a:r>
              <a:rPr lang="en-US">
                <a:solidFill>
                  <a:schemeClr val="tx2"/>
                </a:solidFill>
                <a:latin typeface="Arial" charset="0"/>
              </a:rPr>
              <a:t/>
            </a:r>
            <a:br>
              <a:rPr lang="en-US">
                <a:solidFill>
                  <a:schemeClr val="tx2"/>
                </a:solidFill>
                <a:latin typeface="Arial" charset="0"/>
              </a:rPr>
            </a:br>
            <a:r>
              <a:rPr lang="en-US">
                <a:solidFill>
                  <a:schemeClr val="tx2"/>
                </a:solidFill>
                <a:latin typeface="Arial" charset="0"/>
              </a:rPr>
              <a:t>           X  =  $200,000</a:t>
            </a:r>
          </a:p>
        </p:txBody>
      </p:sp>
    </p:spTree>
    <p:extLst>
      <p:ext uri="{BB962C8B-B14F-4D97-AF65-F5344CB8AC3E}">
        <p14:creationId xmlns:p14="http://schemas.microsoft.com/office/powerpoint/2010/main" xmlns="" val="5363569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60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0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build="p" autoUpdateAnimBg="0" advAuto="0"/>
      <p:bldP spid="160772" grpId="0" autoUpdateAnimBg="0"/>
      <p:bldP spid="160774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Overview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Cost-Volume-Profit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Relationships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Basics of Cost-Volume-Profit (CVP)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Analysis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Contribution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Approach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Contribution Margin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Ratio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MCQs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Test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Changes in Fixed Costs and Sales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Volume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Break-Even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Analysis</a:t>
            </a:r>
          </a:p>
          <a:p>
            <a:pPr lvl="1"/>
            <a:r>
              <a:rPr lang="en-US">
                <a:latin typeface="Times New Roman" pitchFamily="18" charset="0"/>
                <a:cs typeface="Times New Roman" pitchFamily="18" charset="0"/>
              </a:rPr>
              <a:t>Equation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Method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05554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/>
          <a:lstStyle/>
          <a:p>
            <a:r>
              <a:rPr lang="en-US" dirty="0" smtClean="0"/>
              <a:t>End of Lecture 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43662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631</Words>
  <Application>Microsoft Office PowerPoint</Application>
  <PresentationFormat>On-screen Show (4:3)</PresentationFormat>
  <Paragraphs>121</Paragraphs>
  <Slides>30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Office Theme</vt:lpstr>
      <vt:lpstr>Worksheet</vt:lpstr>
      <vt:lpstr>Equation</vt:lpstr>
      <vt:lpstr>Lecture 22</vt:lpstr>
      <vt:lpstr>Lecture Overview</vt:lpstr>
      <vt:lpstr>Cost-Volume-Profit Relationships</vt:lpstr>
      <vt:lpstr>The Basics of Cost-Volume-Profit (CVP) Analysis</vt:lpstr>
      <vt:lpstr>The Basics of Cost-Volume-Profit (CVP) Analysis</vt:lpstr>
      <vt:lpstr>The Basics of Cost-Volume-Profit (CVP) Analysis</vt:lpstr>
      <vt:lpstr>The Contribution Approach</vt:lpstr>
      <vt:lpstr>The Contribution Approach</vt:lpstr>
      <vt:lpstr>The Contribution Approach</vt:lpstr>
      <vt:lpstr>The Contribution Approach</vt:lpstr>
      <vt:lpstr>The Contribution Approach</vt:lpstr>
      <vt:lpstr>The Contribution Approach</vt:lpstr>
      <vt:lpstr>Contribution Margin Ratio</vt:lpstr>
      <vt:lpstr>Contribution Margin Ratio</vt:lpstr>
      <vt:lpstr>Contribution Margin Ratio</vt:lpstr>
      <vt:lpstr>Contribution Margin Ratio</vt:lpstr>
      <vt:lpstr>MCQs Test</vt:lpstr>
      <vt:lpstr>MCQs Test</vt:lpstr>
      <vt:lpstr>Changes in Fixed Costs and Sales Volume</vt:lpstr>
      <vt:lpstr>Changes in Fixed Costs and Sales Volume</vt:lpstr>
      <vt:lpstr>Changes in Fixed Costs and Sales Volume</vt:lpstr>
      <vt:lpstr>Break-Even Analysis</vt:lpstr>
      <vt:lpstr>Equation Method</vt:lpstr>
      <vt:lpstr>Equation Method</vt:lpstr>
      <vt:lpstr>Equation Method</vt:lpstr>
      <vt:lpstr>Equation Method</vt:lpstr>
      <vt:lpstr>Equation Method</vt:lpstr>
      <vt:lpstr>Equation Method</vt:lpstr>
      <vt:lpstr>Lecture Overview</vt:lpstr>
      <vt:lpstr>End of Lecture 22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19</dc:title>
  <dc:creator>MyUserName</dc:creator>
  <cp:lastModifiedBy>NTS</cp:lastModifiedBy>
  <cp:revision>10</cp:revision>
  <dcterms:created xsi:type="dcterms:W3CDTF">2012-10-23T07:45:20Z</dcterms:created>
  <dcterms:modified xsi:type="dcterms:W3CDTF">2012-11-22T05:48:07Z</dcterms:modified>
</cp:coreProperties>
</file>