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4" r:id="rId4"/>
    <p:sldId id="257" r:id="rId5"/>
    <p:sldId id="258" r:id="rId6"/>
    <p:sldId id="267" r:id="rId7"/>
    <p:sldId id="259" r:id="rId8"/>
    <p:sldId id="266" r:id="rId9"/>
    <p:sldId id="265" r:id="rId10"/>
    <p:sldId id="260" r:id="rId11"/>
    <p:sldId id="261" r:id="rId12"/>
    <p:sldId id="262"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68B3C1-5332-48F5-825E-499B7F4636CA}" type="datetimeFigureOut">
              <a:rPr lang="en-US" smtClean="0"/>
              <a:pPr/>
              <a:t>11/20/2012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12F759-0E40-4C2B-884E-D68EDB2B6092}" type="slidenum">
              <a:rPr lang="en-US" smtClean="0"/>
              <a:pPr/>
              <a:t>‹#›</a:t>
            </a:fld>
            <a:endParaRPr lang="en-US"/>
          </a:p>
        </p:txBody>
      </p:sp>
    </p:spTree>
    <p:extLst>
      <p:ext uri="{BB962C8B-B14F-4D97-AF65-F5344CB8AC3E}">
        <p14:creationId xmlns="" xmlns:p14="http://schemas.microsoft.com/office/powerpoint/2010/main" val="429675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68B3C1-5332-48F5-825E-499B7F4636CA}" type="datetimeFigureOut">
              <a:rPr lang="en-US" smtClean="0"/>
              <a:pPr/>
              <a:t>11/20/2012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12F759-0E40-4C2B-884E-D68EDB2B6092}" type="slidenum">
              <a:rPr lang="en-US" smtClean="0"/>
              <a:pPr/>
              <a:t>‹#›</a:t>
            </a:fld>
            <a:endParaRPr lang="en-US"/>
          </a:p>
        </p:txBody>
      </p:sp>
    </p:spTree>
    <p:extLst>
      <p:ext uri="{BB962C8B-B14F-4D97-AF65-F5344CB8AC3E}">
        <p14:creationId xmlns="" xmlns:p14="http://schemas.microsoft.com/office/powerpoint/2010/main" val="3199086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68B3C1-5332-48F5-825E-499B7F4636CA}" type="datetimeFigureOut">
              <a:rPr lang="en-US" smtClean="0"/>
              <a:pPr/>
              <a:t>11/20/2012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12F759-0E40-4C2B-884E-D68EDB2B6092}" type="slidenum">
              <a:rPr lang="en-US" smtClean="0"/>
              <a:pPr/>
              <a:t>‹#›</a:t>
            </a:fld>
            <a:endParaRPr lang="en-US"/>
          </a:p>
        </p:txBody>
      </p:sp>
    </p:spTree>
    <p:extLst>
      <p:ext uri="{BB962C8B-B14F-4D97-AF65-F5344CB8AC3E}">
        <p14:creationId xmlns="" xmlns:p14="http://schemas.microsoft.com/office/powerpoint/2010/main" val="2904900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68B3C1-5332-48F5-825E-499B7F4636CA}" type="datetimeFigureOut">
              <a:rPr lang="en-US" smtClean="0"/>
              <a:pPr/>
              <a:t>11/20/2012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12F759-0E40-4C2B-884E-D68EDB2B6092}" type="slidenum">
              <a:rPr lang="en-US" smtClean="0"/>
              <a:pPr/>
              <a:t>‹#›</a:t>
            </a:fld>
            <a:endParaRPr lang="en-US"/>
          </a:p>
        </p:txBody>
      </p:sp>
    </p:spTree>
    <p:extLst>
      <p:ext uri="{BB962C8B-B14F-4D97-AF65-F5344CB8AC3E}">
        <p14:creationId xmlns="" xmlns:p14="http://schemas.microsoft.com/office/powerpoint/2010/main" val="1075007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68B3C1-5332-48F5-825E-499B7F4636CA}" type="datetimeFigureOut">
              <a:rPr lang="en-US" smtClean="0"/>
              <a:pPr/>
              <a:t>11/20/2012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12F759-0E40-4C2B-884E-D68EDB2B6092}" type="slidenum">
              <a:rPr lang="en-US" smtClean="0"/>
              <a:pPr/>
              <a:t>‹#›</a:t>
            </a:fld>
            <a:endParaRPr lang="en-US"/>
          </a:p>
        </p:txBody>
      </p:sp>
    </p:spTree>
    <p:extLst>
      <p:ext uri="{BB962C8B-B14F-4D97-AF65-F5344CB8AC3E}">
        <p14:creationId xmlns="" xmlns:p14="http://schemas.microsoft.com/office/powerpoint/2010/main" val="3458030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68B3C1-5332-48F5-825E-499B7F4636CA}" type="datetimeFigureOut">
              <a:rPr lang="en-US" smtClean="0"/>
              <a:pPr/>
              <a:t>11/20/2012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12F759-0E40-4C2B-884E-D68EDB2B6092}" type="slidenum">
              <a:rPr lang="en-US" smtClean="0"/>
              <a:pPr/>
              <a:t>‹#›</a:t>
            </a:fld>
            <a:endParaRPr lang="en-US"/>
          </a:p>
        </p:txBody>
      </p:sp>
    </p:spTree>
    <p:extLst>
      <p:ext uri="{BB962C8B-B14F-4D97-AF65-F5344CB8AC3E}">
        <p14:creationId xmlns="" xmlns:p14="http://schemas.microsoft.com/office/powerpoint/2010/main" val="2779947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68B3C1-5332-48F5-825E-499B7F4636CA}" type="datetimeFigureOut">
              <a:rPr lang="en-US" smtClean="0"/>
              <a:pPr/>
              <a:t>11/20/2012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12F759-0E40-4C2B-884E-D68EDB2B6092}" type="slidenum">
              <a:rPr lang="en-US" smtClean="0"/>
              <a:pPr/>
              <a:t>‹#›</a:t>
            </a:fld>
            <a:endParaRPr lang="en-US"/>
          </a:p>
        </p:txBody>
      </p:sp>
    </p:spTree>
    <p:extLst>
      <p:ext uri="{BB962C8B-B14F-4D97-AF65-F5344CB8AC3E}">
        <p14:creationId xmlns="" xmlns:p14="http://schemas.microsoft.com/office/powerpoint/2010/main" val="4252147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68B3C1-5332-48F5-825E-499B7F4636CA}" type="datetimeFigureOut">
              <a:rPr lang="en-US" smtClean="0"/>
              <a:pPr/>
              <a:t>11/20/2012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12F759-0E40-4C2B-884E-D68EDB2B6092}" type="slidenum">
              <a:rPr lang="en-US" smtClean="0"/>
              <a:pPr/>
              <a:t>‹#›</a:t>
            </a:fld>
            <a:endParaRPr lang="en-US"/>
          </a:p>
        </p:txBody>
      </p:sp>
    </p:spTree>
    <p:extLst>
      <p:ext uri="{BB962C8B-B14F-4D97-AF65-F5344CB8AC3E}">
        <p14:creationId xmlns="" xmlns:p14="http://schemas.microsoft.com/office/powerpoint/2010/main" val="1642981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68B3C1-5332-48F5-825E-499B7F4636CA}" type="datetimeFigureOut">
              <a:rPr lang="en-US" smtClean="0"/>
              <a:pPr/>
              <a:t>11/20/2012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12F759-0E40-4C2B-884E-D68EDB2B6092}" type="slidenum">
              <a:rPr lang="en-US" smtClean="0"/>
              <a:pPr/>
              <a:t>‹#›</a:t>
            </a:fld>
            <a:endParaRPr lang="en-US"/>
          </a:p>
        </p:txBody>
      </p:sp>
    </p:spTree>
    <p:extLst>
      <p:ext uri="{BB962C8B-B14F-4D97-AF65-F5344CB8AC3E}">
        <p14:creationId xmlns="" xmlns:p14="http://schemas.microsoft.com/office/powerpoint/2010/main" val="2579218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68B3C1-5332-48F5-825E-499B7F4636CA}" type="datetimeFigureOut">
              <a:rPr lang="en-US" smtClean="0"/>
              <a:pPr/>
              <a:t>11/20/2012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12F759-0E40-4C2B-884E-D68EDB2B6092}" type="slidenum">
              <a:rPr lang="en-US" smtClean="0"/>
              <a:pPr/>
              <a:t>‹#›</a:t>
            </a:fld>
            <a:endParaRPr lang="en-US"/>
          </a:p>
        </p:txBody>
      </p:sp>
    </p:spTree>
    <p:extLst>
      <p:ext uri="{BB962C8B-B14F-4D97-AF65-F5344CB8AC3E}">
        <p14:creationId xmlns="" xmlns:p14="http://schemas.microsoft.com/office/powerpoint/2010/main" val="4290039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68B3C1-5332-48F5-825E-499B7F4636CA}" type="datetimeFigureOut">
              <a:rPr lang="en-US" smtClean="0"/>
              <a:pPr/>
              <a:t>11/20/2012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12F759-0E40-4C2B-884E-D68EDB2B6092}" type="slidenum">
              <a:rPr lang="en-US" smtClean="0"/>
              <a:pPr/>
              <a:t>‹#›</a:t>
            </a:fld>
            <a:endParaRPr lang="en-US"/>
          </a:p>
        </p:txBody>
      </p:sp>
    </p:spTree>
    <p:extLst>
      <p:ext uri="{BB962C8B-B14F-4D97-AF65-F5344CB8AC3E}">
        <p14:creationId xmlns="" xmlns:p14="http://schemas.microsoft.com/office/powerpoint/2010/main" val="2961031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68B3C1-5332-48F5-825E-499B7F4636CA}" type="datetimeFigureOut">
              <a:rPr lang="en-US" smtClean="0"/>
              <a:pPr/>
              <a:t>11/20/2012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12F759-0E40-4C2B-884E-D68EDB2B6092}" type="slidenum">
              <a:rPr lang="en-US" smtClean="0"/>
              <a:pPr/>
              <a:t>‹#›</a:t>
            </a:fld>
            <a:endParaRPr lang="en-US"/>
          </a:p>
        </p:txBody>
      </p:sp>
    </p:spTree>
    <p:extLst>
      <p:ext uri="{BB962C8B-B14F-4D97-AF65-F5344CB8AC3E}">
        <p14:creationId xmlns="" xmlns:p14="http://schemas.microsoft.com/office/powerpoint/2010/main" val="3501161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21</a:t>
            </a:r>
            <a:endParaRPr lang="en-US" dirty="0"/>
          </a:p>
        </p:txBody>
      </p:sp>
      <p:sp>
        <p:nvSpPr>
          <p:cNvPr id="3" name="Subtitle 2"/>
          <p:cNvSpPr>
            <a:spLocks noGrp="1"/>
          </p:cNvSpPr>
          <p:nvPr>
            <p:ph type="subTitle" idx="1"/>
          </p:nvPr>
        </p:nvSpPr>
        <p:spPr/>
        <p:txBody>
          <a:bodyPr/>
          <a:lstStyle/>
          <a:p>
            <a:r>
              <a:rPr lang="en-US" dirty="0" smtClean="0"/>
              <a:t>Questions</a:t>
            </a:r>
            <a:endParaRPr lang="en-US" dirty="0"/>
          </a:p>
        </p:txBody>
      </p:sp>
    </p:spTree>
    <p:extLst>
      <p:ext uri="{BB962C8B-B14F-4D97-AF65-F5344CB8AC3E}">
        <p14:creationId xmlns="" xmlns:p14="http://schemas.microsoft.com/office/powerpoint/2010/main" val="12122343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1"/>
            <a:ext cx="8229600" cy="1981200"/>
          </a:xfrm>
        </p:spPr>
        <p:txBody>
          <a:bodyPr>
            <a:normAutofit/>
          </a:bodyPr>
          <a:lstStyle/>
          <a:p>
            <a:pPr marL="0" marR="0" indent="0" algn="just">
              <a:lnSpc>
                <a:spcPct val="115000"/>
              </a:lnSpc>
              <a:spcBef>
                <a:spcPts val="0"/>
              </a:spcBef>
              <a:spcAft>
                <a:spcPts val="1000"/>
              </a:spcAft>
              <a:buNone/>
              <a:tabLst>
                <a:tab pos="2971800" algn="ctr"/>
              </a:tabLst>
            </a:pPr>
            <a:r>
              <a:rPr lang="en-US" sz="2000" b="1" dirty="0">
                <a:latin typeface="Times New Roman" pitchFamily="18" charset="0"/>
                <a:ea typeface="Calibri"/>
                <a:cs typeface="Times New Roman" pitchFamily="18" charset="0"/>
              </a:rPr>
              <a:t>Tioga Company </a:t>
            </a:r>
            <a:r>
              <a:rPr lang="en-US" sz="2000" b="1" dirty="0" smtClean="0">
                <a:latin typeface="Times New Roman" pitchFamily="18" charset="0"/>
                <a:ea typeface="Calibri"/>
                <a:cs typeface="Times New Roman" pitchFamily="18" charset="0"/>
              </a:rPr>
              <a:t>Manufactures </a:t>
            </a:r>
            <a:r>
              <a:rPr lang="en-US" sz="2000" b="1" dirty="0">
                <a:latin typeface="Times New Roman" pitchFamily="18" charset="0"/>
                <a:ea typeface="Calibri"/>
                <a:cs typeface="Times New Roman" pitchFamily="18" charset="0"/>
              </a:rPr>
              <a:t>sophisticated lenses, mirrors and sun glasses. The </a:t>
            </a:r>
            <a:r>
              <a:rPr lang="en-US" sz="2000" b="1" dirty="0" smtClean="0">
                <a:latin typeface="Times New Roman" pitchFamily="18" charset="0"/>
                <a:ea typeface="Calibri"/>
                <a:cs typeface="Times New Roman" pitchFamily="18" charset="0"/>
              </a:rPr>
              <a:t>company </a:t>
            </a:r>
            <a:r>
              <a:rPr lang="en-US" sz="2000" b="1" dirty="0">
                <a:latin typeface="Times New Roman" pitchFamily="18" charset="0"/>
                <a:ea typeface="Calibri"/>
                <a:cs typeface="Times New Roman" pitchFamily="18" charset="0"/>
              </a:rPr>
              <a:t>is now preparing its annual profit plan. As part of its analysis of the profitability of individual products, the controller estimates the amount of overhead that should be allocated to the individual product lines from the </a:t>
            </a:r>
            <a:r>
              <a:rPr lang="en-US" sz="2000" b="1" dirty="0" smtClean="0">
                <a:latin typeface="Times New Roman" pitchFamily="18" charset="0"/>
                <a:ea typeface="Calibri"/>
                <a:cs typeface="Times New Roman" pitchFamily="18" charset="0"/>
              </a:rPr>
              <a:t>following </a:t>
            </a:r>
            <a:r>
              <a:rPr lang="en-US" sz="2000" b="1" dirty="0">
                <a:latin typeface="Times New Roman" pitchFamily="18" charset="0"/>
                <a:ea typeface="Calibri"/>
                <a:cs typeface="Times New Roman" pitchFamily="18" charset="0"/>
              </a:rPr>
              <a:t>information. </a:t>
            </a:r>
            <a:endParaRPr lang="en-US" sz="2000" dirty="0">
              <a:latin typeface="Times New Roman" pitchFamily="18" charset="0"/>
              <a:ea typeface="Calibri"/>
              <a:cs typeface="Times New Roman" pitchFamily="18" charset="0"/>
            </a:endParaRP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xmlns="" val="1640768041"/>
              </p:ext>
            </p:extLst>
          </p:nvPr>
        </p:nvGraphicFramePr>
        <p:xfrm>
          <a:off x="304800" y="2317496"/>
          <a:ext cx="8229600" cy="1261872"/>
        </p:xfrm>
        <a:graphic>
          <a:graphicData uri="http://schemas.openxmlformats.org/drawingml/2006/table">
            <a:tbl>
              <a:tblPr firstRow="1" firstCol="1" lastRow="1" lastCol="1" bandRow="1" bandCol="1">
                <a:tableStyleId>{72833802-FEF1-4C79-8D5D-14CF1EAF98D9}</a:tableStyleId>
              </a:tblPr>
              <a:tblGrid>
                <a:gridCol w="4038600"/>
                <a:gridCol w="1524000"/>
                <a:gridCol w="1295400"/>
                <a:gridCol w="1371600"/>
              </a:tblGrid>
              <a:tr h="0">
                <a:tc>
                  <a:txBody>
                    <a:bodyPr/>
                    <a:lstStyle/>
                    <a:p>
                      <a:pPr marL="0" marR="0">
                        <a:lnSpc>
                          <a:spcPct val="115000"/>
                        </a:lnSpc>
                        <a:spcBef>
                          <a:spcPts val="0"/>
                        </a:spcBef>
                        <a:spcAft>
                          <a:spcPts val="1000"/>
                        </a:spcAft>
                        <a:tabLst>
                          <a:tab pos="2971800" algn="ctr"/>
                        </a:tabLst>
                      </a:pPr>
                      <a:r>
                        <a:rPr lang="en-US" sz="1800">
                          <a:effectLst/>
                        </a:rPr>
                        <a:t>Products</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Lenses</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Mirrors</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Sun glasses</a:t>
                      </a:r>
                      <a:endParaRPr lang="en-US" sz="18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1000"/>
                        </a:spcAft>
                        <a:tabLst>
                          <a:tab pos="2971800" algn="ctr"/>
                        </a:tabLst>
                      </a:pPr>
                      <a:r>
                        <a:rPr lang="en-US" sz="1800" dirty="0">
                          <a:effectLst/>
                        </a:rPr>
                        <a:t>Units produced</a:t>
                      </a:r>
                      <a:endParaRPr lang="en-US" sz="18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25</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25</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25</a:t>
                      </a:r>
                      <a:endParaRPr lang="en-US" sz="18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1000"/>
                        </a:spcAft>
                        <a:tabLst>
                          <a:tab pos="2971800" algn="ctr"/>
                        </a:tabLst>
                      </a:pPr>
                      <a:r>
                        <a:rPr lang="en-US" sz="1800">
                          <a:effectLst/>
                        </a:rPr>
                        <a:t>Material moves per prouduct line</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10</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15</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5</a:t>
                      </a:r>
                      <a:endParaRPr lang="en-US" sz="1800">
                        <a:effectLst/>
                        <a:latin typeface="Calibri"/>
                        <a:ea typeface="Calibri"/>
                        <a:cs typeface="Times New Roman"/>
                      </a:endParaRPr>
                    </a:p>
                  </a:txBody>
                  <a:tcPr marL="68580" marR="68580" marT="0" marB="0"/>
                </a:tc>
              </a:tr>
              <a:tr h="0">
                <a:tc>
                  <a:txBody>
                    <a:bodyPr/>
                    <a:lstStyle/>
                    <a:p>
                      <a:pPr marL="0" marR="0">
                        <a:lnSpc>
                          <a:spcPct val="115000"/>
                        </a:lnSpc>
                        <a:spcBef>
                          <a:spcPts val="0"/>
                        </a:spcBef>
                        <a:spcAft>
                          <a:spcPts val="1000"/>
                        </a:spcAft>
                        <a:tabLst>
                          <a:tab pos="2971800" algn="ctr"/>
                        </a:tabLst>
                      </a:pPr>
                      <a:r>
                        <a:rPr lang="en-US" sz="1800">
                          <a:effectLst/>
                        </a:rPr>
                        <a:t>Direct labor hours per unit</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200</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a:effectLst/>
                        </a:rPr>
                        <a:t>200</a:t>
                      </a:r>
                      <a:endParaRPr lang="en-US" sz="18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tabLst>
                          <a:tab pos="2971800" algn="ctr"/>
                        </a:tabLst>
                      </a:pPr>
                      <a:r>
                        <a:rPr lang="en-US" sz="1800" dirty="0">
                          <a:effectLst/>
                        </a:rPr>
                        <a:t>200</a:t>
                      </a:r>
                      <a:endParaRPr lang="en-US" sz="1800" dirty="0">
                        <a:effectLst/>
                        <a:latin typeface="Calibri"/>
                        <a:ea typeface="Calibri"/>
                        <a:cs typeface="Times New Roman"/>
                      </a:endParaRPr>
                    </a:p>
                  </a:txBody>
                  <a:tcPr marL="68580" marR="68580" marT="0" marB="0"/>
                </a:tc>
              </a:tr>
            </a:tbl>
          </a:graphicData>
        </a:graphic>
      </p:graphicFrame>
      <p:sp>
        <p:nvSpPr>
          <p:cNvPr id="5" name="Rectangle 4"/>
          <p:cNvSpPr/>
          <p:nvPr/>
        </p:nvSpPr>
        <p:spPr>
          <a:xfrm>
            <a:off x="381000" y="3657600"/>
            <a:ext cx="8153400" cy="2578655"/>
          </a:xfrm>
          <a:prstGeom prst="rect">
            <a:avLst/>
          </a:prstGeom>
        </p:spPr>
        <p:txBody>
          <a:bodyPr wrap="square">
            <a:spAutoFit/>
          </a:bodyPr>
          <a:lstStyle/>
          <a:p>
            <a:pPr algn="just">
              <a:lnSpc>
                <a:spcPct val="115000"/>
              </a:lnSpc>
              <a:spcAft>
                <a:spcPts val="1000"/>
              </a:spcAft>
              <a:tabLst>
                <a:tab pos="2971800" algn="ctr"/>
              </a:tabLst>
            </a:pPr>
            <a:r>
              <a:rPr lang="en-US" b="1" dirty="0">
                <a:latin typeface="Times New Roman" pitchFamily="18" charset="0"/>
                <a:ea typeface="Calibri"/>
                <a:cs typeface="Times New Roman" pitchFamily="18" charset="0"/>
              </a:rPr>
              <a:t>The total budgeted material-handling cost is $52500</a:t>
            </a:r>
            <a:endParaRPr lang="en-US" dirty="0">
              <a:latin typeface="Times New Roman" pitchFamily="18" charset="0"/>
              <a:ea typeface="Calibri"/>
              <a:cs typeface="Times New Roman" pitchFamily="18" charset="0"/>
            </a:endParaRPr>
          </a:p>
          <a:p>
            <a:pPr marL="342900" marR="0" lvl="0" indent="-342900" algn="just">
              <a:lnSpc>
                <a:spcPct val="115000"/>
              </a:lnSpc>
              <a:spcBef>
                <a:spcPts val="0"/>
              </a:spcBef>
              <a:spcAft>
                <a:spcPts val="1000"/>
              </a:spcAft>
              <a:buFont typeface="+mj-lt"/>
              <a:buAutoNum type="alphaLcParenR"/>
              <a:tabLst>
                <a:tab pos="457200" algn="l"/>
                <a:tab pos="2971800" algn="ctr"/>
              </a:tabLst>
            </a:pPr>
            <a:r>
              <a:rPr lang="en-US" b="1" dirty="0">
                <a:latin typeface="Times New Roman" pitchFamily="18" charset="0"/>
                <a:ea typeface="Calibri"/>
                <a:cs typeface="Times New Roman" pitchFamily="18" charset="0"/>
              </a:rPr>
              <a:t>under a costing system that allocates overhead on the basis of direct-labor hours, the material handling cost allocated to one lens, one mirror and one sun glass would be what amount?</a:t>
            </a:r>
            <a:endParaRPr lang="en-US" dirty="0">
              <a:latin typeface="Times New Roman" pitchFamily="18" charset="0"/>
              <a:ea typeface="Calibri"/>
              <a:cs typeface="Times New Roman" pitchFamily="18" charset="0"/>
            </a:endParaRPr>
          </a:p>
          <a:p>
            <a:pPr marL="342900" marR="0" lvl="0" indent="-342900" algn="just">
              <a:lnSpc>
                <a:spcPct val="115000"/>
              </a:lnSpc>
              <a:spcBef>
                <a:spcPts val="0"/>
              </a:spcBef>
              <a:spcAft>
                <a:spcPts val="1000"/>
              </a:spcAft>
              <a:buFont typeface="+mj-lt"/>
              <a:buAutoNum type="alphaLcParenR"/>
              <a:tabLst>
                <a:tab pos="457200" algn="l"/>
                <a:tab pos="2971800" algn="ctr"/>
              </a:tabLst>
            </a:pPr>
            <a:r>
              <a:rPr lang="en-US" b="1" dirty="0">
                <a:latin typeface="Times New Roman" pitchFamily="18" charset="0"/>
                <a:ea typeface="Calibri"/>
                <a:cs typeface="Times New Roman" pitchFamily="18" charset="0"/>
              </a:rPr>
              <a:t>Under activity based costing, the material handling cost allocated to one lens, one mirror and sun glass would be what amount? The cost drier for the material handling activity is the number of material moves.</a:t>
            </a:r>
            <a:endParaRPr lang="en-US" dirty="0">
              <a:latin typeface="Times New Roman" pitchFamily="18" charset="0"/>
              <a:ea typeface="Calibri"/>
              <a:cs typeface="Times New Roman" pitchFamily="18" charset="0"/>
            </a:endParaRPr>
          </a:p>
        </p:txBody>
      </p:sp>
    </p:spTree>
    <p:extLst>
      <p:ext uri="{BB962C8B-B14F-4D97-AF65-F5344CB8AC3E}">
        <p14:creationId xmlns:p14="http://schemas.microsoft.com/office/powerpoint/2010/main" xmlns="" val="12986493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1143000"/>
          </a:xfrm>
        </p:spPr>
        <p:txBody>
          <a:bodyPr/>
          <a:lstStyle/>
          <a:p>
            <a:r>
              <a:rPr lang="en-US" sz="2800" dirty="0"/>
              <a:t>The controller for Supply Company has established the following activity cost pools and cost drivers. </a:t>
            </a:r>
          </a:p>
        </p:txBody>
      </p:sp>
      <p:graphicFrame>
        <p:nvGraphicFramePr>
          <p:cNvPr id="3" name="Table 2"/>
          <p:cNvGraphicFramePr>
            <a:graphicFrameLocks noGrp="1"/>
          </p:cNvGraphicFramePr>
          <p:nvPr>
            <p:extLst>
              <p:ext uri="{D42A27DB-BD31-4B8C-83A1-F6EECF244321}">
                <p14:modId xmlns="" xmlns:p14="http://schemas.microsoft.com/office/powerpoint/2010/main" val="4085205565"/>
              </p:ext>
            </p:extLst>
          </p:nvPr>
        </p:nvGraphicFramePr>
        <p:xfrm>
          <a:off x="914400" y="1524000"/>
          <a:ext cx="7315200" cy="4498749"/>
        </p:xfrm>
        <a:graphic>
          <a:graphicData uri="http://schemas.openxmlformats.org/drawingml/2006/table">
            <a:tbl>
              <a:tblPr firstRow="1" firstCol="1" bandRow="1"/>
              <a:tblGrid>
                <a:gridCol w="2209800"/>
                <a:gridCol w="1295400"/>
                <a:gridCol w="2057400"/>
                <a:gridCol w="1752600"/>
              </a:tblGrid>
              <a:tr h="609600">
                <a:tc>
                  <a:txBody>
                    <a:bodyPr/>
                    <a:lstStyle/>
                    <a:p>
                      <a:pPr marL="0" marR="0">
                        <a:lnSpc>
                          <a:spcPct val="115000"/>
                        </a:lnSpc>
                        <a:spcBef>
                          <a:spcPts val="0"/>
                        </a:spcBef>
                        <a:spcAft>
                          <a:spcPts val="0"/>
                        </a:spcAft>
                      </a:pPr>
                      <a:r>
                        <a:rPr lang="en-US" sz="2000" b="1" dirty="0">
                          <a:solidFill>
                            <a:srgbClr val="000000"/>
                          </a:solidFill>
                          <a:effectLst/>
                          <a:latin typeface="+mj-lt"/>
                          <a:ea typeface="Times New Roman"/>
                          <a:cs typeface="Times New Roman"/>
                        </a:rPr>
                        <a:t>Activity Cost Pool</a:t>
                      </a:r>
                      <a:endParaRPr lang="en-US" sz="20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solidFill>
                            <a:srgbClr val="000000"/>
                          </a:solidFill>
                          <a:effectLst/>
                          <a:latin typeface="+mj-lt"/>
                          <a:ea typeface="Times New Roman"/>
                          <a:cs typeface="Times New Roman"/>
                        </a:rPr>
                        <a:t>Budgeted overhead cost</a:t>
                      </a:r>
                      <a:endParaRPr lang="en-US" sz="20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a:solidFill>
                            <a:srgbClr val="000000"/>
                          </a:solidFill>
                          <a:effectLst/>
                          <a:latin typeface="+mj-lt"/>
                          <a:ea typeface="Times New Roman"/>
                          <a:cs typeface="Times New Roman"/>
                        </a:rPr>
                        <a:t>cost driver</a:t>
                      </a:r>
                      <a:endParaRPr lang="en-US" sz="20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solidFill>
                            <a:srgbClr val="000000"/>
                          </a:solidFill>
                          <a:effectLst/>
                          <a:latin typeface="+mj-lt"/>
                          <a:ea typeface="Times New Roman"/>
                          <a:cs typeface="Times New Roman"/>
                        </a:rPr>
                        <a:t>Budgeted level for cost driver</a:t>
                      </a:r>
                      <a:endParaRPr lang="en-US" sz="20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2485">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Material storage</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mj-lt"/>
                          <a:ea typeface="Times New Roman"/>
                          <a:cs typeface="Times New Roman"/>
                        </a:rPr>
                        <a:t>          200000</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Raw material cost</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mj-lt"/>
                          <a:ea typeface="Times New Roman"/>
                          <a:cs typeface="Times New Roman"/>
                        </a:rPr>
                        <a:t>$1000000</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2485">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Engineering and design</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mj-lt"/>
                          <a:ea typeface="Times New Roman"/>
                          <a:cs typeface="Times New Roman"/>
                        </a:rPr>
                        <a:t>            100000</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Hours in design dept</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mj-lt"/>
                          <a:ea typeface="Times New Roman"/>
                          <a:cs typeface="Times New Roman"/>
                        </a:rPr>
                        <a:t>            5000 hr</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2485">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Machine setups cost</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mj-lt"/>
                          <a:ea typeface="Times New Roman"/>
                          <a:cs typeface="Times New Roman"/>
                        </a:rPr>
                        <a:t>            70000</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Production runs</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mj-lt"/>
                          <a:ea typeface="Times New Roman"/>
                          <a:cs typeface="Times New Roman"/>
                        </a:rPr>
                        <a:t>          1000 runs</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0776">
                <a:tc>
                  <a:txBody>
                    <a:bodyPr/>
                    <a:lstStyle/>
                    <a:p>
                      <a:pPr marL="0" marR="0">
                        <a:lnSpc>
                          <a:spcPct val="115000"/>
                        </a:lnSpc>
                        <a:spcBef>
                          <a:spcPts val="0"/>
                        </a:spcBef>
                        <a:spcAft>
                          <a:spcPts val="0"/>
                        </a:spcAft>
                      </a:pPr>
                      <a:r>
                        <a:rPr lang="en-US" sz="1600" b="1" dirty="0">
                          <a:solidFill>
                            <a:srgbClr val="000000"/>
                          </a:solidFill>
                          <a:effectLst/>
                          <a:latin typeface="+mj-lt"/>
                          <a:ea typeface="Times New Roman"/>
                          <a:cs typeface="Times New Roman"/>
                        </a:rPr>
                        <a:t>Depreciation machine</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mj-lt"/>
                          <a:ea typeface="Times New Roman"/>
                          <a:cs typeface="Times New Roman"/>
                        </a:rPr>
                        <a:t>            300000</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dirty="0">
                          <a:solidFill>
                            <a:srgbClr val="000000"/>
                          </a:solidFill>
                          <a:effectLst/>
                          <a:latin typeface="+mj-lt"/>
                          <a:ea typeface="Times New Roman"/>
                          <a:cs typeface="Times New Roman"/>
                        </a:rPr>
                        <a:t>Machine hours</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mj-lt"/>
                          <a:ea typeface="Times New Roman"/>
                          <a:cs typeface="Times New Roman"/>
                        </a:rPr>
                        <a:t>                             100000 </a:t>
                      </a:r>
                      <a:r>
                        <a:rPr lang="en-US" sz="1600" b="1" dirty="0" err="1">
                          <a:solidFill>
                            <a:srgbClr val="000000"/>
                          </a:solidFill>
                          <a:effectLst/>
                          <a:latin typeface="+mj-lt"/>
                          <a:ea typeface="Times New Roman"/>
                          <a:cs typeface="Times New Roman"/>
                        </a:rPr>
                        <a:t>hr</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2485">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other overhead costs</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mj-lt"/>
                          <a:ea typeface="Times New Roman"/>
                          <a:cs typeface="Times New Roman"/>
                        </a:rPr>
                        <a:t>          150000</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Machine Hours</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mj-lt"/>
                          <a:ea typeface="Times New Roman"/>
                          <a:cs typeface="Times New Roman"/>
                        </a:rPr>
                        <a:t>         100000 hr</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2485">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Factory depreciation</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mj-lt"/>
                          <a:ea typeface="Times New Roman"/>
                          <a:cs typeface="Times New Roman"/>
                        </a:rPr>
                        <a:t>            200000</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Machine Hours</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mj-lt"/>
                          <a:ea typeface="Times New Roman"/>
                          <a:cs typeface="Times New Roman"/>
                        </a:rPr>
                        <a:t>         100000 hr</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7238">
                <a:tc>
                  <a:txBody>
                    <a:bodyPr/>
                    <a:lstStyle/>
                    <a:p>
                      <a:endParaRPr lang="en-US" sz="1200" b="1">
                        <a:effectLst/>
                        <a:latin typeface="+mj-lt"/>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b="1">
                        <a:effectLst/>
                        <a:latin typeface="+mj-lt"/>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b="1">
                        <a:effectLst/>
                        <a:latin typeface="+mj-lt"/>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b="1" dirty="0">
                        <a:effectLst/>
                        <a:latin typeface="+mj-lt"/>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249524424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42900" y="9832"/>
            <a:ext cx="8382000" cy="1143000"/>
          </a:xfrm>
        </p:spPr>
        <p:txBody>
          <a:bodyPr>
            <a:normAutofit/>
          </a:bodyPr>
          <a:lstStyle/>
          <a:p>
            <a:pPr marL="0" marR="0">
              <a:lnSpc>
                <a:spcPct val="115000"/>
              </a:lnSpc>
              <a:spcBef>
                <a:spcPts val="0"/>
              </a:spcBef>
              <a:spcAft>
                <a:spcPts val="1000"/>
              </a:spcAft>
            </a:pPr>
            <a:r>
              <a:rPr lang="en-US" sz="2800" b="1" dirty="0" smtClean="0">
                <a:effectLst/>
                <a:latin typeface="Calibri"/>
                <a:ea typeface="Calibri"/>
                <a:cs typeface="Times New Roman"/>
              </a:rPr>
              <a:t>Two recent production orders had following requirements. </a:t>
            </a:r>
            <a:endParaRPr lang="en-US" sz="4000" b="1" dirty="0"/>
          </a:p>
        </p:txBody>
      </p:sp>
      <p:graphicFrame>
        <p:nvGraphicFramePr>
          <p:cNvPr id="5" name="Content Placeholder 4"/>
          <p:cNvGraphicFramePr>
            <a:graphicFrameLocks noGrp="1"/>
          </p:cNvGraphicFramePr>
          <p:nvPr>
            <p:ph idx="1"/>
            <p:extLst>
              <p:ext uri="{D42A27DB-BD31-4B8C-83A1-F6EECF244321}">
                <p14:modId xmlns="" xmlns:p14="http://schemas.microsoft.com/office/powerpoint/2010/main" val="2365755889"/>
              </p:ext>
            </p:extLst>
          </p:nvPr>
        </p:nvGraphicFramePr>
        <p:xfrm>
          <a:off x="228600" y="1219200"/>
          <a:ext cx="8534400" cy="1752600"/>
        </p:xfrm>
        <a:graphic>
          <a:graphicData uri="http://schemas.openxmlformats.org/drawingml/2006/table">
            <a:tbl>
              <a:tblPr firstRow="1" firstCol="1" bandRow="1"/>
              <a:tblGrid>
                <a:gridCol w="4948767"/>
                <a:gridCol w="3585633"/>
              </a:tblGrid>
              <a:tr h="304483">
                <a:tc>
                  <a:txBody>
                    <a:bodyPr/>
                    <a:lstStyle/>
                    <a:p>
                      <a:pPr marL="0" marR="0">
                        <a:lnSpc>
                          <a:spcPct val="115000"/>
                        </a:lnSpc>
                        <a:spcBef>
                          <a:spcPts val="0"/>
                        </a:spcBef>
                        <a:spcAft>
                          <a:spcPts val="0"/>
                        </a:spcAft>
                      </a:pPr>
                      <a:r>
                        <a:rPr lang="en-US" sz="2000" b="1" dirty="0">
                          <a:solidFill>
                            <a:srgbClr val="000000"/>
                          </a:solidFill>
                          <a:effectLst/>
                          <a:latin typeface="Calibri"/>
                          <a:ea typeface="Times New Roman"/>
                          <a:cs typeface="Times New Roman"/>
                        </a:rPr>
                        <a:t>Direct labor hours</a:t>
                      </a:r>
                      <a:endParaRPr lang="en-US" sz="2000" b="1"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a:solidFill>
                            <a:srgbClr val="000000"/>
                          </a:solidFill>
                          <a:effectLst/>
                          <a:latin typeface="Calibri"/>
                          <a:ea typeface="Times New Roman"/>
                          <a:cs typeface="Times New Roman"/>
                        </a:rPr>
                        <a:t>42 hrs        21 hrs</a:t>
                      </a:r>
                      <a:endParaRPr lang="en-US" sz="2000" b="1">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483">
                <a:tc>
                  <a:txBody>
                    <a:bodyPr/>
                    <a:lstStyle/>
                    <a:p>
                      <a:pPr marL="0" marR="0">
                        <a:lnSpc>
                          <a:spcPct val="115000"/>
                        </a:lnSpc>
                        <a:spcBef>
                          <a:spcPts val="0"/>
                        </a:spcBef>
                        <a:spcAft>
                          <a:spcPts val="0"/>
                        </a:spcAft>
                      </a:pPr>
                      <a:r>
                        <a:rPr lang="en-US" sz="2000" b="1">
                          <a:solidFill>
                            <a:srgbClr val="000000"/>
                          </a:solidFill>
                          <a:effectLst/>
                          <a:latin typeface="Calibri"/>
                          <a:ea typeface="Times New Roman"/>
                          <a:cs typeface="Times New Roman"/>
                        </a:rPr>
                        <a:t>Raw Material cost</a:t>
                      </a:r>
                      <a:endParaRPr lang="en-US" sz="2000" b="1">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a:solidFill>
                            <a:srgbClr val="000000"/>
                          </a:solidFill>
                          <a:effectLst/>
                          <a:latin typeface="Calibri"/>
                          <a:ea typeface="Times New Roman"/>
                          <a:cs typeface="Times New Roman"/>
                        </a:rPr>
                        <a:t>$40000      $35000</a:t>
                      </a:r>
                      <a:endParaRPr lang="en-US" sz="2000" b="1">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483">
                <a:tc>
                  <a:txBody>
                    <a:bodyPr/>
                    <a:lstStyle/>
                    <a:p>
                      <a:pPr marL="0" marR="0">
                        <a:lnSpc>
                          <a:spcPct val="115000"/>
                        </a:lnSpc>
                        <a:spcBef>
                          <a:spcPts val="0"/>
                        </a:spcBef>
                        <a:spcAft>
                          <a:spcPts val="0"/>
                        </a:spcAft>
                      </a:pPr>
                      <a:r>
                        <a:rPr lang="en-US" sz="2000" b="1">
                          <a:solidFill>
                            <a:srgbClr val="000000"/>
                          </a:solidFill>
                          <a:effectLst/>
                          <a:latin typeface="Calibri"/>
                          <a:ea typeface="Times New Roman"/>
                          <a:cs typeface="Times New Roman"/>
                        </a:rPr>
                        <a:t>Hours in design department</a:t>
                      </a:r>
                      <a:endParaRPr lang="en-US" sz="2000" b="1">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a:solidFill>
                            <a:srgbClr val="000000"/>
                          </a:solidFill>
                          <a:effectLst/>
                          <a:latin typeface="Calibri"/>
                          <a:ea typeface="Times New Roman"/>
                          <a:cs typeface="Times New Roman"/>
                        </a:rPr>
                        <a:t>10              25</a:t>
                      </a:r>
                      <a:endParaRPr lang="en-US" sz="2000" b="1">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483">
                <a:tc>
                  <a:txBody>
                    <a:bodyPr/>
                    <a:lstStyle/>
                    <a:p>
                      <a:pPr marL="0" marR="0">
                        <a:lnSpc>
                          <a:spcPct val="115000"/>
                        </a:lnSpc>
                        <a:spcBef>
                          <a:spcPts val="0"/>
                        </a:spcBef>
                        <a:spcAft>
                          <a:spcPts val="0"/>
                        </a:spcAft>
                      </a:pPr>
                      <a:r>
                        <a:rPr lang="en-US" sz="2000" b="1">
                          <a:solidFill>
                            <a:srgbClr val="000000"/>
                          </a:solidFill>
                          <a:effectLst/>
                          <a:latin typeface="Calibri"/>
                          <a:ea typeface="Times New Roman"/>
                          <a:cs typeface="Times New Roman"/>
                        </a:rPr>
                        <a:t>Production runs</a:t>
                      </a:r>
                      <a:endParaRPr lang="en-US" sz="2000" b="1">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a:solidFill>
                            <a:srgbClr val="000000"/>
                          </a:solidFill>
                          <a:effectLst/>
                          <a:latin typeface="Calibri"/>
                          <a:ea typeface="Times New Roman"/>
                          <a:cs typeface="Times New Roman"/>
                        </a:rPr>
                        <a:t>  2                4</a:t>
                      </a:r>
                      <a:endParaRPr lang="en-US" sz="2000" b="1">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483">
                <a:tc>
                  <a:txBody>
                    <a:bodyPr/>
                    <a:lstStyle/>
                    <a:p>
                      <a:pPr marL="0" marR="0">
                        <a:lnSpc>
                          <a:spcPct val="115000"/>
                        </a:lnSpc>
                        <a:spcBef>
                          <a:spcPts val="0"/>
                        </a:spcBef>
                        <a:spcAft>
                          <a:spcPts val="0"/>
                        </a:spcAft>
                      </a:pPr>
                      <a:r>
                        <a:rPr lang="en-US" sz="2000" b="1" dirty="0">
                          <a:solidFill>
                            <a:srgbClr val="000000"/>
                          </a:solidFill>
                          <a:effectLst/>
                          <a:latin typeface="Calibri"/>
                          <a:ea typeface="Times New Roman"/>
                          <a:cs typeface="Times New Roman"/>
                        </a:rPr>
                        <a:t>Machine Hours</a:t>
                      </a:r>
                      <a:endParaRPr lang="en-US" sz="2000" b="1"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a:solidFill>
                            <a:srgbClr val="000000"/>
                          </a:solidFill>
                          <a:effectLst/>
                          <a:latin typeface="Calibri"/>
                          <a:ea typeface="Times New Roman"/>
                          <a:cs typeface="Times New Roman"/>
                        </a:rPr>
                        <a:t>24              20</a:t>
                      </a:r>
                      <a:endParaRPr lang="en-US" sz="2000" b="1" dirty="0">
                        <a:effectLst/>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Rectangle 5"/>
          <p:cNvSpPr/>
          <p:nvPr/>
        </p:nvSpPr>
        <p:spPr>
          <a:xfrm>
            <a:off x="76200" y="3154501"/>
            <a:ext cx="8915400" cy="3170099"/>
          </a:xfrm>
          <a:prstGeom prst="rect">
            <a:avLst/>
          </a:prstGeom>
        </p:spPr>
        <p:txBody>
          <a:bodyPr wrap="square">
            <a:spAutoFit/>
          </a:bodyPr>
          <a:lstStyle/>
          <a:p>
            <a:r>
              <a:rPr lang="en-US" sz="2000" b="1" i="1" dirty="0"/>
              <a:t>Requirements</a:t>
            </a:r>
            <a:endParaRPr lang="en-US" sz="2000" dirty="0"/>
          </a:p>
          <a:p>
            <a:pPr lvl="0"/>
            <a:r>
              <a:rPr lang="en-US" sz="2000" dirty="0"/>
              <a:t>Computer total FOH that should be assigned to the development of both orders</a:t>
            </a:r>
          </a:p>
          <a:p>
            <a:pPr lvl="0"/>
            <a:r>
              <a:rPr lang="en-US" sz="2000" dirty="0"/>
              <a:t>What is the overhead cost per box </a:t>
            </a:r>
          </a:p>
          <a:p>
            <a:pPr lvl="0"/>
            <a:r>
              <a:rPr lang="en-US" sz="2000" dirty="0"/>
              <a:t>Suppose supply company were to use a single predetermined FOH based on labor hours which are 4000 </a:t>
            </a:r>
            <a:r>
              <a:rPr lang="en-US" sz="2000" dirty="0" err="1"/>
              <a:t>hrs</a:t>
            </a:r>
            <a:endParaRPr lang="en-US" sz="2000" dirty="0"/>
          </a:p>
          <a:p>
            <a:pPr lvl="0"/>
            <a:r>
              <a:rPr lang="en-US" sz="2000" dirty="0"/>
              <a:t>Under the approach in requirement (3) how much overhead would be assigned to the development chemical order?</a:t>
            </a:r>
          </a:p>
          <a:p>
            <a:pPr lvl="1"/>
            <a:r>
              <a:rPr lang="en-US" sz="2000" dirty="0"/>
              <a:t>In total.</a:t>
            </a:r>
          </a:p>
          <a:p>
            <a:pPr lvl="1"/>
            <a:r>
              <a:rPr lang="en-US" sz="2000" dirty="0"/>
              <a:t>Per box </a:t>
            </a:r>
          </a:p>
          <a:p>
            <a:pPr lvl="0"/>
            <a:r>
              <a:rPr lang="en-US" sz="2000" dirty="0"/>
              <a:t>Explain why these two products costing systems result in such widely differing cost. </a:t>
            </a:r>
          </a:p>
        </p:txBody>
      </p:sp>
    </p:spTree>
    <p:extLst>
      <p:ext uri="{BB962C8B-B14F-4D97-AF65-F5344CB8AC3E}">
        <p14:creationId xmlns="" xmlns:p14="http://schemas.microsoft.com/office/powerpoint/2010/main" val="100017240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1143000"/>
          </a:xfrm>
        </p:spPr>
        <p:txBody>
          <a:bodyPr/>
          <a:lstStyle/>
          <a:p>
            <a:r>
              <a:rPr lang="en-US" sz="2800" dirty="0"/>
              <a:t>The controller for Supply Company has established the following activity cost pools and cost drivers. </a:t>
            </a:r>
          </a:p>
        </p:txBody>
      </p:sp>
      <p:graphicFrame>
        <p:nvGraphicFramePr>
          <p:cNvPr id="3" name="Table 2"/>
          <p:cNvGraphicFramePr>
            <a:graphicFrameLocks noGrp="1"/>
          </p:cNvGraphicFramePr>
          <p:nvPr>
            <p:extLst>
              <p:ext uri="{D42A27DB-BD31-4B8C-83A1-F6EECF244321}">
                <p14:modId xmlns="" xmlns:p14="http://schemas.microsoft.com/office/powerpoint/2010/main" val="4085205565"/>
              </p:ext>
            </p:extLst>
          </p:nvPr>
        </p:nvGraphicFramePr>
        <p:xfrm>
          <a:off x="914400" y="1524000"/>
          <a:ext cx="7315200" cy="4498749"/>
        </p:xfrm>
        <a:graphic>
          <a:graphicData uri="http://schemas.openxmlformats.org/drawingml/2006/table">
            <a:tbl>
              <a:tblPr firstRow="1" firstCol="1" bandRow="1"/>
              <a:tblGrid>
                <a:gridCol w="2209800"/>
                <a:gridCol w="1295400"/>
                <a:gridCol w="2057400"/>
                <a:gridCol w="1752600"/>
              </a:tblGrid>
              <a:tr h="609600">
                <a:tc>
                  <a:txBody>
                    <a:bodyPr/>
                    <a:lstStyle/>
                    <a:p>
                      <a:pPr marL="0" marR="0">
                        <a:lnSpc>
                          <a:spcPct val="115000"/>
                        </a:lnSpc>
                        <a:spcBef>
                          <a:spcPts val="0"/>
                        </a:spcBef>
                        <a:spcAft>
                          <a:spcPts val="0"/>
                        </a:spcAft>
                      </a:pPr>
                      <a:r>
                        <a:rPr lang="en-US" sz="2000" b="1" dirty="0">
                          <a:solidFill>
                            <a:srgbClr val="000000"/>
                          </a:solidFill>
                          <a:effectLst/>
                          <a:latin typeface="+mj-lt"/>
                          <a:ea typeface="Times New Roman"/>
                          <a:cs typeface="Times New Roman"/>
                        </a:rPr>
                        <a:t>Activity Cost Pool</a:t>
                      </a:r>
                      <a:endParaRPr lang="en-US" sz="20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solidFill>
                            <a:srgbClr val="000000"/>
                          </a:solidFill>
                          <a:effectLst/>
                          <a:latin typeface="+mj-lt"/>
                          <a:ea typeface="Times New Roman"/>
                          <a:cs typeface="Times New Roman"/>
                        </a:rPr>
                        <a:t>Budgeted overhead cost</a:t>
                      </a:r>
                      <a:endParaRPr lang="en-US" sz="20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a:solidFill>
                            <a:srgbClr val="000000"/>
                          </a:solidFill>
                          <a:effectLst/>
                          <a:latin typeface="+mj-lt"/>
                          <a:ea typeface="Times New Roman"/>
                          <a:cs typeface="Times New Roman"/>
                        </a:rPr>
                        <a:t>cost driver</a:t>
                      </a:r>
                      <a:endParaRPr lang="en-US" sz="20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solidFill>
                            <a:srgbClr val="000000"/>
                          </a:solidFill>
                          <a:effectLst/>
                          <a:latin typeface="+mj-lt"/>
                          <a:ea typeface="Times New Roman"/>
                          <a:cs typeface="Times New Roman"/>
                        </a:rPr>
                        <a:t>Budgeted level for cost driver</a:t>
                      </a:r>
                      <a:endParaRPr lang="en-US" sz="20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2485">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Material storage</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mj-lt"/>
                          <a:ea typeface="Times New Roman"/>
                          <a:cs typeface="Times New Roman"/>
                        </a:rPr>
                        <a:t>          200000</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Raw material cost</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mj-lt"/>
                          <a:ea typeface="Times New Roman"/>
                          <a:cs typeface="Times New Roman"/>
                        </a:rPr>
                        <a:t>$1000000</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2485">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Engineering and design</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mj-lt"/>
                          <a:ea typeface="Times New Roman"/>
                          <a:cs typeface="Times New Roman"/>
                        </a:rPr>
                        <a:t>            100000</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Hours in design dept</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mj-lt"/>
                          <a:ea typeface="Times New Roman"/>
                          <a:cs typeface="Times New Roman"/>
                        </a:rPr>
                        <a:t>            5000 hr</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2485">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Machine setups cost</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mj-lt"/>
                          <a:ea typeface="Times New Roman"/>
                          <a:cs typeface="Times New Roman"/>
                        </a:rPr>
                        <a:t>            70000</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Production runs</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mj-lt"/>
                          <a:ea typeface="Times New Roman"/>
                          <a:cs typeface="Times New Roman"/>
                        </a:rPr>
                        <a:t>          1000 runs</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0776">
                <a:tc>
                  <a:txBody>
                    <a:bodyPr/>
                    <a:lstStyle/>
                    <a:p>
                      <a:pPr marL="0" marR="0">
                        <a:lnSpc>
                          <a:spcPct val="115000"/>
                        </a:lnSpc>
                        <a:spcBef>
                          <a:spcPts val="0"/>
                        </a:spcBef>
                        <a:spcAft>
                          <a:spcPts val="0"/>
                        </a:spcAft>
                      </a:pPr>
                      <a:r>
                        <a:rPr lang="en-US" sz="1600" b="1" dirty="0">
                          <a:solidFill>
                            <a:srgbClr val="000000"/>
                          </a:solidFill>
                          <a:effectLst/>
                          <a:latin typeface="+mj-lt"/>
                          <a:ea typeface="Times New Roman"/>
                          <a:cs typeface="Times New Roman"/>
                        </a:rPr>
                        <a:t>Depreciation machine</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mj-lt"/>
                          <a:ea typeface="Times New Roman"/>
                          <a:cs typeface="Times New Roman"/>
                        </a:rPr>
                        <a:t>            300000</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dirty="0">
                          <a:solidFill>
                            <a:srgbClr val="000000"/>
                          </a:solidFill>
                          <a:effectLst/>
                          <a:latin typeface="+mj-lt"/>
                          <a:ea typeface="Times New Roman"/>
                          <a:cs typeface="Times New Roman"/>
                        </a:rPr>
                        <a:t>Machine hours</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mj-lt"/>
                          <a:ea typeface="Times New Roman"/>
                          <a:cs typeface="Times New Roman"/>
                        </a:rPr>
                        <a:t>                             100000 </a:t>
                      </a:r>
                      <a:r>
                        <a:rPr lang="en-US" sz="1600" b="1" dirty="0" err="1">
                          <a:solidFill>
                            <a:srgbClr val="000000"/>
                          </a:solidFill>
                          <a:effectLst/>
                          <a:latin typeface="+mj-lt"/>
                          <a:ea typeface="Times New Roman"/>
                          <a:cs typeface="Times New Roman"/>
                        </a:rPr>
                        <a:t>hr</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2485">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other overhead costs</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mj-lt"/>
                          <a:ea typeface="Times New Roman"/>
                          <a:cs typeface="Times New Roman"/>
                        </a:rPr>
                        <a:t>          150000</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Machine Hours</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mj-lt"/>
                          <a:ea typeface="Times New Roman"/>
                          <a:cs typeface="Times New Roman"/>
                        </a:rPr>
                        <a:t>         100000 hr</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2485">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Factory depreciation</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mj-lt"/>
                          <a:ea typeface="Times New Roman"/>
                          <a:cs typeface="Times New Roman"/>
                        </a:rPr>
                        <a:t>            200000</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Machine Hours</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mj-lt"/>
                          <a:ea typeface="Times New Roman"/>
                          <a:cs typeface="Times New Roman"/>
                        </a:rPr>
                        <a:t>         100000 hr</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7238">
                <a:tc>
                  <a:txBody>
                    <a:bodyPr/>
                    <a:lstStyle/>
                    <a:p>
                      <a:endParaRPr lang="en-US" sz="1200" b="1">
                        <a:effectLst/>
                        <a:latin typeface="+mj-lt"/>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b="1">
                        <a:effectLst/>
                        <a:latin typeface="+mj-lt"/>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b="1">
                        <a:effectLst/>
                        <a:latin typeface="+mj-lt"/>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b="1" dirty="0">
                        <a:effectLst/>
                        <a:latin typeface="+mj-lt"/>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249524424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 xmlns:p14="http://schemas.microsoft.com/office/powerpoint/2010/main" val="34534957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1143000"/>
          </a:xfrm>
        </p:spPr>
        <p:txBody>
          <a:bodyPr/>
          <a:lstStyle/>
          <a:p>
            <a:r>
              <a:rPr lang="en-US" sz="2800" dirty="0"/>
              <a:t>The controller for Supply Company has established the following activity cost pools and cost drivers. </a:t>
            </a:r>
          </a:p>
        </p:txBody>
      </p:sp>
      <p:graphicFrame>
        <p:nvGraphicFramePr>
          <p:cNvPr id="3" name="Table 2"/>
          <p:cNvGraphicFramePr>
            <a:graphicFrameLocks noGrp="1"/>
          </p:cNvGraphicFramePr>
          <p:nvPr>
            <p:extLst>
              <p:ext uri="{D42A27DB-BD31-4B8C-83A1-F6EECF244321}">
                <p14:modId xmlns="" xmlns:p14="http://schemas.microsoft.com/office/powerpoint/2010/main" val="4085205565"/>
              </p:ext>
            </p:extLst>
          </p:nvPr>
        </p:nvGraphicFramePr>
        <p:xfrm>
          <a:off x="228600" y="1447800"/>
          <a:ext cx="8610600" cy="4617096"/>
        </p:xfrm>
        <a:graphic>
          <a:graphicData uri="http://schemas.openxmlformats.org/drawingml/2006/table">
            <a:tbl>
              <a:tblPr firstRow="1" firstCol="1" bandRow="1"/>
              <a:tblGrid>
                <a:gridCol w="2209800"/>
                <a:gridCol w="1295400"/>
                <a:gridCol w="2057400"/>
                <a:gridCol w="1752600"/>
                <a:gridCol w="1295400"/>
              </a:tblGrid>
              <a:tr h="609600">
                <a:tc>
                  <a:txBody>
                    <a:bodyPr/>
                    <a:lstStyle/>
                    <a:p>
                      <a:pPr marL="0" marR="0">
                        <a:lnSpc>
                          <a:spcPct val="115000"/>
                        </a:lnSpc>
                        <a:spcBef>
                          <a:spcPts val="0"/>
                        </a:spcBef>
                        <a:spcAft>
                          <a:spcPts val="0"/>
                        </a:spcAft>
                      </a:pPr>
                      <a:r>
                        <a:rPr lang="en-US" sz="2000" b="1">
                          <a:solidFill>
                            <a:srgbClr val="000000"/>
                          </a:solidFill>
                          <a:effectLst/>
                          <a:latin typeface="+mj-lt"/>
                          <a:ea typeface="Times New Roman"/>
                          <a:cs typeface="Times New Roman"/>
                        </a:rPr>
                        <a:t>Activity Cost Pool</a:t>
                      </a:r>
                      <a:endParaRPr lang="en-US" sz="20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dirty="0">
                          <a:solidFill>
                            <a:srgbClr val="000000"/>
                          </a:solidFill>
                          <a:effectLst/>
                          <a:latin typeface="+mj-lt"/>
                          <a:ea typeface="Times New Roman"/>
                          <a:cs typeface="Times New Roman"/>
                        </a:rPr>
                        <a:t>Budgeted overhead cost</a:t>
                      </a:r>
                      <a:endParaRPr lang="en-US" sz="20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a:solidFill>
                            <a:srgbClr val="000000"/>
                          </a:solidFill>
                          <a:effectLst/>
                          <a:latin typeface="+mj-lt"/>
                          <a:ea typeface="Times New Roman"/>
                          <a:cs typeface="Times New Roman"/>
                        </a:rPr>
                        <a:t>cost driver</a:t>
                      </a:r>
                      <a:endParaRPr lang="en-US" sz="20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1">
                          <a:solidFill>
                            <a:srgbClr val="000000"/>
                          </a:solidFill>
                          <a:effectLst/>
                          <a:latin typeface="+mj-lt"/>
                          <a:ea typeface="Times New Roman"/>
                          <a:cs typeface="Times New Roman"/>
                        </a:rPr>
                        <a:t>Budgeted level for cost driver</a:t>
                      </a:r>
                      <a:endParaRPr lang="en-US" sz="20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2000" b="1" dirty="0">
                          <a:solidFill>
                            <a:srgbClr val="000000"/>
                          </a:solidFill>
                          <a:effectLst/>
                          <a:latin typeface="+mj-lt"/>
                          <a:ea typeface="Times New Roman"/>
                          <a:cs typeface="Times New Roman"/>
                        </a:rPr>
                        <a:t>Pool rate</a:t>
                      </a:r>
                      <a:endParaRPr lang="en-US" sz="20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2485">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Material storage</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mj-lt"/>
                          <a:ea typeface="Times New Roman"/>
                          <a:cs typeface="Times New Roman"/>
                        </a:rPr>
                        <a:t>          200000</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Raw material cost</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mj-lt"/>
                          <a:ea typeface="Times New Roman"/>
                          <a:cs typeface="Times New Roman"/>
                        </a:rPr>
                        <a:t>$1000000</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mj-lt"/>
                          <a:ea typeface="Times New Roman"/>
                          <a:cs typeface="Times New Roman"/>
                        </a:rPr>
                        <a:t>20% of material</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2485">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Engineering and design</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mj-lt"/>
                          <a:ea typeface="Times New Roman"/>
                          <a:cs typeface="Times New Roman"/>
                        </a:rPr>
                        <a:t>            100000</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Hours in design dept</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mj-lt"/>
                          <a:ea typeface="Times New Roman"/>
                          <a:cs typeface="Times New Roman"/>
                        </a:rPr>
                        <a:t>            5000 hr</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mj-lt"/>
                          <a:ea typeface="Times New Roman"/>
                          <a:cs typeface="Times New Roman"/>
                        </a:rPr>
                        <a:t>$20 per </a:t>
                      </a:r>
                      <a:r>
                        <a:rPr lang="en-US" sz="1600" b="1" dirty="0" err="1">
                          <a:solidFill>
                            <a:srgbClr val="000000"/>
                          </a:solidFill>
                          <a:effectLst/>
                          <a:latin typeface="+mj-lt"/>
                          <a:ea typeface="Times New Roman"/>
                          <a:cs typeface="Times New Roman"/>
                        </a:rPr>
                        <a:t>hr</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2485">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Machine setups cost</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mj-lt"/>
                          <a:ea typeface="Times New Roman"/>
                          <a:cs typeface="Times New Roman"/>
                        </a:rPr>
                        <a:t>            70000</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Production runs</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mj-lt"/>
                          <a:ea typeface="Times New Roman"/>
                          <a:cs typeface="Times New Roman"/>
                        </a:rPr>
                        <a:t>          1000 runs</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mj-lt"/>
                          <a:ea typeface="Times New Roman"/>
                          <a:cs typeface="Times New Roman"/>
                        </a:rPr>
                        <a:t>$70 per </a:t>
                      </a:r>
                      <a:r>
                        <a:rPr lang="en-US" sz="1600" b="1" dirty="0" err="1">
                          <a:solidFill>
                            <a:srgbClr val="000000"/>
                          </a:solidFill>
                          <a:effectLst/>
                          <a:latin typeface="+mj-lt"/>
                          <a:ea typeface="Times New Roman"/>
                          <a:cs typeface="Times New Roman"/>
                        </a:rPr>
                        <a:t>hr</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0776">
                <a:tc>
                  <a:txBody>
                    <a:bodyPr/>
                    <a:lstStyle/>
                    <a:p>
                      <a:pPr marL="0" marR="0">
                        <a:lnSpc>
                          <a:spcPct val="115000"/>
                        </a:lnSpc>
                        <a:spcBef>
                          <a:spcPts val="0"/>
                        </a:spcBef>
                        <a:spcAft>
                          <a:spcPts val="0"/>
                        </a:spcAft>
                      </a:pPr>
                      <a:r>
                        <a:rPr lang="en-US" sz="1600" b="1" dirty="0">
                          <a:solidFill>
                            <a:srgbClr val="000000"/>
                          </a:solidFill>
                          <a:effectLst/>
                          <a:latin typeface="+mj-lt"/>
                          <a:ea typeface="Times New Roman"/>
                          <a:cs typeface="Times New Roman"/>
                        </a:rPr>
                        <a:t>Depreciation machine</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mj-lt"/>
                          <a:ea typeface="Times New Roman"/>
                          <a:cs typeface="Times New Roman"/>
                        </a:rPr>
                        <a:t>            300000</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dirty="0">
                          <a:solidFill>
                            <a:srgbClr val="000000"/>
                          </a:solidFill>
                          <a:effectLst/>
                          <a:latin typeface="+mj-lt"/>
                          <a:ea typeface="Times New Roman"/>
                          <a:cs typeface="Times New Roman"/>
                        </a:rPr>
                        <a:t>Machine hours</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mj-lt"/>
                          <a:ea typeface="Times New Roman"/>
                          <a:cs typeface="Times New Roman"/>
                        </a:rPr>
                        <a:t>                             100000 </a:t>
                      </a:r>
                      <a:r>
                        <a:rPr lang="en-US" sz="1600" b="1" dirty="0" err="1">
                          <a:solidFill>
                            <a:srgbClr val="000000"/>
                          </a:solidFill>
                          <a:effectLst/>
                          <a:latin typeface="+mj-lt"/>
                          <a:ea typeface="Times New Roman"/>
                          <a:cs typeface="Times New Roman"/>
                        </a:rPr>
                        <a:t>hr</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mj-lt"/>
                          <a:ea typeface="Times New Roman"/>
                          <a:cs typeface="Times New Roman"/>
                        </a:rPr>
                        <a:t>$3 per </a:t>
                      </a:r>
                      <a:r>
                        <a:rPr lang="en-US" sz="1600" b="1" dirty="0" err="1">
                          <a:solidFill>
                            <a:srgbClr val="000000"/>
                          </a:solidFill>
                          <a:effectLst/>
                          <a:latin typeface="+mj-lt"/>
                          <a:ea typeface="Times New Roman"/>
                          <a:cs typeface="Times New Roman"/>
                        </a:rPr>
                        <a:t>hr</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2485">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other overhead costs</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mj-lt"/>
                          <a:ea typeface="Times New Roman"/>
                          <a:cs typeface="Times New Roman"/>
                        </a:rPr>
                        <a:t>          150000</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Machine Hours</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mj-lt"/>
                          <a:ea typeface="Times New Roman"/>
                          <a:cs typeface="Times New Roman"/>
                        </a:rPr>
                        <a:t>         100000 hr</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mj-lt"/>
                          <a:ea typeface="Times New Roman"/>
                          <a:cs typeface="Times New Roman"/>
                        </a:rPr>
                        <a:t>$1.5 per </a:t>
                      </a:r>
                      <a:r>
                        <a:rPr lang="en-US" sz="1600" b="1" dirty="0" err="1">
                          <a:solidFill>
                            <a:srgbClr val="000000"/>
                          </a:solidFill>
                          <a:effectLst/>
                          <a:latin typeface="+mj-lt"/>
                          <a:ea typeface="Times New Roman"/>
                          <a:cs typeface="Times New Roman"/>
                        </a:rPr>
                        <a:t>hr</a:t>
                      </a:r>
                      <a:r>
                        <a:rPr lang="en-US" sz="1600" b="1" dirty="0">
                          <a:solidFill>
                            <a:srgbClr val="000000"/>
                          </a:solidFill>
                          <a:effectLst/>
                          <a:latin typeface="+mj-lt"/>
                          <a:ea typeface="Times New Roman"/>
                          <a:cs typeface="Times New Roman"/>
                        </a:rPr>
                        <a:t> </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2485">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Factory depreciation</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mj-lt"/>
                          <a:ea typeface="Times New Roman"/>
                          <a:cs typeface="Times New Roman"/>
                        </a:rPr>
                        <a:t>            200000</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a:solidFill>
                            <a:srgbClr val="000000"/>
                          </a:solidFill>
                          <a:effectLst/>
                          <a:latin typeface="+mj-lt"/>
                          <a:ea typeface="Times New Roman"/>
                          <a:cs typeface="Times New Roman"/>
                        </a:rPr>
                        <a:t>Machine Hours</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a:solidFill>
                            <a:srgbClr val="000000"/>
                          </a:solidFill>
                          <a:effectLst/>
                          <a:latin typeface="+mj-lt"/>
                          <a:ea typeface="Times New Roman"/>
                          <a:cs typeface="Times New Roman"/>
                        </a:rPr>
                        <a:t>         100000 hr</a:t>
                      </a:r>
                      <a:endParaRPr lang="en-US" sz="1600" b="1">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mj-lt"/>
                          <a:ea typeface="Times New Roman"/>
                          <a:cs typeface="Times New Roman"/>
                        </a:rPr>
                        <a:t>$2 per </a:t>
                      </a:r>
                      <a:r>
                        <a:rPr lang="en-US" sz="1600" b="1" dirty="0" err="1">
                          <a:solidFill>
                            <a:srgbClr val="000000"/>
                          </a:solidFill>
                          <a:effectLst/>
                          <a:latin typeface="+mj-lt"/>
                          <a:ea typeface="Times New Roman"/>
                          <a:cs typeface="Times New Roman"/>
                        </a:rPr>
                        <a:t>hr</a:t>
                      </a:r>
                      <a:endParaRPr lang="en-US" sz="1600" b="1" dirty="0">
                        <a:effectLst/>
                        <a:latin typeface="+mj-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7238">
                <a:tc>
                  <a:txBody>
                    <a:bodyPr/>
                    <a:lstStyle/>
                    <a:p>
                      <a:endParaRPr lang="en-US" sz="1200" b="1">
                        <a:effectLst/>
                        <a:latin typeface="+mj-lt"/>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b="1">
                        <a:effectLst/>
                        <a:latin typeface="+mj-lt"/>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b="1">
                        <a:effectLst/>
                        <a:latin typeface="+mj-lt"/>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200" b="1">
                        <a:effectLst/>
                        <a:latin typeface="+mj-lt"/>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endParaRPr lang="en-US" sz="1200" b="1" dirty="0">
                        <a:effectLst/>
                        <a:latin typeface="+mj-lt"/>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249524424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 xmlns:p14="http://schemas.microsoft.com/office/powerpoint/2010/main" val="22520457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 xmlns:p14="http://schemas.microsoft.com/office/powerpoint/2010/main" val="40498288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 xmlns:p14="http://schemas.microsoft.com/office/powerpoint/2010/main" val="37638077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TotalTime>
  <Words>569</Words>
  <Application>Microsoft Office PowerPoint</Application>
  <PresentationFormat>On-screen Show (4:3)</PresentationFormat>
  <Paragraphs>135</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Lecture 21</vt:lpstr>
      <vt:lpstr>Slide 2</vt:lpstr>
      <vt:lpstr>Slide 3</vt:lpstr>
      <vt:lpstr>The controller for Supply Company has established the following activity cost pools and cost drivers. </vt:lpstr>
      <vt:lpstr>Two recent production orders had following requirements. </vt:lpstr>
      <vt:lpstr>The controller for Supply Company has established the following activity cost pools and cost drivers. </vt:lpstr>
      <vt:lpstr>Slide 7</vt:lpstr>
      <vt:lpstr>The controller for Supply Company has established the following activity cost pools and cost drivers. </vt:lpstr>
      <vt:lpstr>Slide 9</vt:lpstr>
      <vt:lpstr>Slide 10</vt:lpstr>
      <vt:lpstr>Slide 11</vt:lpstr>
      <vt:lpstr>Slide 12</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16</dc:title>
  <dc:creator>MyUserName</dc:creator>
  <cp:lastModifiedBy>NTS</cp:lastModifiedBy>
  <cp:revision>12</cp:revision>
  <dcterms:created xsi:type="dcterms:W3CDTF">2012-10-23T07:41:09Z</dcterms:created>
  <dcterms:modified xsi:type="dcterms:W3CDTF">2012-11-20T09:37:26Z</dcterms:modified>
</cp:coreProperties>
</file>