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68" r:id="rId5"/>
    <p:sldId id="257" r:id="rId6"/>
    <p:sldId id="258" r:id="rId7"/>
    <p:sldId id="270" r:id="rId8"/>
    <p:sldId id="259" r:id="rId9"/>
    <p:sldId id="260" r:id="rId10"/>
    <p:sldId id="261" r:id="rId11"/>
    <p:sldId id="269" r:id="rId12"/>
    <p:sldId id="262" r:id="rId13"/>
    <p:sldId id="263" r:id="rId14"/>
    <p:sldId id="264" r:id="rId15"/>
    <p:sldId id="26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p14="http://schemas.microsoft.com/office/powerpoint/2010/main" xmlns="" val="429675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p14="http://schemas.microsoft.com/office/powerpoint/2010/main" xmlns="" val="3199086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p14="http://schemas.microsoft.com/office/powerpoint/2010/main" xmlns="" val="2904900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p14="http://schemas.microsoft.com/office/powerpoint/2010/main" xmlns="" val="1075007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p14="http://schemas.microsoft.com/office/powerpoint/2010/main" xmlns="" val="3458030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p14="http://schemas.microsoft.com/office/powerpoint/2010/main" xmlns="" val="2779947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p14="http://schemas.microsoft.com/office/powerpoint/2010/main" xmlns="" val="4252147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p14="http://schemas.microsoft.com/office/powerpoint/2010/main" xmlns="" val="1642981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p14="http://schemas.microsoft.com/office/powerpoint/2010/main" xmlns="" val="2579218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p14="http://schemas.microsoft.com/office/powerpoint/2010/main" xmlns="" val="4290039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p14="http://schemas.microsoft.com/office/powerpoint/2010/main" xmlns="" val="2961031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8B3C1-5332-48F5-825E-499B7F4636CA}" type="datetimeFigureOut">
              <a:rPr lang="en-US" smtClean="0"/>
              <a:pPr/>
              <a:t>11/20/2012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12F759-0E40-4C2B-884E-D68EDB2B6092}" type="slidenum">
              <a:rPr lang="en-US" smtClean="0"/>
              <a:pPr/>
              <a:t>‹#›</a:t>
            </a:fld>
            <a:endParaRPr lang="en-US"/>
          </a:p>
        </p:txBody>
      </p:sp>
    </p:spTree>
    <p:extLst>
      <p:ext uri="{BB962C8B-B14F-4D97-AF65-F5344CB8AC3E}">
        <p14:creationId xmlns:p14="http://schemas.microsoft.com/office/powerpoint/2010/main" xmlns="" val="3501161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20</a:t>
            </a:r>
            <a:endParaRPr lang="en-US" dirty="0"/>
          </a:p>
        </p:txBody>
      </p:sp>
    </p:spTree>
    <p:extLst>
      <p:ext uri="{BB962C8B-B14F-4D97-AF65-F5344CB8AC3E}">
        <p14:creationId xmlns:p14="http://schemas.microsoft.com/office/powerpoint/2010/main" xmlns="" val="12122343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35846"/>
            <a:ext cx="8382000" cy="1938992"/>
          </a:xfrm>
          <a:prstGeom prst="rect">
            <a:avLst/>
          </a:prstGeom>
        </p:spPr>
        <p:txBody>
          <a:bodyPr wrap="square">
            <a:spAutoFit/>
          </a:bodyPr>
          <a:lstStyle/>
          <a:p>
            <a:pPr algn="just"/>
            <a:r>
              <a:rPr lang="en-US" sz="2000" dirty="0">
                <a:latin typeface="Times New Roman" pitchFamily="18" charset="0"/>
                <a:cs typeface="Times New Roman" pitchFamily="18" charset="0"/>
              </a:rPr>
              <a:t>Urban cosmetics have used a traditional cost accounting system to apply quality control costs uniformly to all products at a rate of 14.5 percent of direct labor cost. Monthly direct labor cost for sheen makeup is $27500. In an attempt to more equitably distribute quality control cost, management is considering activity based costing. The monthly data is shown in the following chart have been gathered for sheen </a:t>
            </a:r>
            <a:r>
              <a:rPr lang="en-US" sz="2000" dirty="0" smtClean="0">
                <a:latin typeface="Times New Roman" pitchFamily="18" charset="0"/>
                <a:cs typeface="Times New Roman" pitchFamily="18" charset="0"/>
              </a:rPr>
              <a:t>makeup</a:t>
            </a:r>
            <a:endParaRPr lang="en-US" sz="2000"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xmlns="" val="2770223902"/>
              </p:ext>
            </p:extLst>
          </p:nvPr>
        </p:nvGraphicFramePr>
        <p:xfrm>
          <a:off x="304800" y="2309251"/>
          <a:ext cx="8534400" cy="1892808"/>
        </p:xfrm>
        <a:graphic>
          <a:graphicData uri="http://schemas.openxmlformats.org/drawingml/2006/table">
            <a:tbl>
              <a:tblPr firstRow="1" firstCol="1" bandRow="1">
                <a:tableStyleId>{D7AC3CCA-C797-4891-BE02-D94E43425B78}</a:tableStyleId>
              </a:tblPr>
              <a:tblGrid>
                <a:gridCol w="2667000"/>
                <a:gridCol w="1981200"/>
                <a:gridCol w="1752600"/>
                <a:gridCol w="2133600"/>
              </a:tblGrid>
              <a:tr h="0">
                <a:tc>
                  <a:txBody>
                    <a:bodyPr/>
                    <a:lstStyle/>
                    <a:p>
                      <a:pPr marL="0" marR="0" algn="l">
                        <a:lnSpc>
                          <a:spcPct val="115000"/>
                        </a:lnSpc>
                        <a:spcBef>
                          <a:spcPts val="0"/>
                        </a:spcBef>
                        <a:spcAft>
                          <a:spcPts val="0"/>
                        </a:spcAft>
                      </a:pPr>
                      <a:r>
                        <a:rPr lang="en-US" sz="1800" dirty="0">
                          <a:effectLst/>
                          <a:latin typeface="Times New Roman" pitchFamily="18" charset="0"/>
                          <a:cs typeface="Times New Roman" pitchFamily="18" charset="0"/>
                        </a:rPr>
                        <a:t>Activity Cost Pool</a:t>
                      </a:r>
                      <a:endParaRPr lang="en-US" sz="1800" dirty="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dirty="0">
                          <a:effectLst/>
                          <a:latin typeface="Times New Roman" pitchFamily="18" charset="0"/>
                          <a:cs typeface="Times New Roman" pitchFamily="18" charset="0"/>
                        </a:rPr>
                        <a:t>Cost Driver</a:t>
                      </a:r>
                      <a:endParaRPr lang="en-US" sz="1800" dirty="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Pool Rate</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Quantity of </a:t>
                      </a:r>
                    </a:p>
                    <a:p>
                      <a:pPr marL="0" marR="0" algn="l">
                        <a:lnSpc>
                          <a:spcPct val="115000"/>
                        </a:lnSpc>
                        <a:spcBef>
                          <a:spcPts val="0"/>
                        </a:spcBef>
                        <a:spcAft>
                          <a:spcPts val="0"/>
                        </a:spcAft>
                      </a:pPr>
                      <a:r>
                        <a:rPr lang="en-US" sz="1800">
                          <a:effectLst/>
                          <a:latin typeface="Times New Roman" pitchFamily="18" charset="0"/>
                          <a:cs typeface="Times New Roman" pitchFamily="18" charset="0"/>
                        </a:rPr>
                        <a:t>Driver for Sheen</a:t>
                      </a:r>
                      <a:endParaRPr lang="en-US" sz="1800">
                        <a:effectLst/>
                        <a:latin typeface="Times New Roman" pitchFamily="18" charset="0"/>
                        <a:ea typeface="Calibri"/>
                        <a:cs typeface="Times New Roman" pitchFamily="18" charset="0"/>
                      </a:endParaRPr>
                    </a:p>
                  </a:txBody>
                  <a:tcPr marL="68580" marR="68580" marT="0" marB="0"/>
                </a:tc>
              </a:tr>
              <a:tr h="0">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Income Material Inspection</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Type of Material</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$11.5 per type</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12 types</a:t>
                      </a:r>
                      <a:endParaRPr lang="en-US" sz="1800">
                        <a:effectLst/>
                        <a:latin typeface="Times New Roman" pitchFamily="18" charset="0"/>
                        <a:ea typeface="Calibri"/>
                        <a:cs typeface="Times New Roman" pitchFamily="18" charset="0"/>
                      </a:endParaRPr>
                    </a:p>
                  </a:txBody>
                  <a:tcPr marL="68580" marR="68580" marT="0" marB="0"/>
                </a:tc>
              </a:tr>
              <a:tr h="0">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Design Inspection</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Number of units</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0.14 per unit</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17500 units</a:t>
                      </a:r>
                      <a:endParaRPr lang="en-US" sz="1800">
                        <a:effectLst/>
                        <a:latin typeface="Times New Roman" pitchFamily="18" charset="0"/>
                        <a:ea typeface="Calibri"/>
                        <a:cs typeface="Times New Roman" pitchFamily="18" charset="0"/>
                      </a:endParaRPr>
                    </a:p>
                  </a:txBody>
                  <a:tcPr marL="68580" marR="68580" marT="0" marB="0"/>
                </a:tc>
              </a:tr>
              <a:tr h="0">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Production certification</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Per order</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a:effectLst/>
                          <a:latin typeface="Times New Roman" pitchFamily="18" charset="0"/>
                          <a:cs typeface="Times New Roman" pitchFamily="18" charset="0"/>
                        </a:rPr>
                        <a:t>77 per order</a:t>
                      </a:r>
                      <a:endParaRPr lang="en-US" sz="1800">
                        <a:effectLst/>
                        <a:latin typeface="Times New Roman" pitchFamily="18" charset="0"/>
                        <a:ea typeface="Calibri"/>
                        <a:cs typeface="Times New Roman" pitchFamily="18" charset="0"/>
                      </a:endParaRPr>
                    </a:p>
                  </a:txBody>
                  <a:tcPr marL="68580" marR="68580" marT="0" marB="0"/>
                </a:tc>
                <a:tc>
                  <a:txBody>
                    <a:bodyPr/>
                    <a:lstStyle/>
                    <a:p>
                      <a:pPr marL="0" marR="0" algn="l">
                        <a:lnSpc>
                          <a:spcPct val="115000"/>
                        </a:lnSpc>
                        <a:spcBef>
                          <a:spcPts val="0"/>
                        </a:spcBef>
                        <a:spcAft>
                          <a:spcPts val="0"/>
                        </a:spcAft>
                      </a:pPr>
                      <a:r>
                        <a:rPr lang="en-US" sz="1800" dirty="0">
                          <a:effectLst/>
                          <a:latin typeface="Times New Roman" pitchFamily="18" charset="0"/>
                          <a:cs typeface="Times New Roman" pitchFamily="18" charset="0"/>
                        </a:rPr>
                        <a:t>25 orders</a:t>
                      </a:r>
                      <a:endParaRPr lang="en-US" sz="1800" dirty="0">
                        <a:effectLst/>
                        <a:latin typeface="Times New Roman" pitchFamily="18" charset="0"/>
                        <a:ea typeface="Calibri"/>
                        <a:cs typeface="Times New Roman" pitchFamily="18" charset="0"/>
                      </a:endParaRPr>
                    </a:p>
                  </a:txBody>
                  <a:tcPr marL="68580" marR="68580" marT="0" marB="0"/>
                </a:tc>
              </a:tr>
            </a:tbl>
          </a:graphicData>
        </a:graphic>
      </p:graphicFrame>
      <p:sp>
        <p:nvSpPr>
          <p:cNvPr id="6" name="Rectangle 5"/>
          <p:cNvSpPr/>
          <p:nvPr/>
        </p:nvSpPr>
        <p:spPr>
          <a:xfrm>
            <a:off x="152400" y="4419600"/>
            <a:ext cx="8915400" cy="2246769"/>
          </a:xfrm>
          <a:prstGeom prst="rect">
            <a:avLst/>
          </a:prstGeom>
        </p:spPr>
        <p:txBody>
          <a:bodyPr wrap="square">
            <a:spAutoFit/>
          </a:bodyPr>
          <a:lstStyle/>
          <a:p>
            <a:r>
              <a:rPr lang="en-US" sz="2000" dirty="0">
                <a:latin typeface="Times New Roman" pitchFamily="18" charset="0"/>
                <a:cs typeface="Times New Roman" pitchFamily="18" charset="0"/>
              </a:rPr>
              <a:t>Calculate the monthly quality control cost to be assigned to the Sheen product line under each of the costing method</a:t>
            </a:r>
            <a:r>
              <a:rPr lang="en-US" sz="2000" dirty="0" smtClean="0">
                <a:latin typeface="Times New Roman" pitchFamily="18" charset="0"/>
                <a:cs typeface="Times New Roman" pitchFamily="18" charset="0"/>
              </a:rPr>
              <a:t>.</a:t>
            </a:r>
          </a:p>
          <a:p>
            <a:endParaRPr lang="en-US" sz="2000" dirty="0">
              <a:latin typeface="Times New Roman" pitchFamily="18" charset="0"/>
              <a:cs typeface="Times New Roman" pitchFamily="18" charset="0"/>
            </a:endParaRPr>
          </a:p>
          <a:p>
            <a:pPr marL="457200" lvl="0" indent="-457200">
              <a:buFont typeface="+mj-lt"/>
              <a:buAutoNum type="alphaLcParenR"/>
            </a:pPr>
            <a:r>
              <a:rPr lang="en-US" sz="2000" dirty="0">
                <a:latin typeface="Times New Roman" pitchFamily="18" charset="0"/>
                <a:cs typeface="Times New Roman" pitchFamily="18" charset="0"/>
              </a:rPr>
              <a:t>Traditional system which assign overhead based upon direct labor</a:t>
            </a:r>
          </a:p>
          <a:p>
            <a:pPr marL="457200" lvl="0" indent="-457200">
              <a:buFont typeface="+mj-lt"/>
              <a:buAutoNum type="alphaLcParenR"/>
            </a:pPr>
            <a:r>
              <a:rPr lang="en-US" sz="2000" dirty="0">
                <a:latin typeface="Times New Roman" pitchFamily="18" charset="0"/>
                <a:cs typeface="Times New Roman" pitchFamily="18" charset="0"/>
              </a:rPr>
              <a:t>Activity based </a:t>
            </a:r>
            <a:r>
              <a:rPr lang="en-US" sz="2000" dirty="0" smtClean="0">
                <a:latin typeface="Times New Roman" pitchFamily="18" charset="0"/>
                <a:cs typeface="Times New Roman" pitchFamily="18" charset="0"/>
              </a:rPr>
              <a:t>costing</a:t>
            </a:r>
          </a:p>
          <a:p>
            <a:pPr marL="457200" lvl="0" indent="-457200">
              <a:buFont typeface="+mj-lt"/>
              <a:buAutoNum type="alphaLcParenR"/>
            </a:pPr>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Does traditional product costing </a:t>
            </a:r>
            <a:r>
              <a:rPr lang="en-US" sz="2000" dirty="0" err="1">
                <a:latin typeface="Times New Roman" pitchFamily="18" charset="0"/>
                <a:cs typeface="Times New Roman" pitchFamily="18" charset="0"/>
              </a:rPr>
              <a:t>ove-rcost</a:t>
            </a:r>
            <a:r>
              <a:rPr lang="en-US" sz="2000" dirty="0">
                <a:latin typeface="Times New Roman" pitchFamily="18" charset="0"/>
                <a:cs typeface="Times New Roman" pitchFamily="18" charset="0"/>
              </a:rPr>
              <a:t> or under-cost the Sheen product line? </a:t>
            </a:r>
          </a:p>
        </p:txBody>
      </p:sp>
    </p:spTree>
    <p:extLst>
      <p:ext uri="{BB962C8B-B14F-4D97-AF65-F5344CB8AC3E}">
        <p14:creationId xmlns:p14="http://schemas.microsoft.com/office/powerpoint/2010/main" xmlns="" val="38392523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6244101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19157976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1"/>
            <a:ext cx="8229600" cy="1981200"/>
          </a:xfrm>
        </p:spPr>
        <p:txBody>
          <a:bodyPr>
            <a:normAutofit/>
          </a:bodyPr>
          <a:lstStyle/>
          <a:p>
            <a:pPr marL="0" marR="0" indent="0" algn="just">
              <a:lnSpc>
                <a:spcPct val="115000"/>
              </a:lnSpc>
              <a:spcBef>
                <a:spcPts val="0"/>
              </a:spcBef>
              <a:spcAft>
                <a:spcPts val="1000"/>
              </a:spcAft>
              <a:buNone/>
              <a:tabLst>
                <a:tab pos="2971800" algn="ctr"/>
              </a:tabLst>
            </a:pPr>
            <a:r>
              <a:rPr lang="en-US" sz="2000" b="1" dirty="0">
                <a:latin typeface="Times New Roman" pitchFamily="18" charset="0"/>
                <a:ea typeface="Calibri"/>
                <a:cs typeface="Times New Roman" pitchFamily="18" charset="0"/>
              </a:rPr>
              <a:t>Tioga Company </a:t>
            </a:r>
            <a:r>
              <a:rPr lang="en-US" sz="2000" b="1" dirty="0" smtClean="0">
                <a:latin typeface="Times New Roman" pitchFamily="18" charset="0"/>
                <a:ea typeface="Calibri"/>
                <a:cs typeface="Times New Roman" pitchFamily="18" charset="0"/>
              </a:rPr>
              <a:t>Manufactures </a:t>
            </a:r>
            <a:r>
              <a:rPr lang="en-US" sz="2000" b="1" dirty="0">
                <a:latin typeface="Times New Roman" pitchFamily="18" charset="0"/>
                <a:ea typeface="Calibri"/>
                <a:cs typeface="Times New Roman" pitchFamily="18" charset="0"/>
              </a:rPr>
              <a:t>sophisticated lenses, mirrors and sun glasses. The </a:t>
            </a:r>
            <a:r>
              <a:rPr lang="en-US" sz="2000" b="1" dirty="0" smtClean="0">
                <a:latin typeface="Times New Roman" pitchFamily="18" charset="0"/>
                <a:ea typeface="Calibri"/>
                <a:cs typeface="Times New Roman" pitchFamily="18" charset="0"/>
              </a:rPr>
              <a:t>company </a:t>
            </a:r>
            <a:r>
              <a:rPr lang="en-US" sz="2000" b="1" dirty="0">
                <a:latin typeface="Times New Roman" pitchFamily="18" charset="0"/>
                <a:ea typeface="Calibri"/>
                <a:cs typeface="Times New Roman" pitchFamily="18" charset="0"/>
              </a:rPr>
              <a:t>is now preparing its annual profit plan. As part of its analysis of the profitability of individual products, the controller estimates the amount of overhead that should be allocated to the individual product lines from the </a:t>
            </a:r>
            <a:r>
              <a:rPr lang="en-US" sz="2000" b="1" dirty="0" smtClean="0">
                <a:latin typeface="Times New Roman" pitchFamily="18" charset="0"/>
                <a:ea typeface="Calibri"/>
                <a:cs typeface="Times New Roman" pitchFamily="18" charset="0"/>
              </a:rPr>
              <a:t>following </a:t>
            </a:r>
            <a:r>
              <a:rPr lang="en-US" sz="2000" b="1" dirty="0">
                <a:latin typeface="Times New Roman" pitchFamily="18" charset="0"/>
                <a:ea typeface="Calibri"/>
                <a:cs typeface="Times New Roman" pitchFamily="18" charset="0"/>
              </a:rPr>
              <a:t>information. </a:t>
            </a:r>
            <a:endParaRPr lang="en-US" sz="2000" dirty="0">
              <a:latin typeface="Times New Roman" pitchFamily="18" charset="0"/>
              <a:ea typeface="Calibri"/>
              <a:cs typeface="Times New Roman" pitchFamily="18" charset="0"/>
            </a:endParaRP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1640768041"/>
              </p:ext>
            </p:extLst>
          </p:nvPr>
        </p:nvGraphicFramePr>
        <p:xfrm>
          <a:off x="304800" y="2317496"/>
          <a:ext cx="8001000" cy="1261872"/>
        </p:xfrm>
        <a:graphic>
          <a:graphicData uri="http://schemas.openxmlformats.org/drawingml/2006/table">
            <a:tbl>
              <a:tblPr firstRow="1" firstCol="1" lastRow="1" lastCol="1" bandRow="1" bandCol="1">
                <a:tableStyleId>{72833802-FEF1-4C79-8D5D-14CF1EAF98D9}</a:tableStyleId>
              </a:tblPr>
              <a:tblGrid>
                <a:gridCol w="4711700"/>
                <a:gridCol w="1778000"/>
                <a:gridCol w="1511300"/>
              </a:tblGrid>
              <a:tr h="0">
                <a:tc>
                  <a:txBody>
                    <a:bodyPr/>
                    <a:lstStyle/>
                    <a:p>
                      <a:pPr marL="0" marR="0">
                        <a:lnSpc>
                          <a:spcPct val="115000"/>
                        </a:lnSpc>
                        <a:spcBef>
                          <a:spcPts val="0"/>
                        </a:spcBef>
                        <a:spcAft>
                          <a:spcPts val="1000"/>
                        </a:spcAft>
                        <a:tabLst>
                          <a:tab pos="2971800" algn="ctr"/>
                        </a:tabLst>
                      </a:pPr>
                      <a:r>
                        <a:rPr lang="en-US" sz="1800">
                          <a:effectLst/>
                        </a:rPr>
                        <a:t>Products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Lenses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Mirrors</a:t>
                      </a:r>
                      <a:endParaRPr lang="en-US" sz="18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1000"/>
                        </a:spcAft>
                        <a:tabLst>
                          <a:tab pos="2971800" algn="ctr"/>
                        </a:tabLst>
                      </a:pPr>
                      <a:r>
                        <a:rPr lang="en-US" sz="1800" dirty="0">
                          <a:effectLst/>
                        </a:rPr>
                        <a:t>Units produced</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25</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25</a:t>
                      </a:r>
                      <a:endParaRPr lang="en-US" sz="18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1000"/>
                        </a:spcAft>
                        <a:tabLst>
                          <a:tab pos="2971800" algn="ctr"/>
                        </a:tabLst>
                      </a:pPr>
                      <a:r>
                        <a:rPr lang="en-US" sz="1800">
                          <a:effectLst/>
                        </a:rPr>
                        <a:t>Material moves per prouduct line</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10</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15</a:t>
                      </a:r>
                      <a:endParaRPr lang="en-US" sz="18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1000"/>
                        </a:spcAft>
                        <a:tabLst>
                          <a:tab pos="2971800" algn="ctr"/>
                        </a:tabLst>
                      </a:pPr>
                      <a:r>
                        <a:rPr lang="en-US" sz="1800">
                          <a:effectLst/>
                        </a:rPr>
                        <a:t>Direct labor hours per unit</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200</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dirty="0">
                          <a:effectLst/>
                        </a:rPr>
                        <a:t>200</a:t>
                      </a:r>
                      <a:endParaRPr lang="en-US" sz="1800" dirty="0">
                        <a:effectLst/>
                        <a:latin typeface="Calibri"/>
                        <a:ea typeface="Calibri"/>
                        <a:cs typeface="Times New Roman"/>
                      </a:endParaRPr>
                    </a:p>
                  </a:txBody>
                  <a:tcPr marL="68580" marR="68580" marT="0" marB="0"/>
                </a:tc>
              </a:tr>
            </a:tbl>
          </a:graphicData>
        </a:graphic>
      </p:graphicFrame>
      <p:sp>
        <p:nvSpPr>
          <p:cNvPr id="5" name="Rectangle 4"/>
          <p:cNvSpPr/>
          <p:nvPr/>
        </p:nvSpPr>
        <p:spPr>
          <a:xfrm>
            <a:off x="381000" y="3657600"/>
            <a:ext cx="8153400" cy="2578655"/>
          </a:xfrm>
          <a:prstGeom prst="rect">
            <a:avLst/>
          </a:prstGeom>
        </p:spPr>
        <p:txBody>
          <a:bodyPr wrap="square">
            <a:spAutoFit/>
          </a:bodyPr>
          <a:lstStyle/>
          <a:p>
            <a:pPr algn="just">
              <a:lnSpc>
                <a:spcPct val="115000"/>
              </a:lnSpc>
              <a:spcAft>
                <a:spcPts val="1000"/>
              </a:spcAft>
              <a:tabLst>
                <a:tab pos="2971800" algn="ctr"/>
              </a:tabLst>
            </a:pPr>
            <a:r>
              <a:rPr lang="en-US" b="1" dirty="0">
                <a:latin typeface="Times New Roman" pitchFamily="18" charset="0"/>
                <a:ea typeface="Calibri"/>
                <a:cs typeface="Times New Roman" pitchFamily="18" charset="0"/>
              </a:rPr>
              <a:t>The total budgeted material-handling cost is $52500</a:t>
            </a:r>
            <a:endParaRPr lang="en-US" dirty="0">
              <a:latin typeface="Times New Roman" pitchFamily="18" charset="0"/>
              <a:ea typeface="Calibri"/>
              <a:cs typeface="Times New Roman" pitchFamily="18" charset="0"/>
            </a:endParaRPr>
          </a:p>
          <a:p>
            <a:pPr marL="342900" marR="0" lvl="0" indent="-342900" algn="just">
              <a:lnSpc>
                <a:spcPct val="115000"/>
              </a:lnSpc>
              <a:spcBef>
                <a:spcPts val="0"/>
              </a:spcBef>
              <a:spcAft>
                <a:spcPts val="1000"/>
              </a:spcAft>
              <a:buFont typeface="+mj-lt"/>
              <a:buAutoNum type="alphaLcParenR"/>
              <a:tabLst>
                <a:tab pos="457200" algn="l"/>
                <a:tab pos="2971800" algn="ctr"/>
              </a:tabLst>
            </a:pPr>
            <a:r>
              <a:rPr lang="en-US" b="1" dirty="0">
                <a:latin typeface="Times New Roman" pitchFamily="18" charset="0"/>
                <a:ea typeface="Calibri"/>
                <a:cs typeface="Times New Roman" pitchFamily="18" charset="0"/>
              </a:rPr>
              <a:t>under a costing system that allocates overhead on the basis of direct-labor hours, the material handling cost allocated to one lens, one mirror and one sun glass would be what amount?</a:t>
            </a:r>
            <a:endParaRPr lang="en-US" dirty="0">
              <a:latin typeface="Times New Roman" pitchFamily="18" charset="0"/>
              <a:ea typeface="Calibri"/>
              <a:cs typeface="Times New Roman" pitchFamily="18" charset="0"/>
            </a:endParaRPr>
          </a:p>
          <a:p>
            <a:pPr marL="342900" marR="0" lvl="0" indent="-342900" algn="just">
              <a:lnSpc>
                <a:spcPct val="115000"/>
              </a:lnSpc>
              <a:spcBef>
                <a:spcPts val="0"/>
              </a:spcBef>
              <a:spcAft>
                <a:spcPts val="1000"/>
              </a:spcAft>
              <a:buFont typeface="+mj-lt"/>
              <a:buAutoNum type="alphaLcParenR"/>
              <a:tabLst>
                <a:tab pos="457200" algn="l"/>
                <a:tab pos="2971800" algn="ctr"/>
              </a:tabLst>
            </a:pPr>
            <a:r>
              <a:rPr lang="en-US" b="1" dirty="0">
                <a:latin typeface="Times New Roman" pitchFamily="18" charset="0"/>
                <a:ea typeface="Calibri"/>
                <a:cs typeface="Times New Roman" pitchFamily="18" charset="0"/>
              </a:rPr>
              <a:t>Under activity based costing, the material handling cost allocated to one lens, one mirror and sun glass would be what amount? The cost drier for the material handling activity is the number of material moves.</a:t>
            </a:r>
            <a:endParaRPr lang="en-US"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xmlns="" val="12986493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3715544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1"/>
            <a:ext cx="8229600" cy="1981200"/>
          </a:xfrm>
        </p:spPr>
        <p:txBody>
          <a:bodyPr>
            <a:normAutofit/>
          </a:bodyPr>
          <a:lstStyle/>
          <a:p>
            <a:pPr marL="0" marR="0" indent="0" algn="just">
              <a:lnSpc>
                <a:spcPct val="115000"/>
              </a:lnSpc>
              <a:spcBef>
                <a:spcPts val="0"/>
              </a:spcBef>
              <a:spcAft>
                <a:spcPts val="1000"/>
              </a:spcAft>
              <a:buNone/>
              <a:tabLst>
                <a:tab pos="2971800" algn="ctr"/>
              </a:tabLst>
            </a:pPr>
            <a:r>
              <a:rPr lang="en-US" sz="2000" b="1" dirty="0">
                <a:latin typeface="Times New Roman" pitchFamily="18" charset="0"/>
                <a:ea typeface="Calibri"/>
                <a:cs typeface="Times New Roman" pitchFamily="18" charset="0"/>
              </a:rPr>
              <a:t>Tioga Company </a:t>
            </a:r>
            <a:r>
              <a:rPr lang="en-US" sz="2000" b="1" dirty="0" smtClean="0">
                <a:latin typeface="Times New Roman" pitchFamily="18" charset="0"/>
                <a:ea typeface="Calibri"/>
                <a:cs typeface="Times New Roman" pitchFamily="18" charset="0"/>
              </a:rPr>
              <a:t>Manufactures </a:t>
            </a:r>
            <a:r>
              <a:rPr lang="en-US" sz="2000" b="1" dirty="0">
                <a:latin typeface="Times New Roman" pitchFamily="18" charset="0"/>
                <a:ea typeface="Calibri"/>
                <a:cs typeface="Times New Roman" pitchFamily="18" charset="0"/>
              </a:rPr>
              <a:t>sophisticated </a:t>
            </a:r>
            <a:r>
              <a:rPr lang="en-US" sz="2000" b="1" dirty="0" smtClean="0">
                <a:latin typeface="Times New Roman" pitchFamily="18" charset="0"/>
                <a:ea typeface="Calibri"/>
                <a:cs typeface="Times New Roman" pitchFamily="18" charset="0"/>
              </a:rPr>
              <a:t>lenses and mirrors. </a:t>
            </a:r>
            <a:r>
              <a:rPr lang="en-US" sz="2000" b="1" dirty="0">
                <a:latin typeface="Times New Roman" pitchFamily="18" charset="0"/>
                <a:ea typeface="Calibri"/>
                <a:cs typeface="Times New Roman" pitchFamily="18" charset="0"/>
              </a:rPr>
              <a:t>The </a:t>
            </a:r>
            <a:r>
              <a:rPr lang="en-US" sz="2000" b="1" dirty="0" smtClean="0">
                <a:latin typeface="Times New Roman" pitchFamily="18" charset="0"/>
                <a:ea typeface="Calibri"/>
                <a:cs typeface="Times New Roman" pitchFamily="18" charset="0"/>
              </a:rPr>
              <a:t>company </a:t>
            </a:r>
            <a:r>
              <a:rPr lang="en-US" sz="2000" b="1" dirty="0">
                <a:latin typeface="Times New Roman" pitchFamily="18" charset="0"/>
                <a:ea typeface="Calibri"/>
                <a:cs typeface="Times New Roman" pitchFamily="18" charset="0"/>
              </a:rPr>
              <a:t>is now preparing its annual profit plan. As part of its analysis of the profitability of individual products, the controller estimates the amount of overhead that should be allocated to the individual product lines from the </a:t>
            </a:r>
            <a:r>
              <a:rPr lang="en-US" sz="2000" b="1" dirty="0" smtClean="0">
                <a:latin typeface="Times New Roman" pitchFamily="18" charset="0"/>
                <a:ea typeface="Calibri"/>
                <a:cs typeface="Times New Roman" pitchFamily="18" charset="0"/>
              </a:rPr>
              <a:t>following </a:t>
            </a:r>
            <a:r>
              <a:rPr lang="en-US" sz="2000" b="1" dirty="0">
                <a:latin typeface="Times New Roman" pitchFamily="18" charset="0"/>
                <a:ea typeface="Calibri"/>
                <a:cs typeface="Times New Roman" pitchFamily="18" charset="0"/>
              </a:rPr>
              <a:t>information. </a:t>
            </a:r>
            <a:endParaRPr lang="en-US" sz="2000" dirty="0">
              <a:latin typeface="Times New Roman" pitchFamily="18" charset="0"/>
              <a:ea typeface="Calibri"/>
              <a:cs typeface="Times New Roman" pitchFamily="18" charset="0"/>
            </a:endParaRP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1640768041"/>
              </p:ext>
            </p:extLst>
          </p:nvPr>
        </p:nvGraphicFramePr>
        <p:xfrm>
          <a:off x="304800" y="2317496"/>
          <a:ext cx="8001000" cy="1261872"/>
        </p:xfrm>
        <a:graphic>
          <a:graphicData uri="http://schemas.openxmlformats.org/drawingml/2006/table">
            <a:tbl>
              <a:tblPr firstRow="1" firstCol="1" lastRow="1" lastCol="1" bandRow="1" bandCol="1">
                <a:tableStyleId>{72833802-FEF1-4C79-8D5D-14CF1EAF98D9}</a:tableStyleId>
              </a:tblPr>
              <a:tblGrid>
                <a:gridCol w="4711700"/>
                <a:gridCol w="1778000"/>
                <a:gridCol w="1511300"/>
              </a:tblGrid>
              <a:tr h="0">
                <a:tc>
                  <a:txBody>
                    <a:bodyPr/>
                    <a:lstStyle/>
                    <a:p>
                      <a:pPr marL="0" marR="0">
                        <a:lnSpc>
                          <a:spcPct val="115000"/>
                        </a:lnSpc>
                        <a:spcBef>
                          <a:spcPts val="0"/>
                        </a:spcBef>
                        <a:spcAft>
                          <a:spcPts val="1000"/>
                        </a:spcAft>
                        <a:tabLst>
                          <a:tab pos="2971800" algn="ctr"/>
                        </a:tabLst>
                      </a:pPr>
                      <a:r>
                        <a:rPr lang="en-US" sz="1800">
                          <a:effectLst/>
                        </a:rPr>
                        <a:t>Products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Lenses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Mirrors</a:t>
                      </a:r>
                      <a:endParaRPr lang="en-US" sz="18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1000"/>
                        </a:spcAft>
                        <a:tabLst>
                          <a:tab pos="2971800" algn="ctr"/>
                        </a:tabLst>
                      </a:pPr>
                      <a:r>
                        <a:rPr lang="en-US" sz="1800" dirty="0">
                          <a:effectLst/>
                        </a:rPr>
                        <a:t>Units produced</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25</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25</a:t>
                      </a:r>
                      <a:endParaRPr lang="en-US" sz="18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1000"/>
                        </a:spcAft>
                        <a:tabLst>
                          <a:tab pos="2971800" algn="ctr"/>
                        </a:tabLst>
                      </a:pPr>
                      <a:r>
                        <a:rPr lang="en-US" sz="1800">
                          <a:effectLst/>
                        </a:rPr>
                        <a:t>Material moves per prouduct line</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10</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15</a:t>
                      </a:r>
                      <a:endParaRPr lang="en-US" sz="18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1000"/>
                        </a:spcAft>
                        <a:tabLst>
                          <a:tab pos="2971800" algn="ctr"/>
                        </a:tabLst>
                      </a:pPr>
                      <a:r>
                        <a:rPr lang="en-US" sz="1800">
                          <a:effectLst/>
                        </a:rPr>
                        <a:t>Direct labor hours per unit</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200</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dirty="0">
                          <a:effectLst/>
                        </a:rPr>
                        <a:t>200</a:t>
                      </a:r>
                      <a:endParaRPr lang="en-US" sz="1800" dirty="0">
                        <a:effectLst/>
                        <a:latin typeface="Calibri"/>
                        <a:ea typeface="Calibri"/>
                        <a:cs typeface="Times New Roman"/>
                      </a:endParaRPr>
                    </a:p>
                  </a:txBody>
                  <a:tcPr marL="68580" marR="68580" marT="0" marB="0"/>
                </a:tc>
              </a:tr>
            </a:tbl>
          </a:graphicData>
        </a:graphic>
      </p:graphicFrame>
      <p:sp>
        <p:nvSpPr>
          <p:cNvPr id="5" name="Rectangle 4"/>
          <p:cNvSpPr/>
          <p:nvPr/>
        </p:nvSpPr>
        <p:spPr>
          <a:xfrm>
            <a:off x="381000" y="3657600"/>
            <a:ext cx="8153400" cy="2578655"/>
          </a:xfrm>
          <a:prstGeom prst="rect">
            <a:avLst/>
          </a:prstGeom>
        </p:spPr>
        <p:txBody>
          <a:bodyPr wrap="square">
            <a:spAutoFit/>
          </a:bodyPr>
          <a:lstStyle/>
          <a:p>
            <a:pPr algn="just">
              <a:lnSpc>
                <a:spcPct val="115000"/>
              </a:lnSpc>
              <a:spcAft>
                <a:spcPts val="1000"/>
              </a:spcAft>
              <a:tabLst>
                <a:tab pos="2971800" algn="ctr"/>
              </a:tabLst>
            </a:pPr>
            <a:r>
              <a:rPr lang="en-US" b="1" dirty="0">
                <a:latin typeface="Times New Roman" pitchFamily="18" charset="0"/>
                <a:ea typeface="Calibri"/>
                <a:cs typeface="Times New Roman" pitchFamily="18" charset="0"/>
              </a:rPr>
              <a:t>The total budgeted material-handling cost is $52500</a:t>
            </a:r>
            <a:endParaRPr lang="en-US" dirty="0">
              <a:latin typeface="Times New Roman" pitchFamily="18" charset="0"/>
              <a:ea typeface="Calibri"/>
              <a:cs typeface="Times New Roman" pitchFamily="18" charset="0"/>
            </a:endParaRPr>
          </a:p>
          <a:p>
            <a:pPr marL="342900" marR="0" lvl="0" indent="-342900" algn="just">
              <a:lnSpc>
                <a:spcPct val="115000"/>
              </a:lnSpc>
              <a:spcBef>
                <a:spcPts val="0"/>
              </a:spcBef>
              <a:spcAft>
                <a:spcPts val="1000"/>
              </a:spcAft>
              <a:buFont typeface="+mj-lt"/>
              <a:buAutoNum type="alphaLcParenR"/>
              <a:tabLst>
                <a:tab pos="457200" algn="l"/>
                <a:tab pos="2971800" algn="ctr"/>
              </a:tabLst>
            </a:pPr>
            <a:r>
              <a:rPr lang="en-US" b="1" dirty="0">
                <a:latin typeface="Times New Roman" pitchFamily="18" charset="0"/>
                <a:ea typeface="Calibri"/>
                <a:cs typeface="Times New Roman" pitchFamily="18" charset="0"/>
              </a:rPr>
              <a:t>under a costing system that allocates overhead on the basis of direct-labor hours, the material handling cost allocated to one lens, one mirror and one sun glass would be what amount?</a:t>
            </a:r>
            <a:endParaRPr lang="en-US" dirty="0">
              <a:latin typeface="Times New Roman" pitchFamily="18" charset="0"/>
              <a:ea typeface="Calibri"/>
              <a:cs typeface="Times New Roman" pitchFamily="18" charset="0"/>
            </a:endParaRPr>
          </a:p>
          <a:p>
            <a:pPr marL="342900" marR="0" lvl="0" indent="-342900" algn="just">
              <a:lnSpc>
                <a:spcPct val="115000"/>
              </a:lnSpc>
              <a:spcBef>
                <a:spcPts val="0"/>
              </a:spcBef>
              <a:spcAft>
                <a:spcPts val="1000"/>
              </a:spcAft>
              <a:buFont typeface="+mj-lt"/>
              <a:buAutoNum type="alphaLcParenR"/>
              <a:tabLst>
                <a:tab pos="457200" algn="l"/>
                <a:tab pos="2971800" algn="ctr"/>
              </a:tabLst>
            </a:pPr>
            <a:r>
              <a:rPr lang="en-US" b="1" dirty="0">
                <a:latin typeface="Times New Roman" pitchFamily="18" charset="0"/>
                <a:ea typeface="Calibri"/>
                <a:cs typeface="Times New Roman" pitchFamily="18" charset="0"/>
              </a:rPr>
              <a:t>Under activity based costing, the material handling cost allocated to one lens, one mirror and sun glass would be what amount? The cost drier for the material handling activity is the number of material moves.</a:t>
            </a:r>
            <a:endParaRPr lang="en-US"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xmlns="" val="12986493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8793019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The controller for Supply Company has established the following activity cost pools and cost drivers. </a:t>
            </a:r>
          </a:p>
        </p:txBody>
      </p:sp>
      <p:graphicFrame>
        <p:nvGraphicFramePr>
          <p:cNvPr id="4" name="Table 3"/>
          <p:cNvGraphicFramePr>
            <a:graphicFrameLocks noGrp="1"/>
          </p:cNvGraphicFramePr>
          <p:nvPr>
            <p:extLst>
              <p:ext uri="{D42A27DB-BD31-4B8C-83A1-F6EECF244321}">
                <p14:modId xmlns:p14="http://schemas.microsoft.com/office/powerpoint/2010/main" xmlns="" val="3828164995"/>
              </p:ext>
            </p:extLst>
          </p:nvPr>
        </p:nvGraphicFramePr>
        <p:xfrm>
          <a:off x="304800" y="1569405"/>
          <a:ext cx="8534399" cy="4414734"/>
        </p:xfrm>
        <a:graphic>
          <a:graphicData uri="http://schemas.openxmlformats.org/drawingml/2006/table">
            <a:tbl>
              <a:tblPr firstRow="1" firstCol="1" bandRow="1"/>
              <a:tblGrid>
                <a:gridCol w="1828800"/>
                <a:gridCol w="1447800"/>
                <a:gridCol w="2044043"/>
                <a:gridCol w="1537357"/>
                <a:gridCol w="1676399"/>
              </a:tblGrid>
              <a:tr h="959533">
                <a:tc>
                  <a:txBody>
                    <a:bodyPr/>
                    <a:lstStyle/>
                    <a:p>
                      <a:pPr marL="0" marR="0">
                        <a:lnSpc>
                          <a:spcPct val="115000"/>
                        </a:lnSpc>
                        <a:spcBef>
                          <a:spcPts val="0"/>
                        </a:spcBef>
                        <a:spcAft>
                          <a:spcPts val="0"/>
                        </a:spcAft>
                      </a:pPr>
                      <a:r>
                        <a:rPr lang="en-US" sz="1600" b="1" dirty="0">
                          <a:solidFill>
                            <a:srgbClr val="000000"/>
                          </a:solidFill>
                          <a:effectLst/>
                          <a:latin typeface="Times New Roman"/>
                          <a:ea typeface="Times New Roman"/>
                          <a:cs typeface="Times New Roman"/>
                        </a:rPr>
                        <a:t>Activity Cost Pool</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Budgeted overhead cost</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cost driver</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Budgeted level for cost driver</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pool rate</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9766">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Machine setups</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Times New Roman"/>
                          <a:ea typeface="Times New Roman"/>
                          <a:cs typeface="Times New Roman"/>
                        </a:rPr>
                        <a:t>          250000</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number of setups</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Times New Roman"/>
                          <a:ea typeface="Times New Roman"/>
                          <a:cs typeface="Times New Roman"/>
                        </a:rPr>
                        <a:t>125</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Times New Roman"/>
                          <a:ea typeface="Times New Roman"/>
                          <a:cs typeface="Times New Roman"/>
                        </a:rPr>
                        <a:t>$2000 per setups</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9766">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Material handling hazardous waste</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Times New Roman"/>
                          <a:ea typeface="Times New Roman"/>
                          <a:cs typeface="Times New Roman"/>
                        </a:rPr>
                        <a:t>            75000</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weight of raw material</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Times New Roman"/>
                          <a:ea typeface="Times New Roman"/>
                          <a:cs typeface="Times New Roman"/>
                        </a:rPr>
                        <a:t>            37500 </a:t>
                      </a:r>
                      <a:r>
                        <a:rPr lang="en-US" sz="1600" b="1" dirty="0" err="1">
                          <a:solidFill>
                            <a:srgbClr val="000000"/>
                          </a:solidFill>
                          <a:effectLst/>
                          <a:latin typeface="Times New Roman"/>
                          <a:ea typeface="Times New Roman"/>
                          <a:cs typeface="Times New Roman"/>
                        </a:rPr>
                        <a:t>lb</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Times New Roman"/>
                          <a:ea typeface="Times New Roman"/>
                          <a:cs typeface="Times New Roman"/>
                        </a:rPr>
                        <a:t>$2 per pound</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8203">
                <a:tc>
                  <a:txBody>
                    <a:bodyPr/>
                    <a:lstStyle/>
                    <a:p>
                      <a:pPr marL="0" marR="0">
                        <a:lnSpc>
                          <a:spcPct val="115000"/>
                        </a:lnSpc>
                        <a:spcBef>
                          <a:spcPts val="0"/>
                        </a:spcBef>
                        <a:spcAft>
                          <a:spcPts val="0"/>
                        </a:spcAft>
                      </a:pPr>
                      <a:r>
                        <a:rPr lang="en-US" sz="1600" b="1" dirty="0">
                          <a:solidFill>
                            <a:srgbClr val="000000"/>
                          </a:solidFill>
                          <a:effectLst/>
                          <a:latin typeface="Times New Roman"/>
                          <a:ea typeface="Times New Roman"/>
                          <a:cs typeface="Times New Roman"/>
                        </a:rPr>
                        <a:t>hazardous waste control</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0000"/>
                          </a:solidFill>
                          <a:effectLst/>
                          <a:latin typeface="Times New Roman"/>
                          <a:ea typeface="Times New Roman"/>
                          <a:cs typeface="Times New Roman"/>
                        </a:rPr>
                        <a:t>            25000</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rgbClr val="000000"/>
                          </a:solidFill>
                          <a:effectLst/>
                          <a:latin typeface="Times New Roman"/>
                          <a:ea typeface="Times New Roman"/>
                          <a:cs typeface="Times New Roman"/>
                        </a:rPr>
                        <a:t>weight of hazardous chemical used</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Times New Roman"/>
                          <a:ea typeface="Times New Roman"/>
                          <a:cs typeface="Times New Roman"/>
                        </a:rPr>
                        <a:t>              5000 </a:t>
                      </a:r>
                      <a:r>
                        <a:rPr lang="en-US" sz="1600" b="1" dirty="0" err="1">
                          <a:solidFill>
                            <a:srgbClr val="000000"/>
                          </a:solidFill>
                          <a:effectLst/>
                          <a:latin typeface="Times New Roman"/>
                          <a:ea typeface="Times New Roman"/>
                          <a:cs typeface="Times New Roman"/>
                        </a:rPr>
                        <a:t>lb</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Times New Roman"/>
                          <a:ea typeface="Times New Roman"/>
                          <a:cs typeface="Times New Roman"/>
                        </a:rPr>
                        <a:t>$5 per pound</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9766">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quality control</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Times New Roman"/>
                          <a:ea typeface="Times New Roman"/>
                          <a:cs typeface="Times New Roman"/>
                        </a:rPr>
                        <a:t>            75000</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number of inspection</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Times New Roman"/>
                          <a:ea typeface="Times New Roman"/>
                          <a:cs typeface="Times New Roman"/>
                        </a:rPr>
                        <a:t>                 1000</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Times New Roman"/>
                          <a:ea typeface="Times New Roman"/>
                          <a:cs typeface="Times New Roman"/>
                        </a:rPr>
                        <a:t>$75 per inspection</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9511">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other overhead costs</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Times New Roman"/>
                          <a:ea typeface="Times New Roman"/>
                          <a:cs typeface="Times New Roman"/>
                        </a:rPr>
                        <a:t>          200000</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Machine hours</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Times New Roman"/>
                          <a:ea typeface="Times New Roman"/>
                          <a:cs typeface="Times New Roman"/>
                        </a:rPr>
                        <a:t>              20000</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Times New Roman"/>
                          <a:ea typeface="Times New Roman"/>
                          <a:cs typeface="Times New Roman"/>
                        </a:rPr>
                        <a:t>$10 per machine hour</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057">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Total </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         $625000</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a:effectLst/>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endParaRPr lang="en-US" sz="1200" b="1" dirty="0">
                        <a:effectLst/>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dirty="0">
                        <a:effectLst/>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2264509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An order for 1000 boxes of film development chemical has the following production requirements. </a:t>
            </a:r>
          </a:p>
        </p:txBody>
      </p:sp>
      <p:graphicFrame>
        <p:nvGraphicFramePr>
          <p:cNvPr id="4" name="Table 3"/>
          <p:cNvGraphicFramePr>
            <a:graphicFrameLocks noGrp="1"/>
          </p:cNvGraphicFramePr>
          <p:nvPr>
            <p:extLst>
              <p:ext uri="{D42A27DB-BD31-4B8C-83A1-F6EECF244321}">
                <p14:modId xmlns:p14="http://schemas.microsoft.com/office/powerpoint/2010/main" xmlns="" val="1551999513"/>
              </p:ext>
            </p:extLst>
          </p:nvPr>
        </p:nvGraphicFramePr>
        <p:xfrm>
          <a:off x="1066800" y="1524000"/>
          <a:ext cx="6858000" cy="1577340"/>
        </p:xfrm>
        <a:graphic>
          <a:graphicData uri="http://schemas.openxmlformats.org/drawingml/2006/table">
            <a:tbl>
              <a:tblPr firstRow="1" firstCol="1" bandRow="1">
                <a:tableStyleId>{5940675A-B579-460E-94D1-54222C63F5DA}</a:tableStyleId>
              </a:tblPr>
              <a:tblGrid>
                <a:gridCol w="3200400"/>
                <a:gridCol w="3657600"/>
              </a:tblGrid>
              <a:tr h="274669">
                <a:tc>
                  <a:txBody>
                    <a:bodyPr/>
                    <a:lstStyle/>
                    <a:p>
                      <a:pPr marL="0" marR="0">
                        <a:lnSpc>
                          <a:spcPct val="115000"/>
                        </a:lnSpc>
                        <a:spcBef>
                          <a:spcPts val="0"/>
                        </a:spcBef>
                        <a:spcAft>
                          <a:spcPts val="0"/>
                        </a:spcAft>
                      </a:pPr>
                      <a:r>
                        <a:rPr lang="en-US" sz="1800" b="1">
                          <a:effectLst/>
                          <a:latin typeface="Times New Roman" pitchFamily="18" charset="0"/>
                          <a:cs typeface="Times New Roman" pitchFamily="18" charset="0"/>
                        </a:rPr>
                        <a:t>Machine setups</a:t>
                      </a:r>
                      <a:endParaRPr lang="en-US" sz="1800" b="1">
                        <a:effectLst/>
                        <a:latin typeface="Times New Roman" pitchFamily="18" charset="0"/>
                        <a:ea typeface="Calibri"/>
                        <a:cs typeface="Times New Roman" pitchFamily="18" charset="0"/>
                      </a:endParaRPr>
                    </a:p>
                  </a:txBody>
                  <a:tcPr marL="68580" marR="68580" marT="0" marB="0"/>
                </a:tc>
                <a:tc>
                  <a:txBody>
                    <a:bodyPr/>
                    <a:lstStyle/>
                    <a:p>
                      <a:pPr marL="0" marR="0">
                        <a:lnSpc>
                          <a:spcPct val="115000"/>
                        </a:lnSpc>
                        <a:spcBef>
                          <a:spcPts val="0"/>
                        </a:spcBef>
                        <a:spcAft>
                          <a:spcPts val="0"/>
                        </a:spcAft>
                      </a:pPr>
                      <a:r>
                        <a:rPr lang="en-US" sz="1800" b="1">
                          <a:effectLst/>
                          <a:latin typeface="Times New Roman" pitchFamily="18" charset="0"/>
                          <a:cs typeface="Times New Roman" pitchFamily="18" charset="0"/>
                        </a:rPr>
                        <a:t>5 setups</a:t>
                      </a:r>
                      <a:endParaRPr lang="en-US" sz="1800" b="1">
                        <a:effectLst/>
                        <a:latin typeface="Times New Roman" pitchFamily="18" charset="0"/>
                        <a:ea typeface="Calibri"/>
                        <a:cs typeface="Times New Roman" pitchFamily="18" charset="0"/>
                      </a:endParaRPr>
                    </a:p>
                  </a:txBody>
                  <a:tcPr marL="68580" marR="68580" marT="0" marB="0"/>
                </a:tc>
              </a:tr>
              <a:tr h="274669">
                <a:tc>
                  <a:txBody>
                    <a:bodyPr/>
                    <a:lstStyle/>
                    <a:p>
                      <a:pPr marL="0" marR="0">
                        <a:lnSpc>
                          <a:spcPct val="115000"/>
                        </a:lnSpc>
                        <a:spcBef>
                          <a:spcPts val="0"/>
                        </a:spcBef>
                        <a:spcAft>
                          <a:spcPts val="0"/>
                        </a:spcAft>
                      </a:pPr>
                      <a:r>
                        <a:rPr lang="en-US" sz="1800" b="1">
                          <a:effectLst/>
                          <a:latin typeface="Times New Roman" pitchFamily="18" charset="0"/>
                          <a:cs typeface="Times New Roman" pitchFamily="18" charset="0"/>
                        </a:rPr>
                        <a:t>Raw Material</a:t>
                      </a:r>
                      <a:endParaRPr lang="en-US" sz="1800" b="1">
                        <a:effectLst/>
                        <a:latin typeface="Times New Roman" pitchFamily="18" charset="0"/>
                        <a:ea typeface="Calibri"/>
                        <a:cs typeface="Times New Roman" pitchFamily="18" charset="0"/>
                      </a:endParaRPr>
                    </a:p>
                  </a:txBody>
                  <a:tcPr marL="68580" marR="68580" marT="0" marB="0"/>
                </a:tc>
                <a:tc>
                  <a:txBody>
                    <a:bodyPr/>
                    <a:lstStyle/>
                    <a:p>
                      <a:pPr marL="0" marR="0">
                        <a:lnSpc>
                          <a:spcPct val="115000"/>
                        </a:lnSpc>
                        <a:spcBef>
                          <a:spcPts val="0"/>
                        </a:spcBef>
                        <a:spcAft>
                          <a:spcPts val="0"/>
                        </a:spcAft>
                      </a:pPr>
                      <a:r>
                        <a:rPr lang="en-US" sz="1800" b="1">
                          <a:effectLst/>
                          <a:latin typeface="Times New Roman" pitchFamily="18" charset="0"/>
                          <a:cs typeface="Times New Roman" pitchFamily="18" charset="0"/>
                        </a:rPr>
                        <a:t>10000 pounds</a:t>
                      </a:r>
                      <a:endParaRPr lang="en-US" sz="1800" b="1">
                        <a:effectLst/>
                        <a:latin typeface="Times New Roman" pitchFamily="18" charset="0"/>
                        <a:ea typeface="Calibri"/>
                        <a:cs typeface="Times New Roman" pitchFamily="18" charset="0"/>
                      </a:endParaRPr>
                    </a:p>
                  </a:txBody>
                  <a:tcPr marL="68580" marR="68580" marT="0" marB="0"/>
                </a:tc>
              </a:tr>
              <a:tr h="274669">
                <a:tc>
                  <a:txBody>
                    <a:bodyPr/>
                    <a:lstStyle/>
                    <a:p>
                      <a:pPr marL="0" marR="0">
                        <a:lnSpc>
                          <a:spcPct val="115000"/>
                        </a:lnSpc>
                        <a:spcBef>
                          <a:spcPts val="0"/>
                        </a:spcBef>
                        <a:spcAft>
                          <a:spcPts val="0"/>
                        </a:spcAft>
                      </a:pPr>
                      <a:r>
                        <a:rPr lang="en-US" sz="1800" b="1">
                          <a:effectLst/>
                          <a:latin typeface="Times New Roman" pitchFamily="18" charset="0"/>
                          <a:cs typeface="Times New Roman" pitchFamily="18" charset="0"/>
                        </a:rPr>
                        <a:t>Hazardous materials</a:t>
                      </a:r>
                      <a:endParaRPr lang="en-US" sz="1800" b="1">
                        <a:effectLst/>
                        <a:latin typeface="Times New Roman" pitchFamily="18" charset="0"/>
                        <a:ea typeface="Calibri"/>
                        <a:cs typeface="Times New Roman" pitchFamily="18" charset="0"/>
                      </a:endParaRPr>
                    </a:p>
                  </a:txBody>
                  <a:tcPr marL="68580" marR="68580" marT="0" marB="0"/>
                </a:tc>
                <a:tc>
                  <a:txBody>
                    <a:bodyPr/>
                    <a:lstStyle/>
                    <a:p>
                      <a:pPr marL="0" marR="0">
                        <a:lnSpc>
                          <a:spcPct val="115000"/>
                        </a:lnSpc>
                        <a:spcBef>
                          <a:spcPts val="0"/>
                        </a:spcBef>
                        <a:spcAft>
                          <a:spcPts val="0"/>
                        </a:spcAft>
                      </a:pPr>
                      <a:r>
                        <a:rPr lang="en-US" sz="1800" b="1">
                          <a:effectLst/>
                          <a:latin typeface="Times New Roman" pitchFamily="18" charset="0"/>
                          <a:cs typeface="Times New Roman" pitchFamily="18" charset="0"/>
                        </a:rPr>
                        <a:t>2000 pounds</a:t>
                      </a:r>
                      <a:endParaRPr lang="en-US" sz="1800" b="1">
                        <a:effectLst/>
                        <a:latin typeface="Times New Roman" pitchFamily="18" charset="0"/>
                        <a:ea typeface="Calibri"/>
                        <a:cs typeface="Times New Roman" pitchFamily="18" charset="0"/>
                      </a:endParaRPr>
                    </a:p>
                  </a:txBody>
                  <a:tcPr marL="68580" marR="68580" marT="0" marB="0"/>
                </a:tc>
              </a:tr>
              <a:tr h="274669">
                <a:tc>
                  <a:txBody>
                    <a:bodyPr/>
                    <a:lstStyle/>
                    <a:p>
                      <a:pPr marL="0" marR="0">
                        <a:lnSpc>
                          <a:spcPct val="115000"/>
                        </a:lnSpc>
                        <a:spcBef>
                          <a:spcPts val="0"/>
                        </a:spcBef>
                        <a:spcAft>
                          <a:spcPts val="0"/>
                        </a:spcAft>
                      </a:pPr>
                      <a:r>
                        <a:rPr lang="en-US" sz="1800" b="1">
                          <a:effectLst/>
                          <a:latin typeface="Times New Roman" pitchFamily="18" charset="0"/>
                          <a:cs typeface="Times New Roman" pitchFamily="18" charset="0"/>
                        </a:rPr>
                        <a:t>Inspections</a:t>
                      </a:r>
                      <a:endParaRPr lang="en-US" sz="1800" b="1">
                        <a:effectLst/>
                        <a:latin typeface="Times New Roman" pitchFamily="18" charset="0"/>
                        <a:ea typeface="Calibri"/>
                        <a:cs typeface="Times New Roman" pitchFamily="18" charset="0"/>
                      </a:endParaRPr>
                    </a:p>
                  </a:txBody>
                  <a:tcPr marL="68580" marR="68580" marT="0" marB="0"/>
                </a:tc>
                <a:tc>
                  <a:txBody>
                    <a:bodyPr/>
                    <a:lstStyle/>
                    <a:p>
                      <a:pPr marL="0" marR="0">
                        <a:lnSpc>
                          <a:spcPct val="115000"/>
                        </a:lnSpc>
                        <a:spcBef>
                          <a:spcPts val="0"/>
                        </a:spcBef>
                        <a:spcAft>
                          <a:spcPts val="0"/>
                        </a:spcAft>
                      </a:pPr>
                      <a:r>
                        <a:rPr lang="en-US" sz="1800" b="1">
                          <a:effectLst/>
                          <a:latin typeface="Times New Roman" pitchFamily="18" charset="0"/>
                          <a:cs typeface="Times New Roman" pitchFamily="18" charset="0"/>
                        </a:rPr>
                        <a:t>10 inspections</a:t>
                      </a:r>
                      <a:endParaRPr lang="en-US" sz="1800" b="1">
                        <a:effectLst/>
                        <a:latin typeface="Times New Roman" pitchFamily="18" charset="0"/>
                        <a:ea typeface="Calibri"/>
                        <a:cs typeface="Times New Roman" pitchFamily="18" charset="0"/>
                      </a:endParaRPr>
                    </a:p>
                  </a:txBody>
                  <a:tcPr marL="68580" marR="68580" marT="0" marB="0"/>
                </a:tc>
              </a:tr>
              <a:tr h="274669">
                <a:tc>
                  <a:txBody>
                    <a:bodyPr/>
                    <a:lstStyle/>
                    <a:p>
                      <a:pPr marL="0" marR="0">
                        <a:lnSpc>
                          <a:spcPct val="115000"/>
                        </a:lnSpc>
                        <a:spcBef>
                          <a:spcPts val="0"/>
                        </a:spcBef>
                        <a:spcAft>
                          <a:spcPts val="0"/>
                        </a:spcAft>
                      </a:pPr>
                      <a:r>
                        <a:rPr lang="en-US" sz="1800" b="1">
                          <a:effectLst/>
                          <a:latin typeface="Times New Roman" pitchFamily="18" charset="0"/>
                          <a:cs typeface="Times New Roman" pitchFamily="18" charset="0"/>
                        </a:rPr>
                        <a:t>Machine Hours</a:t>
                      </a:r>
                      <a:endParaRPr lang="en-US" sz="1800" b="1">
                        <a:effectLst/>
                        <a:latin typeface="Times New Roman" pitchFamily="18" charset="0"/>
                        <a:ea typeface="Calibri"/>
                        <a:cs typeface="Times New Roman" pitchFamily="18" charset="0"/>
                      </a:endParaRPr>
                    </a:p>
                  </a:txBody>
                  <a:tcPr marL="68580" marR="68580" marT="0" marB="0"/>
                </a:tc>
                <a:tc>
                  <a:txBody>
                    <a:bodyPr/>
                    <a:lstStyle/>
                    <a:p>
                      <a:pPr marL="0" marR="0">
                        <a:lnSpc>
                          <a:spcPct val="115000"/>
                        </a:lnSpc>
                        <a:spcBef>
                          <a:spcPts val="0"/>
                        </a:spcBef>
                        <a:spcAft>
                          <a:spcPts val="0"/>
                        </a:spcAft>
                      </a:pPr>
                      <a:r>
                        <a:rPr lang="en-US" sz="1800" b="1" dirty="0">
                          <a:effectLst/>
                          <a:latin typeface="Times New Roman" pitchFamily="18" charset="0"/>
                          <a:cs typeface="Times New Roman" pitchFamily="18" charset="0"/>
                        </a:rPr>
                        <a:t>500 machine hours</a:t>
                      </a:r>
                      <a:endParaRPr lang="en-US" sz="1800" b="1" dirty="0">
                        <a:effectLst/>
                        <a:latin typeface="Times New Roman" pitchFamily="18" charset="0"/>
                        <a:ea typeface="Calibri"/>
                        <a:cs typeface="Times New Roman" pitchFamily="18" charset="0"/>
                      </a:endParaRPr>
                    </a:p>
                  </a:txBody>
                  <a:tcPr marL="68580" marR="68580" marT="0" marB="0"/>
                </a:tc>
              </a:tr>
            </a:tbl>
          </a:graphicData>
        </a:graphic>
      </p:graphicFrame>
      <p:sp>
        <p:nvSpPr>
          <p:cNvPr id="5" name="Rectangle 4"/>
          <p:cNvSpPr/>
          <p:nvPr/>
        </p:nvSpPr>
        <p:spPr>
          <a:xfrm>
            <a:off x="533400" y="3352800"/>
            <a:ext cx="7924800" cy="3416320"/>
          </a:xfrm>
          <a:prstGeom prst="rect">
            <a:avLst/>
          </a:prstGeom>
        </p:spPr>
        <p:txBody>
          <a:bodyPr wrap="square">
            <a:spAutoFit/>
          </a:bodyPr>
          <a:lstStyle/>
          <a:p>
            <a:r>
              <a:rPr lang="en-US" b="1" dirty="0"/>
              <a:t>Requirements</a:t>
            </a:r>
            <a:endParaRPr lang="en-US" dirty="0"/>
          </a:p>
          <a:p>
            <a:pPr marL="342900" lvl="0" indent="-342900">
              <a:buFont typeface="+mj-lt"/>
              <a:buAutoNum type="arabicPeriod"/>
            </a:pPr>
            <a:r>
              <a:rPr lang="en-US" dirty="0"/>
              <a:t>Computer total FOH that should be assigned to the development chemical order</a:t>
            </a:r>
          </a:p>
          <a:p>
            <a:pPr marL="342900" lvl="0" indent="-342900">
              <a:buFont typeface="+mj-lt"/>
              <a:buAutoNum type="arabicPeriod"/>
            </a:pPr>
            <a:r>
              <a:rPr lang="en-US" dirty="0"/>
              <a:t>What is the overhead cost per box of chemical</a:t>
            </a:r>
          </a:p>
          <a:p>
            <a:pPr marL="342900" lvl="0" indent="-342900">
              <a:buFont typeface="+mj-lt"/>
              <a:buAutoNum type="arabicPeriod"/>
            </a:pPr>
            <a:r>
              <a:rPr lang="en-US" dirty="0"/>
              <a:t>Suppose supply company were to use a single predetermined FOH based on machine hours, compute the rate per hour</a:t>
            </a:r>
          </a:p>
          <a:p>
            <a:pPr marL="342900" lvl="0" indent="-342900">
              <a:buFont typeface="+mj-lt"/>
              <a:buAutoNum type="arabicPeriod"/>
            </a:pPr>
            <a:r>
              <a:rPr lang="en-US" dirty="0"/>
              <a:t>Under the approach in requirement (3) how much overhead would be assigned to the development chemical order?</a:t>
            </a:r>
          </a:p>
          <a:p>
            <a:pPr marL="800100" lvl="1" indent="-342900">
              <a:buFont typeface="+mj-lt"/>
              <a:buAutoNum type="arabicPeriod"/>
            </a:pPr>
            <a:r>
              <a:rPr lang="en-US" dirty="0"/>
              <a:t>In total.</a:t>
            </a:r>
          </a:p>
          <a:p>
            <a:pPr marL="800100" lvl="1" indent="-342900">
              <a:buFont typeface="+mj-lt"/>
              <a:buAutoNum type="arabicPeriod"/>
            </a:pPr>
            <a:r>
              <a:rPr lang="en-US" dirty="0"/>
              <a:t>Per box of chemicals</a:t>
            </a:r>
          </a:p>
          <a:p>
            <a:pPr marL="342900" indent="-342900">
              <a:buFont typeface="+mj-lt"/>
              <a:buAutoNum type="arabicPeriod"/>
            </a:pPr>
            <a:r>
              <a:rPr lang="en-US" dirty="0"/>
              <a:t>Explain why these two products costing systems result in such widely differing cost.</a:t>
            </a:r>
          </a:p>
        </p:txBody>
      </p:sp>
    </p:spTree>
    <p:extLst>
      <p:ext uri="{BB962C8B-B14F-4D97-AF65-F5344CB8AC3E}">
        <p14:creationId xmlns:p14="http://schemas.microsoft.com/office/powerpoint/2010/main" xmlns="" val="19861075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The controller for Supply Company has established the following activity cost pools and cost drivers. </a:t>
            </a:r>
          </a:p>
        </p:txBody>
      </p:sp>
      <p:graphicFrame>
        <p:nvGraphicFramePr>
          <p:cNvPr id="4" name="Table 3"/>
          <p:cNvGraphicFramePr>
            <a:graphicFrameLocks noGrp="1"/>
          </p:cNvGraphicFramePr>
          <p:nvPr>
            <p:extLst>
              <p:ext uri="{D42A27DB-BD31-4B8C-83A1-F6EECF244321}">
                <p14:modId xmlns:p14="http://schemas.microsoft.com/office/powerpoint/2010/main" xmlns="" val="3828164995"/>
              </p:ext>
            </p:extLst>
          </p:nvPr>
        </p:nvGraphicFramePr>
        <p:xfrm>
          <a:off x="304800" y="1569405"/>
          <a:ext cx="8534399" cy="4414734"/>
        </p:xfrm>
        <a:graphic>
          <a:graphicData uri="http://schemas.openxmlformats.org/drawingml/2006/table">
            <a:tbl>
              <a:tblPr firstRow="1" firstCol="1" bandRow="1"/>
              <a:tblGrid>
                <a:gridCol w="1828800"/>
                <a:gridCol w="1447800"/>
                <a:gridCol w="2044043"/>
                <a:gridCol w="1537357"/>
                <a:gridCol w="1676399"/>
              </a:tblGrid>
              <a:tr h="959533">
                <a:tc>
                  <a:txBody>
                    <a:bodyPr/>
                    <a:lstStyle/>
                    <a:p>
                      <a:pPr marL="0" marR="0">
                        <a:lnSpc>
                          <a:spcPct val="115000"/>
                        </a:lnSpc>
                        <a:spcBef>
                          <a:spcPts val="0"/>
                        </a:spcBef>
                        <a:spcAft>
                          <a:spcPts val="0"/>
                        </a:spcAft>
                      </a:pPr>
                      <a:r>
                        <a:rPr lang="en-US" sz="1600" b="1" dirty="0">
                          <a:solidFill>
                            <a:srgbClr val="000000"/>
                          </a:solidFill>
                          <a:effectLst/>
                          <a:latin typeface="Times New Roman"/>
                          <a:ea typeface="Times New Roman"/>
                          <a:cs typeface="Times New Roman"/>
                        </a:rPr>
                        <a:t>Activity Cost Pool</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Budgeted overhead cost</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cost driver</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Budgeted level for cost driver</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pool rate</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9766">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Machine setups</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Times New Roman"/>
                          <a:ea typeface="Times New Roman"/>
                          <a:cs typeface="Times New Roman"/>
                        </a:rPr>
                        <a:t>          250000</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number of setups</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Times New Roman"/>
                          <a:ea typeface="Times New Roman"/>
                          <a:cs typeface="Times New Roman"/>
                        </a:rPr>
                        <a:t>125</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Times New Roman"/>
                          <a:ea typeface="Times New Roman"/>
                          <a:cs typeface="Times New Roman"/>
                        </a:rPr>
                        <a:t>$2000 per setups</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9766">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Material handling hazardous waste</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Times New Roman"/>
                          <a:ea typeface="Times New Roman"/>
                          <a:cs typeface="Times New Roman"/>
                        </a:rPr>
                        <a:t>            75000</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weight of raw material</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Times New Roman"/>
                          <a:ea typeface="Times New Roman"/>
                          <a:cs typeface="Times New Roman"/>
                        </a:rPr>
                        <a:t>            37500 </a:t>
                      </a:r>
                      <a:r>
                        <a:rPr lang="en-US" sz="1600" b="1" dirty="0" err="1">
                          <a:solidFill>
                            <a:srgbClr val="000000"/>
                          </a:solidFill>
                          <a:effectLst/>
                          <a:latin typeface="Times New Roman"/>
                          <a:ea typeface="Times New Roman"/>
                          <a:cs typeface="Times New Roman"/>
                        </a:rPr>
                        <a:t>lb</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Times New Roman"/>
                          <a:ea typeface="Times New Roman"/>
                          <a:cs typeface="Times New Roman"/>
                        </a:rPr>
                        <a:t>$2 per pound</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8203">
                <a:tc>
                  <a:txBody>
                    <a:bodyPr/>
                    <a:lstStyle/>
                    <a:p>
                      <a:pPr marL="0" marR="0">
                        <a:lnSpc>
                          <a:spcPct val="115000"/>
                        </a:lnSpc>
                        <a:spcBef>
                          <a:spcPts val="0"/>
                        </a:spcBef>
                        <a:spcAft>
                          <a:spcPts val="0"/>
                        </a:spcAft>
                      </a:pPr>
                      <a:r>
                        <a:rPr lang="en-US" sz="1600" b="1" dirty="0">
                          <a:solidFill>
                            <a:srgbClr val="000000"/>
                          </a:solidFill>
                          <a:effectLst/>
                          <a:latin typeface="Times New Roman"/>
                          <a:ea typeface="Times New Roman"/>
                          <a:cs typeface="Times New Roman"/>
                        </a:rPr>
                        <a:t>hazardous waste control</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0000"/>
                          </a:solidFill>
                          <a:effectLst/>
                          <a:latin typeface="Times New Roman"/>
                          <a:ea typeface="Times New Roman"/>
                          <a:cs typeface="Times New Roman"/>
                        </a:rPr>
                        <a:t>            25000</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rgbClr val="000000"/>
                          </a:solidFill>
                          <a:effectLst/>
                          <a:latin typeface="Times New Roman"/>
                          <a:ea typeface="Times New Roman"/>
                          <a:cs typeface="Times New Roman"/>
                        </a:rPr>
                        <a:t>weight of hazardous chemical used</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Times New Roman"/>
                          <a:ea typeface="Times New Roman"/>
                          <a:cs typeface="Times New Roman"/>
                        </a:rPr>
                        <a:t>              5000 </a:t>
                      </a:r>
                      <a:r>
                        <a:rPr lang="en-US" sz="1600" b="1" dirty="0" err="1">
                          <a:solidFill>
                            <a:srgbClr val="000000"/>
                          </a:solidFill>
                          <a:effectLst/>
                          <a:latin typeface="Times New Roman"/>
                          <a:ea typeface="Times New Roman"/>
                          <a:cs typeface="Times New Roman"/>
                        </a:rPr>
                        <a:t>lb</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Times New Roman"/>
                          <a:ea typeface="Times New Roman"/>
                          <a:cs typeface="Times New Roman"/>
                        </a:rPr>
                        <a:t>$5 per pound</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9766">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quality control</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Times New Roman"/>
                          <a:ea typeface="Times New Roman"/>
                          <a:cs typeface="Times New Roman"/>
                        </a:rPr>
                        <a:t>            75000</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number of inspection</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Times New Roman"/>
                          <a:ea typeface="Times New Roman"/>
                          <a:cs typeface="Times New Roman"/>
                        </a:rPr>
                        <a:t>                 1000</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Times New Roman"/>
                          <a:ea typeface="Times New Roman"/>
                          <a:cs typeface="Times New Roman"/>
                        </a:rPr>
                        <a:t>$75 per inspection</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9511">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other overhead costs</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Times New Roman"/>
                          <a:ea typeface="Times New Roman"/>
                          <a:cs typeface="Times New Roman"/>
                        </a:rPr>
                        <a:t>          200000</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Machine hours</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Times New Roman"/>
                          <a:ea typeface="Times New Roman"/>
                          <a:cs typeface="Times New Roman"/>
                        </a:rPr>
                        <a:t>              20000</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Times New Roman"/>
                          <a:ea typeface="Times New Roman"/>
                          <a:cs typeface="Times New Roman"/>
                        </a:rPr>
                        <a:t>$10 per machine hour</a:t>
                      </a:r>
                      <a:endParaRPr lang="en-US" sz="1600" b="1"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6057">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Total </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Times New Roman"/>
                          <a:ea typeface="Times New Roman"/>
                          <a:cs typeface="Times New Roman"/>
                        </a:rPr>
                        <a:t>         $625000</a:t>
                      </a:r>
                      <a:endParaRPr lang="en-US" sz="1600" b="1">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a:effectLst/>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endParaRPr lang="en-US" sz="1200" b="1" dirty="0">
                        <a:effectLst/>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dirty="0">
                        <a:effectLst/>
                        <a:latin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226450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9930951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1444554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8139276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36957473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806</Words>
  <Application>Microsoft Office PowerPoint</Application>
  <PresentationFormat>On-screen Show (4:3)</PresentationFormat>
  <Paragraphs>142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Lecture 20</vt:lpstr>
      <vt:lpstr>Slide 2</vt:lpstr>
      <vt:lpstr>Slide 3</vt:lpstr>
      <vt:lpstr>Slide 4</vt:lpstr>
      <vt:lpstr>Slide 5</vt:lpstr>
      <vt:lpstr>Slide 6</vt:lpstr>
      <vt:lpstr>Slide 7</vt:lpstr>
      <vt:lpstr>Slide 8</vt:lpstr>
      <vt:lpstr>The controller for Supply Company has established the following activity cost pools and cost drivers. </vt:lpstr>
      <vt:lpstr>An order for 1000 boxes of film development chemical has the following production requirements. </vt:lpstr>
      <vt:lpstr>The controller for Supply Company has established the following activity cost pools and cost drivers. </vt:lpstr>
      <vt:lpstr>Slide 12</vt:lpstr>
      <vt:lpstr>Slide 13</vt:lpstr>
      <vt:lpstr>Slide 14</vt:lpstr>
      <vt:lpstr>Slide 15</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16</dc:title>
  <dc:creator>MyUserName</dc:creator>
  <cp:lastModifiedBy>NTS</cp:lastModifiedBy>
  <cp:revision>12</cp:revision>
  <dcterms:created xsi:type="dcterms:W3CDTF">2012-10-23T07:41:09Z</dcterms:created>
  <dcterms:modified xsi:type="dcterms:W3CDTF">2012-11-20T05:36:58Z</dcterms:modified>
</cp:coreProperties>
</file>