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1182"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9A08B5-1338-455B-A2BA-F7714F12843E}" type="datetimeFigureOut">
              <a:rPr lang="en-US" smtClean="0"/>
              <a:pPr/>
              <a:t>10/30/2012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EF2329-387E-4438-86A1-9217AF102F6B}" type="slidenum">
              <a:rPr lang="en-US" smtClean="0"/>
              <a:pPr/>
              <a:t>‹#›</a:t>
            </a:fld>
            <a:endParaRPr lang="en-US"/>
          </a:p>
        </p:txBody>
      </p:sp>
    </p:spTree>
    <p:extLst>
      <p:ext uri="{BB962C8B-B14F-4D97-AF65-F5344CB8AC3E}">
        <p14:creationId xmlns:p14="http://schemas.microsoft.com/office/powerpoint/2010/main" xmlns="" val="2013361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eaLnBrk="1" hangingPunct="1"/>
            <a:fld id="{B33CB487-E367-4C2F-972C-03CB27B6190D}" type="slidenum">
              <a:rPr lang="en-US" sz="1200" smtClean="0">
                <a:latin typeface="Arial" pitchFamily="34" charset="0"/>
              </a:rPr>
              <a:pPr eaLnBrk="1" hangingPunct="1"/>
              <a:t>20</a:t>
            </a:fld>
            <a:endParaRPr lang="en-US" sz="1200" smtClean="0">
              <a:latin typeface="Arial" pitchFamily="34" charset="0"/>
            </a:endParaRPr>
          </a:p>
        </p:txBody>
      </p:sp>
      <p:sp>
        <p:nvSpPr>
          <p:cNvPr id="217091" name="Rectangle 2"/>
          <p:cNvSpPr>
            <a:spLocks noGrp="1" noRot="1" noChangeAspect="1" noChangeArrowheads="1" noTextEdit="1"/>
          </p:cNvSpPr>
          <p:nvPr>
            <p:ph type="sldImg"/>
          </p:nvPr>
        </p:nvSpPr>
        <p:spPr>
          <a:xfrm>
            <a:off x="1150938" y="692150"/>
            <a:ext cx="4556125" cy="3416300"/>
          </a:xfrm>
          <a:ln/>
        </p:spPr>
      </p:sp>
      <p:sp>
        <p:nvSpPr>
          <p:cNvPr id="217092"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eaLnBrk="1" hangingPunct="1"/>
            <a:fld id="{1E341B8C-8101-44CE-95EB-61F93A1A55EA}" type="slidenum">
              <a:rPr lang="en-US" sz="1200" smtClean="0">
                <a:latin typeface="Arial" pitchFamily="34" charset="0"/>
              </a:rPr>
              <a:pPr eaLnBrk="1" hangingPunct="1"/>
              <a:t>27</a:t>
            </a:fld>
            <a:endParaRPr lang="en-US" sz="1200" smtClean="0">
              <a:latin typeface="Arial" pitchFamily="34" charset="0"/>
            </a:endParaRPr>
          </a:p>
        </p:txBody>
      </p:sp>
      <p:sp>
        <p:nvSpPr>
          <p:cNvPr id="218115" name="Rectangle 2"/>
          <p:cNvSpPr>
            <a:spLocks noGrp="1" noRot="1" noChangeAspect="1" noChangeArrowheads="1" noTextEdit="1"/>
          </p:cNvSpPr>
          <p:nvPr>
            <p:ph type="sldImg"/>
          </p:nvPr>
        </p:nvSpPr>
        <p:spPr>
          <a:xfrm>
            <a:off x="1150938" y="692150"/>
            <a:ext cx="4556125" cy="3416300"/>
          </a:xfrm>
          <a:ln/>
        </p:spPr>
      </p:sp>
      <p:sp>
        <p:nvSpPr>
          <p:cNvPr id="218116"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p:spPr>
        <p:txBody>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fld id="{C3EE5E90-7245-4295-9600-2F31EAB42763}" type="slidenum">
              <a:rPr lang="en-US" sz="1200" smtClean="0"/>
              <a:pPr/>
              <a:t>29</a:t>
            </a:fld>
            <a:endParaRPr lang="en-US" sz="1200" smtClean="0"/>
          </a:p>
        </p:txBody>
      </p:sp>
      <p:sp>
        <p:nvSpPr>
          <p:cNvPr id="219139" name="Rectangle 2"/>
          <p:cNvSpPr>
            <a:spLocks noGrp="1" noRot="1" noChangeAspect="1" noChangeArrowheads="1" noTextEdit="1"/>
          </p:cNvSpPr>
          <p:nvPr>
            <p:ph type="sldImg"/>
          </p:nvPr>
        </p:nvSpPr>
        <p:spPr>
          <a:solidFill>
            <a:srgbClr val="FFFFFF"/>
          </a:solidFill>
          <a:ln/>
        </p:spPr>
      </p:sp>
      <p:sp>
        <p:nvSpPr>
          <p:cNvPr id="219140"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D9B7948-309B-4BAB-887A-753E6D9D31C3}" type="datetimeFigureOut">
              <a:rPr lang="en-US" smtClean="0"/>
              <a:pPr/>
              <a:t>10/30/2012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DA1B76-DC58-46DD-8E0F-163CB3BB4E0C}" type="slidenum">
              <a:rPr lang="en-US" smtClean="0"/>
              <a:pPr/>
              <a:t>‹#›</a:t>
            </a:fld>
            <a:endParaRPr lang="en-US"/>
          </a:p>
        </p:txBody>
      </p:sp>
    </p:spTree>
    <p:extLst>
      <p:ext uri="{BB962C8B-B14F-4D97-AF65-F5344CB8AC3E}">
        <p14:creationId xmlns:p14="http://schemas.microsoft.com/office/powerpoint/2010/main" xmlns="" val="17490494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9B7948-309B-4BAB-887A-753E6D9D31C3}" type="datetimeFigureOut">
              <a:rPr lang="en-US" smtClean="0"/>
              <a:pPr/>
              <a:t>10/30/2012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DA1B76-DC58-46DD-8E0F-163CB3BB4E0C}" type="slidenum">
              <a:rPr lang="en-US" smtClean="0"/>
              <a:pPr/>
              <a:t>‹#›</a:t>
            </a:fld>
            <a:endParaRPr lang="en-US"/>
          </a:p>
        </p:txBody>
      </p:sp>
    </p:spTree>
    <p:extLst>
      <p:ext uri="{BB962C8B-B14F-4D97-AF65-F5344CB8AC3E}">
        <p14:creationId xmlns:p14="http://schemas.microsoft.com/office/powerpoint/2010/main" xmlns="" val="19018957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9B7948-309B-4BAB-887A-753E6D9D31C3}" type="datetimeFigureOut">
              <a:rPr lang="en-US" smtClean="0"/>
              <a:pPr/>
              <a:t>10/30/2012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DA1B76-DC58-46DD-8E0F-163CB3BB4E0C}" type="slidenum">
              <a:rPr lang="en-US" smtClean="0"/>
              <a:pPr/>
              <a:t>‹#›</a:t>
            </a:fld>
            <a:endParaRPr lang="en-US"/>
          </a:p>
        </p:txBody>
      </p:sp>
    </p:spTree>
    <p:extLst>
      <p:ext uri="{BB962C8B-B14F-4D97-AF65-F5344CB8AC3E}">
        <p14:creationId xmlns:p14="http://schemas.microsoft.com/office/powerpoint/2010/main" xmlns="" val="2557091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9B7948-309B-4BAB-887A-753E6D9D31C3}" type="datetimeFigureOut">
              <a:rPr lang="en-US" smtClean="0"/>
              <a:pPr/>
              <a:t>10/30/2012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DA1B76-DC58-46DD-8E0F-163CB3BB4E0C}" type="slidenum">
              <a:rPr lang="en-US" smtClean="0"/>
              <a:pPr/>
              <a:t>‹#›</a:t>
            </a:fld>
            <a:endParaRPr lang="en-US"/>
          </a:p>
        </p:txBody>
      </p:sp>
    </p:spTree>
    <p:extLst>
      <p:ext uri="{BB962C8B-B14F-4D97-AF65-F5344CB8AC3E}">
        <p14:creationId xmlns:p14="http://schemas.microsoft.com/office/powerpoint/2010/main" xmlns="" val="3749822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D9B7948-309B-4BAB-887A-753E6D9D31C3}" type="datetimeFigureOut">
              <a:rPr lang="en-US" smtClean="0"/>
              <a:pPr/>
              <a:t>10/30/2012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DA1B76-DC58-46DD-8E0F-163CB3BB4E0C}" type="slidenum">
              <a:rPr lang="en-US" smtClean="0"/>
              <a:pPr/>
              <a:t>‹#›</a:t>
            </a:fld>
            <a:endParaRPr lang="en-US"/>
          </a:p>
        </p:txBody>
      </p:sp>
    </p:spTree>
    <p:extLst>
      <p:ext uri="{BB962C8B-B14F-4D97-AF65-F5344CB8AC3E}">
        <p14:creationId xmlns:p14="http://schemas.microsoft.com/office/powerpoint/2010/main" xmlns="" val="1575309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D9B7948-309B-4BAB-887A-753E6D9D31C3}" type="datetimeFigureOut">
              <a:rPr lang="en-US" smtClean="0"/>
              <a:pPr/>
              <a:t>10/30/2012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DA1B76-DC58-46DD-8E0F-163CB3BB4E0C}" type="slidenum">
              <a:rPr lang="en-US" smtClean="0"/>
              <a:pPr/>
              <a:t>‹#›</a:t>
            </a:fld>
            <a:endParaRPr lang="en-US"/>
          </a:p>
        </p:txBody>
      </p:sp>
    </p:spTree>
    <p:extLst>
      <p:ext uri="{BB962C8B-B14F-4D97-AF65-F5344CB8AC3E}">
        <p14:creationId xmlns:p14="http://schemas.microsoft.com/office/powerpoint/2010/main" xmlns="" val="637014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9B7948-309B-4BAB-887A-753E6D9D31C3}" type="datetimeFigureOut">
              <a:rPr lang="en-US" smtClean="0"/>
              <a:pPr/>
              <a:t>10/30/2012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DA1B76-DC58-46DD-8E0F-163CB3BB4E0C}" type="slidenum">
              <a:rPr lang="en-US" smtClean="0"/>
              <a:pPr/>
              <a:t>‹#›</a:t>
            </a:fld>
            <a:endParaRPr lang="en-US"/>
          </a:p>
        </p:txBody>
      </p:sp>
    </p:spTree>
    <p:extLst>
      <p:ext uri="{BB962C8B-B14F-4D97-AF65-F5344CB8AC3E}">
        <p14:creationId xmlns:p14="http://schemas.microsoft.com/office/powerpoint/2010/main" xmlns="" val="570271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9B7948-309B-4BAB-887A-753E6D9D31C3}" type="datetimeFigureOut">
              <a:rPr lang="en-US" smtClean="0"/>
              <a:pPr/>
              <a:t>10/30/2012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DA1B76-DC58-46DD-8E0F-163CB3BB4E0C}" type="slidenum">
              <a:rPr lang="en-US" smtClean="0"/>
              <a:pPr/>
              <a:t>‹#›</a:t>
            </a:fld>
            <a:endParaRPr lang="en-US"/>
          </a:p>
        </p:txBody>
      </p:sp>
    </p:spTree>
    <p:extLst>
      <p:ext uri="{BB962C8B-B14F-4D97-AF65-F5344CB8AC3E}">
        <p14:creationId xmlns:p14="http://schemas.microsoft.com/office/powerpoint/2010/main" xmlns="" val="11619961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9B7948-309B-4BAB-887A-753E6D9D31C3}" type="datetimeFigureOut">
              <a:rPr lang="en-US" smtClean="0"/>
              <a:pPr/>
              <a:t>10/30/2012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DA1B76-DC58-46DD-8E0F-163CB3BB4E0C}" type="slidenum">
              <a:rPr lang="en-US" smtClean="0"/>
              <a:pPr/>
              <a:t>‹#›</a:t>
            </a:fld>
            <a:endParaRPr lang="en-US"/>
          </a:p>
        </p:txBody>
      </p:sp>
    </p:spTree>
    <p:extLst>
      <p:ext uri="{BB962C8B-B14F-4D97-AF65-F5344CB8AC3E}">
        <p14:creationId xmlns:p14="http://schemas.microsoft.com/office/powerpoint/2010/main" xmlns="" val="279208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9B7948-309B-4BAB-887A-753E6D9D31C3}" type="datetimeFigureOut">
              <a:rPr lang="en-US" smtClean="0"/>
              <a:pPr/>
              <a:t>10/30/2012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DA1B76-DC58-46DD-8E0F-163CB3BB4E0C}" type="slidenum">
              <a:rPr lang="en-US" smtClean="0"/>
              <a:pPr/>
              <a:t>‹#›</a:t>
            </a:fld>
            <a:endParaRPr lang="en-US"/>
          </a:p>
        </p:txBody>
      </p:sp>
    </p:spTree>
    <p:extLst>
      <p:ext uri="{BB962C8B-B14F-4D97-AF65-F5344CB8AC3E}">
        <p14:creationId xmlns:p14="http://schemas.microsoft.com/office/powerpoint/2010/main" xmlns="" val="909993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D9B7948-309B-4BAB-887A-753E6D9D31C3}" type="datetimeFigureOut">
              <a:rPr lang="en-US" smtClean="0"/>
              <a:pPr/>
              <a:t>10/30/2012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DA1B76-DC58-46DD-8E0F-163CB3BB4E0C}" type="slidenum">
              <a:rPr lang="en-US" smtClean="0"/>
              <a:pPr/>
              <a:t>‹#›</a:t>
            </a:fld>
            <a:endParaRPr lang="en-US"/>
          </a:p>
        </p:txBody>
      </p:sp>
    </p:spTree>
    <p:extLst>
      <p:ext uri="{BB962C8B-B14F-4D97-AF65-F5344CB8AC3E}">
        <p14:creationId xmlns:p14="http://schemas.microsoft.com/office/powerpoint/2010/main" xmlns="" val="2873670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9B7948-309B-4BAB-887A-753E6D9D31C3}" type="datetimeFigureOut">
              <a:rPr lang="en-US" smtClean="0"/>
              <a:pPr/>
              <a:t>10/30/2012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DA1B76-DC58-46DD-8E0F-163CB3BB4E0C}" type="slidenum">
              <a:rPr lang="en-US" smtClean="0"/>
              <a:pPr/>
              <a:t>‹#›</a:t>
            </a:fld>
            <a:endParaRPr lang="en-US"/>
          </a:p>
        </p:txBody>
      </p:sp>
    </p:spTree>
    <p:extLst>
      <p:ext uri="{BB962C8B-B14F-4D97-AF65-F5344CB8AC3E}">
        <p14:creationId xmlns:p14="http://schemas.microsoft.com/office/powerpoint/2010/main" xmlns="" val="42473073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457200" y="2819400"/>
            <a:ext cx="8229600" cy="1143000"/>
          </a:xfrm>
        </p:spPr>
        <p:txBody>
          <a:bodyPr/>
          <a:lstStyle/>
          <a:p>
            <a:r>
              <a:rPr lang="en-US" sz="6600" b="1" smtClean="0"/>
              <a:t>Lecture 02</a:t>
            </a:r>
          </a:p>
        </p:txBody>
      </p:sp>
    </p:spTree>
    <p:extLst>
      <p:ext uri="{BB962C8B-B14F-4D97-AF65-F5344CB8AC3E}">
        <p14:creationId xmlns:p14="http://schemas.microsoft.com/office/powerpoint/2010/main" xmlns="" val="28490197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smtClean="0"/>
              <a:t>Overview of Lecture 01</a:t>
            </a:r>
          </a:p>
        </p:txBody>
      </p:sp>
      <p:sp>
        <p:nvSpPr>
          <p:cNvPr id="54275" name="Content Placeholder 2"/>
          <p:cNvSpPr>
            <a:spLocks noGrp="1"/>
          </p:cNvSpPr>
          <p:nvPr>
            <p:ph idx="1"/>
          </p:nvPr>
        </p:nvSpPr>
        <p:spPr/>
        <p:txBody>
          <a:bodyPr/>
          <a:lstStyle/>
          <a:p>
            <a:r>
              <a:rPr lang="en-US" dirty="0" smtClean="0"/>
              <a:t>Course outline</a:t>
            </a:r>
          </a:p>
          <a:p>
            <a:r>
              <a:rPr lang="en-US" dirty="0" smtClean="0"/>
              <a:t>Types of Businesses</a:t>
            </a:r>
          </a:p>
          <a:p>
            <a:r>
              <a:rPr lang="en-US" dirty="0" smtClean="0"/>
              <a:t>Types of Business Organizations</a:t>
            </a:r>
          </a:p>
          <a:p>
            <a:r>
              <a:rPr lang="en-US" dirty="0" smtClean="0"/>
              <a:t>Formation of Corporations</a:t>
            </a:r>
          </a:p>
          <a:p>
            <a:r>
              <a:rPr lang="en-US" dirty="0" smtClean="0"/>
              <a:t>What is MNC and Goals of MNC</a:t>
            </a:r>
          </a:p>
          <a:p>
            <a:r>
              <a:rPr lang="en-US" dirty="0" smtClean="0"/>
              <a:t>Constraints interfering with the MNC’s Goal</a:t>
            </a:r>
          </a:p>
          <a:p>
            <a:r>
              <a:rPr lang="en-US" dirty="0" smtClean="0"/>
              <a:t>Managing within the constraints</a:t>
            </a:r>
          </a:p>
        </p:txBody>
      </p:sp>
    </p:spTree>
    <p:extLst>
      <p:ext uri="{BB962C8B-B14F-4D97-AF65-F5344CB8AC3E}">
        <p14:creationId xmlns:p14="http://schemas.microsoft.com/office/powerpoint/2010/main" xmlns="" val="30370452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pPr eaLnBrk="1" hangingPunct="1"/>
            <a:r>
              <a:rPr lang="en-US" smtClean="0"/>
              <a:t>Theories of International Business</a:t>
            </a:r>
          </a:p>
        </p:txBody>
      </p:sp>
      <p:sp>
        <p:nvSpPr>
          <p:cNvPr id="55299" name="Content Placeholder 2"/>
          <p:cNvSpPr>
            <a:spLocks noGrp="1"/>
          </p:cNvSpPr>
          <p:nvPr>
            <p:ph idx="1"/>
          </p:nvPr>
        </p:nvSpPr>
        <p:spPr/>
        <p:txBody>
          <a:bodyPr/>
          <a:lstStyle/>
          <a:p>
            <a:pPr eaLnBrk="1" hangingPunct="1"/>
            <a:r>
              <a:rPr lang="en-US" smtClean="0"/>
              <a:t>Theory of Comparative Advantage</a:t>
            </a:r>
          </a:p>
          <a:p>
            <a:pPr eaLnBrk="1" hangingPunct="1"/>
            <a:r>
              <a:rPr lang="en-US" smtClean="0"/>
              <a:t>Imperfect Markets</a:t>
            </a:r>
          </a:p>
          <a:p>
            <a:pPr eaLnBrk="1" hangingPunct="1"/>
            <a:r>
              <a:rPr lang="en-US" smtClean="0"/>
              <a:t>Product Cycle Theory</a:t>
            </a:r>
          </a:p>
        </p:txBody>
      </p:sp>
    </p:spTree>
    <p:extLst>
      <p:ext uri="{BB962C8B-B14F-4D97-AF65-F5344CB8AC3E}">
        <p14:creationId xmlns:p14="http://schemas.microsoft.com/office/powerpoint/2010/main" xmlns="" val="10872695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pPr eaLnBrk="1" hangingPunct="1"/>
            <a:r>
              <a:rPr lang="en-US" smtClean="0"/>
              <a:t>Theory of Comparative Advantage</a:t>
            </a:r>
          </a:p>
        </p:txBody>
      </p:sp>
      <p:sp>
        <p:nvSpPr>
          <p:cNvPr id="56323" name="Content Placeholder 2"/>
          <p:cNvSpPr>
            <a:spLocks noGrp="1"/>
          </p:cNvSpPr>
          <p:nvPr>
            <p:ph idx="1"/>
          </p:nvPr>
        </p:nvSpPr>
        <p:spPr/>
        <p:txBody>
          <a:bodyPr/>
          <a:lstStyle/>
          <a:p>
            <a:pPr eaLnBrk="1" hangingPunct="1"/>
            <a:r>
              <a:rPr lang="en-US" smtClean="0"/>
              <a:t>When a country Specializes in some products, it my not produce other products, so trade between countries is essential. </a:t>
            </a:r>
          </a:p>
          <a:p>
            <a:pPr lvl="1" eaLnBrk="1" hangingPunct="1"/>
            <a:r>
              <a:rPr lang="en-US" smtClean="0"/>
              <a:t>American, European Technology</a:t>
            </a:r>
          </a:p>
          <a:p>
            <a:pPr lvl="1" eaLnBrk="1" hangingPunct="1"/>
            <a:r>
              <a:rPr lang="en-US" smtClean="0"/>
              <a:t>Chinese cheap labor market</a:t>
            </a:r>
          </a:p>
        </p:txBody>
      </p:sp>
    </p:spTree>
    <p:extLst>
      <p:ext uri="{BB962C8B-B14F-4D97-AF65-F5344CB8AC3E}">
        <p14:creationId xmlns:p14="http://schemas.microsoft.com/office/powerpoint/2010/main" xmlns="" val="2600312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pPr eaLnBrk="1" hangingPunct="1"/>
            <a:r>
              <a:rPr lang="en-US" smtClean="0"/>
              <a:t>Imperfect Markets</a:t>
            </a:r>
          </a:p>
        </p:txBody>
      </p:sp>
      <p:sp>
        <p:nvSpPr>
          <p:cNvPr id="3" name="Content Placeholder 2"/>
          <p:cNvSpPr>
            <a:spLocks noGrp="1"/>
          </p:cNvSpPr>
          <p:nvPr>
            <p:ph idx="1"/>
          </p:nvPr>
        </p:nvSpPr>
        <p:spPr/>
        <p:txBody>
          <a:bodyPr rtlCol="0">
            <a:normAutofit fontScale="92500"/>
          </a:bodyPr>
          <a:lstStyle/>
          <a:p>
            <a:pPr eaLnBrk="1" fontAlgn="auto" hangingPunct="1">
              <a:spcAft>
                <a:spcPts val="0"/>
              </a:spcAft>
              <a:defRPr/>
            </a:pPr>
            <a:r>
              <a:rPr lang="en-US" dirty="0" smtClean="0"/>
              <a:t>Real world suffer from imperfect market conditions where factors of production are somewhat immobile. There are costs and often restrictions related to the transfer of labor and other resources used for production. There may also be restrictions on transferring funds and other resources among countries.</a:t>
            </a:r>
          </a:p>
          <a:p>
            <a:pPr eaLnBrk="1" fontAlgn="auto" hangingPunct="1">
              <a:spcAft>
                <a:spcPts val="0"/>
              </a:spcAft>
              <a:defRPr/>
            </a:pPr>
            <a:r>
              <a:rPr lang="en-US" i="1" dirty="0" smtClean="0"/>
              <a:t>“ imperfect markets provide an incentive for firms to seek out foreign opportunities”.</a:t>
            </a:r>
          </a:p>
          <a:p>
            <a:pPr eaLnBrk="1" fontAlgn="auto" hangingPunct="1">
              <a:spcAft>
                <a:spcPts val="0"/>
              </a:spcAft>
              <a:defRPr/>
            </a:pPr>
            <a:endParaRPr lang="en-US" dirty="0"/>
          </a:p>
        </p:txBody>
      </p:sp>
    </p:spTree>
    <p:extLst>
      <p:ext uri="{BB962C8B-B14F-4D97-AF65-F5344CB8AC3E}">
        <p14:creationId xmlns:p14="http://schemas.microsoft.com/office/powerpoint/2010/main" xmlns="" val="28018620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pPr eaLnBrk="1" hangingPunct="1"/>
            <a:r>
              <a:rPr lang="en-US" smtClean="0"/>
              <a:t>Product Cycle Theory</a:t>
            </a:r>
          </a:p>
        </p:txBody>
      </p:sp>
      <p:sp>
        <p:nvSpPr>
          <p:cNvPr id="3" name="Content Placeholder 2"/>
          <p:cNvSpPr>
            <a:spLocks noGrp="1"/>
          </p:cNvSpPr>
          <p:nvPr>
            <p:ph idx="1"/>
          </p:nvPr>
        </p:nvSpPr>
        <p:spPr/>
        <p:txBody>
          <a:bodyPr rtlCol="0">
            <a:normAutofit fontScale="92500" lnSpcReduction="10000"/>
          </a:bodyPr>
          <a:lstStyle/>
          <a:p>
            <a:pPr eaLnBrk="1" fontAlgn="auto" hangingPunct="1">
              <a:spcAft>
                <a:spcPts val="0"/>
              </a:spcAft>
              <a:defRPr/>
            </a:pPr>
            <a:r>
              <a:rPr lang="en-US" dirty="0" smtClean="0"/>
              <a:t>Firms become established in the home market as a result of some perceived advantage over existing competitors, such as a need by the market for at least one more supplier of the product.  Information about market and competition is more readily available at home. </a:t>
            </a:r>
          </a:p>
          <a:p>
            <a:pPr eaLnBrk="1" fontAlgn="auto" hangingPunct="1">
              <a:spcAft>
                <a:spcPts val="0"/>
              </a:spcAft>
              <a:defRPr/>
            </a:pPr>
            <a:r>
              <a:rPr lang="en-US" dirty="0" smtClean="0"/>
              <a:t>Firms will export the products and ultimately produce the products in the foreign markets to reduce its cost i.e. transportation cost, labor cost etc. </a:t>
            </a:r>
            <a:endParaRPr lang="en-US" dirty="0"/>
          </a:p>
        </p:txBody>
      </p:sp>
    </p:spTree>
    <p:extLst>
      <p:ext uri="{BB962C8B-B14F-4D97-AF65-F5344CB8AC3E}">
        <p14:creationId xmlns:p14="http://schemas.microsoft.com/office/powerpoint/2010/main" xmlns="" val="5897411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pPr eaLnBrk="1" hangingPunct="1"/>
            <a:r>
              <a:rPr lang="en-US" smtClean="0"/>
              <a:t>Product Cycle Theory</a:t>
            </a:r>
          </a:p>
        </p:txBody>
      </p:sp>
      <p:sp>
        <p:nvSpPr>
          <p:cNvPr id="4" name="Rounded Rectangle 3"/>
          <p:cNvSpPr/>
          <p:nvPr/>
        </p:nvSpPr>
        <p:spPr>
          <a:xfrm>
            <a:off x="714375" y="1357313"/>
            <a:ext cx="1928813" cy="15001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t>Firms creates product to accommodate local demand</a:t>
            </a:r>
          </a:p>
        </p:txBody>
      </p:sp>
      <p:sp>
        <p:nvSpPr>
          <p:cNvPr id="5" name="Rounded Rectangle 4"/>
          <p:cNvSpPr/>
          <p:nvPr/>
        </p:nvSpPr>
        <p:spPr>
          <a:xfrm>
            <a:off x="3143250" y="1357313"/>
            <a:ext cx="1928813" cy="15001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Firms exports product to accommodate foreign demand</a:t>
            </a:r>
          </a:p>
        </p:txBody>
      </p:sp>
      <p:sp>
        <p:nvSpPr>
          <p:cNvPr id="6" name="Rounded Rectangle 5"/>
          <p:cNvSpPr/>
          <p:nvPr/>
        </p:nvSpPr>
        <p:spPr>
          <a:xfrm>
            <a:off x="5786438" y="1357313"/>
            <a:ext cx="2214562" cy="19288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Firms establishes foreign subsidiary to establish presence in foreign country and possibly to reduce costs</a:t>
            </a:r>
          </a:p>
        </p:txBody>
      </p:sp>
      <p:sp>
        <p:nvSpPr>
          <p:cNvPr id="7" name="Rounded Rectangle 6"/>
          <p:cNvSpPr/>
          <p:nvPr/>
        </p:nvSpPr>
        <p:spPr>
          <a:xfrm>
            <a:off x="3071813" y="3786188"/>
            <a:ext cx="2214562" cy="19288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t>Firms differentiates product from competitors and / or expands product line in foreign country</a:t>
            </a:r>
          </a:p>
        </p:txBody>
      </p:sp>
      <p:sp>
        <p:nvSpPr>
          <p:cNvPr id="8" name="Rounded Rectangle 7"/>
          <p:cNvSpPr/>
          <p:nvPr/>
        </p:nvSpPr>
        <p:spPr>
          <a:xfrm>
            <a:off x="5938838" y="3786188"/>
            <a:ext cx="2214562" cy="19288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t>Firm’s foreign business declines as its competitive advantages are eliminated</a:t>
            </a:r>
          </a:p>
        </p:txBody>
      </p:sp>
      <p:cxnSp>
        <p:nvCxnSpPr>
          <p:cNvPr id="10" name="Straight Arrow Connector 9"/>
          <p:cNvCxnSpPr/>
          <p:nvPr/>
        </p:nvCxnSpPr>
        <p:spPr>
          <a:xfrm>
            <a:off x="2714625" y="2071688"/>
            <a:ext cx="357188"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286375" y="2143125"/>
            <a:ext cx="357188"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a:off x="6653213" y="3571875"/>
            <a:ext cx="419100" cy="95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5148263" y="3219450"/>
            <a:ext cx="704850" cy="5715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983105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pPr eaLnBrk="1" hangingPunct="1"/>
            <a:r>
              <a:rPr lang="en-US" smtClean="0"/>
              <a:t>International Business Methods</a:t>
            </a:r>
          </a:p>
        </p:txBody>
      </p:sp>
      <p:sp>
        <p:nvSpPr>
          <p:cNvPr id="3" name="Content Placeholder 2"/>
          <p:cNvSpPr>
            <a:spLocks noGrp="1"/>
          </p:cNvSpPr>
          <p:nvPr>
            <p:ph idx="1"/>
          </p:nvPr>
        </p:nvSpPr>
        <p:spPr/>
        <p:txBody>
          <a:bodyPr rtlCol="0">
            <a:normAutofit fontScale="92500" lnSpcReduction="20000"/>
          </a:bodyPr>
          <a:lstStyle/>
          <a:p>
            <a:pPr eaLnBrk="1" fontAlgn="auto" hangingPunct="1">
              <a:spcAft>
                <a:spcPts val="0"/>
              </a:spcAft>
              <a:defRPr/>
            </a:pPr>
            <a:r>
              <a:rPr lang="en-US" dirty="0" smtClean="0"/>
              <a:t>International Trade</a:t>
            </a:r>
          </a:p>
          <a:p>
            <a:pPr lvl="1" eaLnBrk="1" fontAlgn="auto" hangingPunct="1">
              <a:spcAft>
                <a:spcPts val="0"/>
              </a:spcAft>
              <a:defRPr/>
            </a:pPr>
            <a:r>
              <a:rPr lang="en-US" dirty="0" smtClean="0"/>
              <a:t>Import and export of products</a:t>
            </a:r>
          </a:p>
          <a:p>
            <a:pPr eaLnBrk="1" fontAlgn="auto" hangingPunct="1">
              <a:spcAft>
                <a:spcPts val="0"/>
              </a:spcAft>
              <a:defRPr/>
            </a:pPr>
            <a:r>
              <a:rPr lang="en-US" dirty="0" smtClean="0"/>
              <a:t>Licensing</a:t>
            </a:r>
          </a:p>
          <a:p>
            <a:pPr lvl="1" eaLnBrk="1" fontAlgn="auto" hangingPunct="1">
              <a:spcAft>
                <a:spcPts val="0"/>
              </a:spcAft>
              <a:defRPr/>
            </a:pPr>
            <a:r>
              <a:rPr lang="en-US" dirty="0" smtClean="0"/>
              <a:t>It obligates a firm to provide its technology (copyrights, patents, trademarks, or trade names) in exchange for fees or some other specified benefits</a:t>
            </a:r>
          </a:p>
          <a:p>
            <a:pPr eaLnBrk="1" fontAlgn="auto" hangingPunct="1">
              <a:spcAft>
                <a:spcPts val="0"/>
              </a:spcAft>
              <a:defRPr/>
            </a:pPr>
            <a:r>
              <a:rPr lang="en-US" dirty="0" smtClean="0"/>
              <a:t>Franchising</a:t>
            </a:r>
          </a:p>
          <a:p>
            <a:pPr lvl="1" eaLnBrk="1" fontAlgn="auto" hangingPunct="1">
              <a:spcAft>
                <a:spcPts val="0"/>
              </a:spcAft>
              <a:defRPr/>
            </a:pPr>
            <a:r>
              <a:rPr lang="en-US" dirty="0" smtClean="0"/>
              <a:t>It obligates a firm to provide a specialized sales or service strategy, support assistance and possibly an initial investment in the franchise in exchange for periodic fees.</a:t>
            </a:r>
          </a:p>
        </p:txBody>
      </p:sp>
    </p:spTree>
    <p:extLst>
      <p:ext uri="{BB962C8B-B14F-4D97-AF65-F5344CB8AC3E}">
        <p14:creationId xmlns:p14="http://schemas.microsoft.com/office/powerpoint/2010/main" xmlns="" val="37137466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pPr eaLnBrk="1" hangingPunct="1"/>
            <a:r>
              <a:rPr lang="en-US" smtClean="0"/>
              <a:t>International Business Methods</a:t>
            </a:r>
          </a:p>
        </p:txBody>
      </p:sp>
      <p:sp>
        <p:nvSpPr>
          <p:cNvPr id="3" name="Content Placeholder 2"/>
          <p:cNvSpPr>
            <a:spLocks noGrp="1"/>
          </p:cNvSpPr>
          <p:nvPr>
            <p:ph idx="1"/>
          </p:nvPr>
        </p:nvSpPr>
        <p:spPr/>
        <p:txBody>
          <a:bodyPr rtlCol="0">
            <a:normAutofit fontScale="85000" lnSpcReduction="20000"/>
          </a:bodyPr>
          <a:lstStyle/>
          <a:p>
            <a:pPr eaLnBrk="1" fontAlgn="auto" hangingPunct="1">
              <a:spcAft>
                <a:spcPts val="0"/>
              </a:spcAft>
              <a:defRPr/>
            </a:pPr>
            <a:r>
              <a:rPr lang="en-US" dirty="0" smtClean="0"/>
              <a:t>Joint Ventures</a:t>
            </a:r>
          </a:p>
          <a:p>
            <a:pPr lvl="1" eaLnBrk="1" fontAlgn="auto" hangingPunct="1">
              <a:spcAft>
                <a:spcPts val="0"/>
              </a:spcAft>
              <a:defRPr/>
            </a:pPr>
            <a:r>
              <a:rPr lang="en-US" dirty="0" smtClean="0"/>
              <a:t>A joint venture is a venture that is jointly owned and operated by two or more firms.</a:t>
            </a:r>
          </a:p>
          <a:p>
            <a:pPr eaLnBrk="1" fontAlgn="auto" hangingPunct="1">
              <a:spcAft>
                <a:spcPts val="0"/>
              </a:spcAft>
              <a:defRPr/>
            </a:pPr>
            <a:r>
              <a:rPr lang="en-US" dirty="0" smtClean="0"/>
              <a:t>Acquisitions of Existing operations</a:t>
            </a:r>
          </a:p>
          <a:p>
            <a:pPr lvl="1" eaLnBrk="1" fontAlgn="auto" hangingPunct="1">
              <a:spcAft>
                <a:spcPts val="0"/>
              </a:spcAft>
              <a:defRPr/>
            </a:pPr>
            <a:r>
              <a:rPr lang="en-US" dirty="0" smtClean="0"/>
              <a:t>Firms can also penetrate foreign markets by establishing new operations in foreign countries to produce and sell their products. Acquisitions allow firms to have full control over their foreign businesses and to quickly obtain a large portion of foreign market share</a:t>
            </a:r>
          </a:p>
          <a:p>
            <a:pPr eaLnBrk="1" fontAlgn="auto" hangingPunct="1">
              <a:spcAft>
                <a:spcPts val="0"/>
              </a:spcAft>
              <a:defRPr/>
            </a:pPr>
            <a:r>
              <a:rPr lang="en-US" dirty="0" smtClean="0"/>
              <a:t>Establishing new foreign subsidiaries</a:t>
            </a:r>
          </a:p>
          <a:p>
            <a:pPr lvl="1" eaLnBrk="1" fontAlgn="auto" hangingPunct="1">
              <a:spcAft>
                <a:spcPts val="0"/>
              </a:spcAft>
              <a:defRPr/>
            </a:pPr>
            <a:r>
              <a:rPr lang="en-US" dirty="0" smtClean="0"/>
              <a:t>Establishing new subsidiaries may be preferred to foreign acquisitions because the operations can be tailored exactly to the firm’s needs. </a:t>
            </a:r>
          </a:p>
          <a:p>
            <a:pPr eaLnBrk="1" fontAlgn="auto" hangingPunct="1">
              <a:spcAft>
                <a:spcPts val="0"/>
              </a:spcAft>
              <a:defRPr/>
            </a:pPr>
            <a:endParaRPr lang="en-US" dirty="0"/>
          </a:p>
        </p:txBody>
      </p:sp>
    </p:spTree>
    <p:extLst>
      <p:ext uri="{BB962C8B-B14F-4D97-AF65-F5344CB8AC3E}">
        <p14:creationId xmlns:p14="http://schemas.microsoft.com/office/powerpoint/2010/main" xmlns="" val="22089420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Text Box 2"/>
          <p:cNvSpPr txBox="1">
            <a:spLocks noChangeArrowheads="1"/>
          </p:cNvSpPr>
          <p:nvPr/>
        </p:nvSpPr>
        <p:spPr bwMode="auto">
          <a:xfrm>
            <a:off x="1866900" y="457200"/>
            <a:ext cx="5410200" cy="711200"/>
          </a:xfrm>
          <a:prstGeom prst="rect">
            <a:avLst/>
          </a:prstGeom>
          <a:solidFill>
            <a:schemeClr val="bg1"/>
          </a:solidFill>
          <a:ln w="9525">
            <a:solidFill>
              <a:schemeClr val="tx1"/>
            </a:solidFill>
            <a:miter lim="800000"/>
            <a:headEnd/>
            <a:tailEnd/>
          </a:ln>
          <a:effectLst>
            <a:outerShdw dist="107763" dir="2700000" algn="ctr" rotWithShape="0">
              <a:schemeClr val="tx2"/>
            </a:outerShdw>
          </a:effectLst>
        </p:spPr>
        <p:txBody>
          <a:bodyPr>
            <a:spAutoFit/>
          </a:bodyPr>
          <a:lstStyle/>
          <a:p>
            <a:pPr algn="ctr">
              <a:spcBef>
                <a:spcPct val="50000"/>
              </a:spcBef>
              <a:defRPr/>
            </a:pPr>
            <a:r>
              <a:rPr lang="en-US" sz="4000" b="1">
                <a:ln w="1905"/>
                <a:effectLst>
                  <a:innerShdw blurRad="69850" dist="43180" dir="5400000">
                    <a:srgbClr val="000000">
                      <a:alpha val="65000"/>
                    </a:srgbClr>
                  </a:innerShdw>
                </a:effectLst>
              </a:rPr>
              <a:t>Business Strategies</a:t>
            </a:r>
          </a:p>
        </p:txBody>
      </p:sp>
      <p:sp>
        <p:nvSpPr>
          <p:cNvPr id="62467" name="Text Box 3"/>
          <p:cNvSpPr txBox="1">
            <a:spLocks noChangeArrowheads="1"/>
          </p:cNvSpPr>
          <p:nvPr/>
        </p:nvSpPr>
        <p:spPr bwMode="auto">
          <a:xfrm>
            <a:off x="842963" y="1660525"/>
            <a:ext cx="7458075" cy="3140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sz="4000"/>
              <a:t>A</a:t>
            </a:r>
            <a:r>
              <a:rPr lang="en-US" sz="4000" b="1"/>
              <a:t> </a:t>
            </a:r>
            <a:r>
              <a:rPr lang="en-US" sz="4000" b="1" i="1"/>
              <a:t>business strategy </a:t>
            </a:r>
            <a:r>
              <a:rPr lang="en-US" sz="4000"/>
              <a:t>is an integrated set of plans and actions designed to enable the business to gain an advantage over its competitors, and in doing so, to maximize its profits.</a:t>
            </a:r>
          </a:p>
        </p:txBody>
      </p:sp>
    </p:spTree>
    <p:extLst>
      <p:ext uri="{BB962C8B-B14F-4D97-AF65-F5344CB8AC3E}">
        <p14:creationId xmlns:p14="http://schemas.microsoft.com/office/powerpoint/2010/main" xmlns="" val="42266676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Text Box 2"/>
          <p:cNvSpPr txBox="1">
            <a:spLocks noChangeArrowheads="1"/>
          </p:cNvSpPr>
          <p:nvPr/>
        </p:nvSpPr>
        <p:spPr bwMode="auto">
          <a:xfrm>
            <a:off x="1866900" y="457200"/>
            <a:ext cx="5410200" cy="711200"/>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ctr">
              <a:spcBef>
                <a:spcPct val="50000"/>
              </a:spcBef>
              <a:defRPr/>
            </a:pPr>
            <a:r>
              <a:rPr lang="en-US" sz="4000" b="1" dirty="0">
                <a:ln w="1905"/>
                <a:solidFill>
                  <a:schemeClr val="tx1"/>
                </a:solidFill>
                <a:effectLst>
                  <a:innerShdw blurRad="69850" dist="43180" dir="5400000">
                    <a:srgbClr val="000000">
                      <a:alpha val="65000"/>
                    </a:srgbClr>
                  </a:innerShdw>
                </a:effectLst>
                <a:latin typeface="Times New Roman" pitchFamily="18" charset="0"/>
              </a:rPr>
              <a:t>Business Strategies</a:t>
            </a:r>
          </a:p>
        </p:txBody>
      </p:sp>
      <p:sp>
        <p:nvSpPr>
          <p:cNvPr id="63491" name="Text Box 3"/>
          <p:cNvSpPr txBox="1">
            <a:spLocks noChangeArrowheads="1"/>
          </p:cNvSpPr>
          <p:nvPr/>
        </p:nvSpPr>
        <p:spPr bwMode="auto">
          <a:xfrm>
            <a:off x="957263" y="1752600"/>
            <a:ext cx="7229475" cy="2289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sz="3600"/>
              <a:t>Under a</a:t>
            </a:r>
            <a:r>
              <a:rPr lang="en-US" sz="3600" b="1"/>
              <a:t> </a:t>
            </a:r>
            <a:r>
              <a:rPr lang="en-US" sz="3600" b="1" i="1"/>
              <a:t>low-cost strategy</a:t>
            </a:r>
            <a:r>
              <a:rPr lang="en-US" sz="3600"/>
              <a:t>, </a:t>
            </a:r>
            <a:r>
              <a:rPr lang="en-US" sz="3600" b="1" i="1"/>
              <a:t> </a:t>
            </a:r>
            <a:r>
              <a:rPr lang="en-US" sz="3600"/>
              <a:t>a business designs and produces products or services of acceptable quality at a cost lower than that of its competitors.</a:t>
            </a:r>
          </a:p>
        </p:txBody>
      </p:sp>
    </p:spTree>
    <p:extLst>
      <p:ext uri="{BB962C8B-B14F-4D97-AF65-F5344CB8AC3E}">
        <p14:creationId xmlns:p14="http://schemas.microsoft.com/office/powerpoint/2010/main" xmlns="" val="253192018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ext Box 2"/>
          <p:cNvSpPr txBox="1">
            <a:spLocks noChangeArrowheads="1"/>
          </p:cNvSpPr>
          <p:nvPr/>
        </p:nvSpPr>
        <p:spPr bwMode="auto">
          <a:xfrm>
            <a:off x="1866900" y="457200"/>
            <a:ext cx="5410200" cy="711200"/>
          </a:xfrm>
          <a:prstGeom prst="rect">
            <a:avLst/>
          </a:prstGeom>
          <a:solidFill>
            <a:schemeClr val="bg1"/>
          </a:solidFill>
          <a:ln>
            <a:headEnd/>
            <a:tailEnd/>
          </a:ln>
        </p:spPr>
        <p:style>
          <a:lnRef idx="2">
            <a:schemeClr val="dk1"/>
          </a:lnRef>
          <a:fillRef idx="1">
            <a:schemeClr val="lt1"/>
          </a:fillRef>
          <a:effectRef idx="0">
            <a:schemeClr val="dk1"/>
          </a:effectRef>
          <a:fontRef idx="minor">
            <a:schemeClr val="dk1"/>
          </a:fontRef>
        </p:style>
        <p:txBody>
          <a:bodyPr>
            <a:spAutoFit/>
          </a:bodyPr>
          <a:lstStyle/>
          <a:p>
            <a:pPr algn="ctr">
              <a:spcBef>
                <a:spcPct val="50000"/>
              </a:spcBef>
              <a:defRPr/>
            </a:pPr>
            <a:r>
              <a:rPr lang="en-US" sz="4000">
                <a:solidFill>
                  <a:schemeClr val="tx1"/>
                </a:solidFill>
                <a:effectLst>
                  <a:outerShdw blurRad="38100" dist="38100" dir="2700000" algn="tl">
                    <a:srgbClr val="000000"/>
                  </a:outerShdw>
                </a:effectLst>
                <a:latin typeface="Times New Roman" pitchFamily="18" charset="0"/>
              </a:rPr>
              <a:t>Business Strategies</a:t>
            </a:r>
          </a:p>
        </p:txBody>
      </p:sp>
      <p:sp>
        <p:nvSpPr>
          <p:cNvPr id="64515" name="Text Box 3"/>
          <p:cNvSpPr txBox="1">
            <a:spLocks noChangeArrowheads="1"/>
          </p:cNvSpPr>
          <p:nvPr/>
        </p:nvSpPr>
        <p:spPr bwMode="auto">
          <a:xfrm>
            <a:off x="533400" y="1752600"/>
            <a:ext cx="8153400" cy="2838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sz="3600"/>
              <a:t>Under a</a:t>
            </a:r>
            <a:r>
              <a:rPr lang="en-US" sz="3600" b="1"/>
              <a:t> </a:t>
            </a:r>
            <a:r>
              <a:rPr lang="en-US" sz="3600" b="1" i="1"/>
              <a:t>differential strategy</a:t>
            </a:r>
            <a:r>
              <a:rPr lang="en-US" sz="3600"/>
              <a:t>, </a:t>
            </a:r>
            <a:r>
              <a:rPr lang="en-US" sz="3600" b="1" i="1"/>
              <a:t> </a:t>
            </a:r>
            <a:r>
              <a:rPr lang="en-US" sz="3600"/>
              <a:t>a business designs and produces products or services that possess unique attributes or characteristics which customers are willing to pay a premium price.</a:t>
            </a:r>
          </a:p>
        </p:txBody>
      </p:sp>
    </p:spTree>
    <p:extLst>
      <p:ext uri="{BB962C8B-B14F-4D97-AF65-F5344CB8AC3E}">
        <p14:creationId xmlns:p14="http://schemas.microsoft.com/office/powerpoint/2010/main" xmlns="" val="71951754"/>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609600" y="2133600"/>
            <a:ext cx="7543800" cy="3046413"/>
          </a:xfrm>
          <a:prstGeom prst="rect">
            <a:avLst/>
          </a:prstGeom>
          <a:noFill/>
          <a:ln>
            <a:noFill/>
          </a:ln>
          <a:effectLst/>
          <a:extLst>
            <a:ext uri="{909E8E84-426E-40DD-AFC4-6F175D3DCCD1}">
              <a14:hiddenFill xmlns:a14="http://schemas.microsoft.com/office/drawing/2010/main" xmlns="">
                <a:solidFill>
                  <a:schemeClr val="accent2"/>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lgn="ctr">
              <a:spcBef>
                <a:spcPct val="50000"/>
              </a:spcBef>
            </a:pPr>
            <a:r>
              <a:rPr lang="en-US" sz="4800"/>
              <a:t>A </a:t>
            </a:r>
            <a:r>
              <a:rPr lang="en-US" sz="4800" i="1"/>
              <a:t>business stakeholder</a:t>
            </a:r>
            <a:r>
              <a:rPr lang="en-US" sz="4800"/>
              <a:t> is a person or entity having an interest in the economic performance of the business.</a:t>
            </a:r>
          </a:p>
        </p:txBody>
      </p:sp>
      <p:sp>
        <p:nvSpPr>
          <p:cNvPr id="168964" name="AutoShape 4"/>
          <p:cNvSpPr>
            <a:spLocks noChangeArrowheads="1"/>
          </p:cNvSpPr>
          <p:nvPr/>
        </p:nvSpPr>
        <p:spPr bwMode="auto">
          <a:xfrm>
            <a:off x="1562100" y="609600"/>
            <a:ext cx="6019800" cy="914400"/>
          </a:xfrm>
          <a:prstGeom prst="roundRect">
            <a:avLst>
              <a:gd name="adj" fmla="val 35000"/>
            </a:avLst>
          </a:prstGeom>
          <a:ln>
            <a:headEnd/>
            <a:tailEnd/>
          </a:ln>
        </p:spPr>
        <p:style>
          <a:lnRef idx="2">
            <a:schemeClr val="dk1"/>
          </a:lnRef>
          <a:fillRef idx="1">
            <a:schemeClr val="lt1"/>
          </a:fillRef>
          <a:effectRef idx="0">
            <a:schemeClr val="dk1"/>
          </a:effectRef>
          <a:fontRef idx="minor">
            <a:schemeClr val="dk1"/>
          </a:fontRef>
        </p:style>
        <p:txBody>
          <a:bodyPr anchor="ctr"/>
          <a:lstStyle/>
          <a:p>
            <a:pPr algn="ctr">
              <a:defRPr/>
            </a:pPr>
            <a:r>
              <a:rPr lang="en-US" sz="4400" b="1">
                <a:ln w="1905"/>
                <a:solidFill>
                  <a:schemeClr val="tx1"/>
                </a:solidFill>
                <a:effectLst>
                  <a:innerShdw blurRad="69850" dist="43180" dir="5400000">
                    <a:srgbClr val="000000">
                      <a:alpha val="65000"/>
                    </a:srgbClr>
                  </a:innerShdw>
                </a:effectLst>
                <a:latin typeface="Times New Roman" pitchFamily="18" charset="0"/>
              </a:rPr>
              <a:t>Business Stakeholders</a:t>
            </a:r>
          </a:p>
        </p:txBody>
      </p:sp>
    </p:spTree>
    <p:extLst>
      <p:ext uri="{BB962C8B-B14F-4D97-AF65-F5344CB8AC3E}">
        <p14:creationId xmlns:p14="http://schemas.microsoft.com/office/powerpoint/2010/main" xmlns="" val="184253324"/>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p:cNvSpPr>
            <a:spLocks noChangeArrowheads="1"/>
          </p:cNvSpPr>
          <p:nvPr/>
        </p:nvSpPr>
        <p:spPr bwMode="auto">
          <a:xfrm>
            <a:off x="1562100" y="609600"/>
            <a:ext cx="6019800" cy="914400"/>
          </a:xfrm>
          <a:prstGeom prst="roundRect">
            <a:avLst>
              <a:gd name="adj" fmla="val 35000"/>
            </a:avLst>
          </a:prstGeom>
          <a:ln>
            <a:headEnd/>
            <a:tailEnd/>
          </a:ln>
        </p:spPr>
        <p:style>
          <a:lnRef idx="2">
            <a:schemeClr val="dk1"/>
          </a:lnRef>
          <a:fillRef idx="1">
            <a:schemeClr val="lt1"/>
          </a:fillRef>
          <a:effectRef idx="0">
            <a:schemeClr val="dk1"/>
          </a:effectRef>
          <a:fontRef idx="minor">
            <a:schemeClr val="dk1"/>
          </a:fontRef>
        </p:style>
        <p:txBody>
          <a:bodyPr anchor="ctr"/>
          <a:lstStyle/>
          <a:p>
            <a:pPr algn="ctr">
              <a:defRPr/>
            </a:pPr>
            <a:r>
              <a:rPr lang="en-US" sz="4400" b="1" dirty="0">
                <a:ln w="1905"/>
                <a:solidFill>
                  <a:schemeClr val="tx1"/>
                </a:solidFill>
                <a:effectLst>
                  <a:innerShdw blurRad="69850" dist="43180" dir="5400000">
                    <a:srgbClr val="000000">
                      <a:alpha val="65000"/>
                    </a:srgbClr>
                  </a:innerShdw>
                </a:effectLst>
                <a:latin typeface="Times New Roman" pitchFamily="18" charset="0"/>
              </a:rPr>
              <a:t>Business Stakeholders</a:t>
            </a:r>
          </a:p>
        </p:txBody>
      </p:sp>
      <p:sp>
        <p:nvSpPr>
          <p:cNvPr id="66563" name="TextBox 2"/>
          <p:cNvSpPr txBox="1">
            <a:spLocks noChangeArrowheads="1"/>
          </p:cNvSpPr>
          <p:nvPr/>
        </p:nvSpPr>
        <p:spPr bwMode="auto">
          <a:xfrm>
            <a:off x="838200" y="2209800"/>
            <a:ext cx="6030913" cy="2554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marL="285750" indent="-285750">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eaLnBrk="1" hangingPunct="1">
              <a:buFont typeface="Arial" pitchFamily="34" charset="0"/>
              <a:buChar char="•"/>
            </a:pPr>
            <a:r>
              <a:rPr lang="en-US" sz="4000" b="1">
                <a:cs typeface="Times New Roman" pitchFamily="18" charset="0"/>
              </a:rPr>
              <a:t>Owners</a:t>
            </a:r>
          </a:p>
          <a:p>
            <a:pPr eaLnBrk="1" hangingPunct="1">
              <a:buFont typeface="Arial" pitchFamily="34" charset="0"/>
              <a:buChar char="•"/>
            </a:pPr>
            <a:r>
              <a:rPr lang="en-US" sz="4000" b="1">
                <a:cs typeface="Times New Roman" pitchFamily="18" charset="0"/>
              </a:rPr>
              <a:t>Banks</a:t>
            </a:r>
          </a:p>
          <a:p>
            <a:pPr eaLnBrk="1" hangingPunct="1">
              <a:buFont typeface="Arial" pitchFamily="34" charset="0"/>
              <a:buChar char="•"/>
            </a:pPr>
            <a:r>
              <a:rPr lang="en-US" sz="4000" b="1">
                <a:cs typeface="Times New Roman" pitchFamily="18" charset="0"/>
              </a:rPr>
              <a:t>Customers</a:t>
            </a:r>
          </a:p>
          <a:p>
            <a:pPr eaLnBrk="1" hangingPunct="1">
              <a:buFont typeface="Arial" pitchFamily="34" charset="0"/>
              <a:buChar char="•"/>
            </a:pPr>
            <a:r>
              <a:rPr lang="en-US" sz="4000" b="1">
                <a:cs typeface="Times New Roman" pitchFamily="18" charset="0"/>
              </a:rPr>
              <a:t>Government Agencies etc</a:t>
            </a:r>
          </a:p>
        </p:txBody>
      </p:sp>
    </p:spTree>
    <p:extLst>
      <p:ext uri="{BB962C8B-B14F-4D97-AF65-F5344CB8AC3E}">
        <p14:creationId xmlns:p14="http://schemas.microsoft.com/office/powerpoint/2010/main" xmlns="" val="2384595127"/>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style>
          <a:lnRef idx="1">
            <a:schemeClr val="accent1"/>
          </a:lnRef>
          <a:fillRef idx="2">
            <a:schemeClr val="accent1"/>
          </a:fillRef>
          <a:effectRef idx="1">
            <a:schemeClr val="accent1"/>
          </a:effectRef>
          <a:fontRef idx="minor">
            <a:schemeClr val="dk1"/>
          </a:fontRef>
        </p:style>
        <p:txBody>
          <a:bodyPr rtlCol="0">
            <a:normAutofit/>
          </a:bodyPr>
          <a:lstStyle/>
          <a:p>
            <a:pPr marL="365760" indent="-256032" eaLnBrk="1" fontAlgn="auto" hangingPunct="1">
              <a:spcAft>
                <a:spcPts val="0"/>
              </a:spcAft>
              <a:defRPr/>
            </a:pPr>
            <a:r>
              <a:rPr lang="en-US" dirty="0">
                <a:solidFill>
                  <a:schemeClr val="tx1"/>
                </a:solidFill>
                <a:latin typeface="Times New Roman" pitchFamily="18" charset="0"/>
                <a:cs typeface="Times New Roman" pitchFamily="18" charset="0"/>
              </a:rPr>
              <a:t>Common Things</a:t>
            </a:r>
          </a:p>
        </p:txBody>
      </p:sp>
      <p:sp>
        <p:nvSpPr>
          <p:cNvPr id="3" name="Content Placeholder 2"/>
          <p:cNvSpPr>
            <a:spLocks noGrp="1"/>
          </p:cNvSpPr>
          <p:nvPr>
            <p:ph idx="1"/>
          </p:nvPr>
        </p:nvSpPr>
        <p:spPr>
          <a:xfrm>
            <a:off x="457200" y="1600200"/>
            <a:ext cx="8229600" cy="4343400"/>
          </a:xfrm>
          <a:ln>
            <a:solidFill>
              <a:schemeClr val="tx2">
                <a:lumMod val="60000"/>
                <a:lumOff val="40000"/>
              </a:schemeClr>
            </a:solidFill>
          </a:ln>
        </p:spPr>
        <p:txBody>
          <a:bodyPr rtlCol="0">
            <a:normAutofit/>
          </a:bodyPr>
          <a:lstStyle/>
          <a:p>
            <a:pPr marL="621792" lvl="1" eaLnBrk="1" fontAlgn="auto" hangingPunct="1">
              <a:spcBef>
                <a:spcPts val="324"/>
              </a:spcBef>
              <a:spcAft>
                <a:spcPts val="0"/>
              </a:spcAft>
              <a:defRPr/>
            </a:pPr>
            <a:r>
              <a:rPr lang="en-US" sz="4400" dirty="0" smtClean="0">
                <a:latin typeface="Times New Roman" pitchFamily="18" charset="0"/>
                <a:cs typeface="Times New Roman" pitchFamily="18" charset="0"/>
              </a:rPr>
              <a:t>Organizational Goals</a:t>
            </a:r>
          </a:p>
          <a:p>
            <a:pPr marL="621792" lvl="1" eaLnBrk="1" fontAlgn="auto" hangingPunct="1">
              <a:spcBef>
                <a:spcPts val="324"/>
              </a:spcBef>
              <a:spcAft>
                <a:spcPts val="0"/>
              </a:spcAft>
              <a:defRPr/>
            </a:pPr>
            <a:r>
              <a:rPr lang="en-US" sz="4400" dirty="0" smtClean="0">
                <a:latin typeface="Times New Roman" pitchFamily="18" charset="0"/>
                <a:cs typeface="Times New Roman" pitchFamily="18" charset="0"/>
              </a:rPr>
              <a:t>Need Information</a:t>
            </a:r>
          </a:p>
        </p:txBody>
      </p:sp>
    </p:spTree>
    <p:extLst>
      <p:ext uri="{BB962C8B-B14F-4D97-AF65-F5344CB8AC3E}">
        <p14:creationId xmlns:p14="http://schemas.microsoft.com/office/powerpoint/2010/main" xmlns="" val="2177446623"/>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lstStyle/>
          <a:p>
            <a:pPr eaLnBrk="1" hangingPunct="1"/>
            <a:r>
              <a:rPr lang="en-US" smtClean="0">
                <a:cs typeface="Times New Roman" pitchFamily="18" charset="0"/>
              </a:rPr>
              <a:t>Organizational Goals</a:t>
            </a:r>
          </a:p>
        </p:txBody>
      </p:sp>
      <p:sp>
        <p:nvSpPr>
          <p:cNvPr id="68611" name="Content Placeholder 2"/>
          <p:cNvSpPr>
            <a:spLocks noGrp="1"/>
          </p:cNvSpPr>
          <p:nvPr>
            <p:ph idx="1"/>
          </p:nvPr>
        </p:nvSpPr>
        <p:spPr/>
        <p:txBody>
          <a:bodyPr/>
          <a:lstStyle/>
          <a:p>
            <a:pPr eaLnBrk="1" hangingPunct="1"/>
            <a:r>
              <a:rPr lang="en-US" b="1" dirty="0" smtClean="0">
                <a:latin typeface="Times New Roman" pitchFamily="18" charset="0"/>
                <a:cs typeface="Times New Roman" pitchFamily="18" charset="0"/>
              </a:rPr>
              <a:t>Profit </a:t>
            </a:r>
            <a:r>
              <a:rPr lang="en-US" b="1" dirty="0" smtClean="0">
                <a:latin typeface="Times New Roman" pitchFamily="18" charset="0"/>
                <a:cs typeface="Times New Roman" pitchFamily="18" charset="0"/>
              </a:rPr>
              <a:t>Making</a:t>
            </a:r>
          </a:p>
          <a:p>
            <a:pPr lvl="1"/>
            <a:r>
              <a:rPr lang="en-US" dirty="0" smtClean="0">
                <a:latin typeface="Times New Roman" pitchFamily="18" charset="0"/>
                <a:cs typeface="Times New Roman" pitchFamily="18" charset="0"/>
              </a:rPr>
              <a:t>Earning Profit</a:t>
            </a:r>
            <a:endParaRPr lang="en-US" dirty="0" smtClean="0">
              <a:latin typeface="Times New Roman" pitchFamily="18" charset="0"/>
              <a:cs typeface="Times New Roman" pitchFamily="18" charset="0"/>
            </a:endParaRPr>
          </a:p>
          <a:p>
            <a:pPr eaLnBrk="1" hangingPunct="1"/>
            <a:r>
              <a:rPr lang="en-US" b="1" dirty="0" smtClean="0">
                <a:latin typeface="Times New Roman" pitchFamily="18" charset="0"/>
                <a:cs typeface="Times New Roman" pitchFamily="18" charset="0"/>
              </a:rPr>
              <a:t>Welfare Work</a:t>
            </a:r>
          </a:p>
          <a:p>
            <a:pPr lvl="1"/>
            <a:r>
              <a:rPr lang="en-US" dirty="0" smtClean="0">
                <a:latin typeface="Times New Roman" pitchFamily="18" charset="0"/>
                <a:cs typeface="Times New Roman" pitchFamily="18" charset="0"/>
              </a:rPr>
              <a:t>Service to the community</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xmlns="" val="2075793820"/>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AutoShape 2"/>
          <p:cNvSpPr>
            <a:spLocks noChangeArrowheads="1"/>
          </p:cNvSpPr>
          <p:nvPr/>
        </p:nvSpPr>
        <p:spPr bwMode="auto">
          <a:xfrm rot="5423837">
            <a:off x="5521325" y="3325813"/>
            <a:ext cx="1143000" cy="1676400"/>
          </a:xfrm>
          <a:prstGeom prst="rightArrow">
            <a:avLst>
              <a:gd name="adj1" fmla="val 50000"/>
              <a:gd name="adj2" fmla="val 25000"/>
            </a:avLst>
          </a:prstGeom>
          <a:ln/>
        </p:spPr>
        <p:style>
          <a:lnRef idx="2">
            <a:schemeClr val="dk1"/>
          </a:lnRef>
          <a:fillRef idx="1">
            <a:schemeClr val="lt1"/>
          </a:fillRef>
          <a:effectRef idx="0">
            <a:schemeClr val="dk1"/>
          </a:effectRef>
          <a:fontRef idx="minor">
            <a:schemeClr val="dk1"/>
          </a:fontRef>
        </p:style>
        <p:txBody>
          <a:bodyPr wrap="none" anchor="ctr"/>
          <a:lstStyle/>
          <a:p>
            <a:pPr>
              <a:defRPr/>
            </a:pPr>
            <a:endParaRPr lang="en-US"/>
          </a:p>
        </p:txBody>
      </p:sp>
      <p:grpSp>
        <p:nvGrpSpPr>
          <p:cNvPr id="69635" name="Group 3"/>
          <p:cNvGrpSpPr>
            <a:grpSpLocks/>
          </p:cNvGrpSpPr>
          <p:nvPr/>
        </p:nvGrpSpPr>
        <p:grpSpPr bwMode="auto">
          <a:xfrm>
            <a:off x="4724400" y="4800600"/>
            <a:ext cx="2667000" cy="1552575"/>
            <a:chOff x="2784" y="3216"/>
            <a:chExt cx="1680" cy="978"/>
          </a:xfrm>
        </p:grpSpPr>
        <p:sp>
          <p:nvSpPr>
            <p:cNvPr id="69645" name="AutoShape 4"/>
            <p:cNvSpPr>
              <a:spLocks noChangeArrowheads="1"/>
            </p:cNvSpPr>
            <p:nvPr/>
          </p:nvSpPr>
          <p:spPr bwMode="auto">
            <a:xfrm>
              <a:off x="2784" y="3408"/>
              <a:ext cx="336" cy="672"/>
            </a:xfrm>
            <a:prstGeom prst="bevel">
              <a:avLst>
                <a:gd name="adj" fmla="val 12500"/>
              </a:avLst>
            </a:prstGeom>
            <a:solidFill>
              <a:srgbClr val="FD8105"/>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5400"/>
                <a:t>2</a:t>
              </a:r>
              <a:endParaRPr lang="en-US" sz="2400"/>
            </a:p>
          </p:txBody>
        </p:sp>
        <p:sp>
          <p:nvSpPr>
            <p:cNvPr id="69646" name="Text Box 5"/>
            <p:cNvSpPr txBox="1">
              <a:spLocks noChangeArrowheads="1"/>
            </p:cNvSpPr>
            <p:nvPr/>
          </p:nvSpPr>
          <p:spPr bwMode="auto">
            <a:xfrm>
              <a:off x="3168" y="3216"/>
              <a:ext cx="1296" cy="9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spcBef>
                  <a:spcPct val="50000"/>
                </a:spcBef>
              </a:pPr>
              <a:r>
                <a:rPr lang="en-US" sz="2400"/>
                <a:t>Assess stakeholders’ informational needs.</a:t>
              </a:r>
            </a:p>
          </p:txBody>
        </p:sp>
      </p:grpSp>
      <p:sp>
        <p:nvSpPr>
          <p:cNvPr id="169990" name="AutoShape 6"/>
          <p:cNvSpPr>
            <a:spLocks noGrp="1" noChangeArrowheads="1"/>
          </p:cNvSpPr>
          <p:nvPr>
            <p:ph type="title"/>
          </p:nvPr>
        </p:nvSpPr>
        <p:spPr>
          <a:xfrm>
            <a:off x="76200" y="228600"/>
            <a:ext cx="8991600" cy="1371600"/>
          </a:xfrm>
          <a:prstGeom prst="roundRect">
            <a:avLst>
              <a:gd name="adj" fmla="val 35000"/>
            </a:avLst>
          </a:prstGeom>
          <a:solidFill>
            <a:schemeClr val="bg1"/>
          </a:solidFill>
          <a:ln>
            <a:solidFill>
              <a:schemeClr val="tx1"/>
            </a:solidFill>
            <a:round/>
            <a:headEnd type="none" w="med" len="med"/>
            <a:tailEnd type="none" w="med" len="med"/>
          </a:ln>
          <a:effectLst>
            <a:outerShdw dist="107763" dir="2700000" algn="ctr" rotWithShape="0">
              <a:schemeClr val="tx2"/>
            </a:outerShdw>
          </a:effectLst>
        </p:spPr>
        <p:txBody>
          <a:bodyPr rtlCol="0">
            <a:normAutofit/>
          </a:bodyPr>
          <a:lstStyle/>
          <a:p>
            <a:pPr eaLnBrk="1" fontAlgn="auto" hangingPunct="1">
              <a:spcAft>
                <a:spcPts val="0"/>
              </a:spcAft>
              <a:defRPr/>
            </a:pPr>
            <a:r>
              <a:rPr lang="en-US" smtClean="0">
                <a:effectLst>
                  <a:outerShdw blurRad="38100" dist="38100" dir="2700000" algn="tl">
                    <a:srgbClr val="000000"/>
                  </a:outerShdw>
                </a:effectLst>
              </a:rPr>
              <a:t>The Process of Providing Information</a:t>
            </a:r>
            <a:endParaRPr lang="en-US" smtClean="0"/>
          </a:p>
        </p:txBody>
      </p:sp>
      <p:grpSp>
        <p:nvGrpSpPr>
          <p:cNvPr id="69637" name="Group 7"/>
          <p:cNvGrpSpPr>
            <a:grpSpLocks/>
          </p:cNvGrpSpPr>
          <p:nvPr/>
        </p:nvGrpSpPr>
        <p:grpSpPr bwMode="auto">
          <a:xfrm>
            <a:off x="2895600" y="2373313"/>
            <a:ext cx="6319838" cy="2035175"/>
            <a:chOff x="1347" y="1632"/>
            <a:chExt cx="3981" cy="1282"/>
          </a:xfrm>
        </p:grpSpPr>
        <p:sp>
          <p:nvSpPr>
            <p:cNvPr id="18444" name="Text Box 9"/>
            <p:cNvSpPr txBox="1">
              <a:spLocks noChangeArrowheads="1"/>
            </p:cNvSpPr>
            <p:nvPr/>
          </p:nvSpPr>
          <p:spPr bwMode="auto">
            <a:xfrm>
              <a:off x="2451" y="1632"/>
              <a:ext cx="1728" cy="288"/>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defRPr/>
              </a:pPr>
              <a:r>
                <a:rPr lang="en-US" sz="2400" b="1" smtClean="0">
                  <a:latin typeface="Times New Roman" pitchFamily="18" charset="0"/>
                </a:rPr>
                <a:t>STAKEHOLDERS</a:t>
              </a:r>
            </a:p>
          </p:txBody>
        </p:sp>
        <p:sp>
          <p:nvSpPr>
            <p:cNvPr id="18445" name="Text Box 10"/>
            <p:cNvSpPr txBox="1">
              <a:spLocks noChangeArrowheads="1"/>
            </p:cNvSpPr>
            <p:nvPr/>
          </p:nvSpPr>
          <p:spPr bwMode="auto">
            <a:xfrm>
              <a:off x="1347" y="1925"/>
              <a:ext cx="1296" cy="989"/>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sz="2400" b="1" smtClean="0">
                  <a:latin typeface="Times New Roman" pitchFamily="18" charset="0"/>
                </a:rPr>
                <a:t>Internal:</a:t>
              </a:r>
            </a:p>
            <a:p>
              <a:pPr>
                <a:defRPr/>
              </a:pPr>
              <a:r>
                <a:rPr lang="en-US" sz="2400" b="1" smtClean="0">
                  <a:latin typeface="Times New Roman" pitchFamily="18" charset="0"/>
                </a:rPr>
                <a:t> Owners, managers, employees </a:t>
              </a:r>
              <a:endParaRPr lang="en-US" sz="2400" smtClean="0">
                <a:latin typeface="Times New Roman" pitchFamily="18" charset="0"/>
              </a:endParaRPr>
            </a:p>
          </p:txBody>
        </p:sp>
        <p:sp>
          <p:nvSpPr>
            <p:cNvPr id="18446" name="Text Box 11"/>
            <p:cNvSpPr txBox="1">
              <a:spLocks noChangeArrowheads="1"/>
            </p:cNvSpPr>
            <p:nvPr/>
          </p:nvSpPr>
          <p:spPr bwMode="auto">
            <a:xfrm>
              <a:off x="3984" y="1913"/>
              <a:ext cx="1344" cy="989"/>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a:spAutoFit/>
            </a:bodyPr>
            <a:lstStyle>
              <a:lvl1pPr marL="114300" indent="-1143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sz="2400" b="1" dirty="0" smtClean="0">
                  <a:latin typeface="Times New Roman" pitchFamily="18" charset="0"/>
                </a:rPr>
                <a:t>External:   Customers, creditors, government </a:t>
              </a:r>
            </a:p>
          </p:txBody>
        </p:sp>
      </p:grpSp>
      <p:sp>
        <p:nvSpPr>
          <p:cNvPr id="170176" name="AutoShape 192"/>
          <p:cNvSpPr>
            <a:spLocks noChangeArrowheads="1"/>
          </p:cNvSpPr>
          <p:nvPr/>
        </p:nvSpPr>
        <p:spPr bwMode="auto">
          <a:xfrm>
            <a:off x="2057400" y="2286000"/>
            <a:ext cx="685800" cy="1600200"/>
          </a:xfrm>
          <a:prstGeom prst="rightArrow">
            <a:avLst>
              <a:gd name="adj1" fmla="val 50000"/>
              <a:gd name="adj2" fmla="val 63889"/>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defRPr/>
            </a:pPr>
            <a:endParaRPr lang="en-US"/>
          </a:p>
        </p:txBody>
      </p:sp>
      <p:grpSp>
        <p:nvGrpSpPr>
          <p:cNvPr id="69639" name="Group 193"/>
          <p:cNvGrpSpPr>
            <a:grpSpLocks/>
          </p:cNvGrpSpPr>
          <p:nvPr/>
        </p:nvGrpSpPr>
        <p:grpSpPr bwMode="auto">
          <a:xfrm>
            <a:off x="457200" y="2393950"/>
            <a:ext cx="2362200" cy="1187450"/>
            <a:chOff x="96" y="1949"/>
            <a:chExt cx="1488" cy="748"/>
          </a:xfrm>
        </p:grpSpPr>
        <p:sp>
          <p:nvSpPr>
            <p:cNvPr id="69640" name="AutoShape 194"/>
            <p:cNvSpPr>
              <a:spLocks noChangeArrowheads="1"/>
            </p:cNvSpPr>
            <p:nvPr/>
          </p:nvSpPr>
          <p:spPr bwMode="auto">
            <a:xfrm>
              <a:off x="96" y="2016"/>
              <a:ext cx="336" cy="672"/>
            </a:xfrm>
            <a:prstGeom prst="bevel">
              <a:avLst>
                <a:gd name="adj" fmla="val 12500"/>
              </a:avLst>
            </a:prstGeom>
            <a:solidFill>
              <a:srgbClr val="FD8105"/>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5400">
                  <a:solidFill>
                    <a:schemeClr val="accent5"/>
                  </a:solidFill>
                </a:rPr>
                <a:t>1</a:t>
              </a:r>
              <a:endParaRPr lang="en-US" sz="2400">
                <a:solidFill>
                  <a:schemeClr val="accent5"/>
                </a:solidFill>
              </a:endParaRPr>
            </a:p>
          </p:txBody>
        </p:sp>
        <p:sp>
          <p:nvSpPr>
            <p:cNvPr id="69641" name="Text Box 195"/>
            <p:cNvSpPr txBox="1">
              <a:spLocks noChangeArrowheads="1"/>
            </p:cNvSpPr>
            <p:nvPr/>
          </p:nvSpPr>
          <p:spPr bwMode="auto">
            <a:xfrm>
              <a:off x="432" y="1949"/>
              <a:ext cx="1152" cy="74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spcBef>
                  <a:spcPct val="50000"/>
                </a:spcBef>
              </a:pPr>
              <a:r>
                <a:rPr lang="en-US" sz="2400"/>
                <a:t>Identify stake-holders.</a:t>
              </a:r>
            </a:p>
          </p:txBody>
        </p:sp>
      </p:grpSp>
    </p:spTree>
    <p:extLst>
      <p:ext uri="{BB962C8B-B14F-4D97-AF65-F5344CB8AC3E}">
        <p14:creationId xmlns:p14="http://schemas.microsoft.com/office/powerpoint/2010/main" xmlns="" val="14458319"/>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Oval 2"/>
          <p:cNvSpPr>
            <a:spLocks noChangeArrowheads="1"/>
          </p:cNvSpPr>
          <p:nvPr/>
        </p:nvSpPr>
        <p:spPr bwMode="auto">
          <a:xfrm>
            <a:off x="3048000" y="2514600"/>
            <a:ext cx="2590800" cy="2181225"/>
          </a:xfrm>
          <a:prstGeom prst="ellipse">
            <a:avLst/>
          </a:prstGeom>
          <a:ln>
            <a:headEnd/>
            <a:tailEnd/>
          </a:ln>
        </p:spPr>
        <p:style>
          <a:lnRef idx="2">
            <a:schemeClr val="dk1"/>
          </a:lnRef>
          <a:fillRef idx="1">
            <a:schemeClr val="lt1"/>
          </a:fillRef>
          <a:effectRef idx="0">
            <a:schemeClr val="dk1"/>
          </a:effectRef>
          <a:fontRef idx="minor">
            <a:schemeClr val="dk1"/>
          </a:fontRef>
        </p:style>
        <p:txBody>
          <a:bodyPr anchor="ctr"/>
          <a:lstStyle/>
          <a:p>
            <a:pPr algn="ctr">
              <a:defRPr/>
            </a:pPr>
            <a:r>
              <a:rPr lang="en-US" sz="2400" b="1" dirty="0">
                <a:ln w="1905"/>
                <a:solidFill>
                  <a:schemeClr val="tx1"/>
                </a:solidFill>
                <a:effectLst>
                  <a:innerShdw blurRad="69850" dist="43180" dir="5400000">
                    <a:srgbClr val="000000">
                      <a:alpha val="65000"/>
                    </a:srgbClr>
                  </a:innerShdw>
                </a:effectLst>
                <a:latin typeface="Times New Roman" pitchFamily="18" charset="0"/>
              </a:rPr>
              <a:t>Accounting Information System</a:t>
            </a:r>
          </a:p>
        </p:txBody>
      </p:sp>
      <p:sp>
        <p:nvSpPr>
          <p:cNvPr id="171011" name="AutoShape 3"/>
          <p:cNvSpPr>
            <a:spLocks noChangeArrowheads="1"/>
          </p:cNvSpPr>
          <p:nvPr/>
        </p:nvSpPr>
        <p:spPr bwMode="auto">
          <a:xfrm>
            <a:off x="5562600" y="3000375"/>
            <a:ext cx="685800" cy="1143000"/>
          </a:xfrm>
          <a:prstGeom prst="leftArrow">
            <a:avLst>
              <a:gd name="adj1" fmla="val 50000"/>
              <a:gd name="adj2" fmla="val 47222"/>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defRPr/>
            </a:pPr>
            <a:endParaRPr lang="en-US"/>
          </a:p>
        </p:txBody>
      </p:sp>
      <p:grpSp>
        <p:nvGrpSpPr>
          <p:cNvPr id="70660" name="Group 4"/>
          <p:cNvGrpSpPr>
            <a:grpSpLocks/>
          </p:cNvGrpSpPr>
          <p:nvPr/>
        </p:nvGrpSpPr>
        <p:grpSpPr bwMode="auto">
          <a:xfrm>
            <a:off x="6248400" y="2438400"/>
            <a:ext cx="2895600" cy="2282825"/>
            <a:chOff x="3792" y="1536"/>
            <a:chExt cx="1824" cy="1438"/>
          </a:xfrm>
        </p:grpSpPr>
        <p:sp>
          <p:nvSpPr>
            <p:cNvPr id="70666" name="Text Box 5"/>
            <p:cNvSpPr txBox="1">
              <a:spLocks noChangeArrowheads="1"/>
            </p:cNvSpPr>
            <p:nvPr/>
          </p:nvSpPr>
          <p:spPr bwMode="auto">
            <a:xfrm>
              <a:off x="4272" y="1536"/>
              <a:ext cx="1344" cy="1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spcBef>
                  <a:spcPct val="50000"/>
                </a:spcBef>
              </a:pPr>
              <a:r>
                <a:rPr lang="en-US" sz="2400"/>
                <a:t>Design the accounting information system to meet stakeholders’ needs.</a:t>
              </a:r>
            </a:p>
          </p:txBody>
        </p:sp>
        <p:sp>
          <p:nvSpPr>
            <p:cNvPr id="70667" name="AutoShape 6"/>
            <p:cNvSpPr>
              <a:spLocks noChangeArrowheads="1"/>
            </p:cNvSpPr>
            <p:nvPr/>
          </p:nvSpPr>
          <p:spPr bwMode="auto">
            <a:xfrm>
              <a:off x="3792" y="1920"/>
              <a:ext cx="384" cy="672"/>
            </a:xfrm>
            <a:prstGeom prst="bevel">
              <a:avLst>
                <a:gd name="adj" fmla="val 12500"/>
              </a:avLst>
            </a:prstGeom>
            <a:solidFill>
              <a:srgbClr val="FD8105"/>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5400"/>
                <a:t>3</a:t>
              </a:r>
              <a:endParaRPr lang="en-US" sz="2400"/>
            </a:p>
          </p:txBody>
        </p:sp>
      </p:grpSp>
      <p:grpSp>
        <p:nvGrpSpPr>
          <p:cNvPr id="70661" name="Group 7"/>
          <p:cNvGrpSpPr>
            <a:grpSpLocks/>
          </p:cNvGrpSpPr>
          <p:nvPr/>
        </p:nvGrpSpPr>
        <p:grpSpPr bwMode="auto">
          <a:xfrm>
            <a:off x="342900" y="2670175"/>
            <a:ext cx="2362200" cy="2282825"/>
            <a:chOff x="0" y="1682"/>
            <a:chExt cx="1488" cy="1438"/>
          </a:xfrm>
        </p:grpSpPr>
        <p:sp>
          <p:nvSpPr>
            <p:cNvPr id="70664" name="AutoShape 8"/>
            <p:cNvSpPr>
              <a:spLocks noChangeArrowheads="1"/>
            </p:cNvSpPr>
            <p:nvPr/>
          </p:nvSpPr>
          <p:spPr bwMode="auto">
            <a:xfrm>
              <a:off x="0" y="1968"/>
              <a:ext cx="336" cy="672"/>
            </a:xfrm>
            <a:prstGeom prst="bevel">
              <a:avLst>
                <a:gd name="adj" fmla="val 12500"/>
              </a:avLst>
            </a:prstGeom>
            <a:solidFill>
              <a:srgbClr val="FD8105"/>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5400"/>
                <a:t>4</a:t>
              </a:r>
              <a:endParaRPr lang="en-US" sz="2400"/>
            </a:p>
          </p:txBody>
        </p:sp>
        <p:sp>
          <p:nvSpPr>
            <p:cNvPr id="70665" name="Text Box 9"/>
            <p:cNvSpPr txBox="1">
              <a:spLocks noChangeArrowheads="1"/>
            </p:cNvSpPr>
            <p:nvPr/>
          </p:nvSpPr>
          <p:spPr bwMode="auto">
            <a:xfrm>
              <a:off x="384" y="1682"/>
              <a:ext cx="1104" cy="14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spcBef>
                  <a:spcPct val="50000"/>
                </a:spcBef>
              </a:pPr>
              <a:r>
                <a:rPr lang="en-US" sz="2400"/>
                <a:t>Record economic data about business activities and events.</a:t>
              </a:r>
            </a:p>
          </p:txBody>
        </p:sp>
      </p:grpSp>
      <p:sp>
        <p:nvSpPr>
          <p:cNvPr id="171018" name="AutoShape 10"/>
          <p:cNvSpPr>
            <a:spLocks noChangeArrowheads="1"/>
          </p:cNvSpPr>
          <p:nvPr/>
        </p:nvSpPr>
        <p:spPr bwMode="auto">
          <a:xfrm>
            <a:off x="2362200" y="2971800"/>
            <a:ext cx="762000" cy="1295400"/>
          </a:xfrm>
          <a:prstGeom prst="rightArrow">
            <a:avLst>
              <a:gd name="adj1" fmla="val 50000"/>
              <a:gd name="adj2" fmla="val 50000"/>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defRPr/>
            </a:pPr>
            <a:endParaRPr lang="en-US"/>
          </a:p>
        </p:txBody>
      </p:sp>
      <p:sp>
        <p:nvSpPr>
          <p:cNvPr id="171020" name="AutoShape 12"/>
          <p:cNvSpPr>
            <a:spLocks noGrp="1" noChangeArrowheads="1"/>
          </p:cNvSpPr>
          <p:nvPr>
            <p:ph type="title"/>
          </p:nvPr>
        </p:nvSpPr>
        <p:spPr>
          <a:xfrm>
            <a:off x="0" y="381000"/>
            <a:ext cx="9144000" cy="1295400"/>
          </a:xfrm>
          <a:prstGeom prst="roundRect">
            <a:avLst>
              <a:gd name="adj" fmla="val 0"/>
            </a:avLst>
          </a:prstGeom>
          <a:solidFill>
            <a:schemeClr val="bg1"/>
          </a:solidFill>
          <a:ln>
            <a:solidFill>
              <a:schemeClr val="tx1"/>
            </a:solidFill>
            <a:round/>
            <a:headEnd type="none" w="med" len="med"/>
            <a:tailEnd type="none" w="med" len="med"/>
          </a:ln>
          <a:effectLst>
            <a:outerShdw dist="107763" dir="2700000" algn="ctr" rotWithShape="0">
              <a:schemeClr val="tx2"/>
            </a:outerShdw>
          </a:effectLst>
        </p:spPr>
        <p:txBody>
          <a:bodyPr rtlCol="0">
            <a:normAutofit/>
          </a:bodyPr>
          <a:lstStyle/>
          <a:p>
            <a:pPr eaLnBrk="1" fontAlgn="auto" hangingPunct="1">
              <a:spcAft>
                <a:spcPts val="0"/>
              </a:spcAft>
              <a:defRPr/>
            </a:pPr>
            <a:r>
              <a:rPr lang="en-US" smtClean="0">
                <a:effectLst>
                  <a:outerShdw blurRad="38100" dist="38100" dir="2700000" algn="tl">
                    <a:srgbClr val="000000"/>
                  </a:outerShdw>
                </a:effectLst>
              </a:rPr>
              <a:t>The Process of Providing Information</a:t>
            </a:r>
            <a:endParaRPr lang="en-US" smtClean="0"/>
          </a:p>
        </p:txBody>
      </p:sp>
    </p:spTree>
    <p:extLst>
      <p:ext uri="{BB962C8B-B14F-4D97-AF65-F5344CB8AC3E}">
        <p14:creationId xmlns:p14="http://schemas.microsoft.com/office/powerpoint/2010/main" xmlns="" val="3183843163"/>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682" name="Group 2"/>
          <p:cNvGrpSpPr>
            <a:grpSpLocks/>
          </p:cNvGrpSpPr>
          <p:nvPr/>
        </p:nvGrpSpPr>
        <p:grpSpPr bwMode="auto">
          <a:xfrm>
            <a:off x="1143000" y="3733800"/>
            <a:ext cx="3048000" cy="1552575"/>
            <a:chOff x="720" y="2352"/>
            <a:chExt cx="1920" cy="978"/>
          </a:xfrm>
        </p:grpSpPr>
        <p:sp>
          <p:nvSpPr>
            <p:cNvPr id="71690" name="AutoShape 3"/>
            <p:cNvSpPr>
              <a:spLocks noChangeArrowheads="1"/>
            </p:cNvSpPr>
            <p:nvPr/>
          </p:nvSpPr>
          <p:spPr bwMode="auto">
            <a:xfrm>
              <a:off x="720" y="2515"/>
              <a:ext cx="336" cy="672"/>
            </a:xfrm>
            <a:prstGeom prst="bevel">
              <a:avLst>
                <a:gd name="adj" fmla="val 12500"/>
              </a:avLst>
            </a:prstGeom>
            <a:solidFill>
              <a:srgbClr val="FD8105"/>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5400"/>
                <a:t>5</a:t>
              </a:r>
              <a:endParaRPr lang="en-US" sz="2400"/>
            </a:p>
          </p:txBody>
        </p:sp>
        <p:sp>
          <p:nvSpPr>
            <p:cNvPr id="71691" name="Text Box 4"/>
            <p:cNvSpPr txBox="1">
              <a:spLocks noChangeArrowheads="1"/>
            </p:cNvSpPr>
            <p:nvPr/>
          </p:nvSpPr>
          <p:spPr bwMode="auto">
            <a:xfrm>
              <a:off x="1104" y="2352"/>
              <a:ext cx="1536" cy="97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lvl1pPr>
                <a:defRPr sz="2800">
                  <a:solidFill>
                    <a:schemeClr val="tx1"/>
                  </a:solidFill>
                  <a:latin typeface="Times New Roman" pitchFamily="18" charset="0"/>
                </a:defRPr>
              </a:lvl1pPr>
              <a:lvl2pPr marL="742950" indent="-285750">
                <a:defRPr sz="2800">
                  <a:solidFill>
                    <a:schemeClr val="tx1"/>
                  </a:solidFill>
                  <a:latin typeface="Times New Roman" pitchFamily="18" charset="0"/>
                </a:defRPr>
              </a:lvl2pPr>
              <a:lvl3pPr marL="1143000" indent="-228600">
                <a:defRPr sz="2800">
                  <a:solidFill>
                    <a:schemeClr val="tx1"/>
                  </a:solidFill>
                  <a:latin typeface="Times New Roman" pitchFamily="18" charset="0"/>
                </a:defRPr>
              </a:lvl3pPr>
              <a:lvl4pPr marL="1600200" indent="-228600">
                <a:defRPr sz="2800">
                  <a:solidFill>
                    <a:schemeClr val="tx1"/>
                  </a:solidFill>
                  <a:latin typeface="Times New Roman" pitchFamily="18" charset="0"/>
                </a:defRPr>
              </a:lvl4pPr>
              <a:lvl5pPr marL="2057400" indent="-228600">
                <a:defRPr sz="2800">
                  <a:solidFill>
                    <a:schemeClr val="tx1"/>
                  </a:solidFill>
                  <a:latin typeface="Times New Roman" pitchFamily="18" charset="0"/>
                </a:defRPr>
              </a:lvl5pPr>
              <a:lvl6pPr marL="2514600" indent="-228600" eaLnBrk="0" fontAlgn="base" hangingPunct="0">
                <a:spcBef>
                  <a:spcPct val="0"/>
                </a:spcBef>
                <a:spcAft>
                  <a:spcPct val="0"/>
                </a:spcAft>
                <a:defRPr sz="2800">
                  <a:solidFill>
                    <a:schemeClr val="tx1"/>
                  </a:solidFill>
                  <a:latin typeface="Times New Roman" pitchFamily="18" charset="0"/>
                </a:defRPr>
              </a:lvl6pPr>
              <a:lvl7pPr marL="2971800" indent="-228600" eaLnBrk="0" fontAlgn="base" hangingPunct="0">
                <a:spcBef>
                  <a:spcPct val="0"/>
                </a:spcBef>
                <a:spcAft>
                  <a:spcPct val="0"/>
                </a:spcAft>
                <a:defRPr sz="2800">
                  <a:solidFill>
                    <a:schemeClr val="tx1"/>
                  </a:solidFill>
                  <a:latin typeface="Times New Roman" pitchFamily="18" charset="0"/>
                </a:defRPr>
              </a:lvl7pPr>
              <a:lvl8pPr marL="3429000" indent="-228600" eaLnBrk="0" fontAlgn="base" hangingPunct="0">
                <a:spcBef>
                  <a:spcPct val="0"/>
                </a:spcBef>
                <a:spcAft>
                  <a:spcPct val="0"/>
                </a:spcAft>
                <a:defRPr sz="2800">
                  <a:solidFill>
                    <a:schemeClr val="tx1"/>
                  </a:solidFill>
                  <a:latin typeface="Times New Roman" pitchFamily="18" charset="0"/>
                </a:defRPr>
              </a:lvl8pPr>
              <a:lvl9pPr marL="3886200" indent="-228600" eaLnBrk="0" fontAlgn="base" hangingPunct="0">
                <a:spcBef>
                  <a:spcPct val="0"/>
                </a:spcBef>
                <a:spcAft>
                  <a:spcPct val="0"/>
                </a:spcAft>
                <a:defRPr sz="2800">
                  <a:solidFill>
                    <a:schemeClr val="tx1"/>
                  </a:solidFill>
                  <a:latin typeface="Times New Roman" pitchFamily="18" charset="0"/>
                </a:defRPr>
              </a:lvl9pPr>
            </a:lstStyle>
            <a:p>
              <a:pPr>
                <a:spcBef>
                  <a:spcPct val="50000"/>
                </a:spcBef>
              </a:pPr>
              <a:r>
                <a:rPr lang="en-US" sz="2400"/>
                <a:t>Prepare accounting reports for stakeholders.</a:t>
              </a:r>
            </a:p>
          </p:txBody>
        </p:sp>
      </p:grpSp>
      <p:sp>
        <p:nvSpPr>
          <p:cNvPr id="172037" name="AutoShape 5"/>
          <p:cNvSpPr>
            <a:spLocks noChangeArrowheads="1"/>
          </p:cNvSpPr>
          <p:nvPr/>
        </p:nvSpPr>
        <p:spPr bwMode="auto">
          <a:xfrm rot="16200000" flipV="1">
            <a:off x="3886200" y="3733800"/>
            <a:ext cx="990600" cy="1600200"/>
          </a:xfrm>
          <a:prstGeom prst="rightArrow">
            <a:avLst>
              <a:gd name="adj1" fmla="val 56944"/>
              <a:gd name="adj2" fmla="val 40708"/>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defRPr/>
            </a:pPr>
            <a:endParaRPr lang="en-US"/>
          </a:p>
        </p:txBody>
      </p:sp>
      <p:sp>
        <p:nvSpPr>
          <p:cNvPr id="172224" name="Oval 192"/>
          <p:cNvSpPr>
            <a:spLocks noChangeArrowheads="1"/>
          </p:cNvSpPr>
          <p:nvPr/>
        </p:nvSpPr>
        <p:spPr bwMode="auto">
          <a:xfrm>
            <a:off x="3276600" y="4876800"/>
            <a:ext cx="2438400" cy="1600200"/>
          </a:xfrm>
          <a:prstGeom prst="ellipse">
            <a:avLst/>
          </a:prstGeom>
          <a:ln>
            <a:headEnd/>
            <a:tailEnd/>
          </a:ln>
        </p:spPr>
        <p:style>
          <a:lnRef idx="2">
            <a:schemeClr val="dk1"/>
          </a:lnRef>
          <a:fillRef idx="1">
            <a:schemeClr val="lt1"/>
          </a:fillRef>
          <a:effectRef idx="0">
            <a:schemeClr val="dk1"/>
          </a:effectRef>
          <a:fontRef idx="minor">
            <a:schemeClr val="dk1"/>
          </a:fontRef>
        </p:style>
        <p:txBody>
          <a:bodyPr anchor="ctr"/>
          <a:lstStyle/>
          <a:p>
            <a:pPr algn="ctr">
              <a:defRPr/>
            </a:pPr>
            <a:r>
              <a:rPr lang="en-US" sz="2400">
                <a:solidFill>
                  <a:schemeClr val="tx1"/>
                </a:solidFill>
                <a:latin typeface="Times New Roman" pitchFamily="18" charset="0"/>
              </a:rPr>
              <a:t>Accounting Information System</a:t>
            </a:r>
          </a:p>
        </p:txBody>
      </p:sp>
      <p:sp>
        <p:nvSpPr>
          <p:cNvPr id="172225" name="AutoShape 193"/>
          <p:cNvSpPr>
            <a:spLocks noChangeArrowheads="1"/>
          </p:cNvSpPr>
          <p:nvPr/>
        </p:nvSpPr>
        <p:spPr bwMode="auto">
          <a:xfrm>
            <a:off x="76200" y="228600"/>
            <a:ext cx="8991600" cy="1371600"/>
          </a:xfrm>
          <a:prstGeom prst="roundRect">
            <a:avLst>
              <a:gd name="adj" fmla="val 35000"/>
            </a:avLst>
          </a:prstGeom>
          <a:ln>
            <a:headEnd/>
            <a:tailEnd/>
          </a:ln>
        </p:spPr>
        <p:style>
          <a:lnRef idx="2">
            <a:schemeClr val="dk1"/>
          </a:lnRef>
          <a:fillRef idx="1">
            <a:schemeClr val="lt1"/>
          </a:fillRef>
          <a:effectRef idx="0">
            <a:schemeClr val="dk1"/>
          </a:effectRef>
          <a:fontRef idx="minor">
            <a:schemeClr val="dk1"/>
          </a:fontRef>
        </p:style>
        <p:txBody>
          <a:bodyPr anchor="ctr"/>
          <a:lstStyle/>
          <a:p>
            <a:pPr algn="ctr">
              <a:defRPr/>
            </a:pPr>
            <a:r>
              <a:rPr lang="en-US" sz="4400" dirty="0">
                <a:solidFill>
                  <a:schemeClr val="tx1"/>
                </a:solidFill>
                <a:effectLst>
                  <a:outerShdw blurRad="38100" dist="38100" dir="2700000" algn="tl">
                    <a:srgbClr val="000000"/>
                  </a:outerShdw>
                </a:effectLst>
                <a:latin typeface="Times New Roman" pitchFamily="18" charset="0"/>
              </a:rPr>
              <a:t>The Process of Providing Information</a:t>
            </a:r>
            <a:endParaRPr lang="en-US" sz="4400" dirty="0">
              <a:solidFill>
                <a:schemeClr val="tx1"/>
              </a:solidFill>
              <a:latin typeface="Times New Roman" pitchFamily="18" charset="0"/>
            </a:endParaRPr>
          </a:p>
        </p:txBody>
      </p:sp>
      <p:grpSp>
        <p:nvGrpSpPr>
          <p:cNvPr id="71686" name="Group 7"/>
          <p:cNvGrpSpPr>
            <a:grpSpLocks/>
          </p:cNvGrpSpPr>
          <p:nvPr/>
        </p:nvGrpSpPr>
        <p:grpSpPr bwMode="auto">
          <a:xfrm>
            <a:off x="1219200" y="1698625"/>
            <a:ext cx="6319838" cy="2035175"/>
            <a:chOff x="1347" y="1632"/>
            <a:chExt cx="3981" cy="1282"/>
          </a:xfrm>
        </p:grpSpPr>
        <p:sp>
          <p:nvSpPr>
            <p:cNvPr id="47" name="Text Box 9"/>
            <p:cNvSpPr txBox="1">
              <a:spLocks noChangeArrowheads="1"/>
            </p:cNvSpPr>
            <p:nvPr/>
          </p:nvSpPr>
          <p:spPr bwMode="auto">
            <a:xfrm>
              <a:off x="2451" y="1632"/>
              <a:ext cx="1728" cy="288"/>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spcBef>
                  <a:spcPct val="50000"/>
                </a:spcBef>
                <a:defRPr/>
              </a:pPr>
              <a:r>
                <a:rPr lang="en-US" sz="2400" b="1" smtClean="0">
                  <a:latin typeface="Times New Roman" pitchFamily="18" charset="0"/>
                </a:rPr>
                <a:t>STAKEHOLDERS</a:t>
              </a:r>
            </a:p>
          </p:txBody>
        </p:sp>
        <p:sp>
          <p:nvSpPr>
            <p:cNvPr id="48" name="Text Box 10"/>
            <p:cNvSpPr txBox="1">
              <a:spLocks noChangeArrowheads="1"/>
            </p:cNvSpPr>
            <p:nvPr/>
          </p:nvSpPr>
          <p:spPr bwMode="auto">
            <a:xfrm>
              <a:off x="1347" y="1925"/>
              <a:ext cx="1296" cy="989"/>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sz="2400" b="1" smtClean="0">
                  <a:latin typeface="Times New Roman" pitchFamily="18" charset="0"/>
                </a:rPr>
                <a:t>Internal:</a:t>
              </a:r>
            </a:p>
            <a:p>
              <a:pPr>
                <a:defRPr/>
              </a:pPr>
              <a:r>
                <a:rPr lang="en-US" sz="2400" b="1" smtClean="0">
                  <a:latin typeface="Times New Roman" pitchFamily="18" charset="0"/>
                </a:rPr>
                <a:t> Owners, managers, employees </a:t>
              </a:r>
              <a:endParaRPr lang="en-US" sz="2400" smtClean="0">
                <a:latin typeface="Times New Roman" pitchFamily="18" charset="0"/>
              </a:endParaRPr>
            </a:p>
          </p:txBody>
        </p:sp>
        <p:sp>
          <p:nvSpPr>
            <p:cNvPr id="49" name="Text Box 11"/>
            <p:cNvSpPr txBox="1">
              <a:spLocks noChangeArrowheads="1"/>
            </p:cNvSpPr>
            <p:nvPr/>
          </p:nvSpPr>
          <p:spPr bwMode="auto">
            <a:xfrm>
              <a:off x="3984" y="1913"/>
              <a:ext cx="1344" cy="989"/>
            </a:xfrm>
            <a:prstGeom prst="rect">
              <a:avLst/>
            </a:prstGeom>
            <a:ln>
              <a:solidFill>
                <a:schemeClr val="tx1"/>
              </a:solidFill>
            </a:ln>
          </p:spPr>
          <p:style>
            <a:lnRef idx="2">
              <a:schemeClr val="dk1"/>
            </a:lnRef>
            <a:fillRef idx="1">
              <a:schemeClr val="lt1"/>
            </a:fillRef>
            <a:effectRef idx="0">
              <a:schemeClr val="dk1"/>
            </a:effectRef>
            <a:fontRef idx="minor">
              <a:schemeClr val="dk1"/>
            </a:fontRef>
          </p:style>
          <p:txBody>
            <a:bodyPr>
              <a:spAutoFit/>
            </a:bodyPr>
            <a:lstStyle>
              <a:lvl1pPr marL="114300" indent="-1143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sz="2400" b="1" dirty="0" smtClean="0">
                  <a:latin typeface="Times New Roman" pitchFamily="18" charset="0"/>
                </a:rPr>
                <a:t>External:   Customers, creditors, government </a:t>
              </a:r>
            </a:p>
          </p:txBody>
        </p:sp>
      </p:grpSp>
    </p:spTree>
    <p:extLst>
      <p:ext uri="{BB962C8B-B14F-4D97-AF65-F5344CB8AC3E}">
        <p14:creationId xmlns:p14="http://schemas.microsoft.com/office/powerpoint/2010/main" xmlns="" val="609692493"/>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rrowheads="1"/>
          </p:cNvSpPr>
          <p:nvPr>
            <p:ph type="title"/>
          </p:nvPr>
        </p:nvSpPr>
        <p:spPr>
          <a:xfrm>
            <a:off x="381000" y="152400"/>
            <a:ext cx="7772400" cy="990600"/>
          </a:xfrm>
        </p:spPr>
        <p:txBody>
          <a:bodyPr lIns="90488" tIns="44450" rIns="90488" bIns="44450" anchor="b"/>
          <a:lstStyle/>
          <a:p>
            <a:pPr eaLnBrk="1" hangingPunct="1"/>
            <a:r>
              <a:rPr lang="en-US" smtClean="0">
                <a:cs typeface="Times New Roman" pitchFamily="18" charset="0"/>
              </a:rPr>
              <a:t>Purpose of Information</a:t>
            </a:r>
          </a:p>
        </p:txBody>
      </p:sp>
      <p:sp>
        <p:nvSpPr>
          <p:cNvPr id="11266" name="Rectangle 3"/>
          <p:cNvSpPr>
            <a:spLocks noGrp="1" noChangeArrowheads="1"/>
          </p:cNvSpPr>
          <p:nvPr>
            <p:ph idx="1"/>
          </p:nvPr>
        </p:nvSpPr>
        <p:spPr>
          <a:xfrm>
            <a:off x="0" y="1371600"/>
            <a:ext cx="9067800" cy="5105400"/>
          </a:xfrm>
          <a:extLst/>
        </p:spPr>
        <p:txBody>
          <a:bodyPr lIns="90488" tIns="44450" rIns="90488" bIns="44450" rtlCol="0">
            <a:noAutofit/>
          </a:bodyPr>
          <a:lstStyle/>
          <a:p>
            <a:pPr lvl="1" eaLnBrk="1" fontAlgn="auto" hangingPunct="1">
              <a:lnSpc>
                <a:spcPct val="90000"/>
              </a:lnSpc>
              <a:spcAft>
                <a:spcPts val="0"/>
              </a:spcAft>
              <a:buFont typeface="Bauhaus 93" pitchFamily="82" charset="0"/>
              <a:buChar char="•"/>
              <a:defRPr/>
            </a:pPr>
            <a:r>
              <a:rPr lang="en-US" dirty="0" smtClean="0">
                <a:latin typeface="Times New Roman" pitchFamily="18" charset="0"/>
                <a:cs typeface="Times New Roman" pitchFamily="18" charset="0"/>
              </a:rPr>
              <a:t>Investors want to know if a company is a good investment.</a:t>
            </a:r>
          </a:p>
          <a:p>
            <a:pPr lvl="4" eaLnBrk="1" fontAlgn="auto" hangingPunct="1">
              <a:lnSpc>
                <a:spcPct val="90000"/>
              </a:lnSpc>
              <a:spcAft>
                <a:spcPts val="0"/>
              </a:spcAft>
              <a:buFont typeface="Bauhaus 93" pitchFamily="82" charset="0"/>
              <a:buChar char="•"/>
              <a:defRPr/>
            </a:pPr>
            <a:endParaRPr lang="en-US" dirty="0" smtClean="0">
              <a:latin typeface="Times New Roman" pitchFamily="18" charset="0"/>
              <a:cs typeface="Times New Roman" pitchFamily="18" charset="0"/>
            </a:endParaRPr>
          </a:p>
          <a:p>
            <a:pPr lvl="1" eaLnBrk="1" fontAlgn="auto" hangingPunct="1">
              <a:lnSpc>
                <a:spcPct val="90000"/>
              </a:lnSpc>
              <a:spcAft>
                <a:spcPts val="0"/>
              </a:spcAft>
              <a:buFont typeface="Bauhaus 93" pitchFamily="82" charset="0"/>
              <a:buChar char="•"/>
              <a:defRPr/>
            </a:pPr>
            <a:r>
              <a:rPr lang="en-US" dirty="0" smtClean="0">
                <a:latin typeface="Times New Roman" pitchFamily="18" charset="0"/>
                <a:cs typeface="Times New Roman" pitchFamily="18" charset="0"/>
              </a:rPr>
              <a:t>Creditors want to know if they should extend credit, how much to extend, and for how long.</a:t>
            </a:r>
          </a:p>
          <a:p>
            <a:pPr lvl="4" eaLnBrk="1" fontAlgn="auto" hangingPunct="1">
              <a:lnSpc>
                <a:spcPct val="90000"/>
              </a:lnSpc>
              <a:spcAft>
                <a:spcPts val="0"/>
              </a:spcAft>
              <a:buFont typeface="Bauhaus 93" pitchFamily="82" charset="0"/>
              <a:buChar char="•"/>
              <a:defRPr/>
            </a:pPr>
            <a:endParaRPr lang="en-US" dirty="0" smtClean="0">
              <a:latin typeface="Times New Roman" pitchFamily="18" charset="0"/>
              <a:cs typeface="Times New Roman" pitchFamily="18" charset="0"/>
            </a:endParaRPr>
          </a:p>
          <a:p>
            <a:pPr lvl="1" eaLnBrk="1" fontAlgn="auto" hangingPunct="1">
              <a:lnSpc>
                <a:spcPct val="90000"/>
              </a:lnSpc>
              <a:spcAft>
                <a:spcPts val="0"/>
              </a:spcAft>
              <a:buFont typeface="Bauhaus 93" pitchFamily="82" charset="0"/>
              <a:buChar char="•"/>
              <a:defRPr/>
            </a:pPr>
            <a:r>
              <a:rPr lang="en-US" dirty="0" smtClean="0">
                <a:latin typeface="Times New Roman" pitchFamily="18" charset="0"/>
                <a:cs typeface="Times New Roman" pitchFamily="18" charset="0"/>
              </a:rPr>
              <a:t>Managers want to know if a new product will be profitable.</a:t>
            </a:r>
          </a:p>
          <a:p>
            <a:pPr lvl="4" eaLnBrk="1" fontAlgn="auto" hangingPunct="1">
              <a:lnSpc>
                <a:spcPct val="90000"/>
              </a:lnSpc>
              <a:spcAft>
                <a:spcPts val="0"/>
              </a:spcAft>
              <a:buFont typeface="Bauhaus 93" pitchFamily="82" charset="0"/>
              <a:buChar char="•"/>
              <a:defRPr/>
            </a:pPr>
            <a:endParaRPr lang="en-US" dirty="0" smtClean="0">
              <a:latin typeface="Times New Roman" pitchFamily="18" charset="0"/>
              <a:cs typeface="Times New Roman" pitchFamily="18" charset="0"/>
            </a:endParaRPr>
          </a:p>
          <a:p>
            <a:pPr lvl="1" eaLnBrk="1" fontAlgn="auto" hangingPunct="1">
              <a:lnSpc>
                <a:spcPct val="90000"/>
              </a:lnSpc>
              <a:spcAft>
                <a:spcPts val="0"/>
              </a:spcAft>
              <a:buFont typeface="Bauhaus 93" pitchFamily="82" charset="0"/>
              <a:buChar char="•"/>
              <a:defRPr/>
            </a:pPr>
            <a:r>
              <a:rPr lang="en-US" dirty="0" smtClean="0">
                <a:latin typeface="Times New Roman" pitchFamily="18" charset="0"/>
                <a:cs typeface="Times New Roman" pitchFamily="18" charset="0"/>
              </a:rPr>
              <a:t>Owners want to know which employees are productive.</a:t>
            </a:r>
          </a:p>
          <a:p>
            <a:pPr lvl="5">
              <a:lnSpc>
                <a:spcPct val="90000"/>
              </a:lnSpc>
              <a:buFont typeface="Bauhaus 93" pitchFamily="82" charset="0"/>
              <a:buChar char="•"/>
              <a:defRPr/>
            </a:pPr>
            <a:endParaRPr lang="en-US" dirty="0" smtClean="0">
              <a:latin typeface="Times New Roman" pitchFamily="18" charset="0"/>
              <a:cs typeface="Times New Roman" pitchFamily="18" charset="0"/>
            </a:endParaRPr>
          </a:p>
          <a:p>
            <a:pPr lvl="1" eaLnBrk="1" fontAlgn="auto" hangingPunct="1">
              <a:lnSpc>
                <a:spcPct val="90000"/>
              </a:lnSpc>
              <a:spcAft>
                <a:spcPts val="0"/>
              </a:spcAft>
              <a:buFont typeface="Bauhaus 93" pitchFamily="82" charset="0"/>
              <a:buChar char="•"/>
              <a:defRPr/>
            </a:pPr>
            <a:r>
              <a:rPr lang="en-US" dirty="0" smtClean="0">
                <a:latin typeface="Times New Roman" pitchFamily="18" charset="0"/>
                <a:cs typeface="Times New Roman" pitchFamily="18" charset="0"/>
              </a:rPr>
              <a:t>Government regulators want to know if financial statements conform to requirements.</a:t>
            </a:r>
          </a:p>
        </p:txBody>
      </p:sp>
    </p:spTree>
    <p:extLst>
      <p:ext uri="{BB962C8B-B14F-4D97-AF65-F5344CB8AC3E}">
        <p14:creationId xmlns:p14="http://schemas.microsoft.com/office/powerpoint/2010/main" xmlns="" val="2527251948"/>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8" name="Rectangle 4"/>
          <p:cNvSpPr>
            <a:spLocks noGrp="1" noChangeArrowheads="1"/>
          </p:cNvSpPr>
          <p:nvPr>
            <p:ph type="ctrTitle"/>
          </p:nvPr>
        </p:nvSpPr>
        <p:spPr>
          <a:xfrm>
            <a:off x="304800" y="1600200"/>
            <a:ext cx="7227888" cy="771525"/>
          </a:xfrm>
        </p:spPr>
        <p:txBody>
          <a:bodyPr rtlCol="0">
            <a:normAutofit fontScale="90000"/>
          </a:bodyPr>
          <a:lstStyle/>
          <a:p>
            <a:pPr eaLnBrk="1" fontAlgn="auto" hangingPunct="1">
              <a:spcAft>
                <a:spcPts val="0"/>
              </a:spcAft>
              <a:defRPr/>
            </a:pPr>
            <a:r>
              <a:rPr lang="en-US" sz="4800" dirty="0" smtClean="0">
                <a:cs typeface="Times New Roman" pitchFamily="18" charset="0"/>
              </a:rPr>
              <a:t>The Purpose of Accounting</a:t>
            </a:r>
          </a:p>
        </p:txBody>
      </p:sp>
      <p:sp>
        <p:nvSpPr>
          <p:cNvPr id="73731" name="Rectangle 5"/>
          <p:cNvSpPr>
            <a:spLocks noGrp="1" noChangeArrowheads="1"/>
          </p:cNvSpPr>
          <p:nvPr>
            <p:ph type="subTitle" idx="1"/>
          </p:nvPr>
        </p:nvSpPr>
        <p:spPr>
          <a:xfrm>
            <a:off x="457200" y="3124200"/>
            <a:ext cx="7467600" cy="2362200"/>
          </a:xfrm>
        </p:spPr>
        <p:txBody>
          <a:bodyPr/>
          <a:lstStyle/>
          <a:p>
            <a:pPr algn="just" eaLnBrk="1" hangingPunct="1"/>
            <a:r>
              <a:rPr lang="en-US" b="1" smtClean="0">
                <a:solidFill>
                  <a:schemeClr val="tx1"/>
                </a:solidFill>
                <a:latin typeface="Times New Roman" pitchFamily="18" charset="0"/>
                <a:cs typeface="Times New Roman" pitchFamily="18" charset="0"/>
              </a:rPr>
              <a:t>The basic purpose of Accounting is to provide </a:t>
            </a:r>
            <a:r>
              <a:rPr lang="en-US" b="1" u="sng" smtClean="0">
                <a:solidFill>
                  <a:schemeClr val="tx1"/>
                </a:solidFill>
                <a:latin typeface="Times New Roman" pitchFamily="18" charset="0"/>
                <a:cs typeface="Times New Roman" pitchFamily="18" charset="0"/>
              </a:rPr>
              <a:t>information</a:t>
            </a:r>
            <a:r>
              <a:rPr lang="en-US" b="1" smtClean="0">
                <a:solidFill>
                  <a:schemeClr val="tx1"/>
                </a:solidFill>
                <a:latin typeface="Times New Roman" pitchFamily="18" charset="0"/>
                <a:cs typeface="Times New Roman" pitchFamily="18" charset="0"/>
              </a:rPr>
              <a:t> to decision makers that is useful in making economic decisions.</a:t>
            </a:r>
          </a:p>
        </p:txBody>
      </p:sp>
    </p:spTree>
    <p:extLst>
      <p:ext uri="{BB962C8B-B14F-4D97-AF65-F5344CB8AC3E}">
        <p14:creationId xmlns:p14="http://schemas.microsoft.com/office/powerpoint/2010/main" xmlns="" val="3034058685"/>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2"/>
          <p:cNvSpPr>
            <a:spLocks noGrp="1"/>
          </p:cNvSpPr>
          <p:nvPr>
            <p:ph type="title"/>
          </p:nvPr>
        </p:nvSpPr>
        <p:spPr/>
        <p:txBody>
          <a:bodyPr/>
          <a:lstStyle/>
          <a:p>
            <a:pPr eaLnBrk="1" hangingPunct="1"/>
            <a:r>
              <a:rPr lang="en-US" smtClean="0">
                <a:cs typeface="Times New Roman" pitchFamily="18" charset="0"/>
              </a:rPr>
              <a:t>Accounting</a:t>
            </a:r>
          </a:p>
        </p:txBody>
      </p:sp>
      <p:sp>
        <p:nvSpPr>
          <p:cNvPr id="74755" name="Content Placeholder 1"/>
          <p:cNvSpPr>
            <a:spLocks noGrp="1"/>
          </p:cNvSpPr>
          <p:nvPr>
            <p:ph idx="1"/>
          </p:nvPr>
        </p:nvSpPr>
        <p:spPr/>
        <p:txBody>
          <a:bodyPr/>
          <a:lstStyle/>
          <a:p>
            <a:pPr eaLnBrk="1" hangingPunct="1"/>
            <a:r>
              <a:rPr lang="en-US" sz="4000" u="sng" smtClean="0">
                <a:latin typeface="Times New Roman" pitchFamily="18" charset="0"/>
                <a:cs typeface="Times New Roman" pitchFamily="18" charset="0"/>
              </a:rPr>
              <a:t>Accounting</a:t>
            </a:r>
            <a:r>
              <a:rPr lang="en-US" sz="4000" smtClean="0">
                <a:latin typeface="Times New Roman" pitchFamily="18" charset="0"/>
                <a:cs typeface="Times New Roman" pitchFamily="18" charset="0"/>
              </a:rPr>
              <a:t> is a process of </a:t>
            </a:r>
          </a:p>
          <a:p>
            <a:pPr lvl="1" eaLnBrk="1" hangingPunct="1"/>
            <a:r>
              <a:rPr lang="en-US" sz="3600" smtClean="0">
                <a:latin typeface="Times New Roman" pitchFamily="18" charset="0"/>
                <a:cs typeface="Times New Roman" pitchFamily="18" charset="0"/>
              </a:rPr>
              <a:t>Identifying, </a:t>
            </a:r>
          </a:p>
          <a:p>
            <a:pPr lvl="1" eaLnBrk="1" hangingPunct="1"/>
            <a:r>
              <a:rPr lang="en-US" sz="3600" smtClean="0">
                <a:latin typeface="Times New Roman" pitchFamily="18" charset="0"/>
                <a:cs typeface="Times New Roman" pitchFamily="18" charset="0"/>
              </a:rPr>
              <a:t>Recording, </a:t>
            </a:r>
          </a:p>
          <a:p>
            <a:pPr lvl="1" eaLnBrk="1" hangingPunct="1"/>
            <a:r>
              <a:rPr lang="en-US" sz="3600" smtClean="0">
                <a:latin typeface="Times New Roman" pitchFamily="18" charset="0"/>
                <a:cs typeface="Times New Roman" pitchFamily="18" charset="0"/>
              </a:rPr>
              <a:t>Summarizing, and </a:t>
            </a:r>
          </a:p>
          <a:p>
            <a:pPr lvl="1" eaLnBrk="1" hangingPunct="1"/>
            <a:r>
              <a:rPr lang="en-US" sz="3600" smtClean="0">
                <a:latin typeface="Times New Roman" pitchFamily="18" charset="0"/>
                <a:cs typeface="Times New Roman" pitchFamily="18" charset="0"/>
              </a:rPr>
              <a:t>Reporting economic information to decision makers</a:t>
            </a:r>
          </a:p>
          <a:p>
            <a:pPr eaLnBrk="1" hangingPunct="1"/>
            <a:endParaRPr lang="en-US" smtClean="0"/>
          </a:p>
        </p:txBody>
      </p:sp>
    </p:spTree>
    <p:extLst>
      <p:ext uri="{BB962C8B-B14F-4D97-AF65-F5344CB8AC3E}">
        <p14:creationId xmlns:p14="http://schemas.microsoft.com/office/powerpoint/2010/main" xmlns="" val="2795529675"/>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style>
          <a:lnRef idx="1">
            <a:schemeClr val="accent1"/>
          </a:lnRef>
          <a:fillRef idx="2">
            <a:schemeClr val="accent1"/>
          </a:fillRef>
          <a:effectRef idx="1">
            <a:schemeClr val="accent1"/>
          </a:effectRef>
          <a:fontRef idx="minor">
            <a:schemeClr val="dk1"/>
          </a:fontRef>
        </p:style>
        <p:txBody>
          <a:bodyPr rtlCol="0">
            <a:normAutofit/>
          </a:bodyPr>
          <a:lstStyle/>
          <a:p>
            <a:pPr eaLnBrk="1" fontAlgn="auto" hangingPunct="1">
              <a:spcAft>
                <a:spcPts val="0"/>
              </a:spcAft>
              <a:defRPr/>
            </a:pPr>
            <a:r>
              <a:rPr lang="en-US" dirty="0" smtClean="0"/>
              <a:t>Accounting System</a:t>
            </a:r>
            <a:br>
              <a:rPr lang="en-US" dirty="0" smtClean="0"/>
            </a:br>
            <a:r>
              <a:rPr lang="en-US" sz="1800" dirty="0"/>
              <a:t>A</a:t>
            </a:r>
            <a:r>
              <a:rPr lang="en-US" sz="1800" dirty="0" smtClean="0"/>
              <a:t>ccumulates data for use in both financial and managerial accounting</a:t>
            </a:r>
            <a:endParaRPr lang="en-US" sz="1800" dirty="0"/>
          </a:p>
        </p:txBody>
      </p:sp>
      <p:sp>
        <p:nvSpPr>
          <p:cNvPr id="4" name="TextBox 3"/>
          <p:cNvSpPr txBox="1"/>
          <p:nvPr/>
        </p:nvSpPr>
        <p:spPr>
          <a:xfrm>
            <a:off x="2743200" y="1943100"/>
            <a:ext cx="2743200" cy="1016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b="1" dirty="0"/>
              <a:t>Accounting System</a:t>
            </a:r>
          </a:p>
          <a:p>
            <a:pPr algn="ctr" fontAlgn="auto">
              <a:spcBef>
                <a:spcPts val="0"/>
              </a:spcBef>
              <a:spcAft>
                <a:spcPts val="0"/>
              </a:spcAft>
              <a:defRPr/>
            </a:pPr>
            <a:endParaRPr lang="en-US" sz="1400" dirty="0"/>
          </a:p>
          <a:p>
            <a:pPr algn="ctr" fontAlgn="auto">
              <a:spcBef>
                <a:spcPts val="0"/>
              </a:spcBef>
              <a:spcAft>
                <a:spcPts val="0"/>
              </a:spcAft>
              <a:defRPr/>
            </a:pPr>
            <a:r>
              <a:rPr lang="en-US" sz="1400" dirty="0"/>
              <a:t>Accumulates cost information</a:t>
            </a:r>
          </a:p>
        </p:txBody>
      </p:sp>
      <p:sp>
        <p:nvSpPr>
          <p:cNvPr id="5" name="TextBox 4"/>
          <p:cNvSpPr txBox="1"/>
          <p:nvPr/>
        </p:nvSpPr>
        <p:spPr>
          <a:xfrm>
            <a:off x="4932363" y="3987800"/>
            <a:ext cx="4059237" cy="1169988"/>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b="1" dirty="0"/>
              <a:t>Managerial Accounting</a:t>
            </a:r>
          </a:p>
          <a:p>
            <a:pPr algn="ctr" fontAlgn="auto">
              <a:spcBef>
                <a:spcPts val="0"/>
              </a:spcBef>
              <a:spcAft>
                <a:spcPts val="0"/>
              </a:spcAft>
              <a:defRPr/>
            </a:pPr>
            <a:endParaRPr lang="en-US" sz="1400" dirty="0"/>
          </a:p>
        </p:txBody>
      </p:sp>
      <p:sp>
        <p:nvSpPr>
          <p:cNvPr id="6" name="TextBox 5"/>
          <p:cNvSpPr txBox="1"/>
          <p:nvPr/>
        </p:nvSpPr>
        <p:spPr>
          <a:xfrm>
            <a:off x="1031875" y="3924300"/>
            <a:ext cx="3235325" cy="13843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b="1" dirty="0"/>
              <a:t>Financial Accounting</a:t>
            </a:r>
          </a:p>
          <a:p>
            <a:pPr algn="ctr" fontAlgn="auto">
              <a:spcBef>
                <a:spcPts val="0"/>
              </a:spcBef>
              <a:spcAft>
                <a:spcPts val="0"/>
              </a:spcAft>
              <a:defRPr/>
            </a:pPr>
            <a:endParaRPr lang="en-US" sz="1400" dirty="0"/>
          </a:p>
          <a:p>
            <a:pPr algn="ctr" fontAlgn="auto">
              <a:spcBef>
                <a:spcPts val="0"/>
              </a:spcBef>
              <a:spcAft>
                <a:spcPts val="0"/>
              </a:spcAft>
              <a:defRPr/>
            </a:pPr>
            <a:endParaRPr lang="en-US" sz="1400" dirty="0"/>
          </a:p>
        </p:txBody>
      </p:sp>
      <p:cxnSp>
        <p:nvCxnSpPr>
          <p:cNvPr id="8" name="Straight Arrow Connector 7"/>
          <p:cNvCxnSpPr>
            <a:endCxn id="6" idx="0"/>
          </p:cNvCxnSpPr>
          <p:nvPr/>
        </p:nvCxnSpPr>
        <p:spPr>
          <a:xfrm flipH="1">
            <a:off x="2649538" y="3009900"/>
            <a:ext cx="398462"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16200000" flipH="1">
            <a:off x="5181600" y="3048000"/>
            <a:ext cx="914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44486674"/>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pPr eaLnBrk="1" hangingPunct="1"/>
            <a:r>
              <a:rPr lang="en-US" smtClean="0">
                <a:cs typeface="Times New Roman" pitchFamily="18" charset="0"/>
              </a:rPr>
              <a:t>Financial Accounting</a:t>
            </a:r>
          </a:p>
        </p:txBody>
      </p:sp>
      <p:sp>
        <p:nvSpPr>
          <p:cNvPr id="76803" name="Content Placeholder 2"/>
          <p:cNvSpPr>
            <a:spLocks noGrp="1"/>
          </p:cNvSpPr>
          <p:nvPr>
            <p:ph idx="1"/>
          </p:nvPr>
        </p:nvSpPr>
        <p:spPr/>
        <p:txBody>
          <a:bodyPr/>
          <a:lstStyle/>
          <a:p>
            <a:pPr eaLnBrk="1" hangingPunct="1"/>
            <a:r>
              <a:rPr lang="en-US" sz="3600" smtClean="0">
                <a:latin typeface="Times New Roman" pitchFamily="18" charset="0"/>
                <a:cs typeface="Times New Roman" pitchFamily="18" charset="0"/>
              </a:rPr>
              <a:t>Financial accounting - focuses on the specific needs of decision makers </a:t>
            </a:r>
            <a:r>
              <a:rPr lang="en-US" sz="3600" u="sng" smtClean="0">
                <a:latin typeface="Times New Roman" pitchFamily="18" charset="0"/>
                <a:cs typeface="Times New Roman" pitchFamily="18" charset="0"/>
              </a:rPr>
              <a:t>external to the organization</a:t>
            </a:r>
            <a:r>
              <a:rPr lang="en-US" sz="3600" smtClean="0">
                <a:latin typeface="Times New Roman" pitchFamily="18" charset="0"/>
                <a:cs typeface="Times New Roman" pitchFamily="18" charset="0"/>
              </a:rPr>
              <a:t>, such as stockholders, suppliers, banks, and government agencies i.e. annual reports, quarterly reports, semi annual reports.  </a:t>
            </a:r>
          </a:p>
          <a:p>
            <a:pPr eaLnBrk="1" hangingPunct="1"/>
            <a:endParaRPr lang="en-US" smtClean="0">
              <a:latin typeface="Times New Roman" pitchFamily="18" charset="0"/>
              <a:cs typeface="Times New Roman" pitchFamily="18" charset="0"/>
            </a:endParaRPr>
          </a:p>
        </p:txBody>
      </p:sp>
    </p:spTree>
    <p:extLst>
      <p:ext uri="{BB962C8B-B14F-4D97-AF65-F5344CB8AC3E}">
        <p14:creationId xmlns:p14="http://schemas.microsoft.com/office/powerpoint/2010/main" xmlns="" val="529955788"/>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pPr eaLnBrk="1" hangingPunct="1"/>
            <a:r>
              <a:rPr lang="en-US" smtClean="0">
                <a:cs typeface="Times New Roman" pitchFamily="18" charset="0"/>
              </a:rPr>
              <a:t>Financial Statements</a:t>
            </a:r>
          </a:p>
        </p:txBody>
      </p:sp>
      <p:sp>
        <p:nvSpPr>
          <p:cNvPr id="77827" name="Content Placeholder 2"/>
          <p:cNvSpPr>
            <a:spLocks noGrp="1"/>
          </p:cNvSpPr>
          <p:nvPr>
            <p:ph idx="1"/>
          </p:nvPr>
        </p:nvSpPr>
        <p:spPr/>
        <p:txBody>
          <a:bodyPr/>
          <a:lstStyle/>
          <a:p>
            <a:pPr eaLnBrk="1" hangingPunct="1"/>
            <a:r>
              <a:rPr lang="en-US" b="1" smtClean="0">
                <a:latin typeface="Times New Roman" pitchFamily="18" charset="0"/>
                <a:cs typeface="Times New Roman" pitchFamily="18" charset="0"/>
              </a:rPr>
              <a:t>Balance Sheet</a:t>
            </a:r>
          </a:p>
          <a:p>
            <a:pPr eaLnBrk="1" hangingPunct="1"/>
            <a:r>
              <a:rPr lang="en-US" b="1" smtClean="0">
                <a:latin typeface="Times New Roman" pitchFamily="18" charset="0"/>
                <a:cs typeface="Times New Roman" pitchFamily="18" charset="0"/>
              </a:rPr>
              <a:t>Income Statement</a:t>
            </a:r>
          </a:p>
          <a:p>
            <a:pPr eaLnBrk="1" hangingPunct="1"/>
            <a:r>
              <a:rPr lang="en-US" b="1" smtClean="0">
                <a:latin typeface="Times New Roman" pitchFamily="18" charset="0"/>
                <a:cs typeface="Times New Roman" pitchFamily="18" charset="0"/>
              </a:rPr>
              <a:t>Cash Flow Statement</a:t>
            </a:r>
          </a:p>
          <a:p>
            <a:pPr eaLnBrk="1" hangingPunct="1"/>
            <a:r>
              <a:rPr lang="en-US" b="1" smtClean="0">
                <a:latin typeface="Times New Roman" pitchFamily="18" charset="0"/>
                <a:cs typeface="Times New Roman" pitchFamily="18" charset="0"/>
              </a:rPr>
              <a:t>Statement of Changes in Owner’s Equity</a:t>
            </a:r>
          </a:p>
          <a:p>
            <a:pPr lvl="1" eaLnBrk="1" hangingPunct="1"/>
            <a:r>
              <a:rPr lang="en-US" b="1" smtClean="0">
                <a:latin typeface="Times New Roman" pitchFamily="18" charset="0"/>
                <a:cs typeface="Times New Roman" pitchFamily="18" charset="0"/>
              </a:rPr>
              <a:t>Notes</a:t>
            </a:r>
          </a:p>
        </p:txBody>
      </p:sp>
    </p:spTree>
    <p:extLst>
      <p:ext uri="{BB962C8B-B14F-4D97-AF65-F5344CB8AC3E}">
        <p14:creationId xmlns:p14="http://schemas.microsoft.com/office/powerpoint/2010/main" xmlns="" val="1720030348"/>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pPr eaLnBrk="1" hangingPunct="1"/>
            <a:r>
              <a:rPr lang="en-US" smtClean="0">
                <a:cs typeface="Times New Roman" pitchFamily="18" charset="0"/>
              </a:rPr>
              <a:t>Financial Statements</a:t>
            </a:r>
          </a:p>
        </p:txBody>
      </p:sp>
      <p:sp>
        <p:nvSpPr>
          <p:cNvPr id="3" name="Content Placeholder 2"/>
          <p:cNvSpPr>
            <a:spLocks noGrp="1"/>
          </p:cNvSpPr>
          <p:nvPr>
            <p:ph idx="1"/>
          </p:nvPr>
        </p:nvSpPr>
        <p:spPr/>
        <p:txBody>
          <a:bodyPr rtlCol="0">
            <a:normAutofit fontScale="77500" lnSpcReduction="20000"/>
          </a:bodyPr>
          <a:lstStyle/>
          <a:p>
            <a:pPr marL="365760" indent="-256032" eaLnBrk="1" fontAlgn="auto" hangingPunct="1">
              <a:spcAft>
                <a:spcPts val="0"/>
              </a:spcAft>
              <a:buFont typeface="Wingdings 3"/>
              <a:buChar char=""/>
              <a:defRPr/>
            </a:pPr>
            <a:r>
              <a:rPr lang="en-US" b="1" dirty="0" smtClean="0">
                <a:latin typeface="Times New Roman" pitchFamily="18" charset="0"/>
                <a:cs typeface="Times New Roman" pitchFamily="18" charset="0"/>
              </a:rPr>
              <a:t>Balance Sheet</a:t>
            </a:r>
          </a:p>
          <a:p>
            <a:pPr marL="621792" lvl="1" eaLnBrk="1" fontAlgn="auto" hangingPunct="1">
              <a:spcBef>
                <a:spcPts val="324"/>
              </a:spcBef>
              <a:spcAft>
                <a:spcPts val="0"/>
              </a:spcAft>
              <a:buFont typeface="Verdana"/>
              <a:buChar char="◦"/>
              <a:defRPr/>
            </a:pPr>
            <a:r>
              <a:rPr lang="en-US" b="1" dirty="0" smtClean="0">
                <a:latin typeface="Times New Roman" pitchFamily="18" charset="0"/>
                <a:cs typeface="Times New Roman" pitchFamily="18" charset="0"/>
              </a:rPr>
              <a:t>Shows financial position of the company for a specific point in time/date i.e. 31</a:t>
            </a:r>
            <a:r>
              <a:rPr lang="en-US" b="1" baseline="30000" dirty="0" smtClean="0">
                <a:latin typeface="Times New Roman" pitchFamily="18" charset="0"/>
                <a:cs typeface="Times New Roman" pitchFamily="18" charset="0"/>
              </a:rPr>
              <a:t>st</a:t>
            </a:r>
            <a:r>
              <a:rPr lang="en-US" b="1" dirty="0" smtClean="0">
                <a:latin typeface="Times New Roman" pitchFamily="18" charset="0"/>
                <a:cs typeface="Times New Roman" pitchFamily="18" charset="0"/>
              </a:rPr>
              <a:t> December 2010, 30</a:t>
            </a:r>
            <a:r>
              <a:rPr lang="en-US" b="1" baseline="30000" dirty="0" smtClean="0">
                <a:latin typeface="Times New Roman" pitchFamily="18" charset="0"/>
                <a:cs typeface="Times New Roman" pitchFamily="18" charset="0"/>
              </a:rPr>
              <a:t>th</a:t>
            </a:r>
            <a:r>
              <a:rPr lang="en-US" b="1" dirty="0" smtClean="0">
                <a:latin typeface="Times New Roman" pitchFamily="18" charset="0"/>
                <a:cs typeface="Times New Roman" pitchFamily="18" charset="0"/>
              </a:rPr>
              <a:t> June 2010 etc. </a:t>
            </a:r>
          </a:p>
          <a:p>
            <a:pPr marL="621792" lvl="1" eaLnBrk="1" fontAlgn="auto" hangingPunct="1">
              <a:spcBef>
                <a:spcPts val="324"/>
              </a:spcBef>
              <a:spcAft>
                <a:spcPts val="0"/>
              </a:spcAft>
              <a:buFont typeface="Verdana"/>
              <a:buChar char="◦"/>
              <a:defRPr/>
            </a:pPr>
            <a:endParaRPr lang="en-US" b="1" dirty="0" smtClean="0">
              <a:latin typeface="Times New Roman" pitchFamily="18" charset="0"/>
              <a:cs typeface="Times New Roman" pitchFamily="18" charset="0"/>
            </a:endParaRPr>
          </a:p>
          <a:p>
            <a:pPr marL="365760" indent="-256032" eaLnBrk="1" fontAlgn="auto" hangingPunct="1">
              <a:spcAft>
                <a:spcPts val="0"/>
              </a:spcAft>
              <a:buFont typeface="Wingdings 3"/>
              <a:buChar char=""/>
              <a:defRPr/>
            </a:pPr>
            <a:r>
              <a:rPr lang="en-US" b="1" dirty="0" smtClean="0">
                <a:latin typeface="Times New Roman" pitchFamily="18" charset="0"/>
                <a:cs typeface="Times New Roman" pitchFamily="18" charset="0"/>
              </a:rPr>
              <a:t>Income Statement</a:t>
            </a:r>
          </a:p>
          <a:p>
            <a:pPr marL="621792" lvl="1" eaLnBrk="1" fontAlgn="auto" hangingPunct="1">
              <a:spcBef>
                <a:spcPts val="324"/>
              </a:spcBef>
              <a:spcAft>
                <a:spcPts val="0"/>
              </a:spcAft>
              <a:buFont typeface="Verdana"/>
              <a:buChar char="◦"/>
              <a:defRPr/>
            </a:pPr>
            <a:r>
              <a:rPr lang="en-US" b="1" dirty="0" smtClean="0">
                <a:latin typeface="Times New Roman" pitchFamily="18" charset="0"/>
                <a:cs typeface="Times New Roman" pitchFamily="18" charset="0"/>
              </a:rPr>
              <a:t>Shows net results of business operations for a specific period of time i.e. a week, month, semi-annual, Annual</a:t>
            </a:r>
          </a:p>
          <a:p>
            <a:pPr marL="621792" lvl="1" eaLnBrk="1" fontAlgn="auto" hangingPunct="1">
              <a:spcBef>
                <a:spcPts val="324"/>
              </a:spcBef>
              <a:spcAft>
                <a:spcPts val="0"/>
              </a:spcAft>
              <a:buFont typeface="Verdana"/>
              <a:buChar char="◦"/>
              <a:defRPr/>
            </a:pPr>
            <a:endParaRPr lang="en-US" b="1" dirty="0" smtClean="0">
              <a:latin typeface="Times New Roman" pitchFamily="18" charset="0"/>
              <a:cs typeface="Times New Roman" pitchFamily="18" charset="0"/>
            </a:endParaRPr>
          </a:p>
          <a:p>
            <a:pPr marL="365760" indent="-256032" eaLnBrk="1" fontAlgn="auto" hangingPunct="1">
              <a:spcAft>
                <a:spcPts val="0"/>
              </a:spcAft>
              <a:buFont typeface="Wingdings 3"/>
              <a:buChar char=""/>
              <a:defRPr/>
            </a:pPr>
            <a:r>
              <a:rPr lang="en-US" b="1" dirty="0" smtClean="0">
                <a:latin typeface="Times New Roman" pitchFamily="18" charset="0"/>
                <a:cs typeface="Times New Roman" pitchFamily="18" charset="0"/>
              </a:rPr>
              <a:t>Cash Flow Statement</a:t>
            </a:r>
          </a:p>
          <a:p>
            <a:pPr marL="621792" lvl="1" eaLnBrk="1" fontAlgn="auto" hangingPunct="1">
              <a:spcBef>
                <a:spcPts val="324"/>
              </a:spcBef>
              <a:spcAft>
                <a:spcPts val="0"/>
              </a:spcAft>
              <a:buFont typeface="Verdana"/>
              <a:buChar char="◦"/>
              <a:defRPr/>
            </a:pPr>
            <a:r>
              <a:rPr lang="en-US" b="1" dirty="0" smtClean="0">
                <a:latin typeface="Times New Roman" pitchFamily="18" charset="0"/>
                <a:cs typeface="Times New Roman" pitchFamily="18" charset="0"/>
              </a:rPr>
              <a:t>Shows inflow-outflow of funds for a specific period of time.</a:t>
            </a:r>
          </a:p>
          <a:p>
            <a:pPr marL="621792" lvl="1" eaLnBrk="1" fontAlgn="auto" hangingPunct="1">
              <a:spcBef>
                <a:spcPts val="324"/>
              </a:spcBef>
              <a:spcAft>
                <a:spcPts val="0"/>
              </a:spcAft>
              <a:buFont typeface="Verdana"/>
              <a:buChar char="◦"/>
              <a:defRPr/>
            </a:pPr>
            <a:endParaRPr lang="en-US" b="1" dirty="0" smtClean="0">
              <a:latin typeface="Times New Roman" pitchFamily="18" charset="0"/>
              <a:cs typeface="Times New Roman" pitchFamily="18" charset="0"/>
            </a:endParaRPr>
          </a:p>
          <a:p>
            <a:pPr marL="365760" indent="-256032" eaLnBrk="1" fontAlgn="auto" hangingPunct="1">
              <a:spcAft>
                <a:spcPts val="0"/>
              </a:spcAft>
              <a:buFont typeface="Wingdings 3"/>
              <a:buChar char=""/>
              <a:defRPr/>
            </a:pPr>
            <a:r>
              <a:rPr lang="en-US" b="1" dirty="0" smtClean="0">
                <a:latin typeface="Times New Roman" pitchFamily="18" charset="0"/>
                <a:cs typeface="Times New Roman" pitchFamily="18" charset="0"/>
              </a:rPr>
              <a:t>Statement of Changes in Owner’s Equity</a:t>
            </a:r>
          </a:p>
          <a:p>
            <a:pPr marL="621792" lvl="1" eaLnBrk="1" fontAlgn="auto" hangingPunct="1">
              <a:spcBef>
                <a:spcPts val="324"/>
              </a:spcBef>
              <a:spcAft>
                <a:spcPts val="0"/>
              </a:spcAft>
              <a:buFont typeface="Verdana"/>
              <a:buChar char="◦"/>
              <a:defRPr/>
            </a:pPr>
            <a:r>
              <a:rPr lang="en-US" b="1" dirty="0" smtClean="0">
                <a:latin typeface="Times New Roman" pitchFamily="18" charset="0"/>
                <a:cs typeface="Times New Roman" pitchFamily="18" charset="0"/>
              </a:rPr>
              <a:t>Shows changes incurred in the total equity for a specific period of time</a:t>
            </a:r>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xmlns="" val="3028550896"/>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4" name="Rectangle 2"/>
          <p:cNvSpPr>
            <a:spLocks noGrp="1" noRot="1" noChangeArrowheads="1"/>
          </p:cNvSpPr>
          <p:nvPr>
            <p:ph type="title"/>
          </p:nvPr>
        </p:nvSpPr>
        <p:spPr/>
        <p:txBody>
          <a:bodyPr lIns="90488" tIns="44450" rIns="90488" bIns="44450" anchor="b"/>
          <a:lstStyle/>
          <a:p>
            <a:pPr eaLnBrk="1" hangingPunct="1"/>
            <a:r>
              <a:rPr lang="en-US" b="1" dirty="0" smtClean="0">
                <a:latin typeface="Times New Roman" pitchFamily="18" charset="0"/>
                <a:cs typeface="Times New Roman" pitchFamily="18" charset="0"/>
              </a:rPr>
              <a:t>The Balance Sheet</a:t>
            </a:r>
          </a:p>
        </p:txBody>
      </p:sp>
      <p:sp>
        <p:nvSpPr>
          <p:cNvPr id="35843" name="Rectangle 3"/>
          <p:cNvSpPr>
            <a:spLocks noGrp="1" noChangeArrowheads="1"/>
          </p:cNvSpPr>
          <p:nvPr>
            <p:ph idx="1"/>
          </p:nvPr>
        </p:nvSpPr>
        <p:spPr>
          <a:xfrm>
            <a:off x="457200" y="1600200"/>
            <a:ext cx="8229600" cy="4457700"/>
          </a:xfrm>
        </p:spPr>
        <p:txBody>
          <a:bodyPr lIns="90488" tIns="44450" rIns="90488" bIns="44450" rtlCol="0">
            <a:normAutofit lnSpcReduction="10000"/>
          </a:bodyPr>
          <a:lstStyle/>
          <a:p>
            <a:pPr marL="365125" indent="-255588" eaLnBrk="1" fontAlgn="auto" hangingPunct="1">
              <a:spcAft>
                <a:spcPts val="0"/>
              </a:spcAft>
              <a:buFont typeface="Wingdings" pitchFamily="2" charset="2"/>
              <a:buNone/>
              <a:defRPr/>
            </a:pPr>
            <a:r>
              <a:rPr lang="en-US" sz="2400" b="1" smtClean="0">
                <a:latin typeface="Times New Roman" pitchFamily="18" charset="0"/>
                <a:cs typeface="Times New Roman" pitchFamily="18" charset="0"/>
              </a:rPr>
              <a:t>Sections of the balance sheet:</a:t>
            </a:r>
          </a:p>
          <a:p>
            <a:pPr marL="365125" indent="-255588" eaLnBrk="1" fontAlgn="auto" hangingPunct="1">
              <a:spcAft>
                <a:spcPts val="0"/>
              </a:spcAft>
              <a:buFont typeface="Wingdings" pitchFamily="2" charset="2"/>
              <a:buNone/>
              <a:defRPr/>
            </a:pPr>
            <a:endParaRPr lang="en-US" sz="2400" b="1" smtClean="0">
              <a:latin typeface="Times New Roman" pitchFamily="18" charset="0"/>
              <a:cs typeface="Times New Roman" pitchFamily="18" charset="0"/>
            </a:endParaRPr>
          </a:p>
          <a:p>
            <a:pPr marL="365125" indent="-255588" eaLnBrk="1" fontAlgn="auto" hangingPunct="1">
              <a:spcAft>
                <a:spcPts val="0"/>
              </a:spcAft>
              <a:buFont typeface="Wingdings 3" pitchFamily="18" charset="2"/>
              <a:buChar char=""/>
              <a:defRPr/>
            </a:pPr>
            <a:r>
              <a:rPr lang="en-US" sz="2400" b="1" u="sng" smtClean="0">
                <a:latin typeface="Times New Roman" pitchFamily="18" charset="0"/>
                <a:cs typeface="Times New Roman" pitchFamily="18" charset="0"/>
              </a:rPr>
              <a:t>Assets</a:t>
            </a:r>
            <a:r>
              <a:rPr lang="en-US" sz="2400" b="1" smtClean="0">
                <a:latin typeface="Times New Roman" pitchFamily="18" charset="0"/>
                <a:cs typeface="Times New Roman" pitchFamily="18" charset="0"/>
              </a:rPr>
              <a:t> - resources of the firm that are expected to increase or cause future cash flows (everything the firm owns)</a:t>
            </a:r>
          </a:p>
          <a:p>
            <a:pPr marL="365125" indent="-255588" eaLnBrk="1" fontAlgn="auto" hangingPunct="1">
              <a:spcAft>
                <a:spcPts val="0"/>
              </a:spcAft>
              <a:buFont typeface="Wingdings 3" pitchFamily="18" charset="2"/>
              <a:buChar char=""/>
              <a:defRPr/>
            </a:pPr>
            <a:endParaRPr lang="en-US" sz="2400" b="1" smtClean="0">
              <a:latin typeface="Times New Roman" pitchFamily="18" charset="0"/>
              <a:cs typeface="Times New Roman" pitchFamily="18" charset="0"/>
            </a:endParaRPr>
          </a:p>
          <a:p>
            <a:pPr marL="365125" indent="-255588" eaLnBrk="1" fontAlgn="auto" hangingPunct="1">
              <a:spcAft>
                <a:spcPts val="0"/>
              </a:spcAft>
              <a:buFont typeface="Wingdings 3" pitchFamily="18" charset="2"/>
              <a:buChar char=""/>
              <a:defRPr/>
            </a:pPr>
            <a:r>
              <a:rPr lang="en-US" sz="2400" b="1" u="sng" smtClean="0">
                <a:latin typeface="Times New Roman" pitchFamily="18" charset="0"/>
                <a:cs typeface="Times New Roman" pitchFamily="18" charset="0"/>
              </a:rPr>
              <a:t>Liabilities</a:t>
            </a:r>
            <a:r>
              <a:rPr lang="en-US" sz="2400" b="1" smtClean="0">
                <a:latin typeface="Times New Roman" pitchFamily="18" charset="0"/>
                <a:cs typeface="Times New Roman" pitchFamily="18" charset="0"/>
              </a:rPr>
              <a:t> - obligations of the firm to outsiders or claims against its assets by outsiders (debts of the firm)</a:t>
            </a:r>
          </a:p>
          <a:p>
            <a:pPr marL="365125" indent="-255588" eaLnBrk="1" fontAlgn="auto" hangingPunct="1">
              <a:spcAft>
                <a:spcPts val="0"/>
              </a:spcAft>
              <a:buFont typeface="Wingdings 3" pitchFamily="18" charset="2"/>
              <a:buChar char=""/>
              <a:defRPr/>
            </a:pPr>
            <a:endParaRPr lang="en-US" sz="2400" b="1" smtClean="0">
              <a:latin typeface="Times New Roman" pitchFamily="18" charset="0"/>
              <a:cs typeface="Times New Roman" pitchFamily="18" charset="0"/>
            </a:endParaRPr>
          </a:p>
          <a:p>
            <a:pPr marL="365125" indent="-255588" eaLnBrk="1" fontAlgn="auto" hangingPunct="1">
              <a:spcAft>
                <a:spcPts val="0"/>
              </a:spcAft>
              <a:buFont typeface="Wingdings 3" pitchFamily="18" charset="2"/>
              <a:buChar char=""/>
              <a:defRPr/>
            </a:pPr>
            <a:r>
              <a:rPr lang="en-US" sz="2400" b="1" u="sng" smtClean="0">
                <a:latin typeface="Times New Roman" pitchFamily="18" charset="0"/>
                <a:cs typeface="Times New Roman" pitchFamily="18" charset="0"/>
              </a:rPr>
              <a:t>Owners’ Equity</a:t>
            </a:r>
            <a:r>
              <a:rPr lang="en-US" sz="2400" b="1" smtClean="0">
                <a:latin typeface="Times New Roman" pitchFamily="18" charset="0"/>
                <a:cs typeface="Times New Roman" pitchFamily="18" charset="0"/>
              </a:rPr>
              <a:t> - the residual interest in, or remaining claims against, the firm’s assets after deducting liabilities (rights of the owners)</a:t>
            </a:r>
          </a:p>
        </p:txBody>
      </p:sp>
    </p:spTree>
    <p:extLst>
      <p:ext uri="{BB962C8B-B14F-4D97-AF65-F5344CB8AC3E}">
        <p14:creationId xmlns:p14="http://schemas.microsoft.com/office/powerpoint/2010/main" xmlns="" val="330376205"/>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pPr eaLnBrk="1" hangingPunct="1"/>
            <a:r>
              <a:rPr lang="en-US" smtClean="0">
                <a:cs typeface="Times New Roman" pitchFamily="18" charset="0"/>
              </a:rPr>
              <a:t>Income Statement</a:t>
            </a:r>
          </a:p>
        </p:txBody>
      </p:sp>
      <p:sp>
        <p:nvSpPr>
          <p:cNvPr id="80899" name="Content Placeholder 2"/>
          <p:cNvSpPr>
            <a:spLocks noGrp="1"/>
          </p:cNvSpPr>
          <p:nvPr>
            <p:ph idx="1"/>
          </p:nvPr>
        </p:nvSpPr>
        <p:spPr>
          <a:xfrm>
            <a:off x="457200" y="1219200"/>
            <a:ext cx="8229600" cy="5257800"/>
          </a:xfrm>
        </p:spPr>
        <p:txBody>
          <a:bodyPr/>
          <a:lstStyle/>
          <a:p>
            <a:pPr marL="0" indent="0" eaLnBrk="1" hangingPunct="1">
              <a:buFont typeface="Arial" pitchFamily="34" charset="0"/>
              <a:buNone/>
            </a:pPr>
            <a:r>
              <a:rPr lang="en-US" sz="2400" b="1" smtClean="0"/>
              <a:t>     Sales Revenue					xxxx	</a:t>
            </a:r>
          </a:p>
          <a:p>
            <a:pPr marL="0" indent="0" eaLnBrk="1" hangingPunct="1">
              <a:buFont typeface="Arial" pitchFamily="34" charset="0"/>
              <a:buNone/>
            </a:pPr>
            <a:r>
              <a:rPr lang="en-US" sz="2400" b="1" smtClean="0"/>
              <a:t>-    Less Expenses			  		</a:t>
            </a:r>
            <a:r>
              <a:rPr lang="en-US" sz="2400" b="1" u="sng" smtClean="0"/>
              <a:t>xxxx</a:t>
            </a:r>
          </a:p>
          <a:p>
            <a:pPr marL="0" indent="0" eaLnBrk="1" hangingPunct="1">
              <a:buFont typeface="Arial" pitchFamily="34" charset="0"/>
              <a:buNone/>
            </a:pPr>
            <a:r>
              <a:rPr lang="en-US" sz="2400" b="1" smtClean="0"/>
              <a:t>=   Gross profit					xxxx  	</a:t>
            </a:r>
            <a:endParaRPr lang="en-US" sz="2400" b="1" u="sng" smtClean="0"/>
          </a:p>
          <a:p>
            <a:pPr marL="0" indent="0" eaLnBrk="1" hangingPunct="1">
              <a:buFont typeface="Arial" pitchFamily="34" charset="0"/>
              <a:buNone/>
            </a:pPr>
            <a:r>
              <a:rPr lang="en-US" sz="2400" b="1" smtClean="0"/>
              <a:t>-    Operating Cost:</a:t>
            </a:r>
          </a:p>
          <a:p>
            <a:pPr marL="0" indent="0" eaLnBrk="1" hangingPunct="1">
              <a:buFont typeface="Arial" pitchFamily="34" charset="0"/>
              <a:buNone/>
            </a:pPr>
            <a:r>
              <a:rPr lang="en-US" sz="2400" b="1" smtClean="0"/>
              <a:t>           Selling General Administration Expenses	</a:t>
            </a:r>
            <a:r>
              <a:rPr lang="en-US" sz="2400" b="1" u="sng" smtClean="0"/>
              <a:t>xxxx</a:t>
            </a:r>
          </a:p>
          <a:p>
            <a:pPr marL="0" indent="0" eaLnBrk="1" hangingPunct="1">
              <a:buFont typeface="Arial" pitchFamily="34" charset="0"/>
              <a:buNone/>
            </a:pPr>
            <a:r>
              <a:rPr lang="en-US" sz="2400" b="1" smtClean="0"/>
              <a:t>=    Net Income	</a:t>
            </a:r>
            <a:r>
              <a:rPr lang="en-US" sz="1400" b="1" smtClean="0"/>
              <a:t>				</a:t>
            </a:r>
            <a:r>
              <a:rPr lang="en-US" sz="2400" b="1" smtClean="0"/>
              <a:t>xxxx</a:t>
            </a:r>
            <a:endParaRPr lang="en-US" sz="800" b="1" smtClean="0"/>
          </a:p>
        </p:txBody>
      </p:sp>
    </p:spTree>
    <p:extLst>
      <p:ext uri="{BB962C8B-B14F-4D97-AF65-F5344CB8AC3E}">
        <p14:creationId xmlns:p14="http://schemas.microsoft.com/office/powerpoint/2010/main" xmlns="" val="3119020385"/>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762000" y="0"/>
            <a:ext cx="8001000" cy="1143000"/>
          </a:xfrm>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rtlCol="0">
            <a:normAutofit fontScale="90000"/>
          </a:bodyPr>
          <a:lstStyle/>
          <a:p>
            <a:pPr eaLnBrk="1" fontAlgn="auto" hangingPunct="1">
              <a:spcAft>
                <a:spcPts val="0"/>
              </a:spcAft>
              <a:defRPr/>
            </a:pPr>
            <a:r>
              <a:rPr lang="en-US" dirty="0" smtClean="0"/>
              <a:t>Managerial Accounting and Financial Accounting</a:t>
            </a:r>
          </a:p>
        </p:txBody>
      </p:sp>
      <p:sp>
        <p:nvSpPr>
          <p:cNvPr id="81923" name="Rectangle 1"/>
          <p:cNvSpPr>
            <a:spLocks noChangeArrowheads="1"/>
          </p:cNvSpPr>
          <p:nvPr/>
        </p:nvSpPr>
        <p:spPr bwMode="auto">
          <a:xfrm>
            <a:off x="228600" y="1295400"/>
            <a:ext cx="8305800"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en-US" sz="3200" dirty="0" smtClean="0">
                <a:solidFill>
                  <a:srgbClr val="FF0000"/>
                </a:solidFill>
                <a:latin typeface="Arial" pitchFamily="34" charset="0"/>
              </a:rPr>
              <a:t>Managerial</a:t>
            </a:r>
            <a:r>
              <a:rPr lang="en-US" sz="3200" dirty="0">
                <a:latin typeface="Arial" pitchFamily="34" charset="0"/>
              </a:rPr>
              <a:t> </a:t>
            </a:r>
            <a:r>
              <a:rPr lang="en-US" sz="3200" dirty="0" smtClean="0">
                <a:latin typeface="Arial" pitchFamily="34" charset="0"/>
              </a:rPr>
              <a:t>accounting provides information</a:t>
            </a:r>
            <a:r>
              <a:rPr lang="en-US" sz="3200" dirty="0">
                <a:latin typeface="Arial" pitchFamily="34" charset="0"/>
              </a:rPr>
              <a:t/>
            </a:r>
            <a:br>
              <a:rPr lang="en-US" sz="3200" dirty="0">
                <a:latin typeface="Arial" pitchFamily="34" charset="0"/>
              </a:rPr>
            </a:br>
            <a:r>
              <a:rPr lang="en-US" sz="3200" dirty="0">
                <a:latin typeface="Arial" pitchFamily="34" charset="0"/>
              </a:rPr>
              <a:t>for managers of </a:t>
            </a:r>
            <a:r>
              <a:rPr lang="en-US" sz="3200" dirty="0" smtClean="0">
                <a:latin typeface="Arial" pitchFamily="34" charset="0"/>
              </a:rPr>
              <a:t>an organization who direct </a:t>
            </a:r>
            <a:r>
              <a:rPr lang="en-US" sz="3200" dirty="0">
                <a:latin typeface="Arial" pitchFamily="34" charset="0"/>
              </a:rPr>
              <a:t>and </a:t>
            </a:r>
            <a:r>
              <a:rPr lang="en-US" sz="3200" dirty="0" smtClean="0">
                <a:latin typeface="Arial" pitchFamily="34" charset="0"/>
              </a:rPr>
              <a:t>control its </a:t>
            </a:r>
            <a:r>
              <a:rPr lang="en-US" sz="3200" dirty="0">
                <a:latin typeface="Arial" pitchFamily="34" charset="0"/>
              </a:rPr>
              <a:t>operations.</a:t>
            </a:r>
          </a:p>
        </p:txBody>
      </p:sp>
      <p:sp>
        <p:nvSpPr>
          <p:cNvPr id="81924" name="Rectangle 75"/>
          <p:cNvSpPr>
            <a:spLocks noChangeArrowheads="1"/>
          </p:cNvSpPr>
          <p:nvPr/>
        </p:nvSpPr>
        <p:spPr bwMode="auto">
          <a:xfrm>
            <a:off x="228600" y="3505200"/>
            <a:ext cx="8458201" cy="156709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90488" tIns="44450" rIns="90488" bIns="44450">
            <a:spAutoFit/>
          </a:bodyPr>
          <a:lstStyle/>
          <a:p>
            <a:r>
              <a:rPr lang="en-US" sz="3200" dirty="0">
                <a:solidFill>
                  <a:srgbClr val="FF0000"/>
                </a:solidFill>
                <a:latin typeface="Arial" pitchFamily="34" charset="0"/>
              </a:rPr>
              <a:t>Financial </a:t>
            </a:r>
            <a:r>
              <a:rPr lang="en-US" sz="3200" dirty="0" smtClean="0">
                <a:latin typeface="Arial" pitchFamily="34" charset="0"/>
              </a:rPr>
              <a:t>accounting provides information to </a:t>
            </a:r>
            <a:r>
              <a:rPr lang="en-US" sz="3200" dirty="0">
                <a:latin typeface="Arial" pitchFamily="34" charset="0"/>
              </a:rPr>
              <a:t>stockholders</a:t>
            </a:r>
            <a:r>
              <a:rPr lang="en-US" sz="3200" dirty="0" smtClean="0">
                <a:latin typeface="Arial" pitchFamily="34" charset="0"/>
              </a:rPr>
              <a:t>, creditors </a:t>
            </a:r>
            <a:r>
              <a:rPr lang="en-US" sz="3200" dirty="0">
                <a:latin typeface="Arial" pitchFamily="34" charset="0"/>
              </a:rPr>
              <a:t>and </a:t>
            </a:r>
            <a:r>
              <a:rPr lang="en-US" sz="3200" dirty="0" smtClean="0">
                <a:latin typeface="Arial" pitchFamily="34" charset="0"/>
              </a:rPr>
              <a:t>others who </a:t>
            </a:r>
            <a:r>
              <a:rPr lang="en-US" sz="3200" dirty="0">
                <a:latin typeface="Arial" pitchFamily="34" charset="0"/>
              </a:rPr>
              <a:t>are </a:t>
            </a:r>
            <a:r>
              <a:rPr lang="en-US" sz="3200" dirty="0" smtClean="0">
                <a:latin typeface="Arial" pitchFamily="34" charset="0"/>
              </a:rPr>
              <a:t>outside the </a:t>
            </a:r>
            <a:r>
              <a:rPr lang="en-US" sz="3200" dirty="0">
                <a:latin typeface="Arial" pitchFamily="34" charset="0"/>
              </a:rPr>
              <a:t>organization.</a:t>
            </a:r>
          </a:p>
        </p:txBody>
      </p:sp>
    </p:spTree>
    <p:extLst>
      <p:ext uri="{BB962C8B-B14F-4D97-AF65-F5344CB8AC3E}">
        <p14:creationId xmlns:p14="http://schemas.microsoft.com/office/powerpoint/2010/main" xmlns="" val="1600881306"/>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228600" y="274638"/>
            <a:ext cx="8686800" cy="1143000"/>
          </a:xfrm>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rtlCol="0">
            <a:normAutofit fontScale="90000"/>
          </a:bodyPr>
          <a:lstStyle/>
          <a:p>
            <a:pPr eaLnBrk="1" fontAlgn="auto" hangingPunct="1">
              <a:spcAft>
                <a:spcPts val="0"/>
              </a:spcAft>
              <a:defRPr/>
            </a:pPr>
            <a:r>
              <a:rPr lang="en-US" dirty="0" smtClean="0">
                <a:latin typeface="Times New Roman" pitchFamily="18" charset="0"/>
                <a:cs typeface="Times New Roman" pitchFamily="18" charset="0"/>
              </a:rPr>
              <a:t>Differences Between Financial and Managerial Accounting</a:t>
            </a:r>
          </a:p>
        </p:txBody>
      </p:sp>
      <p:graphicFrame>
        <p:nvGraphicFramePr>
          <p:cNvPr id="82947" name="Object 3"/>
          <p:cNvGraphicFramePr>
            <a:graphicFrameLocks/>
          </p:cNvGraphicFramePr>
          <p:nvPr/>
        </p:nvGraphicFramePr>
        <p:xfrm>
          <a:off x="498475" y="1563688"/>
          <a:ext cx="8528050" cy="5065712"/>
        </p:xfrm>
        <a:graphic>
          <a:graphicData uri="http://schemas.openxmlformats.org/presentationml/2006/ole">
            <p:oleObj spid="_x0000_s1027" name="Worksheet" r:id="rId3" imgW="4833000" imgH="2853360" progId="Excel.Sheet.8">
              <p:embed/>
            </p:oleObj>
          </a:graphicData>
        </a:graphic>
      </p:graphicFrame>
    </p:spTree>
    <p:extLst>
      <p:ext uri="{BB962C8B-B14F-4D97-AF65-F5344CB8AC3E}">
        <p14:creationId xmlns:p14="http://schemas.microsoft.com/office/powerpoint/2010/main" xmlns="" val="3188605997"/>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r>
              <a:rPr lang="en-US" smtClean="0"/>
              <a:t>Overview of Lecture 02</a:t>
            </a:r>
          </a:p>
        </p:txBody>
      </p:sp>
      <p:sp>
        <p:nvSpPr>
          <p:cNvPr id="3" name="Content Placeholder 2"/>
          <p:cNvSpPr>
            <a:spLocks noGrp="1"/>
          </p:cNvSpPr>
          <p:nvPr>
            <p:ph idx="1"/>
          </p:nvPr>
        </p:nvSpPr>
        <p:spPr/>
        <p:txBody>
          <a:bodyPr>
            <a:normAutofit fontScale="77500" lnSpcReduction="20000"/>
          </a:bodyPr>
          <a:lstStyle/>
          <a:p>
            <a:pPr>
              <a:defRPr/>
            </a:pPr>
            <a:r>
              <a:rPr lang="en-US" dirty="0" smtClean="0">
                <a:latin typeface="Times New Roman" pitchFamily="18" charset="0"/>
                <a:cs typeface="Times New Roman" pitchFamily="18" charset="0"/>
              </a:rPr>
              <a:t>Theory of Comparative Advantage</a:t>
            </a:r>
          </a:p>
          <a:p>
            <a:pPr>
              <a:defRPr/>
            </a:pPr>
            <a:r>
              <a:rPr lang="en-US" dirty="0" smtClean="0">
                <a:latin typeface="Times New Roman" pitchFamily="18" charset="0"/>
                <a:cs typeface="Times New Roman" pitchFamily="18" charset="0"/>
              </a:rPr>
              <a:t>International Business Methods</a:t>
            </a:r>
            <a:endParaRPr lang="en-US" dirty="0" smtClean="0">
              <a:ln w="1905"/>
              <a:latin typeface="Times New Roman" pitchFamily="18" charset="0"/>
              <a:cs typeface="Times New Roman" pitchFamily="18" charset="0"/>
            </a:endParaRPr>
          </a:p>
          <a:p>
            <a:pPr>
              <a:defRPr/>
            </a:pPr>
            <a:r>
              <a:rPr lang="en-US" dirty="0" smtClean="0">
                <a:ln w="1905"/>
                <a:latin typeface="Times New Roman" pitchFamily="18" charset="0"/>
                <a:cs typeface="Times New Roman" pitchFamily="18" charset="0"/>
              </a:rPr>
              <a:t>Business Strategies</a:t>
            </a:r>
          </a:p>
          <a:p>
            <a:pPr>
              <a:defRPr/>
            </a:pPr>
            <a:r>
              <a:rPr lang="en-US" dirty="0" smtClean="0">
                <a:ln w="1905"/>
                <a:latin typeface="Times New Roman" pitchFamily="18" charset="0"/>
                <a:cs typeface="Times New Roman" pitchFamily="18" charset="0"/>
              </a:rPr>
              <a:t>Business Stakeholders</a:t>
            </a:r>
            <a:endParaRPr lang="en-US" dirty="0" smtClean="0">
              <a:latin typeface="Times New Roman" pitchFamily="18" charset="0"/>
              <a:cs typeface="Times New Roman" pitchFamily="18" charset="0"/>
            </a:endParaRPr>
          </a:p>
          <a:p>
            <a:pPr>
              <a:defRPr/>
            </a:pPr>
            <a:r>
              <a:rPr lang="en-US" dirty="0" smtClean="0">
                <a:latin typeface="Times New Roman" pitchFamily="18" charset="0"/>
                <a:cs typeface="Times New Roman" pitchFamily="18" charset="0"/>
              </a:rPr>
              <a:t>Organizational Goals</a:t>
            </a:r>
          </a:p>
          <a:p>
            <a:pPr>
              <a:defRPr/>
            </a:pPr>
            <a:r>
              <a:rPr lang="en-US" dirty="0" smtClean="0">
                <a:latin typeface="Times New Roman" pitchFamily="18" charset="0"/>
                <a:cs typeface="Times New Roman" pitchFamily="18" charset="0"/>
              </a:rPr>
              <a:t>The Process of Providing Information</a:t>
            </a:r>
          </a:p>
          <a:p>
            <a:pPr>
              <a:defRPr/>
            </a:pPr>
            <a:r>
              <a:rPr lang="en-US" dirty="0" smtClean="0">
                <a:latin typeface="Times New Roman" pitchFamily="18" charset="0"/>
                <a:cs typeface="Times New Roman" pitchFamily="18" charset="0"/>
              </a:rPr>
              <a:t>Purpose of Information</a:t>
            </a:r>
          </a:p>
          <a:p>
            <a:pPr>
              <a:defRPr/>
            </a:pPr>
            <a:r>
              <a:rPr lang="en-US" dirty="0" smtClean="0">
                <a:latin typeface="Times New Roman" pitchFamily="18" charset="0"/>
                <a:cs typeface="Times New Roman" pitchFamily="18" charset="0"/>
              </a:rPr>
              <a:t>The Purpose of Accounting</a:t>
            </a:r>
          </a:p>
          <a:p>
            <a:pPr>
              <a:defRPr/>
            </a:pPr>
            <a:r>
              <a:rPr lang="en-US" dirty="0" smtClean="0">
                <a:latin typeface="Times New Roman" pitchFamily="18" charset="0"/>
                <a:cs typeface="Times New Roman" pitchFamily="18" charset="0"/>
              </a:rPr>
              <a:t>Accounting System</a:t>
            </a:r>
          </a:p>
          <a:p>
            <a:pPr>
              <a:defRPr/>
            </a:pPr>
            <a:r>
              <a:rPr lang="en-US" dirty="0" smtClean="0">
                <a:latin typeface="Times New Roman" pitchFamily="18" charset="0"/>
                <a:cs typeface="Times New Roman" pitchFamily="18" charset="0"/>
              </a:rPr>
              <a:t>Financial Statements</a:t>
            </a:r>
          </a:p>
          <a:p>
            <a:pPr>
              <a:defRPr/>
            </a:pPr>
            <a:r>
              <a:rPr lang="en-US" dirty="0" smtClean="0">
                <a:latin typeface="Times New Roman" pitchFamily="18" charset="0"/>
                <a:cs typeface="Times New Roman" pitchFamily="18" charset="0"/>
              </a:rPr>
              <a:t>Managerial Accounting and Financial Accounting</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9834625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a:xfrm>
            <a:off x="381000" y="2514600"/>
            <a:ext cx="8229600" cy="1143000"/>
          </a:xfrm>
        </p:spPr>
        <p:txBody>
          <a:bodyPr/>
          <a:lstStyle/>
          <a:p>
            <a:r>
              <a:rPr lang="en-US" sz="6000" b="1" smtClean="0"/>
              <a:t>End of Lecture 02</a:t>
            </a:r>
          </a:p>
        </p:txBody>
      </p:sp>
    </p:spTree>
    <p:extLst>
      <p:ext uri="{BB962C8B-B14F-4D97-AF65-F5344CB8AC3E}">
        <p14:creationId xmlns:p14="http://schemas.microsoft.com/office/powerpoint/2010/main" xmlns="" val="7936955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TotalTime>
  <Words>1099</Words>
  <Application>Microsoft Office PowerPoint</Application>
  <PresentationFormat>On-screen Show (4:3)</PresentationFormat>
  <Paragraphs>166</Paragraphs>
  <Slides>32</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4" baseType="lpstr">
      <vt:lpstr>Office Theme</vt:lpstr>
      <vt:lpstr>Worksheet</vt:lpstr>
      <vt:lpstr>Lecture 02</vt:lpstr>
      <vt:lpstr>Overview of Lecture 01</vt:lpstr>
      <vt:lpstr>Theories of International Business</vt:lpstr>
      <vt:lpstr>Theory of Comparative Advantage</vt:lpstr>
      <vt:lpstr>Imperfect Markets</vt:lpstr>
      <vt:lpstr>Product Cycle Theory</vt:lpstr>
      <vt:lpstr>Product Cycle Theory</vt:lpstr>
      <vt:lpstr>International Business Methods</vt:lpstr>
      <vt:lpstr>International Business Methods</vt:lpstr>
      <vt:lpstr>Slide 10</vt:lpstr>
      <vt:lpstr>Slide 11</vt:lpstr>
      <vt:lpstr>Slide 12</vt:lpstr>
      <vt:lpstr>Slide 13</vt:lpstr>
      <vt:lpstr>Slide 14</vt:lpstr>
      <vt:lpstr>Common Things</vt:lpstr>
      <vt:lpstr>Organizational Goals</vt:lpstr>
      <vt:lpstr>The Process of Providing Information</vt:lpstr>
      <vt:lpstr>The Process of Providing Information</vt:lpstr>
      <vt:lpstr>Slide 19</vt:lpstr>
      <vt:lpstr>Purpose of Information</vt:lpstr>
      <vt:lpstr>The Purpose of Accounting</vt:lpstr>
      <vt:lpstr>Accounting</vt:lpstr>
      <vt:lpstr>Accounting System Accumulates data for use in both financial and managerial accounting</vt:lpstr>
      <vt:lpstr>Financial Accounting</vt:lpstr>
      <vt:lpstr>Financial Statements</vt:lpstr>
      <vt:lpstr>Financial Statements</vt:lpstr>
      <vt:lpstr>The Balance Sheet</vt:lpstr>
      <vt:lpstr>Income Statement</vt:lpstr>
      <vt:lpstr>Managerial Accounting and Financial Accounting</vt:lpstr>
      <vt:lpstr>Differences Between Financial and Managerial Accounting</vt:lpstr>
      <vt:lpstr>Overview of Lecture 02</vt:lpstr>
      <vt:lpstr>End of Lecture 02</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02</dc:title>
  <dc:creator>MyUserName</dc:creator>
  <cp:lastModifiedBy>NTS</cp:lastModifiedBy>
  <cp:revision>7</cp:revision>
  <dcterms:created xsi:type="dcterms:W3CDTF">2012-10-21T11:31:59Z</dcterms:created>
  <dcterms:modified xsi:type="dcterms:W3CDTF">2012-10-30T08:04:49Z</dcterms:modified>
</cp:coreProperties>
</file>