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3"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5" r:id="rId19"/>
    <p:sldId id="276"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1856283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3049632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2294588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3903373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3531161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3988793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1930660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3462489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796776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2869627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E635DF-CF07-407D-AF15-28A9A8CA868E}" type="datetimeFigureOut">
              <a:rPr lang="en-US" smtClean="0"/>
              <a:pPr/>
              <a:t>11/16/2012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2350162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924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38700" y="1600200"/>
            <a:ext cx="3924300" cy="4800600"/>
          </a:xfrm>
        </p:spPr>
        <p:txBody>
          <a:bodyPr/>
          <a:lstStyle/>
          <a:p>
            <a:pPr lvl="0"/>
            <a:endParaRPr lang="en-US" noProof="0" smtClean="0"/>
          </a:p>
        </p:txBody>
      </p:sp>
    </p:spTree>
    <p:extLst>
      <p:ext uri="{BB962C8B-B14F-4D97-AF65-F5344CB8AC3E}">
        <p14:creationId xmlns="" xmlns:p14="http://schemas.microsoft.com/office/powerpoint/2010/main" val="2701755431"/>
      </p:ext>
    </p:extLst>
  </p:cSld>
  <p:clrMapOvr>
    <a:masterClrMapping/>
  </p:clrMapOvr>
  <p:transition spd="med">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635DF-CF07-407D-AF15-28A9A8CA868E}" type="datetimeFigureOut">
              <a:rPr lang="en-US" smtClean="0"/>
              <a:pPr/>
              <a:t>11/16/2012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632C8-486C-4B03-BC0B-A635AC2E774E}" type="slidenum">
              <a:rPr lang="en-US" smtClean="0"/>
              <a:pPr/>
              <a:t>‹#›</a:t>
            </a:fld>
            <a:endParaRPr lang="en-US"/>
          </a:p>
        </p:txBody>
      </p:sp>
    </p:spTree>
    <p:extLst>
      <p:ext uri="{BB962C8B-B14F-4D97-AF65-F5344CB8AC3E}">
        <p14:creationId xmlns="" xmlns:p14="http://schemas.microsoft.com/office/powerpoint/2010/main" val="895480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Office_Excel_97-2003_Worksheet6.xl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dirty="0" smtClean="0"/>
              <a:t>Lecture 19</a:t>
            </a:r>
            <a:endParaRPr lang="en-US" sz="6000" b="1" dirty="0"/>
          </a:p>
        </p:txBody>
      </p:sp>
    </p:spTree>
    <p:extLst>
      <p:ext uri="{BB962C8B-B14F-4D97-AF65-F5344CB8AC3E}">
        <p14:creationId xmlns="" xmlns:p14="http://schemas.microsoft.com/office/powerpoint/2010/main" val="413776251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p:txBody>
          <a:bodyPr>
            <a:noAutofit/>
          </a:bodyPr>
          <a:lstStyle/>
          <a:p>
            <a:r>
              <a:rPr lang="en-US" sz="2400" dirty="0">
                <a:latin typeface="Times New Roman" pitchFamily="18" charset="0"/>
                <a:cs typeface="Times New Roman" pitchFamily="18" charset="0"/>
              </a:rPr>
              <a:t>Systems Design</a:t>
            </a:r>
            <a:r>
              <a:rPr lang="en-US" sz="2400" dirty="0" smtClean="0">
                <a:latin typeface="Times New Roman" pitchFamily="18" charset="0"/>
                <a:cs typeface="Times New Roman" pitchFamily="18" charset="0"/>
              </a:rPr>
              <a:t>: Activity-Based Costing</a:t>
            </a:r>
          </a:p>
          <a:p>
            <a:r>
              <a:rPr lang="en-US" sz="2400" dirty="0">
                <a:latin typeface="Times New Roman" pitchFamily="18" charset="0"/>
                <a:cs typeface="Times New Roman" pitchFamily="18" charset="0"/>
              </a:rPr>
              <a:t>Assigning Overhead Costs to </a:t>
            </a:r>
            <a:r>
              <a:rPr lang="en-US" sz="2400" dirty="0" smtClean="0">
                <a:latin typeface="Times New Roman" pitchFamily="18" charset="0"/>
                <a:cs typeface="Times New Roman" pitchFamily="18" charset="0"/>
              </a:rPr>
              <a:t>Products</a:t>
            </a:r>
          </a:p>
          <a:p>
            <a:r>
              <a:rPr lang="en-US" sz="2400" dirty="0" err="1">
                <a:latin typeface="Times New Roman" pitchFamily="18" charset="0"/>
                <a:cs typeface="Times New Roman" pitchFamily="18" charset="0"/>
              </a:rPr>
              <a:t>Plantwide</a:t>
            </a:r>
            <a:r>
              <a:rPr lang="en-US" sz="2400" dirty="0">
                <a:latin typeface="Times New Roman" pitchFamily="18" charset="0"/>
                <a:cs typeface="Times New Roman" pitchFamily="18" charset="0"/>
              </a:rPr>
              <a:t> Overhead </a:t>
            </a:r>
            <a:r>
              <a:rPr lang="en-US" sz="2400" dirty="0" smtClean="0">
                <a:latin typeface="Times New Roman" pitchFamily="18" charset="0"/>
                <a:cs typeface="Times New Roman" pitchFamily="18" charset="0"/>
              </a:rPr>
              <a:t>Rate</a:t>
            </a:r>
          </a:p>
          <a:p>
            <a:r>
              <a:rPr lang="en-US" sz="2400" dirty="0">
                <a:latin typeface="Times New Roman" pitchFamily="18" charset="0"/>
                <a:cs typeface="Times New Roman" pitchFamily="18" charset="0"/>
              </a:rPr>
              <a:t>Departmental Overhead </a:t>
            </a:r>
            <a:r>
              <a:rPr lang="en-US" sz="2400" dirty="0" smtClean="0">
                <a:latin typeface="Times New Roman" pitchFamily="18" charset="0"/>
                <a:cs typeface="Times New Roman" pitchFamily="18" charset="0"/>
              </a:rPr>
              <a:t>Rates</a:t>
            </a:r>
          </a:p>
          <a:p>
            <a:r>
              <a:rPr lang="en-US" sz="2400" dirty="0">
                <a:latin typeface="Times New Roman" pitchFamily="18" charset="0"/>
                <a:cs typeface="Times New Roman" pitchFamily="18" charset="0"/>
              </a:rPr>
              <a:t>Activity-Based Costing (ABC</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Designing an ABC </a:t>
            </a:r>
            <a:r>
              <a:rPr lang="en-US" sz="2400" dirty="0" smtClean="0">
                <a:latin typeface="Times New Roman" pitchFamily="18" charset="0"/>
                <a:cs typeface="Times New Roman" pitchFamily="18" charset="0"/>
              </a:rPr>
              <a:t>System</a:t>
            </a:r>
          </a:p>
          <a:p>
            <a:r>
              <a:rPr lang="en-US" sz="2400" dirty="0">
                <a:latin typeface="Times New Roman" pitchFamily="18" charset="0"/>
                <a:cs typeface="Times New Roman" pitchFamily="18" charset="0"/>
              </a:rPr>
              <a:t>Hierarchy of </a:t>
            </a:r>
            <a:r>
              <a:rPr lang="en-US" sz="2400" dirty="0" smtClean="0">
                <a:latin typeface="Times New Roman" pitchFamily="18" charset="0"/>
                <a:cs typeface="Times New Roman" pitchFamily="18" charset="0"/>
              </a:rPr>
              <a:t>Activities</a:t>
            </a:r>
          </a:p>
          <a:p>
            <a:r>
              <a:rPr lang="en-US" sz="2400" dirty="0">
                <a:latin typeface="Times New Roman" pitchFamily="18" charset="0"/>
                <a:cs typeface="Times New Roman" pitchFamily="18" charset="0"/>
              </a:rPr>
              <a:t>Activity-Based Costing at Classic </a:t>
            </a:r>
            <a:r>
              <a:rPr lang="en-US" sz="2400" dirty="0" smtClean="0">
                <a:latin typeface="Times New Roman" pitchFamily="18" charset="0"/>
                <a:cs typeface="Times New Roman" pitchFamily="18" charset="0"/>
              </a:rPr>
              <a:t>Brass</a:t>
            </a:r>
          </a:p>
          <a:p>
            <a:r>
              <a:rPr lang="en-US" sz="2400" dirty="0">
                <a:latin typeface="Times New Roman" pitchFamily="18" charset="0"/>
                <a:cs typeface="Times New Roman" pitchFamily="18" charset="0"/>
              </a:rPr>
              <a:t>Using Activity-Based </a:t>
            </a:r>
            <a:r>
              <a:rPr lang="en-US" sz="2400" dirty="0" smtClean="0">
                <a:latin typeface="Times New Roman" pitchFamily="18" charset="0"/>
                <a:cs typeface="Times New Roman" pitchFamily="18" charset="0"/>
              </a:rPr>
              <a:t>Costing</a:t>
            </a:r>
          </a:p>
          <a:p>
            <a:r>
              <a:rPr lang="en-US" sz="2400" dirty="0">
                <a:latin typeface="Times New Roman" pitchFamily="18" charset="0"/>
                <a:cs typeface="Times New Roman" pitchFamily="18" charset="0"/>
              </a:rPr>
              <a:t>Direct Labor-Hours as a </a:t>
            </a:r>
            <a:r>
              <a:rPr lang="en-US" sz="2400" dirty="0" smtClean="0">
                <a:latin typeface="Times New Roman" pitchFamily="18" charset="0"/>
                <a:cs typeface="Times New Roman" pitchFamily="18" charset="0"/>
              </a:rPr>
              <a:t>Base</a:t>
            </a:r>
          </a:p>
          <a:p>
            <a:r>
              <a:rPr lang="en-US" sz="2400" dirty="0">
                <a:latin typeface="Times New Roman" pitchFamily="18" charset="0"/>
                <a:cs typeface="Times New Roman" pitchFamily="18" charset="0"/>
              </a:rPr>
              <a:t>Computing Activity Rates</a:t>
            </a:r>
          </a:p>
        </p:txBody>
      </p:sp>
    </p:spTree>
    <p:extLst>
      <p:ext uri="{BB962C8B-B14F-4D97-AF65-F5344CB8AC3E}">
        <p14:creationId xmlns="" xmlns:p14="http://schemas.microsoft.com/office/powerpoint/2010/main" val="68806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p:txBody>
          <a:bodyPr/>
          <a:lstStyle/>
          <a:p>
            <a:r>
              <a:rPr lang="en-US" smtClean="0"/>
              <a:t>Targeting Process Improvements</a:t>
            </a:r>
          </a:p>
        </p:txBody>
      </p:sp>
      <p:sp>
        <p:nvSpPr>
          <p:cNvPr id="123907" name="Text Box 1027"/>
          <p:cNvSpPr txBox="1">
            <a:spLocks noChangeArrowheads="1"/>
          </p:cNvSpPr>
          <p:nvPr/>
        </p:nvSpPr>
        <p:spPr bwMode="auto">
          <a:xfrm>
            <a:off x="1043940" y="1366896"/>
            <a:ext cx="7543800" cy="2062103"/>
          </a:xfrm>
          <a:prstGeom prst="rect">
            <a:avLst/>
          </a:prstGeom>
          <a:solidFill>
            <a:schemeClr val="accent2"/>
          </a:solidFill>
          <a:ln w="9525">
            <a:solidFill>
              <a:schemeClr val="tx1"/>
            </a:solidFill>
            <a:miter lim="800000"/>
            <a:headEnd/>
            <a:tailEnd/>
          </a:ln>
          <a:effectLst>
            <a:outerShdw dist="53882" dir="2700000" algn="ctr" rotWithShape="0">
              <a:schemeClr val="tx1"/>
            </a:outerShdw>
          </a:effectLst>
        </p:spPr>
        <p:txBody>
          <a:bodyPr>
            <a:spAutoFit/>
          </a:bodyPr>
          <a:lstStyle/>
          <a:p>
            <a:pPr algn="ctr">
              <a:spcBef>
                <a:spcPct val="50000"/>
              </a:spcBef>
              <a:defRPr/>
            </a:pPr>
            <a:r>
              <a:rPr lang="en-US" sz="3200" dirty="0">
                <a:solidFill>
                  <a:srgbClr val="FFFF00"/>
                </a:solidFill>
                <a:effectLst>
                  <a:outerShdw blurRad="38100" dist="38100" dir="2700000" algn="tl">
                    <a:srgbClr val="000000"/>
                  </a:outerShdw>
                </a:effectLst>
              </a:rPr>
              <a:t>Activity-Based Management</a:t>
            </a:r>
            <a:r>
              <a:rPr lang="en-US" sz="3200" dirty="0">
                <a:solidFill>
                  <a:schemeClr val="bg1"/>
                </a:solidFill>
                <a:effectLst>
                  <a:outerShdw blurRad="38100" dist="38100" dir="2700000" algn="tl">
                    <a:srgbClr val="000000"/>
                  </a:outerShdw>
                </a:effectLst>
              </a:rPr>
              <a:t/>
            </a:r>
            <a:br>
              <a:rPr lang="en-US" sz="3200" dirty="0">
                <a:solidFill>
                  <a:schemeClr val="bg1"/>
                </a:solidFill>
                <a:effectLst>
                  <a:outerShdw blurRad="38100" dist="38100" dir="2700000" algn="tl">
                    <a:srgbClr val="000000"/>
                  </a:outerShdw>
                </a:effectLst>
              </a:rPr>
            </a:br>
            <a:r>
              <a:rPr lang="en-US" sz="3200" dirty="0">
                <a:solidFill>
                  <a:schemeClr val="bg1"/>
                </a:solidFill>
                <a:effectLst>
                  <a:outerShdw blurRad="38100" dist="38100" dir="2700000" algn="tl">
                    <a:srgbClr val="000000"/>
                  </a:outerShdw>
                </a:effectLst>
              </a:rPr>
              <a:t>involves focusing on activities to eliminate waste, decrease processing time, and reduce defects.</a:t>
            </a:r>
          </a:p>
        </p:txBody>
      </p:sp>
      <p:sp>
        <p:nvSpPr>
          <p:cNvPr id="123908" name="Text Box 1028"/>
          <p:cNvSpPr txBox="1">
            <a:spLocks noChangeArrowheads="1"/>
          </p:cNvSpPr>
          <p:nvPr/>
        </p:nvSpPr>
        <p:spPr bwMode="auto">
          <a:xfrm>
            <a:off x="685800" y="3429000"/>
            <a:ext cx="8229600" cy="2677656"/>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just">
              <a:spcBef>
                <a:spcPct val="50000"/>
              </a:spcBef>
              <a:defRPr/>
            </a:pPr>
            <a:r>
              <a:rPr lang="en-US" sz="2800" b="1" dirty="0">
                <a:ln w="1905"/>
                <a:solidFill>
                  <a:schemeClr val="tx1"/>
                </a:solidFill>
                <a:effectLst>
                  <a:innerShdw blurRad="69850" dist="43180" dir="5400000">
                    <a:srgbClr val="000000">
                      <a:alpha val="65000"/>
                    </a:srgbClr>
                  </a:innerShdw>
                </a:effectLst>
              </a:rPr>
              <a:t>Benchmarking</a:t>
            </a:r>
            <a:br>
              <a:rPr lang="en-US" sz="2800" b="1" dirty="0">
                <a:ln w="1905"/>
                <a:solidFill>
                  <a:schemeClr val="tx1"/>
                </a:solidFill>
                <a:effectLst>
                  <a:innerShdw blurRad="69850" dist="43180" dir="5400000">
                    <a:srgbClr val="000000">
                      <a:alpha val="65000"/>
                    </a:srgbClr>
                  </a:innerShdw>
                </a:effectLst>
              </a:rPr>
            </a:br>
            <a:r>
              <a:rPr lang="en-US" sz="2800" b="1" dirty="0">
                <a:ln w="1905"/>
                <a:solidFill>
                  <a:schemeClr val="tx1"/>
                </a:solidFill>
                <a:effectLst>
                  <a:innerShdw blurRad="69850" dist="43180" dir="5400000">
                    <a:srgbClr val="000000">
                      <a:alpha val="65000"/>
                    </a:srgbClr>
                  </a:innerShdw>
                </a:effectLst>
              </a:rPr>
              <a:t>is a systematic approach to identifying the activities with the greatest room for improvement. It is based on comparing the performance in an organization with the performance of other, similar organizations known for their outstanding performance.</a:t>
            </a:r>
          </a:p>
        </p:txBody>
      </p:sp>
    </p:spTree>
    <p:extLst>
      <p:ext uri="{BB962C8B-B14F-4D97-AF65-F5344CB8AC3E}">
        <p14:creationId xmlns="" xmlns:p14="http://schemas.microsoft.com/office/powerpoint/2010/main" val="1757991565"/>
      </p:ext>
    </p:extLst>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3800" smtClean="0"/>
              <a:t>Evaluation of Activity-Based Costing</a:t>
            </a:r>
          </a:p>
        </p:txBody>
      </p:sp>
      <p:sp>
        <p:nvSpPr>
          <p:cNvPr id="124931" name="Rectangle 3"/>
          <p:cNvSpPr>
            <a:spLocks noGrp="1" noChangeArrowheads="1"/>
          </p:cNvSpPr>
          <p:nvPr>
            <p:ph type="body" sz="half" idx="1"/>
          </p:nvPr>
        </p:nvSpPr>
        <p:spPr>
          <a:ln>
            <a:headEnd/>
            <a:tailEnd/>
          </a:ln>
        </p:spPr>
        <p:style>
          <a:lnRef idx="2">
            <a:schemeClr val="dk1"/>
          </a:lnRef>
          <a:fillRef idx="1">
            <a:schemeClr val="lt1"/>
          </a:fillRef>
          <a:effectRef idx="0">
            <a:schemeClr val="dk1"/>
          </a:effectRef>
          <a:fontRef idx="minor">
            <a:schemeClr val="dk1"/>
          </a:fontRef>
        </p:style>
        <p:txBody>
          <a:bodyPr/>
          <a:lstStyle/>
          <a:p>
            <a:pPr>
              <a:buFont typeface="Wingdings" pitchFamily="2" charset="2"/>
              <a:buNone/>
              <a:defRPr/>
            </a:pPr>
            <a:r>
              <a:rPr lang="en-US" sz="2800" b="1" smtClean="0">
                <a:ln w="1905"/>
                <a:solidFill>
                  <a:schemeClr val="tx1"/>
                </a:solidFill>
                <a:effectLst>
                  <a:innerShdw blurRad="69850" dist="43180" dir="5400000">
                    <a:srgbClr val="000000">
                      <a:alpha val="65000"/>
                    </a:srgbClr>
                  </a:innerShdw>
                </a:effectLst>
              </a:rPr>
              <a:t>Benefits of ABC</a:t>
            </a:r>
          </a:p>
          <a:p>
            <a:pPr lvl="1">
              <a:buClr>
                <a:srgbClr val="990000"/>
              </a:buClr>
              <a:defRPr/>
            </a:pPr>
            <a:r>
              <a:rPr lang="en-US" sz="2400" b="1" smtClean="0">
                <a:ln w="1905"/>
                <a:solidFill>
                  <a:schemeClr val="tx1"/>
                </a:solidFill>
                <a:effectLst>
                  <a:innerShdw blurRad="69850" dist="43180" dir="5400000">
                    <a:srgbClr val="000000">
                      <a:alpha val="65000"/>
                    </a:srgbClr>
                  </a:innerShdw>
                </a:effectLst>
              </a:rPr>
              <a:t>Improves the accuracy of product costs.</a:t>
            </a:r>
          </a:p>
          <a:p>
            <a:pPr lvl="1">
              <a:buClr>
                <a:srgbClr val="990000"/>
              </a:buClr>
              <a:defRPr/>
            </a:pPr>
            <a:r>
              <a:rPr lang="en-US" sz="2400" b="1" smtClean="0">
                <a:ln w="1905"/>
                <a:solidFill>
                  <a:schemeClr val="tx1"/>
                </a:solidFill>
                <a:effectLst>
                  <a:innerShdw blurRad="69850" dist="43180" dir="5400000">
                    <a:srgbClr val="000000">
                      <a:alpha val="65000"/>
                    </a:srgbClr>
                  </a:innerShdw>
                </a:effectLst>
              </a:rPr>
              <a:t>Activity cost pools are more homogeneous than departmental cost pools.</a:t>
            </a:r>
          </a:p>
          <a:p>
            <a:pPr lvl="1">
              <a:buClr>
                <a:srgbClr val="990000"/>
              </a:buClr>
              <a:defRPr/>
            </a:pPr>
            <a:r>
              <a:rPr lang="en-US" sz="2400" b="1" smtClean="0">
                <a:ln w="1905"/>
                <a:solidFill>
                  <a:schemeClr val="tx1"/>
                </a:solidFill>
                <a:effectLst>
                  <a:innerShdw blurRad="69850" dist="43180" dir="5400000">
                    <a:srgbClr val="000000">
                      <a:alpha val="65000"/>
                    </a:srgbClr>
                  </a:innerShdw>
                </a:effectLst>
              </a:rPr>
              <a:t>Allocates overhead on the basis of activities that cause overhead costs.</a:t>
            </a:r>
          </a:p>
        </p:txBody>
      </p:sp>
    </p:spTree>
    <p:extLst>
      <p:ext uri="{BB962C8B-B14F-4D97-AF65-F5344CB8AC3E}">
        <p14:creationId xmlns="" xmlns:p14="http://schemas.microsoft.com/office/powerpoint/2010/main" val="355625508"/>
      </p:ext>
    </p:extLst>
  </p:cSld>
  <p:clrMapOvr>
    <a:masterClrMapping/>
  </p:clrMapOvr>
  <p:transition spd="med">
    <p:cover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3800" smtClean="0"/>
              <a:t>Evaluation of Activity-Based Costing</a:t>
            </a:r>
          </a:p>
        </p:txBody>
      </p:sp>
      <p:sp>
        <p:nvSpPr>
          <p:cNvPr id="125956" name="Rectangle 4"/>
          <p:cNvSpPr>
            <a:spLocks noGrp="1" noChangeArrowheads="1"/>
          </p:cNvSpPr>
          <p:nvPr>
            <p:ph type="body" sz="half" idx="2"/>
          </p:nvPr>
        </p:nvSpPr>
        <p:spPr>
          <a:ln>
            <a:headEnd/>
            <a:tailEnd/>
          </a:ln>
        </p:spPr>
        <p:style>
          <a:lnRef idx="2">
            <a:schemeClr val="dk1"/>
          </a:lnRef>
          <a:fillRef idx="1">
            <a:schemeClr val="lt1"/>
          </a:fillRef>
          <a:effectRef idx="0">
            <a:schemeClr val="dk1"/>
          </a:effectRef>
          <a:fontRef idx="minor">
            <a:schemeClr val="dk1"/>
          </a:fontRef>
        </p:style>
        <p:txBody>
          <a:bodyPr/>
          <a:lstStyle/>
          <a:p>
            <a:pPr>
              <a:buFont typeface="Wingdings" pitchFamily="2" charset="2"/>
              <a:buNone/>
              <a:defRPr/>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Limitations of ABC</a:t>
            </a:r>
          </a:p>
          <a:p>
            <a:pPr lvl="1">
              <a:buClr>
                <a:srgbClr val="FFFF00"/>
              </a:buClr>
              <a:defRPr/>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Cost of implementation may exceed benefits.</a:t>
            </a:r>
          </a:p>
          <a:p>
            <a:pPr lvl="1">
              <a:buClr>
                <a:srgbClr val="FFFF00"/>
              </a:buClr>
              <a:defRPr/>
            </a:pPr>
            <a:r>
              <a:rPr lang="en-US"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Products costs are not always relevant when making decisions.</a:t>
            </a:r>
          </a:p>
        </p:txBody>
      </p:sp>
      <p:sp>
        <p:nvSpPr>
          <p:cNvPr id="125957" name="Rectangle 5"/>
          <p:cNvSpPr>
            <a:spLocks noGrp="1" noChangeArrowheads="1"/>
          </p:cNvSpPr>
          <p:nvPr>
            <p:ph type="body" sz="half" idx="1"/>
          </p:nvPr>
        </p:nvSpPr>
        <p:spPr>
          <a:ln>
            <a:headEnd/>
            <a:tailEnd/>
          </a:ln>
        </p:spPr>
        <p:style>
          <a:lnRef idx="2">
            <a:schemeClr val="dk1"/>
          </a:lnRef>
          <a:fillRef idx="1">
            <a:schemeClr val="lt1"/>
          </a:fillRef>
          <a:effectRef idx="0">
            <a:schemeClr val="dk1"/>
          </a:effectRef>
          <a:fontRef idx="minor">
            <a:schemeClr val="dk1"/>
          </a:fontRef>
        </p:style>
        <p:txBody>
          <a:bodyPr/>
          <a:lstStyle/>
          <a:p>
            <a:pPr>
              <a:buFont typeface="Wingdings" pitchFamily="2" charset="2"/>
              <a:buNone/>
              <a:defRPr/>
            </a:pPr>
            <a:r>
              <a:rPr lang="en-US" b="1" smtClean="0">
                <a:ln w="1905"/>
                <a:solidFill>
                  <a:schemeClr val="tx1"/>
                </a:solidFill>
                <a:effectLst>
                  <a:innerShdw blurRad="69850" dist="43180" dir="5400000">
                    <a:srgbClr val="000000">
                      <a:alpha val="65000"/>
                    </a:srgbClr>
                  </a:innerShdw>
                </a:effectLst>
              </a:rPr>
              <a:t>Benefits of ABC</a:t>
            </a:r>
          </a:p>
          <a:p>
            <a:pPr lvl="1">
              <a:buClr>
                <a:srgbClr val="990000"/>
              </a:buClr>
              <a:defRPr/>
            </a:pPr>
            <a:r>
              <a:rPr lang="en-US" b="1" smtClean="0">
                <a:ln w="1905"/>
                <a:solidFill>
                  <a:schemeClr val="tx1"/>
                </a:solidFill>
                <a:effectLst>
                  <a:innerShdw blurRad="69850" dist="43180" dir="5400000">
                    <a:srgbClr val="000000">
                      <a:alpha val="65000"/>
                    </a:srgbClr>
                  </a:innerShdw>
                </a:effectLst>
              </a:rPr>
              <a:t>Improves the accuracy of product costs.</a:t>
            </a:r>
          </a:p>
          <a:p>
            <a:pPr lvl="1">
              <a:buClr>
                <a:srgbClr val="990000"/>
              </a:buClr>
              <a:defRPr/>
            </a:pPr>
            <a:r>
              <a:rPr lang="en-US" b="1" smtClean="0">
                <a:ln w="1905"/>
                <a:solidFill>
                  <a:schemeClr val="tx1"/>
                </a:solidFill>
                <a:effectLst>
                  <a:innerShdw blurRad="69850" dist="43180" dir="5400000">
                    <a:srgbClr val="000000">
                      <a:alpha val="65000"/>
                    </a:srgbClr>
                  </a:innerShdw>
                </a:effectLst>
              </a:rPr>
              <a:t>Activity cost pools are more homogeneous than departmental cost pools.</a:t>
            </a:r>
          </a:p>
          <a:p>
            <a:pPr lvl="1">
              <a:buClr>
                <a:srgbClr val="990000"/>
              </a:buClr>
              <a:defRPr/>
            </a:pPr>
            <a:r>
              <a:rPr lang="en-US" b="1" smtClean="0">
                <a:ln w="1905"/>
                <a:solidFill>
                  <a:schemeClr val="tx1"/>
                </a:solidFill>
                <a:effectLst>
                  <a:innerShdw blurRad="69850" dist="43180" dir="5400000">
                    <a:srgbClr val="000000">
                      <a:alpha val="65000"/>
                    </a:srgbClr>
                  </a:innerShdw>
                </a:effectLst>
              </a:rPr>
              <a:t>Allocates overhead on the basis of activities that cause overhead costs.</a:t>
            </a:r>
          </a:p>
        </p:txBody>
      </p:sp>
    </p:spTree>
    <p:extLst>
      <p:ext uri="{BB962C8B-B14F-4D97-AF65-F5344CB8AC3E}">
        <p14:creationId xmlns="" xmlns:p14="http://schemas.microsoft.com/office/powerpoint/2010/main" val="287511258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mtClean="0"/>
              <a:t>ABC and Service Industries</a:t>
            </a:r>
          </a:p>
        </p:txBody>
      </p:sp>
      <p:sp>
        <p:nvSpPr>
          <p:cNvPr id="126979" name="Text Box 3"/>
          <p:cNvSpPr txBox="1">
            <a:spLocks noChangeArrowheads="1"/>
          </p:cNvSpPr>
          <p:nvPr/>
        </p:nvSpPr>
        <p:spPr bwMode="auto">
          <a:xfrm>
            <a:off x="990600" y="1447800"/>
            <a:ext cx="7239000" cy="1930400"/>
          </a:xfrm>
          <a:prstGeom prst="rect">
            <a:avLst/>
          </a:prstGeom>
          <a:solidFill>
            <a:srgbClr val="990000"/>
          </a:solidFill>
          <a:ln w="9525">
            <a:solidFill>
              <a:schemeClr val="tx1"/>
            </a:solidFill>
            <a:miter lim="800000"/>
            <a:headEnd/>
            <a:tailEnd/>
          </a:ln>
          <a:effectLst>
            <a:outerShdw dist="53882" dir="2700000" algn="ctr" rotWithShape="0">
              <a:schemeClr val="tx1"/>
            </a:outerShdw>
          </a:effectLst>
        </p:spPr>
        <p:txBody>
          <a:bodyPr>
            <a:spAutoFit/>
          </a:bodyPr>
          <a:lstStyle/>
          <a:p>
            <a:pPr algn="ctr">
              <a:spcBef>
                <a:spcPct val="50000"/>
              </a:spcBef>
              <a:defRPr/>
            </a:pPr>
            <a:r>
              <a:rPr lang="en-US" sz="3000">
                <a:solidFill>
                  <a:srgbClr val="FFFFCC"/>
                </a:solidFill>
                <a:effectLst>
                  <a:outerShdw blurRad="38100" dist="38100" dir="2700000" algn="tl">
                    <a:srgbClr val="000000"/>
                  </a:outerShdw>
                </a:effectLst>
              </a:rPr>
              <a:t>Activity-based costing has been implemented in a wide variety of service industries including railroads, hospitals, banks, and data service companies.</a:t>
            </a:r>
          </a:p>
        </p:txBody>
      </p:sp>
      <p:pic>
        <p:nvPicPr>
          <p:cNvPr id="22532" name="Picture 5" descr="F:\PFiles\MSOffice\Clipart\corpbas\j0079068.wm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124200" y="3541713"/>
            <a:ext cx="2927350" cy="2835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733260089"/>
      </p:ext>
    </p:extLst>
  </p:cSld>
  <p:clrMapOvr>
    <a:masterClrMapping/>
  </p:clrMapOvr>
  <p:transition>
    <p:strips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Cost Flows in an ABC System</a:t>
            </a:r>
          </a:p>
        </p:txBody>
      </p:sp>
      <p:sp>
        <p:nvSpPr>
          <p:cNvPr id="128003" name="Text Box 3"/>
          <p:cNvSpPr txBox="1">
            <a:spLocks noChangeArrowheads="1"/>
          </p:cNvSpPr>
          <p:nvPr/>
        </p:nvSpPr>
        <p:spPr bwMode="auto">
          <a:xfrm>
            <a:off x="844550" y="1447800"/>
            <a:ext cx="7848600" cy="646331"/>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b="1">
                <a:solidFill>
                  <a:schemeClr val="tx1"/>
                </a:solidFill>
                <a:latin typeface="Arial" charset="0"/>
              </a:rPr>
              <a:t>Sarvik Company uses activity-based costing. The company has five cost pools shown below.</a:t>
            </a:r>
          </a:p>
        </p:txBody>
      </p:sp>
      <p:graphicFrame>
        <p:nvGraphicFramePr>
          <p:cNvPr id="23556" name="Object 5"/>
          <p:cNvGraphicFramePr>
            <a:graphicFrameLocks noChangeAspect="1"/>
          </p:cNvGraphicFramePr>
          <p:nvPr/>
        </p:nvGraphicFramePr>
        <p:xfrm>
          <a:off x="463550" y="2743200"/>
          <a:ext cx="8610600" cy="3143250"/>
        </p:xfrm>
        <a:graphic>
          <a:graphicData uri="http://schemas.openxmlformats.org/presentationml/2006/ole">
            <p:oleObj spid="_x0000_s1035" name="Worksheet" r:id="rId3" imgW="5336280" imgH="2000160" progId="Excel.Sheet.8">
              <p:embed/>
            </p:oleObj>
          </a:graphicData>
        </a:graphic>
      </p:graphicFrame>
    </p:spTree>
    <p:extLst>
      <p:ext uri="{BB962C8B-B14F-4D97-AF65-F5344CB8AC3E}">
        <p14:creationId xmlns="" xmlns:p14="http://schemas.microsoft.com/office/powerpoint/2010/main" val="2037132626"/>
      </p:ext>
    </p:extLst>
  </p:cSld>
  <p:clrMapOvr>
    <a:masterClrMapping/>
  </p:clrMapOvr>
  <p:transition>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mtClean="0"/>
              <a:t>Cost Flows in an ABC System</a:t>
            </a:r>
          </a:p>
        </p:txBody>
      </p:sp>
      <p:sp>
        <p:nvSpPr>
          <p:cNvPr id="129027" name="Text Box 3"/>
          <p:cNvSpPr txBox="1">
            <a:spLocks noChangeArrowheads="1"/>
          </p:cNvSpPr>
          <p:nvPr/>
        </p:nvSpPr>
        <p:spPr bwMode="auto">
          <a:xfrm>
            <a:off x="685800" y="1447800"/>
            <a:ext cx="7848600" cy="646331"/>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b="1">
                <a:ln w="1905"/>
                <a:solidFill>
                  <a:schemeClr val="tx1"/>
                </a:solidFill>
                <a:effectLst>
                  <a:innerShdw blurRad="69850" dist="43180" dir="5400000">
                    <a:srgbClr val="000000">
                      <a:alpha val="65000"/>
                    </a:srgbClr>
                  </a:innerShdw>
                </a:effectLst>
                <a:latin typeface="Arial" charset="0"/>
              </a:rPr>
              <a:t>At the beginning of the year, the company had inventory balance as follows.</a:t>
            </a:r>
          </a:p>
        </p:txBody>
      </p:sp>
      <p:graphicFrame>
        <p:nvGraphicFramePr>
          <p:cNvPr id="129049" name="Group 25"/>
          <p:cNvGraphicFramePr>
            <a:graphicFrameLocks noGrp="1"/>
          </p:cNvGraphicFramePr>
          <p:nvPr/>
        </p:nvGraphicFramePr>
        <p:xfrm>
          <a:off x="2286000" y="2667000"/>
          <a:ext cx="4495800" cy="1727201"/>
        </p:xfrm>
        <a:graphic>
          <a:graphicData uri="http://schemas.openxmlformats.org/drawingml/2006/table">
            <a:tbl>
              <a:tblPr/>
              <a:tblGrid>
                <a:gridCol w="2997200"/>
                <a:gridCol w="1498600"/>
              </a:tblGrid>
              <a:tr h="576263">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90000"/>
                        <a:buFont typeface="Wingdings" pitchFamily="2" charset="2"/>
                        <a:buNone/>
                        <a:tabLst/>
                      </a:pPr>
                      <a:r>
                        <a:rPr kumimoji="1" lang="en-US" sz="2800" b="0" i="0" u="none" strike="noStrike" cap="none" normalizeH="0" baseline="0" smtClean="0">
                          <a:ln>
                            <a:noFill/>
                          </a:ln>
                          <a:solidFill>
                            <a:srgbClr val="990000"/>
                          </a:solidFill>
                          <a:effectLst/>
                          <a:latin typeface="Arial" charset="0"/>
                        </a:rPr>
                        <a:t>Raw materials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r" defTabSz="914400" rtl="0" eaLnBrk="0" fontAlgn="base" latinLnBrk="0" hangingPunct="0">
                        <a:lnSpc>
                          <a:spcPct val="100000"/>
                        </a:lnSpc>
                        <a:spcBef>
                          <a:spcPct val="20000"/>
                        </a:spcBef>
                        <a:spcAft>
                          <a:spcPct val="0"/>
                        </a:spcAft>
                        <a:buClr>
                          <a:schemeClr val="accent1"/>
                        </a:buClr>
                        <a:buSzPct val="90000"/>
                        <a:buFont typeface="Wingdings" pitchFamily="2" charset="2"/>
                        <a:buNone/>
                        <a:tabLst/>
                      </a:pPr>
                      <a:r>
                        <a:rPr kumimoji="1" lang="en-US" sz="2800" b="0" i="0" u="none" strike="noStrike" cap="none" normalizeH="0" baseline="0" smtClean="0">
                          <a:ln>
                            <a:noFill/>
                          </a:ln>
                          <a:solidFill>
                            <a:srgbClr val="990000"/>
                          </a:solidFill>
                          <a:effectLst/>
                          <a:latin typeface="Arial" charset="0"/>
                        </a:rPr>
                        <a:t>$3,000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574675">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90000"/>
                        <a:buFont typeface="Wingdings" pitchFamily="2" charset="2"/>
                        <a:buNone/>
                        <a:tabLst/>
                      </a:pPr>
                      <a:r>
                        <a:rPr kumimoji="1" lang="en-US" sz="2800" b="0" i="0" u="none" strike="noStrike" cap="none" normalizeH="0" baseline="0" smtClean="0">
                          <a:ln>
                            <a:noFill/>
                          </a:ln>
                          <a:solidFill>
                            <a:srgbClr val="990000"/>
                          </a:solidFill>
                          <a:effectLst/>
                          <a:latin typeface="Arial" charset="0"/>
                        </a:rPr>
                        <a:t>Work in process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r" defTabSz="914400" rtl="0" eaLnBrk="0" fontAlgn="base" latinLnBrk="0" hangingPunct="0">
                        <a:lnSpc>
                          <a:spcPct val="100000"/>
                        </a:lnSpc>
                        <a:spcBef>
                          <a:spcPct val="20000"/>
                        </a:spcBef>
                        <a:spcAft>
                          <a:spcPct val="0"/>
                        </a:spcAft>
                        <a:buClr>
                          <a:schemeClr val="accent1"/>
                        </a:buClr>
                        <a:buSzPct val="90000"/>
                        <a:buFont typeface="Wingdings" pitchFamily="2" charset="2"/>
                        <a:buNone/>
                        <a:tabLst/>
                      </a:pPr>
                      <a:r>
                        <a:rPr kumimoji="1" lang="en-US" sz="2800" b="0" i="0" u="none" strike="noStrike" cap="none" normalizeH="0" baseline="0" smtClean="0">
                          <a:ln>
                            <a:noFill/>
                          </a:ln>
                          <a:solidFill>
                            <a:srgbClr val="990000"/>
                          </a:solidFill>
                          <a:effectLst/>
                          <a:latin typeface="Arial" charset="0"/>
                        </a:rPr>
                        <a:t>4,000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576263">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90000"/>
                        <a:buFont typeface="Wingdings" pitchFamily="2" charset="2"/>
                        <a:buNone/>
                        <a:tabLst/>
                      </a:pPr>
                      <a:r>
                        <a:rPr kumimoji="1" lang="en-US" sz="2800" b="0" i="0" u="none" strike="noStrike" cap="none" normalizeH="0" baseline="0" smtClean="0">
                          <a:ln>
                            <a:noFill/>
                          </a:ln>
                          <a:solidFill>
                            <a:srgbClr val="990000"/>
                          </a:solidFill>
                          <a:effectLst/>
                          <a:latin typeface="Arial" charset="0"/>
                        </a:rPr>
                        <a:t>Finished goods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r" defTabSz="914400" rtl="0" eaLnBrk="0" fontAlgn="base" latinLnBrk="0" hangingPunct="0">
                        <a:lnSpc>
                          <a:spcPct val="100000"/>
                        </a:lnSpc>
                        <a:spcBef>
                          <a:spcPct val="20000"/>
                        </a:spcBef>
                        <a:spcAft>
                          <a:spcPct val="0"/>
                        </a:spcAft>
                        <a:buClr>
                          <a:schemeClr val="accent1"/>
                        </a:buClr>
                        <a:buSzPct val="90000"/>
                        <a:buFont typeface="Wingdings" pitchFamily="2" charset="2"/>
                        <a:buNone/>
                        <a:tabLst/>
                      </a:pPr>
                      <a:r>
                        <a:rPr kumimoji="1" lang="en-US" sz="2800" b="0" i="0" u="none" strike="noStrike" cap="none" normalizeH="0" baseline="0" smtClean="0">
                          <a:ln>
                            <a:noFill/>
                          </a:ln>
                          <a:solidFill>
                            <a:srgbClr val="990000"/>
                          </a:solidFill>
                          <a:effectLst/>
                          <a:latin typeface="Arial" charset="0"/>
                        </a:rPr>
                        <a:t>- 0 -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CC"/>
                    </a:solidFill>
                  </a:tcPr>
                </a:tc>
              </a:tr>
            </a:tbl>
          </a:graphicData>
        </a:graphic>
      </p:graphicFrame>
      <p:pic>
        <p:nvPicPr>
          <p:cNvPr id="24594" name="Picture 26" descr="F:\PFiles\MSOffice\Clipart\standard\stddir1\bd06857_.wmf"/>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390900" y="4624388"/>
            <a:ext cx="2438400" cy="1868487"/>
          </a:xfrm>
          <a:prstGeom prst="rect">
            <a:avLst/>
          </a:prstGeom>
          <a:noFill/>
          <a:ln>
            <a:noFill/>
          </a:ln>
          <a:effectLst>
            <a:outerShdw dist="53882" dir="2700000" algn="ctr" rotWithShape="0">
              <a:schemeClr val="tx1"/>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29410512"/>
      </p:ext>
    </p:extLst>
  </p:cSld>
  <p:clrMapOvr>
    <a:masterClrMapping/>
  </p:clrMapOvr>
  <p:transition>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Cost Flows in an ABC System</a:t>
            </a:r>
          </a:p>
        </p:txBody>
      </p:sp>
      <p:sp>
        <p:nvSpPr>
          <p:cNvPr id="130051" name="Text Box 3"/>
          <p:cNvSpPr txBox="1">
            <a:spLocks noChangeArrowheads="1"/>
          </p:cNvSpPr>
          <p:nvPr/>
        </p:nvSpPr>
        <p:spPr bwMode="auto">
          <a:xfrm>
            <a:off x="844550" y="1447800"/>
            <a:ext cx="7848600" cy="4367213"/>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eaLnBrk="0" fontAlgn="base" hangingPunct="0">
              <a:spcBef>
                <a:spcPct val="0"/>
              </a:spcBef>
              <a:spcAft>
                <a:spcPct val="0"/>
              </a:spcAft>
              <a:defRPr sz="2400">
                <a:solidFill>
                  <a:schemeClr val="tx1"/>
                </a:solidFill>
                <a:latin typeface="Times New Roman" pitchFamily="18" charset="0"/>
              </a:defRPr>
            </a:lvl6pPr>
            <a:lvl7pPr marL="3200400" indent="-457200" eaLnBrk="0" fontAlgn="base" hangingPunct="0">
              <a:spcBef>
                <a:spcPct val="0"/>
              </a:spcBef>
              <a:spcAft>
                <a:spcPct val="0"/>
              </a:spcAft>
              <a:defRPr sz="2400">
                <a:solidFill>
                  <a:schemeClr val="tx1"/>
                </a:solidFill>
                <a:latin typeface="Times New Roman" pitchFamily="18" charset="0"/>
              </a:defRPr>
            </a:lvl7pPr>
            <a:lvl8pPr marL="3657600" indent="-457200" eaLnBrk="0" fontAlgn="base" hangingPunct="0">
              <a:spcBef>
                <a:spcPct val="0"/>
              </a:spcBef>
              <a:spcAft>
                <a:spcPct val="0"/>
              </a:spcAft>
              <a:defRPr sz="2400">
                <a:solidFill>
                  <a:schemeClr val="tx1"/>
                </a:solidFill>
                <a:latin typeface="Times New Roman" pitchFamily="18" charset="0"/>
              </a:defRPr>
            </a:lvl8pPr>
            <a:lvl9pPr marL="4114800" indent="-4572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2800" b="1" dirty="0" smtClean="0">
                <a:ln w="1905"/>
                <a:effectLst>
                  <a:innerShdw blurRad="69850" dist="43180" dir="5400000">
                    <a:srgbClr val="000000">
                      <a:alpha val="65000"/>
                    </a:srgbClr>
                  </a:innerShdw>
                </a:effectLst>
                <a:latin typeface="Arial" charset="0"/>
              </a:rPr>
              <a:t>Transaction recorded by the company:</a:t>
            </a:r>
          </a:p>
          <a:p>
            <a:pPr>
              <a:spcBef>
                <a:spcPct val="25000"/>
              </a:spcBef>
              <a:buFontTx/>
              <a:buAutoNum type="alphaLcPeriod"/>
              <a:defRPr/>
            </a:pPr>
            <a:r>
              <a:rPr lang="en-US" b="1" dirty="0" smtClean="0">
                <a:ln w="1905"/>
                <a:effectLst>
                  <a:innerShdw blurRad="69850" dist="43180" dir="5400000">
                    <a:srgbClr val="000000">
                      <a:alpha val="65000"/>
                    </a:srgbClr>
                  </a:innerShdw>
                </a:effectLst>
                <a:latin typeface="Arial" charset="0"/>
              </a:rPr>
              <a:t>Raw materials purchased on account, $915,000.</a:t>
            </a:r>
          </a:p>
          <a:p>
            <a:pPr>
              <a:spcBef>
                <a:spcPct val="25000"/>
              </a:spcBef>
              <a:buFontTx/>
              <a:buAutoNum type="alphaLcPeriod"/>
              <a:defRPr/>
            </a:pPr>
            <a:r>
              <a:rPr lang="en-US" b="1" dirty="0" smtClean="0">
                <a:ln w="1905"/>
                <a:effectLst>
                  <a:innerShdw blurRad="69850" dist="43180" dir="5400000">
                    <a:srgbClr val="000000">
                      <a:alpha val="65000"/>
                    </a:srgbClr>
                  </a:innerShdw>
                </a:effectLst>
                <a:latin typeface="Arial" charset="0"/>
              </a:rPr>
              <a:t>Raw materials used in production, $900,000 ($810,000 direct and $90,000 indirect).</a:t>
            </a:r>
          </a:p>
          <a:p>
            <a:pPr>
              <a:spcBef>
                <a:spcPct val="25000"/>
              </a:spcBef>
              <a:buFontTx/>
              <a:buAutoNum type="alphaLcPeriod"/>
              <a:defRPr/>
            </a:pPr>
            <a:r>
              <a:rPr lang="en-US" b="1" dirty="0" smtClean="0">
                <a:ln w="1905"/>
                <a:effectLst>
                  <a:innerShdw blurRad="69850" dist="43180" dir="5400000">
                    <a:srgbClr val="000000">
                      <a:alpha val="65000"/>
                    </a:srgbClr>
                  </a:innerShdw>
                </a:effectLst>
                <a:latin typeface="Arial" charset="0"/>
              </a:rPr>
              <a:t>Factory labor costs, $370,000 ($95,000 direct and $275,000 indirect).</a:t>
            </a:r>
          </a:p>
          <a:p>
            <a:pPr>
              <a:spcBef>
                <a:spcPct val="25000"/>
              </a:spcBef>
              <a:buFontTx/>
              <a:buAutoNum type="alphaLcPeriod"/>
              <a:defRPr/>
            </a:pPr>
            <a:r>
              <a:rPr lang="en-US" b="1" dirty="0" smtClean="0">
                <a:ln w="1905"/>
                <a:effectLst>
                  <a:innerShdw blurRad="69850" dist="43180" dir="5400000">
                    <a:srgbClr val="000000">
                      <a:alpha val="65000"/>
                    </a:srgbClr>
                  </a:innerShdw>
                </a:effectLst>
                <a:latin typeface="Arial" charset="0"/>
              </a:rPr>
              <a:t>Depreciation of factory assets, $180,000.</a:t>
            </a:r>
          </a:p>
          <a:p>
            <a:pPr>
              <a:spcBef>
                <a:spcPct val="25000"/>
              </a:spcBef>
              <a:buFontTx/>
              <a:buAutoNum type="alphaLcPeriod"/>
              <a:defRPr/>
            </a:pPr>
            <a:r>
              <a:rPr lang="en-US" b="1" dirty="0" smtClean="0">
                <a:ln w="1905"/>
                <a:effectLst>
                  <a:innerShdw blurRad="69850" dist="43180" dir="5400000">
                    <a:srgbClr val="000000">
                      <a:alpha val="65000"/>
                    </a:srgbClr>
                  </a:innerShdw>
                </a:effectLst>
                <a:latin typeface="Arial" charset="0"/>
              </a:rPr>
              <a:t>Miscellaneous manufacturing overhead costs, $230,000.</a:t>
            </a:r>
          </a:p>
          <a:p>
            <a:pPr>
              <a:spcBef>
                <a:spcPct val="25000"/>
              </a:spcBef>
              <a:buFontTx/>
              <a:buAutoNum type="alphaLcPeriod"/>
              <a:defRPr/>
            </a:pPr>
            <a:r>
              <a:rPr lang="en-US" b="1" dirty="0" smtClean="0">
                <a:ln w="1905"/>
                <a:effectLst>
                  <a:innerShdw blurRad="69850" dist="43180" dir="5400000">
                    <a:srgbClr val="000000">
                      <a:alpha val="65000"/>
                    </a:srgbClr>
                  </a:innerShdw>
                </a:effectLst>
                <a:latin typeface="Arial" charset="0"/>
              </a:rPr>
              <a:t>Goods costing $1,650,000 manufactured.</a:t>
            </a:r>
          </a:p>
        </p:txBody>
      </p:sp>
    </p:spTree>
    <p:extLst>
      <p:ext uri="{BB962C8B-B14F-4D97-AF65-F5344CB8AC3E}">
        <p14:creationId xmlns="" xmlns:p14="http://schemas.microsoft.com/office/powerpoint/2010/main" val="2500436084"/>
      </p:ext>
    </p:extLst>
  </p:cSld>
  <p:clrMapOvr>
    <a:masterClrMapping/>
  </p:clrMapOvr>
  <p:transition>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t>Cost Flows in an ABC System</a:t>
            </a:r>
          </a:p>
        </p:txBody>
      </p:sp>
      <p:sp>
        <p:nvSpPr>
          <p:cNvPr id="131075" name="Text Box 3"/>
          <p:cNvSpPr txBox="1">
            <a:spLocks noChangeArrowheads="1"/>
          </p:cNvSpPr>
          <p:nvPr/>
        </p:nvSpPr>
        <p:spPr bwMode="auto">
          <a:xfrm>
            <a:off x="844550" y="1447800"/>
            <a:ext cx="7848600" cy="3668713"/>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lvl1pPr marL="457200" indent="-457200">
              <a:defRPr sz="2400">
                <a:solidFill>
                  <a:schemeClr val="tx1"/>
                </a:solidFill>
                <a:latin typeface="Times New Roman" pitchFamily="18" charset="0"/>
              </a:defRPr>
            </a:lvl1pPr>
            <a:lvl2pPr marL="91440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eaLnBrk="0" fontAlgn="base" hangingPunct="0">
              <a:spcBef>
                <a:spcPct val="0"/>
              </a:spcBef>
              <a:spcAft>
                <a:spcPct val="0"/>
              </a:spcAft>
              <a:defRPr sz="2400">
                <a:solidFill>
                  <a:schemeClr val="tx1"/>
                </a:solidFill>
                <a:latin typeface="Times New Roman" pitchFamily="18" charset="0"/>
              </a:defRPr>
            </a:lvl6pPr>
            <a:lvl7pPr marL="3200400" indent="-457200" eaLnBrk="0" fontAlgn="base" hangingPunct="0">
              <a:spcBef>
                <a:spcPct val="0"/>
              </a:spcBef>
              <a:spcAft>
                <a:spcPct val="0"/>
              </a:spcAft>
              <a:defRPr sz="2400">
                <a:solidFill>
                  <a:schemeClr val="tx1"/>
                </a:solidFill>
                <a:latin typeface="Times New Roman" pitchFamily="18" charset="0"/>
              </a:defRPr>
            </a:lvl7pPr>
            <a:lvl8pPr marL="3657600" indent="-457200" eaLnBrk="0" fontAlgn="base" hangingPunct="0">
              <a:spcBef>
                <a:spcPct val="0"/>
              </a:spcBef>
              <a:spcAft>
                <a:spcPct val="0"/>
              </a:spcAft>
              <a:defRPr sz="2400">
                <a:solidFill>
                  <a:schemeClr val="tx1"/>
                </a:solidFill>
                <a:latin typeface="Times New Roman" pitchFamily="18" charset="0"/>
              </a:defRPr>
            </a:lvl8pPr>
            <a:lvl9pPr marL="4114800" indent="-4572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defRPr/>
            </a:pPr>
            <a:r>
              <a:rPr lang="en-US" sz="2800" b="1" smtClean="0">
                <a:ln w="1905"/>
                <a:effectLst>
                  <a:innerShdw blurRad="69850" dist="43180" dir="5400000">
                    <a:srgbClr val="000000">
                      <a:alpha val="65000"/>
                    </a:srgbClr>
                  </a:innerShdw>
                </a:effectLst>
                <a:latin typeface="Arial" charset="0"/>
              </a:rPr>
              <a:t>Manufacturing overhead cost was applied to production. Actual activity during the year was as follows:</a:t>
            </a:r>
          </a:p>
          <a:p>
            <a:pPr>
              <a:spcBef>
                <a:spcPct val="25000"/>
              </a:spcBef>
              <a:buFontTx/>
              <a:buAutoNum type="arabicPeriod"/>
              <a:defRPr/>
            </a:pPr>
            <a:r>
              <a:rPr lang="en-US" b="1" smtClean="0">
                <a:ln w="1905"/>
                <a:effectLst>
                  <a:innerShdw blurRad="69850" dist="43180" dir="5400000">
                    <a:srgbClr val="000000">
                      <a:alpha val="65000"/>
                    </a:srgbClr>
                  </a:innerShdw>
                </a:effectLst>
                <a:latin typeface="Arial" charset="0"/>
              </a:rPr>
              <a:t>Machine related, 4,600 machine-hours.</a:t>
            </a:r>
          </a:p>
          <a:p>
            <a:pPr>
              <a:spcBef>
                <a:spcPct val="25000"/>
              </a:spcBef>
              <a:buFontTx/>
              <a:buAutoNum type="arabicPeriod"/>
              <a:defRPr/>
            </a:pPr>
            <a:r>
              <a:rPr lang="en-US" b="1" smtClean="0">
                <a:ln w="1905"/>
                <a:effectLst>
                  <a:innerShdw blurRad="69850" dist="43180" dir="5400000">
                    <a:srgbClr val="000000">
                      <a:alpha val="65000"/>
                    </a:srgbClr>
                  </a:innerShdw>
                </a:effectLst>
                <a:latin typeface="Arial" charset="0"/>
              </a:rPr>
              <a:t>Purchase orders, 800 orders.</a:t>
            </a:r>
          </a:p>
          <a:p>
            <a:pPr>
              <a:spcBef>
                <a:spcPct val="25000"/>
              </a:spcBef>
              <a:buFontTx/>
              <a:buAutoNum type="arabicPeriod"/>
              <a:defRPr/>
            </a:pPr>
            <a:r>
              <a:rPr lang="en-US" b="1" smtClean="0">
                <a:ln w="1905"/>
                <a:effectLst>
                  <a:innerShdw blurRad="69850" dist="43180" dir="5400000">
                    <a:srgbClr val="000000">
                      <a:alpha val="65000"/>
                    </a:srgbClr>
                  </a:innerShdw>
                </a:effectLst>
                <a:latin typeface="Arial" charset="0"/>
              </a:rPr>
              <a:t>Machine setups, 500 setups.</a:t>
            </a:r>
          </a:p>
          <a:p>
            <a:pPr>
              <a:spcBef>
                <a:spcPct val="25000"/>
              </a:spcBef>
              <a:buFontTx/>
              <a:buAutoNum type="arabicPeriod"/>
              <a:defRPr/>
            </a:pPr>
            <a:r>
              <a:rPr lang="en-US" b="1" smtClean="0">
                <a:ln w="1905"/>
                <a:effectLst>
                  <a:innerShdw blurRad="69850" dist="43180" dir="5400000">
                    <a:srgbClr val="000000">
                      <a:alpha val="65000"/>
                    </a:srgbClr>
                  </a:innerShdw>
                </a:effectLst>
                <a:latin typeface="Arial" charset="0"/>
              </a:rPr>
              <a:t>Product testing, 190 tests.</a:t>
            </a:r>
          </a:p>
          <a:p>
            <a:pPr>
              <a:spcBef>
                <a:spcPct val="25000"/>
              </a:spcBef>
              <a:buFontTx/>
              <a:buAutoNum type="arabicPeriod"/>
              <a:defRPr/>
            </a:pPr>
            <a:r>
              <a:rPr lang="en-US" b="1" smtClean="0">
                <a:ln w="1905"/>
                <a:effectLst>
                  <a:innerShdw blurRad="69850" dist="43180" dir="5400000">
                    <a:srgbClr val="000000">
                      <a:alpha val="65000"/>
                    </a:srgbClr>
                  </a:innerShdw>
                </a:effectLst>
                <a:latin typeface="Arial" charset="0"/>
              </a:rPr>
              <a:t>General factory, 23,000 direct-labor hours.</a:t>
            </a:r>
          </a:p>
        </p:txBody>
      </p:sp>
    </p:spTree>
    <p:extLst>
      <p:ext uri="{BB962C8B-B14F-4D97-AF65-F5344CB8AC3E}">
        <p14:creationId xmlns="" xmlns:p14="http://schemas.microsoft.com/office/powerpoint/2010/main" val="2316844075"/>
      </p:ext>
    </p:extLst>
  </p:cSld>
  <p:clrMapOvr>
    <a:masterClrMapping/>
  </p:clrMapOvr>
  <p:transition>
    <p:strips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mtClean="0"/>
              <a:t>Cost Flows in an ABC System</a:t>
            </a:r>
          </a:p>
        </p:txBody>
      </p:sp>
      <p:graphicFrame>
        <p:nvGraphicFramePr>
          <p:cNvPr id="27651" name="Object 4"/>
          <p:cNvGraphicFramePr>
            <a:graphicFrameLocks noChangeAspect="1"/>
          </p:cNvGraphicFramePr>
          <p:nvPr/>
        </p:nvGraphicFramePr>
        <p:xfrm>
          <a:off x="990600" y="2354263"/>
          <a:ext cx="7086600" cy="4122737"/>
        </p:xfrm>
        <a:graphic>
          <a:graphicData uri="http://schemas.openxmlformats.org/presentationml/2006/ole">
            <p:oleObj spid="_x0000_s2059" name="Worksheet" r:id="rId3" imgW="3541680" imgH="2057040" progId="Excel.Sheet.8">
              <p:embed/>
            </p:oleObj>
          </a:graphicData>
        </a:graphic>
      </p:graphicFrame>
      <p:sp>
        <p:nvSpPr>
          <p:cNvPr id="132101" name="Text Box 5"/>
          <p:cNvSpPr txBox="1">
            <a:spLocks noChangeArrowheads="1"/>
          </p:cNvSpPr>
          <p:nvPr/>
        </p:nvSpPr>
        <p:spPr bwMode="auto">
          <a:xfrm>
            <a:off x="609600" y="1295400"/>
            <a:ext cx="7848600" cy="646331"/>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b="1">
                <a:ln w="1905"/>
                <a:solidFill>
                  <a:schemeClr val="tx1"/>
                </a:solidFill>
                <a:effectLst>
                  <a:innerShdw blurRad="69850" dist="43180" dir="5400000">
                    <a:srgbClr val="000000">
                      <a:alpha val="65000"/>
                    </a:srgbClr>
                  </a:innerShdw>
                </a:effectLst>
                <a:latin typeface="Arial" charset="0"/>
              </a:rPr>
              <a:t>The following journal entries would be used to record transactions (a) through (c).</a:t>
            </a:r>
          </a:p>
        </p:txBody>
      </p:sp>
    </p:spTree>
    <p:extLst>
      <p:ext uri="{BB962C8B-B14F-4D97-AF65-F5344CB8AC3E}">
        <p14:creationId xmlns="" xmlns:p14="http://schemas.microsoft.com/office/powerpoint/2010/main" val="2917156911"/>
      </p:ext>
    </p:extLst>
  </p:cSld>
  <p:clrMapOvr>
    <a:masterClrMapping/>
  </p:clrMapOvr>
  <p:transition>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p:txBody>
          <a:bodyPr/>
          <a:lstStyle/>
          <a:p>
            <a:r>
              <a:rPr lang="en-US" smtClean="0"/>
              <a:t>Cost Flows in an ABC System</a:t>
            </a:r>
          </a:p>
        </p:txBody>
      </p:sp>
      <p:sp>
        <p:nvSpPr>
          <p:cNvPr id="134148" name="Text Box 1028"/>
          <p:cNvSpPr txBox="1">
            <a:spLocks noChangeArrowheads="1"/>
          </p:cNvSpPr>
          <p:nvPr/>
        </p:nvSpPr>
        <p:spPr bwMode="auto">
          <a:xfrm>
            <a:off x="695325" y="1295400"/>
            <a:ext cx="8147050" cy="466725"/>
          </a:xfrm>
          <a:prstGeom prst="rect">
            <a:avLst/>
          </a:prstGeom>
          <a:solidFill>
            <a:schemeClr val="bg2"/>
          </a:solidFill>
          <a:ln w="9525">
            <a:solidFill>
              <a:schemeClr val="tx1"/>
            </a:solidFill>
            <a:miter lim="800000"/>
            <a:headEnd/>
            <a:tailEnd/>
          </a:ln>
          <a:effectLst>
            <a:outerShdw dist="53882" dir="2700000" algn="ctr" rotWithShape="0">
              <a:schemeClr val="tx1"/>
            </a:outerShdw>
          </a:effectLst>
        </p:spPr>
        <p:txBody>
          <a:bodyPr>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Predetermined overhead  rates are determined as follows:</a:t>
            </a:r>
          </a:p>
        </p:txBody>
      </p:sp>
      <p:graphicFrame>
        <p:nvGraphicFramePr>
          <p:cNvPr id="28676" name="Object 1029"/>
          <p:cNvGraphicFramePr>
            <a:graphicFrameLocks noChangeAspect="1"/>
          </p:cNvGraphicFramePr>
          <p:nvPr/>
        </p:nvGraphicFramePr>
        <p:xfrm>
          <a:off x="463550" y="2114550"/>
          <a:ext cx="8610600" cy="3143250"/>
        </p:xfrm>
        <a:graphic>
          <a:graphicData uri="http://schemas.openxmlformats.org/presentationml/2006/ole">
            <p:oleObj spid="_x0000_s3083" name="Worksheet" r:id="rId3" imgW="4776120" imgH="2000160" progId="Excel.Sheet.8">
              <p:embed/>
            </p:oleObj>
          </a:graphicData>
        </a:graphic>
      </p:graphicFrame>
    </p:spTree>
    <p:extLst>
      <p:ext uri="{BB962C8B-B14F-4D97-AF65-F5344CB8AC3E}">
        <p14:creationId xmlns="" xmlns:p14="http://schemas.microsoft.com/office/powerpoint/2010/main" val="754709976"/>
      </p:ext>
    </p:extLst>
  </p:cSld>
  <p:clrMapOvr>
    <a:masterClrMapping/>
  </p:clrMapOvr>
  <p:transition>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Cost Flows in an ABC System</a:t>
            </a:r>
          </a:p>
        </p:txBody>
      </p:sp>
      <p:sp>
        <p:nvSpPr>
          <p:cNvPr id="135171" name="Text Box 3"/>
          <p:cNvSpPr txBox="1">
            <a:spLocks noChangeArrowheads="1"/>
          </p:cNvSpPr>
          <p:nvPr/>
        </p:nvSpPr>
        <p:spPr bwMode="auto">
          <a:xfrm>
            <a:off x="760413" y="1254125"/>
            <a:ext cx="7839075"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2400" b="1">
                <a:ln w="1905"/>
                <a:solidFill>
                  <a:schemeClr val="tx1"/>
                </a:solidFill>
                <a:effectLst>
                  <a:innerShdw blurRad="69850" dist="43180" dir="5400000">
                    <a:srgbClr val="000000">
                      <a:alpha val="65000"/>
                    </a:srgbClr>
                  </a:innerShdw>
                </a:effectLst>
                <a:latin typeface="Arial" charset="0"/>
              </a:rPr>
              <a:t>Overhead is applied on the basis of actual activities during the year.</a:t>
            </a:r>
          </a:p>
        </p:txBody>
      </p:sp>
      <p:graphicFrame>
        <p:nvGraphicFramePr>
          <p:cNvPr id="29700" name="Object 4"/>
          <p:cNvGraphicFramePr>
            <a:graphicFrameLocks noChangeAspect="1"/>
          </p:cNvGraphicFramePr>
          <p:nvPr/>
        </p:nvGraphicFramePr>
        <p:xfrm>
          <a:off x="598488" y="2347913"/>
          <a:ext cx="8164512" cy="3605212"/>
        </p:xfrm>
        <a:graphic>
          <a:graphicData uri="http://schemas.openxmlformats.org/presentationml/2006/ole">
            <p:oleObj spid="_x0000_s4107" name="Worksheet" r:id="rId3" imgW="4519800" imgH="2000160" progId="Excel.Sheet.8">
              <p:embed/>
            </p:oleObj>
          </a:graphicData>
        </a:graphic>
      </p:graphicFrame>
    </p:spTree>
    <p:extLst>
      <p:ext uri="{BB962C8B-B14F-4D97-AF65-F5344CB8AC3E}">
        <p14:creationId xmlns="" xmlns:p14="http://schemas.microsoft.com/office/powerpoint/2010/main" val="1682827661"/>
      </p:ext>
    </p:extLst>
  </p:cSld>
  <p:clrMapOvr>
    <a:masterClrMapping/>
  </p:clrMapOvr>
  <p:transition>
    <p:strips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Cost Flows in an ABC System</a:t>
            </a:r>
          </a:p>
        </p:txBody>
      </p:sp>
      <p:sp>
        <p:nvSpPr>
          <p:cNvPr id="136195" name="Text Box 3"/>
          <p:cNvSpPr txBox="1">
            <a:spLocks noChangeArrowheads="1"/>
          </p:cNvSpPr>
          <p:nvPr/>
        </p:nvSpPr>
        <p:spPr bwMode="auto">
          <a:xfrm>
            <a:off x="760413" y="1254125"/>
            <a:ext cx="7839075"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2400" b="1">
                <a:ln w="1905"/>
                <a:solidFill>
                  <a:schemeClr val="tx1"/>
                </a:solidFill>
                <a:effectLst>
                  <a:innerShdw blurRad="69850" dist="43180" dir="5400000">
                    <a:srgbClr val="000000">
                      <a:alpha val="65000"/>
                    </a:srgbClr>
                  </a:innerShdw>
                </a:effectLst>
                <a:latin typeface="Arial" charset="0"/>
              </a:rPr>
              <a:t>The following journal entry is made to record applied overhead.</a:t>
            </a:r>
          </a:p>
        </p:txBody>
      </p:sp>
      <p:graphicFrame>
        <p:nvGraphicFramePr>
          <p:cNvPr id="30724" name="Object 5"/>
          <p:cNvGraphicFramePr>
            <a:graphicFrameLocks noChangeAspect="1"/>
          </p:cNvGraphicFramePr>
          <p:nvPr/>
        </p:nvGraphicFramePr>
        <p:xfrm>
          <a:off x="595313" y="2482850"/>
          <a:ext cx="8316912" cy="1547813"/>
        </p:xfrm>
        <a:graphic>
          <a:graphicData uri="http://schemas.openxmlformats.org/presentationml/2006/ole">
            <p:oleObj spid="_x0000_s5131" name="Worksheet" r:id="rId3" imgW="3912120" imgH="777240" progId="Excel.Sheet.8">
              <p:embed/>
            </p:oleObj>
          </a:graphicData>
        </a:graphic>
      </p:graphicFrame>
    </p:spTree>
    <p:extLst>
      <p:ext uri="{BB962C8B-B14F-4D97-AF65-F5344CB8AC3E}">
        <p14:creationId xmlns="" xmlns:p14="http://schemas.microsoft.com/office/powerpoint/2010/main" val="1242140720"/>
      </p:ext>
    </p:extLst>
  </p:cSld>
  <p:clrMapOvr>
    <a:masterClrMapping/>
  </p:clrMapOvr>
  <p:transition>
    <p:strips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Cost Flows in an ABC System</a:t>
            </a:r>
          </a:p>
        </p:txBody>
      </p:sp>
      <p:graphicFrame>
        <p:nvGraphicFramePr>
          <p:cNvPr id="31747" name="Object 3"/>
          <p:cNvGraphicFramePr>
            <a:graphicFrameLocks noChangeAspect="1"/>
          </p:cNvGraphicFramePr>
          <p:nvPr/>
        </p:nvGraphicFramePr>
        <p:xfrm>
          <a:off x="596900" y="2474913"/>
          <a:ext cx="8318500" cy="3316287"/>
        </p:xfrm>
        <a:graphic>
          <a:graphicData uri="http://schemas.openxmlformats.org/presentationml/2006/ole">
            <p:oleObj spid="_x0000_s6155" name="Worksheet" r:id="rId3" imgW="4158720" imgH="1658880" progId="Excel.Sheet.8">
              <p:embed/>
            </p:oleObj>
          </a:graphicData>
        </a:graphic>
      </p:graphicFrame>
      <p:sp>
        <p:nvSpPr>
          <p:cNvPr id="133124" name="Text Box 4"/>
          <p:cNvSpPr txBox="1">
            <a:spLocks noChangeArrowheads="1"/>
          </p:cNvSpPr>
          <p:nvPr/>
        </p:nvSpPr>
        <p:spPr bwMode="auto">
          <a:xfrm>
            <a:off x="831850" y="1295400"/>
            <a:ext cx="7848600" cy="646331"/>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b="1">
                <a:ln w="1905"/>
                <a:solidFill>
                  <a:schemeClr val="tx1"/>
                </a:solidFill>
                <a:effectLst>
                  <a:innerShdw blurRad="69850" dist="43180" dir="5400000">
                    <a:srgbClr val="000000">
                      <a:alpha val="65000"/>
                    </a:srgbClr>
                  </a:innerShdw>
                </a:effectLst>
                <a:latin typeface="Arial" charset="0"/>
              </a:rPr>
              <a:t>The following journal entries would be used to record transactions (d) through (f).</a:t>
            </a:r>
          </a:p>
        </p:txBody>
      </p:sp>
    </p:spTree>
    <p:extLst>
      <p:ext uri="{BB962C8B-B14F-4D97-AF65-F5344CB8AC3E}">
        <p14:creationId xmlns="" xmlns:p14="http://schemas.microsoft.com/office/powerpoint/2010/main" val="4204896593"/>
      </p:ext>
    </p:extLst>
  </p:cSld>
  <p:clrMapOvr>
    <a:masterClrMapping/>
  </p:clrMapOvr>
  <p:transition>
    <p:strips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Group 50"/>
          <p:cNvGrpSpPr>
            <a:grpSpLocks/>
          </p:cNvGrpSpPr>
          <p:nvPr/>
        </p:nvGrpSpPr>
        <p:grpSpPr bwMode="auto">
          <a:xfrm>
            <a:off x="4191000" y="166688"/>
            <a:ext cx="3563938" cy="1862137"/>
            <a:chOff x="2640" y="105"/>
            <a:chExt cx="2245" cy="1173"/>
          </a:xfrm>
        </p:grpSpPr>
        <p:sp>
          <p:nvSpPr>
            <p:cNvPr id="32810" name="Text Box 7"/>
            <p:cNvSpPr txBox="1">
              <a:spLocks noChangeArrowheads="1"/>
            </p:cNvSpPr>
            <p:nvPr/>
          </p:nvSpPr>
          <p:spPr bwMode="auto">
            <a:xfrm>
              <a:off x="2640" y="912"/>
              <a:ext cx="1296"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solidFill>
                    <a:srgbClr val="990000"/>
                  </a:solidFill>
                  <a:latin typeface="Arial" charset="0"/>
                </a:rPr>
                <a:t>Bal.     20,000</a:t>
              </a:r>
              <a:br>
                <a:rPr lang="en-US" sz="1600" b="1">
                  <a:solidFill>
                    <a:srgbClr val="990000"/>
                  </a:solidFill>
                  <a:latin typeface="Arial" charset="0"/>
                </a:rPr>
              </a:br>
              <a:endParaRPr lang="en-US" sz="1600" b="1">
                <a:solidFill>
                  <a:srgbClr val="990000"/>
                </a:solidFill>
                <a:latin typeface="Arial" charset="0"/>
              </a:endParaRPr>
            </a:p>
          </p:txBody>
        </p:sp>
        <p:grpSp>
          <p:nvGrpSpPr>
            <p:cNvPr id="32811" name="Group 24"/>
            <p:cNvGrpSpPr>
              <a:grpSpLocks/>
            </p:cNvGrpSpPr>
            <p:nvPr/>
          </p:nvGrpSpPr>
          <p:grpSpPr bwMode="auto">
            <a:xfrm>
              <a:off x="2640" y="288"/>
              <a:ext cx="2245" cy="823"/>
              <a:chOff x="1222" y="233"/>
              <a:chExt cx="2245" cy="823"/>
            </a:xfrm>
          </p:grpSpPr>
          <p:grpSp>
            <p:nvGrpSpPr>
              <p:cNvPr id="32813" name="Group 6"/>
              <p:cNvGrpSpPr>
                <a:grpSpLocks/>
              </p:cNvGrpSpPr>
              <p:nvPr/>
            </p:nvGrpSpPr>
            <p:grpSpPr bwMode="auto">
              <a:xfrm>
                <a:off x="1565" y="240"/>
                <a:ext cx="1865" cy="816"/>
                <a:chOff x="1565" y="240"/>
                <a:chExt cx="1865" cy="816"/>
              </a:xfrm>
            </p:grpSpPr>
            <p:sp>
              <p:nvSpPr>
                <p:cNvPr id="32817" name="Line 2"/>
                <p:cNvSpPr>
                  <a:spLocks noChangeShapeType="1"/>
                </p:cNvSpPr>
                <p:nvPr/>
              </p:nvSpPr>
              <p:spPr bwMode="auto">
                <a:xfrm>
                  <a:off x="1565" y="240"/>
                  <a:ext cx="186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818" name="Line 3"/>
                <p:cNvSpPr>
                  <a:spLocks noChangeShapeType="1"/>
                </p:cNvSpPr>
                <p:nvPr/>
              </p:nvSpPr>
              <p:spPr bwMode="auto">
                <a:xfrm>
                  <a:off x="2496" y="240"/>
                  <a:ext cx="0" cy="816"/>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2814" name="Text Box 4"/>
              <p:cNvSpPr txBox="1">
                <a:spLocks noChangeArrowheads="1"/>
              </p:cNvSpPr>
              <p:nvPr/>
            </p:nvSpPr>
            <p:spPr bwMode="auto">
              <a:xfrm>
                <a:off x="1222" y="233"/>
                <a:ext cx="1296" cy="6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Bal.       4,000</a:t>
                </a:r>
                <a:br>
                  <a:rPr lang="en-US" sz="1600" b="1">
                    <a:latin typeface="Arial" charset="0"/>
                  </a:rPr>
                </a:br>
                <a:r>
                  <a:rPr lang="en-US" sz="1600" b="1">
                    <a:latin typeface="Arial" charset="0"/>
                  </a:rPr>
                  <a:t>(b)     810,000</a:t>
                </a:r>
                <a:br>
                  <a:rPr lang="en-US" sz="1600" b="1">
                    <a:latin typeface="Arial" charset="0"/>
                  </a:rPr>
                </a:br>
                <a:r>
                  <a:rPr lang="en-US" sz="1600" b="1">
                    <a:latin typeface="Arial" charset="0"/>
                  </a:rPr>
                  <a:t>(c)       95,000</a:t>
                </a:r>
                <a:br>
                  <a:rPr lang="en-US" sz="1600" b="1">
                    <a:latin typeface="Arial" charset="0"/>
                  </a:rPr>
                </a:br>
                <a:r>
                  <a:rPr lang="en-US" sz="1600" b="1">
                    <a:latin typeface="Arial" charset="0"/>
                  </a:rPr>
                  <a:t>(f)     761,000</a:t>
                </a:r>
              </a:p>
            </p:txBody>
          </p:sp>
          <p:sp>
            <p:nvSpPr>
              <p:cNvPr id="32815" name="Text Box 5"/>
              <p:cNvSpPr txBox="1">
                <a:spLocks noChangeArrowheads="1"/>
              </p:cNvSpPr>
              <p:nvPr/>
            </p:nvSpPr>
            <p:spPr bwMode="auto">
              <a:xfrm>
                <a:off x="2171" y="235"/>
                <a:ext cx="1296"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(g)   1, 650,000</a:t>
                </a:r>
              </a:p>
            </p:txBody>
          </p:sp>
          <p:sp>
            <p:nvSpPr>
              <p:cNvPr id="32816" name="Line 8"/>
              <p:cNvSpPr>
                <a:spLocks noChangeShapeType="1"/>
              </p:cNvSpPr>
              <p:nvPr/>
            </p:nvSpPr>
            <p:spPr bwMode="auto">
              <a:xfrm>
                <a:off x="1610" y="886"/>
                <a:ext cx="1776"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2812" name="Text Box 9"/>
            <p:cNvSpPr txBox="1">
              <a:spLocks noChangeArrowheads="1"/>
            </p:cNvSpPr>
            <p:nvPr/>
          </p:nvSpPr>
          <p:spPr bwMode="auto">
            <a:xfrm>
              <a:off x="3301" y="105"/>
              <a:ext cx="1248"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1800" b="1">
                  <a:solidFill>
                    <a:srgbClr val="990000"/>
                  </a:solidFill>
                  <a:latin typeface="Arial" charset="0"/>
                </a:rPr>
                <a:t>Work in Process</a:t>
              </a:r>
            </a:p>
          </p:txBody>
        </p:sp>
      </p:grpSp>
      <p:grpSp>
        <p:nvGrpSpPr>
          <p:cNvPr id="32771" name="Group 34"/>
          <p:cNvGrpSpPr>
            <a:grpSpLocks/>
          </p:cNvGrpSpPr>
          <p:nvPr/>
        </p:nvGrpSpPr>
        <p:grpSpPr bwMode="auto">
          <a:xfrm>
            <a:off x="4249738" y="3411538"/>
            <a:ext cx="3551237" cy="1846262"/>
            <a:chOff x="1248" y="1093"/>
            <a:chExt cx="2237" cy="1163"/>
          </a:xfrm>
        </p:grpSpPr>
        <p:sp>
          <p:nvSpPr>
            <p:cNvPr id="32802" name="Text Box 21"/>
            <p:cNvSpPr txBox="1">
              <a:spLocks noChangeArrowheads="1"/>
            </p:cNvSpPr>
            <p:nvPr/>
          </p:nvSpPr>
          <p:spPr bwMode="auto">
            <a:xfrm>
              <a:off x="1248" y="1890"/>
              <a:ext cx="1296"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solidFill>
                    <a:srgbClr val="990000"/>
                  </a:solidFill>
                  <a:latin typeface="Arial" charset="0"/>
                </a:rPr>
                <a:t>Bal.     14,000</a:t>
              </a:r>
              <a:br>
                <a:rPr lang="en-US" sz="1600" b="1">
                  <a:solidFill>
                    <a:srgbClr val="990000"/>
                  </a:solidFill>
                  <a:latin typeface="Arial" charset="0"/>
                </a:rPr>
              </a:br>
              <a:endParaRPr lang="en-US" sz="1600" b="1">
                <a:solidFill>
                  <a:srgbClr val="990000"/>
                </a:solidFill>
                <a:latin typeface="Arial" charset="0"/>
              </a:endParaRPr>
            </a:p>
          </p:txBody>
        </p:sp>
        <p:sp>
          <p:nvSpPr>
            <p:cNvPr id="32803" name="Text Box 14"/>
            <p:cNvSpPr txBox="1">
              <a:spLocks noChangeArrowheads="1"/>
            </p:cNvSpPr>
            <p:nvPr/>
          </p:nvSpPr>
          <p:spPr bwMode="auto">
            <a:xfrm>
              <a:off x="1565" y="1093"/>
              <a:ext cx="1920"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1800" b="1">
                  <a:solidFill>
                    <a:srgbClr val="990000"/>
                  </a:solidFill>
                  <a:latin typeface="Arial" charset="0"/>
                </a:rPr>
                <a:t>Manufacturing Overhead</a:t>
              </a:r>
            </a:p>
          </p:txBody>
        </p:sp>
        <p:grpSp>
          <p:nvGrpSpPr>
            <p:cNvPr id="32804" name="Group 16"/>
            <p:cNvGrpSpPr>
              <a:grpSpLocks/>
            </p:cNvGrpSpPr>
            <p:nvPr/>
          </p:nvGrpSpPr>
          <p:grpSpPr bwMode="auto">
            <a:xfrm>
              <a:off x="1591" y="1300"/>
              <a:ext cx="1865" cy="816"/>
              <a:chOff x="1565" y="240"/>
              <a:chExt cx="1865" cy="816"/>
            </a:xfrm>
          </p:grpSpPr>
          <p:sp>
            <p:nvSpPr>
              <p:cNvPr id="32808" name="Line 17"/>
              <p:cNvSpPr>
                <a:spLocks noChangeShapeType="1"/>
              </p:cNvSpPr>
              <p:nvPr/>
            </p:nvSpPr>
            <p:spPr bwMode="auto">
              <a:xfrm>
                <a:off x="1565" y="240"/>
                <a:ext cx="186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809" name="Line 18"/>
              <p:cNvSpPr>
                <a:spLocks noChangeShapeType="1"/>
              </p:cNvSpPr>
              <p:nvPr/>
            </p:nvSpPr>
            <p:spPr bwMode="auto">
              <a:xfrm>
                <a:off x="2496" y="240"/>
                <a:ext cx="0" cy="816"/>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2805" name="Text Box 19"/>
            <p:cNvSpPr txBox="1">
              <a:spLocks noChangeArrowheads="1"/>
            </p:cNvSpPr>
            <p:nvPr/>
          </p:nvSpPr>
          <p:spPr bwMode="auto">
            <a:xfrm>
              <a:off x="1252" y="1272"/>
              <a:ext cx="1296" cy="6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(b)       90,000</a:t>
              </a:r>
              <a:br>
                <a:rPr lang="en-US" sz="1600" b="1">
                  <a:latin typeface="Arial" charset="0"/>
                </a:rPr>
              </a:br>
              <a:r>
                <a:rPr lang="en-US" sz="1600" b="1">
                  <a:latin typeface="Arial" charset="0"/>
                </a:rPr>
                <a:t>(c)     275,000</a:t>
              </a:r>
              <a:br>
                <a:rPr lang="en-US" sz="1600" b="1">
                  <a:latin typeface="Arial" charset="0"/>
                </a:rPr>
              </a:br>
              <a:r>
                <a:rPr lang="en-US" sz="1600" b="1">
                  <a:latin typeface="Arial" charset="0"/>
                </a:rPr>
                <a:t>(d)     180,000</a:t>
              </a:r>
              <a:br>
                <a:rPr lang="en-US" sz="1600" b="1">
                  <a:latin typeface="Arial" charset="0"/>
                </a:rPr>
              </a:br>
              <a:r>
                <a:rPr lang="en-US" sz="1600" b="1">
                  <a:latin typeface="Arial" charset="0"/>
                </a:rPr>
                <a:t>(e)     230,000</a:t>
              </a:r>
            </a:p>
          </p:txBody>
        </p:sp>
        <p:sp>
          <p:nvSpPr>
            <p:cNvPr id="32806" name="Text Box 20"/>
            <p:cNvSpPr txBox="1">
              <a:spLocks noChangeArrowheads="1"/>
            </p:cNvSpPr>
            <p:nvPr/>
          </p:nvSpPr>
          <p:spPr bwMode="auto">
            <a:xfrm>
              <a:off x="2160" y="1278"/>
              <a:ext cx="1296"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(g)   761,000</a:t>
              </a:r>
            </a:p>
          </p:txBody>
        </p:sp>
        <p:sp>
          <p:nvSpPr>
            <p:cNvPr id="32807" name="Line 23"/>
            <p:cNvSpPr>
              <a:spLocks noChangeShapeType="1"/>
            </p:cNvSpPr>
            <p:nvPr/>
          </p:nvSpPr>
          <p:spPr bwMode="auto">
            <a:xfrm>
              <a:off x="1632" y="1913"/>
              <a:ext cx="1776"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2772" name="Group 49"/>
          <p:cNvGrpSpPr>
            <a:grpSpLocks/>
          </p:cNvGrpSpPr>
          <p:nvPr/>
        </p:nvGrpSpPr>
        <p:grpSpPr bwMode="auto">
          <a:xfrm>
            <a:off x="381000" y="152400"/>
            <a:ext cx="3476625" cy="1158875"/>
            <a:chOff x="118" y="2582"/>
            <a:chExt cx="2190" cy="730"/>
          </a:xfrm>
        </p:grpSpPr>
        <p:sp>
          <p:nvSpPr>
            <p:cNvPr id="32796" name="Text Box 11"/>
            <p:cNvSpPr txBox="1">
              <a:spLocks noChangeArrowheads="1"/>
            </p:cNvSpPr>
            <p:nvPr/>
          </p:nvSpPr>
          <p:spPr bwMode="auto">
            <a:xfrm>
              <a:off x="768" y="2582"/>
              <a:ext cx="1248"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1800" b="1">
                  <a:solidFill>
                    <a:srgbClr val="990000"/>
                  </a:solidFill>
                  <a:latin typeface="Arial" charset="0"/>
                </a:rPr>
                <a:t>Raw Materials</a:t>
              </a:r>
            </a:p>
          </p:txBody>
        </p:sp>
        <p:sp>
          <p:nvSpPr>
            <p:cNvPr id="32797" name="Line 27"/>
            <p:cNvSpPr>
              <a:spLocks noChangeShapeType="1"/>
            </p:cNvSpPr>
            <p:nvPr/>
          </p:nvSpPr>
          <p:spPr bwMode="auto">
            <a:xfrm>
              <a:off x="484" y="2784"/>
              <a:ext cx="1824"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98" name="Line 32"/>
            <p:cNvSpPr>
              <a:spLocks noChangeShapeType="1"/>
            </p:cNvSpPr>
            <p:nvPr/>
          </p:nvSpPr>
          <p:spPr bwMode="auto">
            <a:xfrm>
              <a:off x="1392" y="2784"/>
              <a:ext cx="0" cy="52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99" name="Text Box 33"/>
            <p:cNvSpPr txBox="1">
              <a:spLocks noChangeArrowheads="1"/>
            </p:cNvSpPr>
            <p:nvPr/>
          </p:nvSpPr>
          <p:spPr bwMode="auto">
            <a:xfrm>
              <a:off x="118" y="2775"/>
              <a:ext cx="1296" cy="5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Bal.      3,000</a:t>
              </a:r>
              <a:br>
                <a:rPr lang="en-US" sz="1600" b="1">
                  <a:latin typeface="Arial" charset="0"/>
                </a:rPr>
              </a:br>
              <a:r>
                <a:rPr lang="en-US" sz="1600" b="1">
                  <a:latin typeface="Arial" charset="0"/>
                </a:rPr>
                <a:t>(a)    915,000</a:t>
              </a:r>
              <a:br>
                <a:rPr lang="en-US" sz="1600" b="1">
                  <a:latin typeface="Arial" charset="0"/>
                </a:rPr>
              </a:br>
              <a:r>
                <a:rPr lang="en-US" sz="1600" b="1">
                  <a:solidFill>
                    <a:srgbClr val="990000"/>
                  </a:solidFill>
                  <a:latin typeface="Arial" charset="0"/>
                </a:rPr>
                <a:t>Bal.    18,000</a:t>
              </a:r>
            </a:p>
          </p:txBody>
        </p:sp>
        <p:sp>
          <p:nvSpPr>
            <p:cNvPr id="32800" name="Text Box 35"/>
            <p:cNvSpPr txBox="1">
              <a:spLocks noChangeArrowheads="1"/>
            </p:cNvSpPr>
            <p:nvPr/>
          </p:nvSpPr>
          <p:spPr bwMode="auto">
            <a:xfrm>
              <a:off x="960" y="2773"/>
              <a:ext cx="1296"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(b)   900,000</a:t>
              </a:r>
              <a:endParaRPr lang="en-US" sz="1600" b="1">
                <a:solidFill>
                  <a:srgbClr val="990000"/>
                </a:solidFill>
                <a:latin typeface="Arial" charset="0"/>
              </a:endParaRPr>
            </a:p>
          </p:txBody>
        </p:sp>
        <p:sp>
          <p:nvSpPr>
            <p:cNvPr id="32801" name="Line 36"/>
            <p:cNvSpPr>
              <a:spLocks noChangeShapeType="1"/>
            </p:cNvSpPr>
            <p:nvPr/>
          </p:nvSpPr>
          <p:spPr bwMode="auto">
            <a:xfrm>
              <a:off x="473" y="3109"/>
              <a:ext cx="1824"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2773" name="Group 43"/>
          <p:cNvGrpSpPr>
            <a:grpSpLocks/>
          </p:cNvGrpSpPr>
          <p:nvPr/>
        </p:nvGrpSpPr>
        <p:grpSpPr bwMode="auto">
          <a:xfrm>
            <a:off x="849313" y="2133600"/>
            <a:ext cx="3200400" cy="782638"/>
            <a:chOff x="3640" y="1475"/>
            <a:chExt cx="2016" cy="493"/>
          </a:xfrm>
        </p:grpSpPr>
        <p:sp>
          <p:nvSpPr>
            <p:cNvPr id="32792" name="Text Box 13"/>
            <p:cNvSpPr txBox="1">
              <a:spLocks noChangeArrowheads="1"/>
            </p:cNvSpPr>
            <p:nvPr/>
          </p:nvSpPr>
          <p:spPr bwMode="auto">
            <a:xfrm>
              <a:off x="3640" y="1475"/>
              <a:ext cx="2016"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1800" b="1">
                  <a:solidFill>
                    <a:srgbClr val="990000"/>
                  </a:solidFill>
                  <a:latin typeface="Arial" charset="0"/>
                </a:rPr>
                <a:t>Accumulated</a:t>
              </a:r>
              <a:r>
                <a:rPr lang="en-US" sz="1800" b="1">
                  <a:latin typeface="Arial" charset="0"/>
                </a:rPr>
                <a:t> </a:t>
              </a:r>
              <a:r>
                <a:rPr lang="en-US" sz="1800" b="1">
                  <a:solidFill>
                    <a:srgbClr val="990000"/>
                  </a:solidFill>
                  <a:latin typeface="Arial" charset="0"/>
                </a:rPr>
                <a:t>Depreciation</a:t>
              </a:r>
            </a:p>
          </p:txBody>
        </p:sp>
        <p:sp>
          <p:nvSpPr>
            <p:cNvPr id="32793" name="Line 31"/>
            <p:cNvSpPr>
              <a:spLocks noChangeShapeType="1"/>
            </p:cNvSpPr>
            <p:nvPr/>
          </p:nvSpPr>
          <p:spPr bwMode="auto">
            <a:xfrm>
              <a:off x="3696" y="1680"/>
              <a:ext cx="1824"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94" name="Line 37"/>
            <p:cNvSpPr>
              <a:spLocks noChangeShapeType="1"/>
            </p:cNvSpPr>
            <p:nvPr/>
          </p:nvSpPr>
          <p:spPr bwMode="auto">
            <a:xfrm>
              <a:off x="4608" y="1680"/>
              <a:ext cx="0" cy="28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95" name="Text Box 38"/>
            <p:cNvSpPr txBox="1">
              <a:spLocks noChangeArrowheads="1"/>
            </p:cNvSpPr>
            <p:nvPr/>
          </p:nvSpPr>
          <p:spPr bwMode="auto">
            <a:xfrm>
              <a:off x="4154" y="1669"/>
              <a:ext cx="1296"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(d)   180,000</a:t>
              </a:r>
              <a:endParaRPr lang="en-US" sz="1600" b="1">
                <a:solidFill>
                  <a:srgbClr val="990000"/>
                </a:solidFill>
                <a:latin typeface="Arial" charset="0"/>
              </a:endParaRPr>
            </a:p>
          </p:txBody>
        </p:sp>
      </p:grpSp>
      <p:grpSp>
        <p:nvGrpSpPr>
          <p:cNvPr id="32774" name="Group 42"/>
          <p:cNvGrpSpPr>
            <a:grpSpLocks/>
          </p:cNvGrpSpPr>
          <p:nvPr/>
        </p:nvGrpSpPr>
        <p:grpSpPr bwMode="auto">
          <a:xfrm>
            <a:off x="914400" y="3376613"/>
            <a:ext cx="2971800" cy="909637"/>
            <a:chOff x="3504" y="2304"/>
            <a:chExt cx="1872" cy="573"/>
          </a:xfrm>
        </p:grpSpPr>
        <p:sp>
          <p:nvSpPr>
            <p:cNvPr id="32788" name="Text Box 12"/>
            <p:cNvSpPr txBox="1">
              <a:spLocks noChangeArrowheads="1"/>
            </p:cNvSpPr>
            <p:nvPr/>
          </p:nvSpPr>
          <p:spPr bwMode="auto">
            <a:xfrm>
              <a:off x="3696" y="2304"/>
              <a:ext cx="1440"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1800" b="1">
                  <a:solidFill>
                    <a:srgbClr val="990000"/>
                  </a:solidFill>
                  <a:latin typeface="Arial" charset="0"/>
                </a:rPr>
                <a:t>Accounts Payable</a:t>
              </a:r>
            </a:p>
          </p:txBody>
        </p:sp>
        <p:sp>
          <p:nvSpPr>
            <p:cNvPr id="32789" name="Line 30"/>
            <p:cNvSpPr>
              <a:spLocks noChangeShapeType="1"/>
            </p:cNvSpPr>
            <p:nvPr/>
          </p:nvSpPr>
          <p:spPr bwMode="auto">
            <a:xfrm>
              <a:off x="3504" y="2533"/>
              <a:ext cx="1824"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90" name="Text Box 40"/>
            <p:cNvSpPr txBox="1">
              <a:spLocks noChangeArrowheads="1"/>
            </p:cNvSpPr>
            <p:nvPr/>
          </p:nvSpPr>
          <p:spPr bwMode="auto">
            <a:xfrm>
              <a:off x="4080" y="2511"/>
              <a:ext cx="1296"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(a)   915,000</a:t>
              </a:r>
              <a:br>
                <a:rPr lang="en-US" sz="1600" b="1">
                  <a:latin typeface="Arial" charset="0"/>
                </a:rPr>
              </a:br>
              <a:r>
                <a:rPr lang="en-US" sz="1600" b="1">
                  <a:latin typeface="Arial" charset="0"/>
                </a:rPr>
                <a:t>(e)   230,000</a:t>
              </a:r>
              <a:endParaRPr lang="en-US" sz="1600" b="1">
                <a:solidFill>
                  <a:srgbClr val="990000"/>
                </a:solidFill>
                <a:latin typeface="Arial" charset="0"/>
              </a:endParaRPr>
            </a:p>
          </p:txBody>
        </p:sp>
        <p:sp>
          <p:nvSpPr>
            <p:cNvPr id="32791" name="Line 41"/>
            <p:cNvSpPr>
              <a:spLocks noChangeShapeType="1"/>
            </p:cNvSpPr>
            <p:nvPr/>
          </p:nvSpPr>
          <p:spPr bwMode="auto">
            <a:xfrm>
              <a:off x="4464" y="2533"/>
              <a:ext cx="0" cy="336"/>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2775" name="Group 45"/>
          <p:cNvGrpSpPr>
            <a:grpSpLocks/>
          </p:cNvGrpSpPr>
          <p:nvPr/>
        </p:nvGrpSpPr>
        <p:grpSpPr bwMode="auto">
          <a:xfrm>
            <a:off x="4783138" y="2116138"/>
            <a:ext cx="2895600" cy="727075"/>
            <a:chOff x="3600" y="646"/>
            <a:chExt cx="1824" cy="458"/>
          </a:xfrm>
        </p:grpSpPr>
        <p:sp>
          <p:nvSpPr>
            <p:cNvPr id="32784" name="Text Box 15"/>
            <p:cNvSpPr txBox="1">
              <a:spLocks noChangeArrowheads="1"/>
            </p:cNvSpPr>
            <p:nvPr/>
          </p:nvSpPr>
          <p:spPr bwMode="auto">
            <a:xfrm>
              <a:off x="3888" y="646"/>
              <a:ext cx="1248"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1800" b="1">
                  <a:solidFill>
                    <a:srgbClr val="990000"/>
                  </a:solidFill>
                  <a:latin typeface="Arial" charset="0"/>
                </a:rPr>
                <a:t>Wages Payable</a:t>
              </a:r>
            </a:p>
          </p:txBody>
        </p:sp>
        <p:sp>
          <p:nvSpPr>
            <p:cNvPr id="32785" name="Line 29"/>
            <p:cNvSpPr>
              <a:spLocks noChangeShapeType="1"/>
            </p:cNvSpPr>
            <p:nvPr/>
          </p:nvSpPr>
          <p:spPr bwMode="auto">
            <a:xfrm>
              <a:off x="3600" y="864"/>
              <a:ext cx="1824"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6" name="Text Box 39"/>
            <p:cNvSpPr txBox="1">
              <a:spLocks noChangeArrowheads="1"/>
            </p:cNvSpPr>
            <p:nvPr/>
          </p:nvSpPr>
          <p:spPr bwMode="auto">
            <a:xfrm>
              <a:off x="4128" y="864"/>
              <a:ext cx="1296" cy="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(c)   370,000</a:t>
              </a:r>
              <a:endParaRPr lang="en-US" sz="1600" b="1">
                <a:solidFill>
                  <a:srgbClr val="990000"/>
                </a:solidFill>
                <a:latin typeface="Arial" charset="0"/>
              </a:endParaRPr>
            </a:p>
          </p:txBody>
        </p:sp>
        <p:sp>
          <p:nvSpPr>
            <p:cNvPr id="32787" name="Line 44"/>
            <p:cNvSpPr>
              <a:spLocks noChangeShapeType="1"/>
            </p:cNvSpPr>
            <p:nvPr/>
          </p:nvSpPr>
          <p:spPr bwMode="auto">
            <a:xfrm>
              <a:off x="4512" y="864"/>
              <a:ext cx="0" cy="24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2776" name="Group 48"/>
          <p:cNvGrpSpPr>
            <a:grpSpLocks/>
          </p:cNvGrpSpPr>
          <p:nvPr/>
        </p:nvGrpSpPr>
        <p:grpSpPr bwMode="auto">
          <a:xfrm>
            <a:off x="2362200" y="5216525"/>
            <a:ext cx="3425825" cy="1031875"/>
            <a:chOff x="2210" y="3072"/>
            <a:chExt cx="2158" cy="650"/>
          </a:xfrm>
        </p:grpSpPr>
        <p:sp>
          <p:nvSpPr>
            <p:cNvPr id="32780" name="Text Box 10"/>
            <p:cNvSpPr txBox="1">
              <a:spLocks noChangeArrowheads="1"/>
            </p:cNvSpPr>
            <p:nvPr/>
          </p:nvSpPr>
          <p:spPr bwMode="auto">
            <a:xfrm>
              <a:off x="2880" y="3072"/>
              <a:ext cx="1248"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1800" b="1">
                  <a:solidFill>
                    <a:srgbClr val="990000"/>
                  </a:solidFill>
                  <a:latin typeface="Arial" charset="0"/>
                </a:rPr>
                <a:t>Finished Goods</a:t>
              </a:r>
            </a:p>
          </p:txBody>
        </p:sp>
        <p:sp>
          <p:nvSpPr>
            <p:cNvPr id="32781" name="Line 28"/>
            <p:cNvSpPr>
              <a:spLocks noChangeShapeType="1"/>
            </p:cNvSpPr>
            <p:nvPr/>
          </p:nvSpPr>
          <p:spPr bwMode="auto">
            <a:xfrm>
              <a:off x="2544" y="3283"/>
              <a:ext cx="1824"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2" name="Text Box 46"/>
            <p:cNvSpPr txBox="1">
              <a:spLocks noChangeArrowheads="1"/>
            </p:cNvSpPr>
            <p:nvPr/>
          </p:nvSpPr>
          <p:spPr bwMode="auto">
            <a:xfrm>
              <a:off x="2210" y="3279"/>
              <a:ext cx="1296"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r">
                <a:spcBef>
                  <a:spcPct val="50000"/>
                </a:spcBef>
              </a:pPr>
              <a:r>
                <a:rPr lang="en-US" sz="1600" b="1">
                  <a:latin typeface="Arial" charset="0"/>
                </a:rPr>
                <a:t>Bal.            -0-</a:t>
              </a:r>
              <a:br>
                <a:rPr lang="en-US" sz="1600" b="1">
                  <a:latin typeface="Arial" charset="0"/>
                </a:rPr>
              </a:br>
              <a:r>
                <a:rPr lang="en-US" sz="1600" b="1">
                  <a:latin typeface="Arial" charset="0"/>
                </a:rPr>
                <a:t>(g)  1,650,000</a:t>
              </a:r>
              <a:endParaRPr lang="en-US" sz="1600" b="1">
                <a:solidFill>
                  <a:srgbClr val="990000"/>
                </a:solidFill>
                <a:latin typeface="Arial" charset="0"/>
              </a:endParaRPr>
            </a:p>
          </p:txBody>
        </p:sp>
        <p:sp>
          <p:nvSpPr>
            <p:cNvPr id="32783" name="Line 47"/>
            <p:cNvSpPr>
              <a:spLocks noChangeShapeType="1"/>
            </p:cNvSpPr>
            <p:nvPr/>
          </p:nvSpPr>
          <p:spPr bwMode="auto">
            <a:xfrm>
              <a:off x="3504" y="3290"/>
              <a:ext cx="0" cy="432"/>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2777" name="Line 52"/>
          <p:cNvSpPr>
            <a:spLocks noChangeShapeType="1"/>
          </p:cNvSpPr>
          <p:nvPr/>
        </p:nvSpPr>
        <p:spPr bwMode="auto">
          <a:xfrm flipH="1" flipV="1">
            <a:off x="6207125" y="4876800"/>
            <a:ext cx="533400" cy="304800"/>
          </a:xfrm>
          <a:prstGeom prst="line">
            <a:avLst/>
          </a:prstGeom>
          <a:noFill/>
          <a:ln w="38100">
            <a:solidFill>
              <a:srgbClr val="990000"/>
            </a:solidFill>
            <a:round/>
            <a:headEnd/>
            <a:tailEnd type="triangle" w="med" len="med"/>
          </a:ln>
          <a:effectLst>
            <a:outerShdw dist="17961" dir="2700000" algn="ctr" rotWithShape="0">
              <a:schemeClr val="tx1"/>
            </a:outerShdw>
          </a:effectLst>
          <a:extLst>
            <a:ext uri="{909E8E84-426E-40DD-AFC4-6F175D3DCCD1}">
              <a14:hiddenFill xmlns="" xmlns:a14="http://schemas.microsoft.com/office/drawing/2010/main">
                <a:noFill/>
              </a14:hiddenFill>
            </a:ext>
          </a:extLst>
        </p:spPr>
        <p:txBody>
          <a:bodyPr/>
          <a:lstStyle/>
          <a:p>
            <a:endParaRPr lang="en-US"/>
          </a:p>
        </p:txBody>
      </p:sp>
      <p:sp>
        <p:nvSpPr>
          <p:cNvPr id="137267" name="Text Box 51"/>
          <p:cNvSpPr txBox="1">
            <a:spLocks noChangeArrowheads="1"/>
          </p:cNvSpPr>
          <p:nvPr/>
        </p:nvSpPr>
        <p:spPr bwMode="auto">
          <a:xfrm>
            <a:off x="6723063" y="5164138"/>
            <a:ext cx="2209800" cy="1196975"/>
          </a:xfrm>
          <a:prstGeom prst="rect">
            <a:avLst/>
          </a:prstGeom>
          <a:solidFill>
            <a:srgbClr val="990000"/>
          </a:solidFill>
          <a:ln w="9525">
            <a:solidFill>
              <a:schemeClr val="tx1"/>
            </a:solidFill>
            <a:miter lim="800000"/>
            <a:headEnd/>
            <a:tailEnd/>
          </a:ln>
          <a:effectLst>
            <a:outerShdw dist="35921" dir="2700000" algn="ctr" rotWithShape="0">
              <a:schemeClr val="tx1"/>
            </a:outerShdw>
          </a:effectLst>
        </p:spPr>
        <p:txBody>
          <a:bodyPr>
            <a:spAutoFit/>
          </a:bodyPr>
          <a:lstStyle/>
          <a:p>
            <a:pPr algn="ctr">
              <a:spcBef>
                <a:spcPct val="50000"/>
              </a:spcBef>
              <a:defRPr/>
            </a:pPr>
            <a:r>
              <a:rPr lang="en-US" sz="2400">
                <a:solidFill>
                  <a:srgbClr val="FFFF00"/>
                </a:solidFill>
                <a:effectLst>
                  <a:outerShdw blurRad="38100" dist="38100" dir="2700000" algn="tl">
                    <a:srgbClr val="000000"/>
                  </a:outerShdw>
                </a:effectLst>
                <a:latin typeface="Arial" charset="0"/>
              </a:rPr>
              <a:t>Underapplied Overhead Costs</a:t>
            </a:r>
          </a:p>
        </p:txBody>
      </p:sp>
    </p:spTree>
    <p:extLst>
      <p:ext uri="{BB962C8B-B14F-4D97-AF65-F5344CB8AC3E}">
        <p14:creationId xmlns="" xmlns:p14="http://schemas.microsoft.com/office/powerpoint/2010/main" val="398060068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35846"/>
            <a:ext cx="8382000" cy="1938992"/>
          </a:xfrm>
          <a:prstGeom prst="rect">
            <a:avLst/>
          </a:prstGeom>
        </p:spPr>
        <p:txBody>
          <a:bodyPr wrap="square">
            <a:spAutoFit/>
          </a:bodyPr>
          <a:lstStyle/>
          <a:p>
            <a:pPr algn="just"/>
            <a:r>
              <a:rPr lang="en-US" sz="2000" dirty="0">
                <a:latin typeface="Times New Roman" pitchFamily="18" charset="0"/>
                <a:cs typeface="Times New Roman" pitchFamily="18" charset="0"/>
              </a:rPr>
              <a:t>Urban cosmetics have used a traditional cost accounting system to apply quality control costs uniformly to all products at a rate of 14.5 percent of direct labor cost. Monthly direct labor cost for sheen makeup is $27500. In an attempt to more equitably distribute quality control cost, management is considering activity based costing. The monthly data is shown in the following chart have been gathered for sheen </a:t>
            </a:r>
            <a:r>
              <a:rPr lang="en-US" sz="2000" dirty="0" smtClean="0">
                <a:latin typeface="Times New Roman" pitchFamily="18" charset="0"/>
                <a:cs typeface="Times New Roman" pitchFamily="18" charset="0"/>
              </a:rPr>
              <a:t>makeup</a:t>
            </a:r>
            <a:endParaRPr lang="en-US" sz="2000"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668316270"/>
              </p:ext>
            </p:extLst>
          </p:nvPr>
        </p:nvGraphicFramePr>
        <p:xfrm>
          <a:off x="304800" y="2667000"/>
          <a:ext cx="8534400" cy="1577340"/>
        </p:xfrm>
        <a:graphic>
          <a:graphicData uri="http://schemas.openxmlformats.org/drawingml/2006/table">
            <a:tbl>
              <a:tblPr firstRow="1" firstCol="1" bandRow="1">
                <a:tableStyleId>{D7AC3CCA-C797-4891-BE02-D94E43425B78}</a:tableStyleId>
              </a:tblPr>
              <a:tblGrid>
                <a:gridCol w="2667000"/>
                <a:gridCol w="1981200"/>
                <a:gridCol w="1752600"/>
                <a:gridCol w="2133600"/>
              </a:tblGrid>
              <a:tr h="0">
                <a:tc>
                  <a:txBody>
                    <a:bodyPr/>
                    <a:lstStyle/>
                    <a:p>
                      <a:pPr marL="0" marR="0" algn="l">
                        <a:lnSpc>
                          <a:spcPct val="115000"/>
                        </a:lnSpc>
                        <a:spcBef>
                          <a:spcPts val="0"/>
                        </a:spcBef>
                        <a:spcAft>
                          <a:spcPts val="0"/>
                        </a:spcAft>
                      </a:pPr>
                      <a:r>
                        <a:rPr lang="en-US" sz="1800" dirty="0">
                          <a:effectLst/>
                          <a:latin typeface="Times New Roman" pitchFamily="18" charset="0"/>
                          <a:cs typeface="Times New Roman" pitchFamily="18" charset="0"/>
                        </a:rPr>
                        <a:t>Activity Cost Pool</a:t>
                      </a:r>
                      <a:endParaRPr lang="en-US" sz="1800" dirty="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dirty="0">
                          <a:effectLst/>
                          <a:latin typeface="Times New Roman" pitchFamily="18" charset="0"/>
                          <a:cs typeface="Times New Roman" pitchFamily="18" charset="0"/>
                        </a:rPr>
                        <a:t>Cost Driver</a:t>
                      </a:r>
                      <a:endParaRPr lang="en-US" sz="1800" dirty="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Pool Rate</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Quantity of </a:t>
                      </a:r>
                    </a:p>
                    <a:p>
                      <a:pPr marL="0" marR="0" algn="l">
                        <a:lnSpc>
                          <a:spcPct val="115000"/>
                        </a:lnSpc>
                        <a:spcBef>
                          <a:spcPts val="0"/>
                        </a:spcBef>
                        <a:spcAft>
                          <a:spcPts val="0"/>
                        </a:spcAft>
                      </a:pPr>
                      <a:r>
                        <a:rPr lang="en-US" sz="1800">
                          <a:effectLst/>
                          <a:latin typeface="Times New Roman" pitchFamily="18" charset="0"/>
                          <a:cs typeface="Times New Roman" pitchFamily="18" charset="0"/>
                        </a:rPr>
                        <a:t>Driver for Sheen</a:t>
                      </a:r>
                      <a:endParaRPr lang="en-US" sz="1800">
                        <a:effectLst/>
                        <a:latin typeface="Times New Roman" pitchFamily="18" charset="0"/>
                        <a:ea typeface="Calibri"/>
                        <a:cs typeface="Times New Roman" pitchFamily="18" charset="0"/>
                      </a:endParaRPr>
                    </a:p>
                  </a:txBody>
                  <a:tcPr marL="68580" marR="68580" marT="0" marB="0"/>
                </a:tc>
              </a:tr>
              <a:tr h="0">
                <a:tc>
                  <a:txBody>
                    <a:bodyPr/>
                    <a:lstStyle/>
                    <a:p>
                      <a:pPr marL="0" marR="0" algn="l">
                        <a:lnSpc>
                          <a:spcPct val="115000"/>
                        </a:lnSpc>
                        <a:spcBef>
                          <a:spcPts val="0"/>
                        </a:spcBef>
                        <a:spcAft>
                          <a:spcPts val="0"/>
                        </a:spcAft>
                      </a:pPr>
                      <a:r>
                        <a:rPr lang="en-US" sz="1800" dirty="0" smtClean="0">
                          <a:effectLst/>
                          <a:latin typeface="Times New Roman" pitchFamily="18" charset="0"/>
                          <a:cs typeface="Times New Roman" pitchFamily="18" charset="0"/>
                        </a:rPr>
                        <a:t>Material </a:t>
                      </a:r>
                      <a:r>
                        <a:rPr lang="en-US" sz="1800" dirty="0">
                          <a:effectLst/>
                          <a:latin typeface="Times New Roman" pitchFamily="18" charset="0"/>
                          <a:cs typeface="Times New Roman" pitchFamily="18" charset="0"/>
                        </a:rPr>
                        <a:t>Inspection</a:t>
                      </a:r>
                      <a:endParaRPr lang="en-US" sz="1800" dirty="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Type of Material</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$11.5 per type</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12 types</a:t>
                      </a:r>
                      <a:endParaRPr lang="en-US" sz="1800">
                        <a:effectLst/>
                        <a:latin typeface="Times New Roman" pitchFamily="18" charset="0"/>
                        <a:ea typeface="Calibri"/>
                        <a:cs typeface="Times New Roman" pitchFamily="18" charset="0"/>
                      </a:endParaRPr>
                    </a:p>
                  </a:txBody>
                  <a:tcPr marL="68580" marR="68580" marT="0" marB="0"/>
                </a:tc>
              </a:tr>
              <a:tr h="0">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Design Inspection</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Number of units</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0.14 per unit</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17500 units</a:t>
                      </a:r>
                      <a:endParaRPr lang="en-US" sz="1800">
                        <a:effectLst/>
                        <a:latin typeface="Times New Roman" pitchFamily="18" charset="0"/>
                        <a:ea typeface="Calibri"/>
                        <a:cs typeface="Times New Roman" pitchFamily="18" charset="0"/>
                      </a:endParaRPr>
                    </a:p>
                  </a:txBody>
                  <a:tcPr marL="68580" marR="68580" marT="0" marB="0"/>
                </a:tc>
              </a:tr>
              <a:tr h="0">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Production certification</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Per order</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77 per order</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dirty="0">
                          <a:effectLst/>
                          <a:latin typeface="Times New Roman" pitchFamily="18" charset="0"/>
                          <a:cs typeface="Times New Roman" pitchFamily="18" charset="0"/>
                        </a:rPr>
                        <a:t>25 orders</a:t>
                      </a:r>
                      <a:endParaRPr lang="en-US" sz="1800" dirty="0">
                        <a:effectLst/>
                        <a:latin typeface="Times New Roman" pitchFamily="18" charset="0"/>
                        <a:ea typeface="Calibri"/>
                        <a:cs typeface="Times New Roman" pitchFamily="18" charset="0"/>
                      </a:endParaRPr>
                    </a:p>
                  </a:txBody>
                  <a:tcPr marL="68580" marR="68580" marT="0" marB="0"/>
                </a:tc>
              </a:tr>
            </a:tbl>
          </a:graphicData>
        </a:graphic>
      </p:graphicFrame>
      <p:sp>
        <p:nvSpPr>
          <p:cNvPr id="6" name="Rectangle 5"/>
          <p:cNvSpPr/>
          <p:nvPr/>
        </p:nvSpPr>
        <p:spPr>
          <a:xfrm>
            <a:off x="152400" y="4419600"/>
            <a:ext cx="8915400" cy="2246769"/>
          </a:xfrm>
          <a:prstGeom prst="rect">
            <a:avLst/>
          </a:prstGeom>
        </p:spPr>
        <p:txBody>
          <a:bodyPr wrap="square">
            <a:spAutoFit/>
          </a:bodyPr>
          <a:lstStyle/>
          <a:p>
            <a:r>
              <a:rPr lang="en-US" sz="2000" dirty="0">
                <a:latin typeface="Times New Roman" pitchFamily="18" charset="0"/>
                <a:cs typeface="Times New Roman" pitchFamily="18" charset="0"/>
              </a:rPr>
              <a:t>Calculate the monthly quality control cost to be assigned to the Sheen product line under each of the costing method</a:t>
            </a:r>
            <a:r>
              <a:rPr lang="en-US" sz="2000" dirty="0" smtClean="0">
                <a:latin typeface="Times New Roman" pitchFamily="18" charset="0"/>
                <a:cs typeface="Times New Roman" pitchFamily="18" charset="0"/>
              </a:rPr>
              <a:t>.</a:t>
            </a:r>
          </a:p>
          <a:p>
            <a:endParaRPr lang="en-US" sz="2000" dirty="0">
              <a:latin typeface="Times New Roman" pitchFamily="18" charset="0"/>
              <a:cs typeface="Times New Roman" pitchFamily="18" charset="0"/>
            </a:endParaRPr>
          </a:p>
          <a:p>
            <a:pPr marL="457200" lvl="0" indent="-457200">
              <a:buFont typeface="+mj-lt"/>
              <a:buAutoNum type="alphaLcParenR"/>
            </a:pPr>
            <a:r>
              <a:rPr lang="en-US" sz="2000" dirty="0">
                <a:latin typeface="Times New Roman" pitchFamily="18" charset="0"/>
                <a:cs typeface="Times New Roman" pitchFamily="18" charset="0"/>
              </a:rPr>
              <a:t>Traditional system which assign overhead based upon direct labor</a:t>
            </a:r>
          </a:p>
          <a:p>
            <a:pPr marL="457200" lvl="0" indent="-457200">
              <a:buFont typeface="+mj-lt"/>
              <a:buAutoNum type="alphaLcParenR"/>
            </a:pPr>
            <a:r>
              <a:rPr lang="en-US" sz="2000" dirty="0">
                <a:latin typeface="Times New Roman" pitchFamily="18" charset="0"/>
                <a:cs typeface="Times New Roman" pitchFamily="18" charset="0"/>
              </a:rPr>
              <a:t>Activity based </a:t>
            </a:r>
            <a:r>
              <a:rPr lang="en-US" sz="2000" dirty="0" smtClean="0">
                <a:latin typeface="Times New Roman" pitchFamily="18" charset="0"/>
                <a:cs typeface="Times New Roman" pitchFamily="18" charset="0"/>
              </a:rPr>
              <a:t>costing</a:t>
            </a:r>
          </a:p>
          <a:p>
            <a:pPr marL="457200" lvl="0" indent="-457200">
              <a:buFont typeface="+mj-lt"/>
              <a:buAutoNum type="alphaLcParenR"/>
            </a:pP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Does traditional product costing </a:t>
            </a:r>
            <a:r>
              <a:rPr lang="en-US" sz="2000" dirty="0" smtClean="0">
                <a:latin typeface="Times New Roman" pitchFamily="18" charset="0"/>
                <a:cs typeface="Times New Roman" pitchFamily="18" charset="0"/>
              </a:rPr>
              <a:t>over-cost </a:t>
            </a:r>
            <a:r>
              <a:rPr lang="en-US" sz="2000" dirty="0">
                <a:latin typeface="Times New Roman" pitchFamily="18" charset="0"/>
                <a:cs typeface="Times New Roman" pitchFamily="18" charset="0"/>
              </a:rPr>
              <a:t>or under-cost the Sheen product line? </a:t>
            </a:r>
          </a:p>
        </p:txBody>
      </p:sp>
    </p:spTree>
    <p:extLst>
      <p:ext uri="{BB962C8B-B14F-4D97-AF65-F5344CB8AC3E}">
        <p14:creationId xmlns="" xmlns:p14="http://schemas.microsoft.com/office/powerpoint/2010/main" val="12729624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3020484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28469308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26"/>
          <p:cNvSpPr>
            <a:spLocks noGrp="1" noChangeArrowheads="1"/>
          </p:cNvSpPr>
          <p:nvPr>
            <p:ph type="title"/>
          </p:nvPr>
        </p:nvSpPr>
        <p:spPr>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normAutofit fontScale="90000"/>
          </a:bodyPr>
          <a:lstStyle/>
          <a:p>
            <a:pPr>
              <a:defRPr/>
            </a:pPr>
            <a:r>
              <a:rPr lang="en-US" dirty="0" smtClean="0">
                <a:effectLst>
                  <a:outerShdw blurRad="38100" dist="38100" dir="2700000" algn="tl">
                    <a:srgbClr val="C0C0C0"/>
                  </a:outerShdw>
                </a:effectLst>
              </a:rPr>
              <a:t/>
            </a:r>
            <a:br>
              <a:rPr lang="en-US" dirty="0" smtClean="0">
                <a:effectLst>
                  <a:outerShdw blurRad="38100" dist="38100" dir="2700000" algn="tl">
                    <a:srgbClr val="C0C0C0"/>
                  </a:outerShdw>
                </a:effectLst>
              </a:rPr>
            </a:br>
            <a:r>
              <a:rPr lang="en-US" dirty="0">
                <a:effectLst>
                  <a:outerShdw blurRad="38100" dist="38100" dir="2700000" algn="tl">
                    <a:srgbClr val="C0C0C0"/>
                  </a:outerShdw>
                </a:effectLst>
              </a:rPr>
              <a:t/>
            </a:r>
            <a:br>
              <a:rPr lang="en-US" dirty="0">
                <a:effectLst>
                  <a:outerShdw blurRad="38100" dist="38100" dir="2700000" algn="tl">
                    <a:srgbClr val="C0C0C0"/>
                  </a:outerShdw>
                </a:effectLst>
              </a:rPr>
            </a:br>
            <a:r>
              <a:rPr lang="en-US" dirty="0" smtClean="0">
                <a:effectLst>
                  <a:outerShdw blurRad="38100" dist="38100" dir="2700000" algn="tl">
                    <a:srgbClr val="C0C0C0"/>
                  </a:outerShdw>
                </a:effectLst>
              </a:rPr>
              <a:t/>
            </a:r>
            <a:br>
              <a:rPr lang="en-US" dirty="0" smtClean="0">
                <a:effectLst>
                  <a:outerShdw blurRad="38100" dist="38100" dir="2700000" algn="tl">
                    <a:srgbClr val="C0C0C0"/>
                  </a:outerShdw>
                </a:effectLst>
              </a:rPr>
            </a:br>
            <a:r>
              <a:rPr lang="en-US" dirty="0">
                <a:effectLst>
                  <a:outerShdw blurRad="38100" dist="38100" dir="2700000" algn="tl">
                    <a:srgbClr val="C0C0C0"/>
                  </a:outerShdw>
                </a:effectLst>
              </a:rPr>
              <a:t/>
            </a:r>
            <a:br>
              <a:rPr lang="en-US" dirty="0">
                <a:effectLst>
                  <a:outerShdw blurRad="38100" dist="38100" dir="2700000" algn="tl">
                    <a:srgbClr val="C0C0C0"/>
                  </a:outerShdw>
                </a:effectLst>
              </a:rPr>
            </a:br>
            <a:r>
              <a:rPr lang="en-US" dirty="0" smtClean="0">
                <a:effectLst>
                  <a:outerShdw blurRad="38100" dist="38100" dir="2700000" algn="tl">
                    <a:srgbClr val="C0C0C0"/>
                  </a:outerShdw>
                </a:effectLst>
              </a:rPr>
              <a:t/>
            </a:r>
            <a:br>
              <a:rPr lang="en-US" dirty="0" smtClean="0">
                <a:effectLst>
                  <a:outerShdw blurRad="38100" dist="38100" dir="2700000" algn="tl">
                    <a:srgbClr val="C0C0C0"/>
                  </a:outerShdw>
                </a:effectLst>
              </a:rPr>
            </a:br>
            <a:r>
              <a:rPr lang="en-US" dirty="0">
                <a:effectLst>
                  <a:outerShdw blurRad="38100" dist="38100" dir="2700000" algn="tl">
                    <a:srgbClr val="C0C0C0"/>
                  </a:outerShdw>
                </a:effectLst>
              </a:rPr>
              <a:t/>
            </a:r>
            <a:br>
              <a:rPr lang="en-US" dirty="0">
                <a:effectLst>
                  <a:outerShdw blurRad="38100" dist="38100" dir="2700000" algn="tl">
                    <a:srgbClr val="C0C0C0"/>
                  </a:outerShdw>
                </a:effectLst>
              </a:rPr>
            </a:br>
            <a:r>
              <a:rPr lang="en-US" dirty="0" smtClean="0">
                <a:effectLst>
                  <a:outerShdw blurRad="38100" dist="38100" dir="2700000" algn="tl">
                    <a:srgbClr val="C0C0C0"/>
                  </a:outerShdw>
                </a:effectLst>
              </a:rPr>
              <a:t>End of Lecture 19</a:t>
            </a:r>
          </a:p>
        </p:txBody>
      </p:sp>
    </p:spTree>
    <p:extLst>
      <p:ext uri="{BB962C8B-B14F-4D97-AF65-F5344CB8AC3E}">
        <p14:creationId xmlns="" xmlns:p14="http://schemas.microsoft.com/office/powerpoint/2010/main" val="2348058032"/>
      </p:ext>
    </p:extLst>
  </p:cSld>
  <p:clrMapOvr>
    <a:masterClrMapping/>
  </p:clrMapOvr>
  <p:transition spd="med">
    <p:split orient="vert" dir="in"/>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678</Words>
  <Application>Microsoft Office PowerPoint</Application>
  <PresentationFormat>On-screen Show (4:3)</PresentationFormat>
  <Paragraphs>111</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Worksheet</vt:lpstr>
      <vt:lpstr>Lecture 19</vt:lpstr>
      <vt:lpstr>Lecture Overview</vt:lpstr>
      <vt:lpstr>Targeting Process Improvements</vt:lpstr>
      <vt:lpstr>Evaluation of Activity-Based Costing</vt:lpstr>
      <vt:lpstr>Evaluation of Activity-Based Costing</vt:lpstr>
      <vt:lpstr>ABC and Service Industries</vt:lpstr>
      <vt:lpstr>Cost Flows in an ABC System</vt:lpstr>
      <vt:lpstr>Cost Flows in an ABC System</vt:lpstr>
      <vt:lpstr>Cost Flows in an ABC System</vt:lpstr>
      <vt:lpstr>Cost Flows in an ABC System</vt:lpstr>
      <vt:lpstr>Cost Flows in an ABC System</vt:lpstr>
      <vt:lpstr>Cost Flows in an ABC System</vt:lpstr>
      <vt:lpstr>Cost Flows in an ABC System</vt:lpstr>
      <vt:lpstr>Cost Flows in an ABC System</vt:lpstr>
      <vt:lpstr>Cost Flows in an ABC System</vt:lpstr>
      <vt:lpstr>Slide 16</vt:lpstr>
      <vt:lpstr>Slide 17</vt:lpstr>
      <vt:lpstr>Slide 18</vt:lpstr>
      <vt:lpstr>Slide 19</vt:lpstr>
      <vt:lpstr>      End of Lecture 19</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18</dc:title>
  <dc:creator>MyUserName</dc:creator>
  <cp:lastModifiedBy>NTS</cp:lastModifiedBy>
  <cp:revision>13</cp:revision>
  <dcterms:created xsi:type="dcterms:W3CDTF">2012-10-23T07:40:21Z</dcterms:created>
  <dcterms:modified xsi:type="dcterms:W3CDTF">2012-11-16T05:36:39Z</dcterms:modified>
</cp:coreProperties>
</file>