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136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00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2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841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479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422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31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748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552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04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211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9183-A938-4E06-B304-C0B489F003BA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8A94B-22D1-433E-B6D6-98DB6F26C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106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7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18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xmlns="" val="1261629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Process Costing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Equivalent Units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Operations costing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06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Systems Design:</a:t>
            </a:r>
            <a:br>
              <a:rPr lang="en-US" sz="5400" dirty="0" smtClean="0"/>
            </a:br>
            <a:r>
              <a:rPr lang="en-US" sz="5400" dirty="0" smtClean="0"/>
              <a:t>Activity-Based Costing</a:t>
            </a:r>
            <a:endParaRPr lang="en-US" sz="4400" dirty="0" smtClean="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3313471" y="1221504"/>
            <a:ext cx="2600325" cy="286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3600" i="1" dirty="0"/>
              <a:t> </a:t>
            </a:r>
            <a:r>
              <a:rPr lang="en-US" sz="3600" i="1" dirty="0" smtClean="0"/>
              <a:t>Chapter</a:t>
            </a:r>
            <a:r>
              <a:rPr lang="en-US" sz="15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218229643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smtClean="0"/>
              <a:t>Assigning Overhead Costs to Products</a:t>
            </a:r>
            <a:endParaRPr lang="en-US" sz="3600" dirty="0" smtClean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195388" y="1676400"/>
            <a:ext cx="6804025" cy="1870075"/>
          </a:xfrm>
          <a:prstGeom prst="rect">
            <a:avLst/>
          </a:prstGeom>
          <a:solidFill>
            <a:srgbClr val="99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0488" tIns="44450" rIns="90488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Plantwide Overhead Rate</a:t>
            </a: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single overhead rate used throughout</a:t>
            </a:r>
            <a:b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 entire factory. A simple method,</a:t>
            </a:r>
            <a:b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but one that can distort unit product costs.</a:t>
            </a:r>
          </a:p>
        </p:txBody>
      </p:sp>
      <p:sp>
        <p:nvSpPr>
          <p:cNvPr id="4100" name="Text Box 94"/>
          <p:cNvSpPr txBox="1">
            <a:spLocks noChangeArrowheads="1"/>
          </p:cNvSpPr>
          <p:nvPr/>
        </p:nvSpPr>
        <p:spPr bwMode="auto">
          <a:xfrm>
            <a:off x="1600200" y="3778250"/>
            <a:ext cx="5943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/>
              <a:t>Direct labor has often used as the allocation base for overhead.</a:t>
            </a:r>
          </a:p>
        </p:txBody>
      </p:sp>
      <p:pic>
        <p:nvPicPr>
          <p:cNvPr id="4101" name="Picture 95" descr="F:\PFiles\MSOffice\Clipart\standard\stddir1\bd05192_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800600"/>
            <a:ext cx="15335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28671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Plantwide</a:t>
            </a:r>
            <a:r>
              <a:rPr lang="en-US" dirty="0" smtClean="0"/>
              <a:t> Overhead Rate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762000" y="1371600"/>
            <a:ext cx="7696200" cy="2185214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Today, direct labor may no longer be a satisfactory base for allocation of overhead.</a:t>
            </a:r>
          </a:p>
          <a:p>
            <a:pPr>
              <a:spcBef>
                <a:spcPct val="50000"/>
              </a:spcBef>
              <a:buFont typeface="Wingdings" pitchFamily="2" charset="2"/>
              <a:buChar char=""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Direct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labor may no longer be highly correlated with overhead costs.</a:t>
            </a:r>
          </a:p>
          <a:p>
            <a:pPr>
              <a:spcBef>
                <a:spcPct val="50000"/>
              </a:spcBef>
              <a:buFont typeface="Wingdings" pitchFamily="2" charset="2"/>
              <a:buChar char=""/>
              <a:defRPr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No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single allocation basis may be able to adequately reflect the demands that products place on overhead.</a:t>
            </a:r>
          </a:p>
        </p:txBody>
      </p:sp>
      <p:pic>
        <p:nvPicPr>
          <p:cNvPr id="5124" name="Picture 5" descr="F:\PFiles\MSOffice\Clipart\standard\stddir1\bd05192_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800600"/>
            <a:ext cx="15335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388744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962400" y="1371600"/>
            <a:ext cx="4648200" cy="3387725"/>
          </a:xfrm>
          <a:prstGeom prst="rect">
            <a:avLst/>
          </a:prstGeom>
          <a:solidFill>
            <a:srgbClr val="00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The allocation bases depend on the nature of the work</a:t>
            </a:r>
            <a:b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performed in each department. In the machining department,</a:t>
            </a:r>
            <a:b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overhead may be based on machine-hours, but in the assembly department</a:t>
            </a:r>
            <a:b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overhead is based on labor-hours.</a:t>
            </a:r>
          </a:p>
        </p:txBody>
      </p:sp>
      <p:grpSp>
        <p:nvGrpSpPr>
          <p:cNvPr id="6147" name="Group 15"/>
          <p:cNvGrpSpPr>
            <a:grpSpLocks/>
          </p:cNvGrpSpPr>
          <p:nvPr/>
        </p:nvGrpSpPr>
        <p:grpSpPr bwMode="auto">
          <a:xfrm>
            <a:off x="457200" y="1371600"/>
            <a:ext cx="4022725" cy="3810000"/>
            <a:chOff x="288" y="864"/>
            <a:chExt cx="2534" cy="2400"/>
          </a:xfrm>
        </p:grpSpPr>
        <p:graphicFrame>
          <p:nvGraphicFramePr>
            <p:cNvPr id="6150" name="Object 6"/>
            <p:cNvGraphicFramePr>
              <a:graphicFrameLocks/>
            </p:cNvGraphicFramePr>
            <p:nvPr/>
          </p:nvGraphicFramePr>
          <p:xfrm>
            <a:off x="288" y="864"/>
            <a:ext cx="2534" cy="2400"/>
          </p:xfrm>
          <a:graphic>
            <a:graphicData uri="http://schemas.openxmlformats.org/presentationml/2006/ole">
              <p:oleObj spid="_x0000_s1032" name="Clip" r:id="rId3" imgW="5828665" imgH="5547995" progId="">
                <p:embed/>
              </p:oleObj>
            </a:graphicData>
          </a:graphic>
        </p:graphicFrame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628" y="1258"/>
              <a:ext cx="1635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53882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000">
                  <a:solidFill>
                    <a:srgbClr val="0000CC"/>
                  </a:solidFill>
                  <a:latin typeface="Arial" charset="0"/>
                </a:rPr>
                <a:t>Finishing Department</a:t>
              </a:r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637" y="2301"/>
              <a:ext cx="161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53882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000">
                  <a:solidFill>
                    <a:srgbClr val="990000"/>
                  </a:solidFill>
                  <a:latin typeface="Arial" charset="0"/>
                </a:rPr>
                <a:t>Shipping Department</a:t>
              </a: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862" y="1774"/>
              <a:ext cx="1572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53882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000">
                  <a:solidFill>
                    <a:srgbClr val="006600"/>
                  </a:solidFill>
                  <a:latin typeface="Arial" charset="0"/>
                </a:rPr>
                <a:t>Painting Department</a:t>
              </a:r>
            </a:p>
          </p:txBody>
        </p:sp>
      </p:grpSp>
      <p:sp>
        <p:nvSpPr>
          <p:cNvPr id="614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Departmental Overhead Rates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838200" y="5257800"/>
            <a:ext cx="7620000" cy="11064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Unfortunately, even departmental rates will not correctly assign overhead in situations where a company has a range of products and complex overhead costs.</a:t>
            </a:r>
          </a:p>
        </p:txBody>
      </p:sp>
    </p:spTree>
    <p:extLst>
      <p:ext uri="{BB962C8B-B14F-4D97-AF65-F5344CB8AC3E}">
        <p14:creationId xmlns:p14="http://schemas.microsoft.com/office/powerpoint/2010/main" xmlns="" val="22925224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Activity-Based Costing (ABC)</a:t>
            </a:r>
          </a:p>
        </p:txBody>
      </p:sp>
      <p:sp>
        <p:nvSpPr>
          <p:cNvPr id="119811" name="AutoShape 2051"/>
          <p:cNvSpPr>
            <a:spLocks noChangeArrowheads="1"/>
          </p:cNvSpPr>
          <p:nvPr/>
        </p:nvSpPr>
        <p:spPr bwMode="auto">
          <a:xfrm>
            <a:off x="3733800" y="1371600"/>
            <a:ext cx="4419600" cy="8382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63500" dir="3187806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Cost Objects</a:t>
            </a:r>
          </a:p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(e.g., products and customers)</a:t>
            </a:r>
          </a:p>
        </p:txBody>
      </p:sp>
      <p:sp>
        <p:nvSpPr>
          <p:cNvPr id="119812" name="AutoShape 2052"/>
          <p:cNvSpPr>
            <a:spLocks noChangeArrowheads="1"/>
          </p:cNvSpPr>
          <p:nvPr/>
        </p:nvSpPr>
        <p:spPr bwMode="auto">
          <a:xfrm>
            <a:off x="3733800" y="2928938"/>
            <a:ext cx="4419600" cy="5334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63500" dir="3187806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Activities</a:t>
            </a:r>
          </a:p>
        </p:txBody>
      </p:sp>
      <p:sp>
        <p:nvSpPr>
          <p:cNvPr id="119813" name="AutoShape 2053"/>
          <p:cNvSpPr>
            <a:spLocks noChangeArrowheads="1"/>
          </p:cNvSpPr>
          <p:nvPr/>
        </p:nvSpPr>
        <p:spPr bwMode="auto">
          <a:xfrm>
            <a:off x="3733800" y="4181475"/>
            <a:ext cx="4419600" cy="5842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63500" dir="3187806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Consumption of Resources</a:t>
            </a:r>
          </a:p>
        </p:txBody>
      </p:sp>
      <p:sp>
        <p:nvSpPr>
          <p:cNvPr id="119814" name="AutoShape 2054"/>
          <p:cNvSpPr>
            <a:spLocks noChangeArrowheads="1"/>
          </p:cNvSpPr>
          <p:nvPr/>
        </p:nvSpPr>
        <p:spPr bwMode="auto">
          <a:xfrm>
            <a:off x="3733800" y="5486400"/>
            <a:ext cx="4419600" cy="5334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91581" dir="3378596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Cost</a:t>
            </a:r>
          </a:p>
        </p:txBody>
      </p:sp>
      <p:sp>
        <p:nvSpPr>
          <p:cNvPr id="7175" name="AutoShape 2057"/>
          <p:cNvSpPr>
            <a:spLocks noChangeArrowheads="1"/>
          </p:cNvSpPr>
          <p:nvPr/>
        </p:nvSpPr>
        <p:spPr bwMode="auto">
          <a:xfrm rot="5400000">
            <a:off x="5600700" y="2514600"/>
            <a:ext cx="609600" cy="152400"/>
          </a:xfrm>
          <a:custGeom>
            <a:avLst/>
            <a:gdLst>
              <a:gd name="T0" fmla="*/ 12903200 w 21600"/>
              <a:gd name="T1" fmla="*/ 0 h 21600"/>
              <a:gd name="T2" fmla="*/ 0 w 21600"/>
              <a:gd name="T3" fmla="*/ 537633 h 21600"/>
              <a:gd name="T4" fmla="*/ 12903200 w 21600"/>
              <a:gd name="T5" fmla="*/ 1075267 h 21600"/>
              <a:gd name="T6" fmla="*/ 17204267 w 21600"/>
              <a:gd name="T7" fmla="*/ 5376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40161" dir="1106097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AutoShape 2058"/>
          <p:cNvSpPr>
            <a:spLocks noChangeArrowheads="1"/>
          </p:cNvSpPr>
          <p:nvPr/>
        </p:nvSpPr>
        <p:spPr bwMode="auto">
          <a:xfrm rot="5400000">
            <a:off x="5600700" y="3768725"/>
            <a:ext cx="609600" cy="152400"/>
          </a:xfrm>
          <a:custGeom>
            <a:avLst/>
            <a:gdLst>
              <a:gd name="T0" fmla="*/ 12903200 w 21600"/>
              <a:gd name="T1" fmla="*/ 0 h 21600"/>
              <a:gd name="T2" fmla="*/ 0 w 21600"/>
              <a:gd name="T3" fmla="*/ 537633 h 21600"/>
              <a:gd name="T4" fmla="*/ 12903200 w 21600"/>
              <a:gd name="T5" fmla="*/ 1075267 h 21600"/>
              <a:gd name="T6" fmla="*/ 17204267 w 21600"/>
              <a:gd name="T7" fmla="*/ 5376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40161" dir="1106097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AutoShape 2059"/>
          <p:cNvSpPr>
            <a:spLocks noChangeArrowheads="1"/>
          </p:cNvSpPr>
          <p:nvPr/>
        </p:nvSpPr>
        <p:spPr bwMode="auto">
          <a:xfrm rot="5400000">
            <a:off x="5600700" y="5081588"/>
            <a:ext cx="609600" cy="152400"/>
          </a:xfrm>
          <a:custGeom>
            <a:avLst/>
            <a:gdLst>
              <a:gd name="T0" fmla="*/ 12903200 w 21600"/>
              <a:gd name="T1" fmla="*/ 0 h 21600"/>
              <a:gd name="T2" fmla="*/ 0 w 21600"/>
              <a:gd name="T3" fmla="*/ 537633 h 21600"/>
              <a:gd name="T4" fmla="*/ 12903200 w 21600"/>
              <a:gd name="T5" fmla="*/ 1075267 h 21600"/>
              <a:gd name="T6" fmla="*/ 17204267 w 21600"/>
              <a:gd name="T7" fmla="*/ 537633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dist="40161" dir="1106097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Text Box 2060"/>
          <p:cNvSpPr txBox="1">
            <a:spLocks noChangeArrowheads="1"/>
          </p:cNvSpPr>
          <p:nvPr/>
        </p:nvSpPr>
        <p:spPr bwMode="auto">
          <a:xfrm>
            <a:off x="685800" y="1828800"/>
            <a:ext cx="25146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/>
              <a:t>A number of allocation bases are used for assigning costs to products.</a:t>
            </a:r>
          </a:p>
        </p:txBody>
      </p:sp>
      <p:pic>
        <p:nvPicPr>
          <p:cNvPr id="7179" name="Picture 2061" descr="F:\PFiles\MSOffice\Clipart\standard\stddir3\hh01734_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91000"/>
            <a:ext cx="2489200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24078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Activity-Based Costing (ABC)</a:t>
            </a:r>
          </a:p>
        </p:txBody>
      </p:sp>
      <p:sp>
        <p:nvSpPr>
          <p:cNvPr id="120837" name="Text Box 5"/>
          <p:cNvSpPr txBox="1">
            <a:spLocks noChangeArrowheads="1"/>
          </p:cNvSpPr>
          <p:nvPr/>
        </p:nvSpPr>
        <p:spPr bwMode="auto">
          <a:xfrm>
            <a:off x="533400" y="2362200"/>
            <a:ext cx="3886200" cy="2116138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Activity Cost Pool</a:t>
            </a:r>
            <a:br>
              <a:rPr lang="en-US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“cost bucket in which costs related to a particular activity are accumulated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295400" y="5029200"/>
            <a:ext cx="6781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/>
              <a:t>Each activity has its own activity rate that is used to apply overhead costs.</a:t>
            </a:r>
          </a:p>
        </p:txBody>
      </p:sp>
    </p:spTree>
    <p:extLst>
      <p:ext uri="{BB962C8B-B14F-4D97-AF65-F5344CB8AC3E}">
        <p14:creationId xmlns:p14="http://schemas.microsoft.com/office/powerpoint/2010/main" xmlns="" val="2682404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Designing an ABC System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382000" cy="4114800"/>
          </a:xfrm>
          <a:solidFill>
            <a:srgbClr val="990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  <a:defRPr/>
            </a:pPr>
            <a:r>
              <a:rPr lang="en-US" sz="36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Steps for Implementing ABC</a:t>
            </a:r>
          </a:p>
          <a:p>
            <a:pPr>
              <a:buClr>
                <a:schemeClr val="folHlink"/>
              </a:buClr>
              <a:buFont typeface="Wingdings" pitchFamily="2" charset="2"/>
              <a:buChar char=""/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Identify and define activities and activity pools and develop an activity dictionary.</a:t>
            </a:r>
          </a:p>
          <a:p>
            <a:pPr>
              <a:buClr>
                <a:schemeClr val="folHlink"/>
              </a:buClr>
              <a:buFont typeface="Wingdings" pitchFamily="2" charset="2"/>
              <a:buChar char=""/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Trace or assign costs to activities and cost objects.</a:t>
            </a:r>
          </a:p>
          <a:p>
            <a:pPr>
              <a:buClr>
                <a:schemeClr val="folHlink"/>
              </a:buClr>
              <a:buFont typeface="Wingdings" pitchFamily="2" charset="2"/>
              <a:buChar char=""/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Calculate activity rates.</a:t>
            </a:r>
          </a:p>
          <a:p>
            <a:pPr>
              <a:buClr>
                <a:schemeClr val="folHlink"/>
              </a:buClr>
              <a:buFont typeface="Wingdings" pitchFamily="2" charset="2"/>
              <a:buChar char=""/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Assign costs to cost objects.</a:t>
            </a:r>
          </a:p>
          <a:p>
            <a:pPr>
              <a:buClr>
                <a:schemeClr val="folHlink"/>
              </a:buClr>
              <a:buFont typeface="Wingdings" pitchFamily="2" charset="2"/>
              <a:buChar char=""/>
              <a:defRPr/>
            </a:pPr>
            <a:r>
              <a:rPr 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Prepare necessary reports.</a:t>
            </a:r>
          </a:p>
        </p:txBody>
      </p:sp>
    </p:spTree>
    <p:extLst>
      <p:ext uri="{BB962C8B-B14F-4D97-AF65-F5344CB8AC3E}">
        <p14:creationId xmlns:p14="http://schemas.microsoft.com/office/powerpoint/2010/main" xmlns="" val="160487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Hierarchy of Activities</a:t>
            </a:r>
          </a:p>
        </p:txBody>
      </p:sp>
      <p:graphicFrame>
        <p:nvGraphicFramePr>
          <p:cNvPr id="10243" name="Object 17"/>
          <p:cNvGraphicFramePr>
            <a:graphicFrameLocks noChangeAspect="1"/>
          </p:cNvGraphicFramePr>
          <p:nvPr/>
        </p:nvGraphicFramePr>
        <p:xfrm>
          <a:off x="381000" y="1219200"/>
          <a:ext cx="8686800" cy="4330700"/>
        </p:xfrm>
        <a:graphic>
          <a:graphicData uri="http://schemas.openxmlformats.org/presentationml/2006/ole">
            <p:oleObj spid="_x0000_s2056" name="Worksheet" r:id="rId3" imgW="6247800" imgH="310932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9375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30"/>
          <p:cNvSpPr>
            <a:spLocks noChangeShapeType="1"/>
          </p:cNvSpPr>
          <p:nvPr/>
        </p:nvSpPr>
        <p:spPr bwMode="auto">
          <a:xfrm>
            <a:off x="8305800" y="4003675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Line 19"/>
          <p:cNvSpPr>
            <a:spLocks noChangeShapeType="1"/>
          </p:cNvSpPr>
          <p:nvPr/>
        </p:nvSpPr>
        <p:spPr bwMode="auto">
          <a:xfrm>
            <a:off x="1981200" y="3987800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Line 20"/>
          <p:cNvSpPr>
            <a:spLocks noChangeShapeType="1"/>
          </p:cNvSpPr>
          <p:nvPr/>
        </p:nvSpPr>
        <p:spPr bwMode="auto">
          <a:xfrm>
            <a:off x="3581400" y="3987800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21"/>
          <p:cNvSpPr>
            <a:spLocks noChangeShapeType="1"/>
          </p:cNvSpPr>
          <p:nvPr/>
        </p:nvSpPr>
        <p:spPr bwMode="auto">
          <a:xfrm>
            <a:off x="5143500" y="3987800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Line 22"/>
          <p:cNvSpPr>
            <a:spLocks noChangeShapeType="1"/>
          </p:cNvSpPr>
          <p:nvPr/>
        </p:nvSpPr>
        <p:spPr bwMode="auto">
          <a:xfrm>
            <a:off x="6629400" y="3987800"/>
            <a:ext cx="0" cy="1600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Activity-Based Costing at Classic Brass</a:t>
            </a:r>
            <a:endParaRPr lang="en-US" dirty="0" smtClean="0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838200" y="1371600"/>
            <a:ext cx="1447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Direct</a:t>
            </a:r>
          </a:p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Materials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2362200" y="1371600"/>
            <a:ext cx="1447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Direct</a:t>
            </a:r>
          </a:p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Labor</a:t>
            </a: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3886200" y="1371600"/>
            <a:ext cx="1447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Shipping</a:t>
            </a:r>
          </a:p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Costs</a:t>
            </a:r>
          </a:p>
        </p:txBody>
      </p:sp>
      <p:sp>
        <p:nvSpPr>
          <p:cNvPr id="11275" name="Rectangle 6"/>
          <p:cNvSpPr>
            <a:spLocks noChangeArrowheads="1"/>
          </p:cNvSpPr>
          <p:nvPr/>
        </p:nvSpPr>
        <p:spPr bwMode="auto">
          <a:xfrm>
            <a:off x="1371600" y="5645150"/>
            <a:ext cx="7543800" cy="29845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990000"/>
                </a:solidFill>
                <a:latin typeface="Arial" charset="0"/>
              </a:rPr>
              <a:t>Products</a:t>
            </a:r>
            <a:endParaRPr lang="en-US" sz="1800" b="1">
              <a:solidFill>
                <a:srgbClr val="990000"/>
              </a:solidFill>
              <a:latin typeface="Arial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1295400" y="3276600"/>
            <a:ext cx="1447800" cy="6858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Labor</a:t>
            </a:r>
            <a:b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Related Pool</a:t>
            </a:r>
          </a:p>
        </p:txBody>
      </p:sp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2844800" y="3276600"/>
            <a:ext cx="1447800" cy="6858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Machine</a:t>
            </a:r>
            <a:b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Related Pool</a:t>
            </a: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4394200" y="3276600"/>
            <a:ext cx="1447800" cy="6858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Setup</a:t>
            </a:r>
            <a:b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Pool</a:t>
            </a: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5943600" y="3276600"/>
            <a:ext cx="1447800" cy="6858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Production</a:t>
            </a:r>
            <a:b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Order Pool</a:t>
            </a:r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7518400" y="3276600"/>
            <a:ext cx="1447800" cy="6858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General</a:t>
            </a:r>
            <a:b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Factory Pool</a:t>
            </a:r>
          </a:p>
        </p:txBody>
      </p:sp>
      <p:cxnSp>
        <p:nvCxnSpPr>
          <p:cNvPr id="11281" name="AutoShape 13"/>
          <p:cNvCxnSpPr>
            <a:cxnSpLocks noChangeShapeType="1"/>
            <a:stCxn id="81932" idx="2"/>
            <a:endCxn id="81927" idx="0"/>
          </p:cNvCxnSpPr>
          <p:nvPr/>
        </p:nvCxnSpPr>
        <p:spPr bwMode="auto">
          <a:xfrm rot="5400000">
            <a:off x="4000500" y="76200"/>
            <a:ext cx="1219200" cy="51816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82" name="Line 14"/>
          <p:cNvSpPr>
            <a:spLocks noChangeShapeType="1"/>
          </p:cNvSpPr>
          <p:nvPr/>
        </p:nvSpPr>
        <p:spPr bwMode="auto">
          <a:xfrm>
            <a:off x="3581400" y="26670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Line 15"/>
          <p:cNvSpPr>
            <a:spLocks noChangeShapeType="1"/>
          </p:cNvSpPr>
          <p:nvPr/>
        </p:nvSpPr>
        <p:spPr bwMode="auto">
          <a:xfrm>
            <a:off x="5143500" y="26670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16"/>
          <p:cNvSpPr>
            <a:spLocks noChangeShapeType="1"/>
          </p:cNvSpPr>
          <p:nvPr/>
        </p:nvSpPr>
        <p:spPr bwMode="auto">
          <a:xfrm>
            <a:off x="6629400" y="2667000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1285" name="AutoShape 17"/>
          <p:cNvCxnSpPr>
            <a:cxnSpLocks noChangeShapeType="1"/>
            <a:stCxn id="81932" idx="2"/>
            <a:endCxn id="81931" idx="0"/>
          </p:cNvCxnSpPr>
          <p:nvPr/>
        </p:nvCxnSpPr>
        <p:spPr bwMode="auto">
          <a:xfrm rot="16200000" flipH="1">
            <a:off x="7112000" y="2146300"/>
            <a:ext cx="1219200" cy="1041400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86" name="Text Box 18"/>
          <p:cNvSpPr txBox="1">
            <a:spLocks noChangeArrowheads="1"/>
          </p:cNvSpPr>
          <p:nvPr/>
        </p:nvSpPr>
        <p:spPr bwMode="auto">
          <a:xfrm>
            <a:off x="3581400" y="2252663"/>
            <a:ext cx="44958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 b="1"/>
              <a:t>First-Stage Allocation</a:t>
            </a:r>
          </a:p>
        </p:txBody>
      </p:sp>
      <p:sp>
        <p:nvSpPr>
          <p:cNvPr id="11287" name="Rectangle 24"/>
          <p:cNvSpPr>
            <a:spLocks noChangeArrowheads="1"/>
          </p:cNvSpPr>
          <p:nvPr/>
        </p:nvSpPr>
        <p:spPr bwMode="auto">
          <a:xfrm>
            <a:off x="1371600" y="4191000"/>
            <a:ext cx="7543800" cy="457200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200">
                <a:solidFill>
                  <a:schemeClr val="tx2"/>
                </a:solidFill>
                <a:latin typeface="Arial" charset="0"/>
              </a:rPr>
              <a:t>Second-Stage Allocations</a:t>
            </a:r>
          </a:p>
        </p:txBody>
      </p:sp>
      <p:sp>
        <p:nvSpPr>
          <p:cNvPr id="81945" name="Rectangle 25"/>
          <p:cNvSpPr>
            <a:spLocks noChangeArrowheads="1"/>
          </p:cNvSpPr>
          <p:nvPr/>
        </p:nvSpPr>
        <p:spPr bwMode="auto">
          <a:xfrm>
            <a:off x="1244600" y="4876800"/>
            <a:ext cx="1447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tx2"/>
                </a:solidFill>
                <a:latin typeface="Arial" charset="0"/>
              </a:rPr>
              <a:t>$/DLH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1946" name="Rectangle 26"/>
          <p:cNvSpPr>
            <a:spLocks noChangeArrowheads="1"/>
          </p:cNvSpPr>
          <p:nvPr/>
        </p:nvSpPr>
        <p:spPr bwMode="auto">
          <a:xfrm>
            <a:off x="2844800" y="4876800"/>
            <a:ext cx="1447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tx2"/>
                </a:solidFill>
                <a:latin typeface="Arial" charset="0"/>
              </a:rPr>
              <a:t>$/MH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1947" name="Rectangle 27"/>
          <p:cNvSpPr>
            <a:spLocks noChangeArrowheads="1"/>
          </p:cNvSpPr>
          <p:nvPr/>
        </p:nvSpPr>
        <p:spPr bwMode="auto">
          <a:xfrm>
            <a:off x="4394200" y="4876800"/>
            <a:ext cx="1447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tx2"/>
                </a:solidFill>
                <a:latin typeface="Arial" charset="0"/>
              </a:rPr>
              <a:t>$/Setup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1948" name="Rectangle 28"/>
          <p:cNvSpPr>
            <a:spLocks noChangeArrowheads="1"/>
          </p:cNvSpPr>
          <p:nvPr/>
        </p:nvSpPr>
        <p:spPr bwMode="auto">
          <a:xfrm>
            <a:off x="5930900" y="4876800"/>
            <a:ext cx="1447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tx2"/>
                </a:solidFill>
                <a:latin typeface="Arial" charset="0"/>
              </a:rPr>
              <a:t>$/Order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5410200" y="1371600"/>
            <a:ext cx="3581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Overhead Costs</a:t>
            </a:r>
          </a:p>
        </p:txBody>
      </p:sp>
      <p:sp>
        <p:nvSpPr>
          <p:cNvPr id="81951" name="Rectangle 31"/>
          <p:cNvSpPr>
            <a:spLocks noChangeArrowheads="1"/>
          </p:cNvSpPr>
          <p:nvPr/>
        </p:nvSpPr>
        <p:spPr bwMode="auto">
          <a:xfrm>
            <a:off x="7497763" y="4876800"/>
            <a:ext cx="1447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solidFill>
                  <a:schemeClr val="tx2"/>
                </a:solidFill>
                <a:latin typeface="Arial" charset="0"/>
              </a:rPr>
              <a:t>$/MH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1294" name="Line 32"/>
          <p:cNvSpPr>
            <a:spLocks noChangeShapeType="1"/>
          </p:cNvSpPr>
          <p:nvPr/>
        </p:nvSpPr>
        <p:spPr bwMode="auto">
          <a:xfrm>
            <a:off x="4360863" y="21336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5" name="Line 33"/>
          <p:cNvSpPr>
            <a:spLocks noChangeShapeType="1"/>
          </p:cNvSpPr>
          <p:nvPr/>
        </p:nvSpPr>
        <p:spPr bwMode="auto">
          <a:xfrm>
            <a:off x="7467600" y="21336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6" name="Text Box 34"/>
          <p:cNvSpPr txBox="1">
            <a:spLocks noChangeArrowheads="1"/>
          </p:cNvSpPr>
          <p:nvPr/>
        </p:nvSpPr>
        <p:spPr bwMode="auto">
          <a:xfrm>
            <a:off x="1635125" y="5932488"/>
            <a:ext cx="2286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Unit-Level Activity</a:t>
            </a:r>
          </a:p>
        </p:txBody>
      </p:sp>
      <p:sp>
        <p:nvSpPr>
          <p:cNvPr id="11297" name="Text Box 35"/>
          <p:cNvSpPr txBox="1">
            <a:spLocks noChangeArrowheads="1"/>
          </p:cNvSpPr>
          <p:nvPr/>
        </p:nvSpPr>
        <p:spPr bwMode="auto">
          <a:xfrm>
            <a:off x="4495800" y="5943600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Batch-Level Activity</a:t>
            </a:r>
          </a:p>
        </p:txBody>
      </p:sp>
      <p:sp>
        <p:nvSpPr>
          <p:cNvPr id="11298" name="Text Box 36"/>
          <p:cNvSpPr txBox="1">
            <a:spLocks noChangeArrowheads="1"/>
          </p:cNvSpPr>
          <p:nvPr/>
        </p:nvSpPr>
        <p:spPr bwMode="auto">
          <a:xfrm>
            <a:off x="7391400" y="594360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</a:rPr>
              <a:t>Facility-Level</a:t>
            </a:r>
            <a:br>
              <a:rPr lang="en-US" sz="1800">
                <a:latin typeface="Arial" charset="0"/>
              </a:rPr>
            </a:br>
            <a:r>
              <a:rPr lang="en-US" sz="1800">
                <a:latin typeface="Arial" charset="0"/>
              </a:rPr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xmlns="" val="388646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Activity-Based Costing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153400" cy="5029200"/>
          </a:xfrm>
          <a:solidFill>
            <a:schemeClr val="accent2"/>
          </a:solidFill>
          <a:ln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Sony, Inc. makes two products, a radio with a built-in tape player and one with a built-in compact disc player. For the current year, Sony has budgets sales of 50,000 CD units and 200,000 tape units.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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Both products require two direct labor-hours to complete.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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company plans to work 500,000 hours to meet the budgeted production.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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 production is sold to auto manufacturers for installation in new cars and trucks.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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Direct materials cost $90 per unit for the CD unit and $50 for the Tape unit.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"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Direct labor costs at $10 per hour are $20 for both the CD and Tape unit.</a:t>
            </a:r>
          </a:p>
        </p:txBody>
      </p:sp>
    </p:spTree>
    <p:extLst>
      <p:ext uri="{BB962C8B-B14F-4D97-AF65-F5344CB8AC3E}">
        <p14:creationId xmlns:p14="http://schemas.microsoft.com/office/powerpoint/2010/main" xmlns="" val="1657944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Labor-Hours as a Base</a:t>
            </a:r>
          </a:p>
        </p:txBody>
      </p:sp>
      <p:sp>
        <p:nvSpPr>
          <p:cNvPr id="74768" name="Text Box 16"/>
          <p:cNvSpPr txBox="1">
            <a:spLocks noChangeArrowheads="1"/>
          </p:cNvSpPr>
          <p:nvPr/>
        </p:nvSpPr>
        <p:spPr bwMode="auto">
          <a:xfrm>
            <a:off x="1143000" y="1295400"/>
            <a:ext cx="6934200" cy="92333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Total manufacturing overhead costs for the current year are estimated to be $10,000,000. The company develops the following overhead rate based upon labor-hours:</a:t>
            </a:r>
          </a:p>
        </p:txBody>
      </p:sp>
      <p:grpSp>
        <p:nvGrpSpPr>
          <p:cNvPr id="13316" name="Group 22"/>
          <p:cNvGrpSpPr>
            <a:grpSpLocks/>
          </p:cNvGrpSpPr>
          <p:nvPr/>
        </p:nvGrpSpPr>
        <p:grpSpPr bwMode="auto">
          <a:xfrm>
            <a:off x="1371600" y="3276600"/>
            <a:ext cx="6248400" cy="762000"/>
            <a:chOff x="480" y="2400"/>
            <a:chExt cx="3936" cy="480"/>
          </a:xfrm>
        </p:grpSpPr>
        <p:sp>
          <p:nvSpPr>
            <p:cNvPr id="13319" name="Text Box 17"/>
            <p:cNvSpPr txBox="1">
              <a:spLocks noChangeArrowheads="1"/>
            </p:cNvSpPr>
            <p:nvPr/>
          </p:nvSpPr>
          <p:spPr bwMode="auto">
            <a:xfrm>
              <a:off x="480" y="2400"/>
              <a:ext cx="148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200">
                  <a:latin typeface="Arial" charset="0"/>
                </a:rPr>
                <a:t>Predetermined</a:t>
              </a:r>
              <a:br>
                <a:rPr lang="en-US" sz="2200">
                  <a:latin typeface="Arial" charset="0"/>
                </a:rPr>
              </a:br>
              <a:r>
                <a:rPr lang="en-US" sz="2200">
                  <a:latin typeface="Arial" charset="0"/>
                </a:rPr>
                <a:t>overhead rate</a:t>
              </a:r>
            </a:p>
          </p:txBody>
        </p:sp>
        <p:sp>
          <p:nvSpPr>
            <p:cNvPr id="13320" name="Text Box 18"/>
            <p:cNvSpPr txBox="1">
              <a:spLocks noChangeArrowheads="1"/>
            </p:cNvSpPr>
            <p:nvPr/>
          </p:nvSpPr>
          <p:spPr bwMode="auto">
            <a:xfrm>
              <a:off x="1824" y="2400"/>
              <a:ext cx="148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200">
                  <a:latin typeface="Arial" charset="0"/>
                </a:rPr>
                <a:t> $10,000,000</a:t>
              </a:r>
              <a:br>
                <a:rPr lang="en-US" sz="2200">
                  <a:latin typeface="Arial" charset="0"/>
                </a:rPr>
              </a:br>
              <a:r>
                <a:rPr lang="en-US" sz="2200">
                  <a:latin typeface="Arial" charset="0"/>
                </a:rPr>
                <a:t>500,000 DLH</a:t>
              </a:r>
            </a:p>
          </p:txBody>
        </p:sp>
        <p:sp>
          <p:nvSpPr>
            <p:cNvPr id="13321" name="Text Box 19"/>
            <p:cNvSpPr txBox="1">
              <a:spLocks noChangeArrowheads="1"/>
            </p:cNvSpPr>
            <p:nvPr/>
          </p:nvSpPr>
          <p:spPr bwMode="auto">
            <a:xfrm>
              <a:off x="3120" y="2544"/>
              <a:ext cx="129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200">
                  <a:latin typeface="Arial" charset="0"/>
                </a:rPr>
                <a:t>= $20 per DLH</a:t>
              </a:r>
            </a:p>
          </p:txBody>
        </p:sp>
        <p:sp>
          <p:nvSpPr>
            <p:cNvPr id="13322" name="Text Box 20"/>
            <p:cNvSpPr txBox="1">
              <a:spLocks noChangeArrowheads="1"/>
            </p:cNvSpPr>
            <p:nvPr/>
          </p:nvSpPr>
          <p:spPr bwMode="auto">
            <a:xfrm>
              <a:off x="1824" y="2544"/>
              <a:ext cx="240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200">
                  <a:latin typeface="Arial" charset="0"/>
                </a:rPr>
                <a:t>=</a:t>
              </a:r>
            </a:p>
          </p:txBody>
        </p:sp>
        <p:sp>
          <p:nvSpPr>
            <p:cNvPr id="13323" name="Line 21"/>
            <p:cNvSpPr>
              <a:spLocks noChangeShapeType="1"/>
            </p:cNvSpPr>
            <p:nvPr/>
          </p:nvSpPr>
          <p:spPr bwMode="auto">
            <a:xfrm>
              <a:off x="2016" y="2640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3317" name="Object 23"/>
          <p:cNvGraphicFramePr>
            <a:graphicFrameLocks noChangeAspect="1"/>
          </p:cNvGraphicFramePr>
          <p:nvPr/>
        </p:nvGraphicFramePr>
        <p:xfrm>
          <a:off x="1562100" y="4114800"/>
          <a:ext cx="6096000" cy="2162175"/>
        </p:xfrm>
        <a:graphic>
          <a:graphicData uri="http://schemas.openxmlformats.org/presentationml/2006/ole">
            <p:oleObj spid="_x0000_s3080" name="Worksheet" r:id="rId3" imgW="3959280" imgH="140292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75798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Activity Rates</a:t>
            </a:r>
          </a:p>
        </p:txBody>
      </p:sp>
      <p:sp>
        <p:nvSpPr>
          <p:cNvPr id="14339" name="Text Box 33"/>
          <p:cNvSpPr txBox="1">
            <a:spLocks noChangeArrowheads="1"/>
          </p:cNvSpPr>
          <p:nvPr/>
        </p:nvSpPr>
        <p:spPr bwMode="auto">
          <a:xfrm>
            <a:off x="1143000" y="1219200"/>
            <a:ext cx="6781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dirty="0"/>
              <a:t>The ABC project team at </a:t>
            </a:r>
            <a:r>
              <a:rPr lang="en-US" dirty="0" smtClean="0"/>
              <a:t>Sony </a:t>
            </a:r>
            <a:r>
              <a:rPr lang="en-US" dirty="0"/>
              <a:t>has developed the following basic information.</a:t>
            </a:r>
          </a:p>
        </p:txBody>
      </p:sp>
      <p:graphicFrame>
        <p:nvGraphicFramePr>
          <p:cNvPr id="14340" name="Object 34"/>
          <p:cNvGraphicFramePr>
            <a:graphicFrameLocks noChangeAspect="1"/>
          </p:cNvGraphicFramePr>
          <p:nvPr/>
        </p:nvGraphicFramePr>
        <p:xfrm>
          <a:off x="446088" y="2200275"/>
          <a:ext cx="8680450" cy="3876675"/>
        </p:xfrm>
        <a:graphic>
          <a:graphicData uri="http://schemas.openxmlformats.org/presentationml/2006/ole">
            <p:oleObj spid="_x0000_s4104" name="Worksheet" r:id="rId3" imgW="6314040" imgH="28155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08144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smtClean="0"/>
              <a:t>Computing Activity Rates</a:t>
            </a:r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1143000" y="1143000"/>
            <a:ext cx="6781800" cy="946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/>
              <a:t>Using the basic information, we can calculate the following activity rates:</a:t>
            </a:r>
          </a:p>
        </p:txBody>
      </p:sp>
      <p:graphicFrame>
        <p:nvGraphicFramePr>
          <p:cNvPr id="1536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30060772"/>
              </p:ext>
            </p:extLst>
          </p:nvPr>
        </p:nvGraphicFramePr>
        <p:xfrm>
          <a:off x="381000" y="2073275"/>
          <a:ext cx="8680450" cy="3608388"/>
        </p:xfrm>
        <a:graphic>
          <a:graphicData uri="http://schemas.openxmlformats.org/presentationml/2006/ole">
            <p:oleObj spid="_x0000_s5128" name="Worksheet" r:id="rId3" imgW="6304680" imgH="2616480" progId="Excel.Sheet.8">
              <p:embed/>
            </p:oleObj>
          </a:graphicData>
        </a:graphic>
      </p:graphicFrame>
      <p:sp>
        <p:nvSpPr>
          <p:cNvPr id="15365" name="Text Box 10"/>
          <p:cNvSpPr txBox="1">
            <a:spLocks noChangeArrowheads="1"/>
          </p:cNvSpPr>
          <p:nvPr/>
        </p:nvSpPr>
        <p:spPr bwMode="auto">
          <a:xfrm>
            <a:off x="457200" y="5883275"/>
            <a:ext cx="8382000" cy="822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Using the new activity rates, let’s assign overhead to the two products based upon activity.</a:t>
            </a:r>
          </a:p>
        </p:txBody>
      </p:sp>
    </p:spTree>
    <p:extLst>
      <p:ext uri="{BB962C8B-B14F-4D97-AF65-F5344CB8AC3E}">
        <p14:creationId xmlns:p14="http://schemas.microsoft.com/office/powerpoint/2010/main" xmlns="" val="3920741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Computing Activity Rates</a:t>
            </a:r>
          </a:p>
        </p:txBody>
      </p:sp>
      <p:grpSp>
        <p:nvGrpSpPr>
          <p:cNvPr id="16387" name="Group 24"/>
          <p:cNvGrpSpPr>
            <a:grpSpLocks/>
          </p:cNvGrpSpPr>
          <p:nvPr/>
        </p:nvGrpSpPr>
        <p:grpSpPr bwMode="auto">
          <a:xfrm>
            <a:off x="439738" y="1219200"/>
            <a:ext cx="8686800" cy="4302125"/>
            <a:chOff x="277" y="768"/>
            <a:chExt cx="5472" cy="2710"/>
          </a:xfrm>
        </p:grpSpPr>
        <p:graphicFrame>
          <p:nvGraphicFramePr>
            <p:cNvPr id="16392" name="Object 20"/>
            <p:cNvGraphicFramePr>
              <a:graphicFrameLocks noChangeAspect="1"/>
            </p:cNvGraphicFramePr>
            <p:nvPr/>
          </p:nvGraphicFramePr>
          <p:xfrm>
            <a:off x="277" y="768"/>
            <a:ext cx="5472" cy="2710"/>
          </p:xfrm>
          <a:graphic>
            <a:graphicData uri="http://schemas.openxmlformats.org/presentationml/2006/ole">
              <p:oleObj spid="_x0000_s6152" name="Worksheet" r:id="rId3" imgW="6133680" imgH="3033720" progId="Excel.Sheet.8">
                <p:embed/>
              </p:oleObj>
            </a:graphicData>
          </a:graphic>
        </p:graphicFrame>
        <p:sp>
          <p:nvSpPr>
            <p:cNvPr id="16393" name="Text Box 21"/>
            <p:cNvSpPr txBox="1">
              <a:spLocks noChangeArrowheads="1"/>
            </p:cNvSpPr>
            <p:nvPr/>
          </p:nvSpPr>
          <p:spPr bwMode="auto">
            <a:xfrm>
              <a:off x="3264" y="2946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990000"/>
                  </a:solidFill>
                  <a:cs typeface="Times New Roman" pitchFamily="18" charset="0"/>
                </a:rPr>
                <a:t>÷</a:t>
              </a:r>
              <a:endParaRPr lang="en-US">
                <a:solidFill>
                  <a:srgbClr val="990000"/>
                </a:solidFill>
              </a:endParaRPr>
            </a:p>
          </p:txBody>
        </p:sp>
        <p:sp>
          <p:nvSpPr>
            <p:cNvPr id="16394" name="Text Box 22"/>
            <p:cNvSpPr txBox="1">
              <a:spLocks noChangeArrowheads="1"/>
            </p:cNvSpPr>
            <p:nvPr/>
          </p:nvSpPr>
          <p:spPr bwMode="auto">
            <a:xfrm>
              <a:off x="4863" y="2946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990000"/>
                  </a:solidFill>
                  <a:cs typeface="Times New Roman" pitchFamily="18" charset="0"/>
                </a:rPr>
                <a:t>÷</a:t>
              </a:r>
              <a:endParaRPr lang="en-US">
                <a:solidFill>
                  <a:srgbClr val="990000"/>
                </a:solidFill>
              </a:endParaRPr>
            </a:p>
          </p:txBody>
        </p:sp>
      </p:grpSp>
      <p:sp>
        <p:nvSpPr>
          <p:cNvPr id="16389" name="Line 26"/>
          <p:cNvSpPr>
            <a:spLocks noChangeShapeType="1"/>
          </p:cNvSpPr>
          <p:nvPr/>
        </p:nvSpPr>
        <p:spPr bwMode="auto">
          <a:xfrm flipH="1" flipV="1">
            <a:off x="6324600" y="5334000"/>
            <a:ext cx="609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>
            <a:outerShdw dist="28398" dir="1593903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Line 27"/>
          <p:cNvSpPr>
            <a:spLocks noChangeShapeType="1"/>
          </p:cNvSpPr>
          <p:nvPr/>
        </p:nvSpPr>
        <p:spPr bwMode="auto">
          <a:xfrm flipV="1">
            <a:off x="6975475" y="5334000"/>
            <a:ext cx="6096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>
            <a:outerShdw dist="28398" dir="1593903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5" name="Text Box 25"/>
          <p:cNvSpPr txBox="1">
            <a:spLocks noChangeArrowheads="1"/>
          </p:cNvSpPr>
          <p:nvPr/>
        </p:nvSpPr>
        <p:spPr bwMode="auto">
          <a:xfrm>
            <a:off x="4818063" y="5697538"/>
            <a:ext cx="4191000" cy="5286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ABC overhead rate per unit</a:t>
            </a:r>
          </a:p>
        </p:txBody>
      </p:sp>
    </p:spTree>
    <p:extLst>
      <p:ext uri="{BB962C8B-B14F-4D97-AF65-F5344CB8AC3E}">
        <p14:creationId xmlns:p14="http://schemas.microsoft.com/office/powerpoint/2010/main" xmlns="" val="1700409742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Computing Activity Rates</a:t>
            </a:r>
          </a:p>
        </p:txBody>
      </p:sp>
      <p:graphicFrame>
        <p:nvGraphicFramePr>
          <p:cNvPr id="17411" name="Object 20"/>
          <p:cNvGraphicFramePr>
            <a:graphicFrameLocks noChangeAspect="1"/>
          </p:cNvGraphicFramePr>
          <p:nvPr/>
        </p:nvGraphicFramePr>
        <p:xfrm>
          <a:off x="439738" y="2335213"/>
          <a:ext cx="8686800" cy="2541587"/>
        </p:xfrm>
        <a:graphic>
          <a:graphicData uri="http://schemas.openxmlformats.org/presentationml/2006/ole">
            <p:oleObj spid="_x0000_s7176" name="Worksheet" r:id="rId3" imgW="5288760" imgH="1545120" progId="Excel.Sheet.8">
              <p:embed/>
            </p:oleObj>
          </a:graphicData>
        </a:graphic>
      </p:graphicFrame>
      <p:sp>
        <p:nvSpPr>
          <p:cNvPr id="97302" name="Text Box 22"/>
          <p:cNvSpPr txBox="1">
            <a:spLocks noChangeArrowheads="1"/>
          </p:cNvSpPr>
          <p:nvPr/>
        </p:nvSpPr>
        <p:spPr bwMode="auto">
          <a:xfrm>
            <a:off x="762000" y="1295400"/>
            <a:ext cx="7924800" cy="8318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Notice that the unit product cost of a tape unit decreased from $110 to $96.70 . . . . .</a:t>
            </a:r>
          </a:p>
        </p:txBody>
      </p:sp>
      <p:sp>
        <p:nvSpPr>
          <p:cNvPr id="97303" name="Text Box 23"/>
          <p:cNvSpPr txBox="1">
            <a:spLocks noChangeArrowheads="1"/>
          </p:cNvSpPr>
          <p:nvPr/>
        </p:nvSpPr>
        <p:spPr bwMode="auto">
          <a:xfrm>
            <a:off x="762000" y="5105400"/>
            <a:ext cx="7924800" cy="83185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. . . . while the unit cost of a CD unit increased from $150 to $203.20.</a:t>
            </a:r>
          </a:p>
        </p:txBody>
      </p:sp>
    </p:spTree>
    <p:extLst>
      <p:ext uri="{BB962C8B-B14F-4D97-AF65-F5344CB8AC3E}">
        <p14:creationId xmlns:p14="http://schemas.microsoft.com/office/powerpoint/2010/main" xmlns="" val="77396714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Shifting of Overhead Cost</a:t>
            </a:r>
          </a:p>
        </p:txBody>
      </p:sp>
      <p:graphicFrame>
        <p:nvGraphicFramePr>
          <p:cNvPr id="18435" name="Object 1027"/>
          <p:cNvGraphicFramePr>
            <a:graphicFrameLocks noChangeAspect="1"/>
          </p:cNvGraphicFramePr>
          <p:nvPr/>
        </p:nvGraphicFramePr>
        <p:xfrm>
          <a:off x="439738" y="1219200"/>
          <a:ext cx="8686800" cy="2541588"/>
        </p:xfrm>
        <a:graphic>
          <a:graphicData uri="http://schemas.openxmlformats.org/presentationml/2006/ole">
            <p:oleObj spid="_x0000_s8200" name="Worksheet" r:id="rId3" imgW="5288760" imgH="1545120" progId="Excel.Sheet.8">
              <p:embed/>
            </p:oleObj>
          </a:graphicData>
        </a:graphic>
      </p:graphicFrame>
      <p:sp>
        <p:nvSpPr>
          <p:cNvPr id="122884" name="Text Box 1028"/>
          <p:cNvSpPr txBox="1">
            <a:spLocks noChangeArrowheads="1"/>
          </p:cNvSpPr>
          <p:nvPr/>
        </p:nvSpPr>
        <p:spPr bwMode="auto">
          <a:xfrm>
            <a:off x="685800" y="4406900"/>
            <a:ext cx="8077200" cy="16891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When a company implements activity-based costing, overhead cost often shifts </a:t>
            </a:r>
            <a:r>
              <a:rPr lang="en-US" sz="2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from high-volume to low-volume products</a:t>
            </a:r>
            <a:r>
              <a:rPr 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with a higher unit product cost resulting for the low-volume products.</a:t>
            </a:r>
          </a:p>
        </p:txBody>
      </p:sp>
      <p:sp>
        <p:nvSpPr>
          <p:cNvPr id="122885" name="Text Box 1029"/>
          <p:cNvSpPr txBox="1">
            <a:spLocks noChangeArrowheads="1"/>
          </p:cNvSpPr>
          <p:nvPr/>
        </p:nvSpPr>
        <p:spPr bwMode="auto">
          <a:xfrm>
            <a:off x="609600" y="3824288"/>
            <a:ext cx="31956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Low-volume product</a:t>
            </a:r>
          </a:p>
        </p:txBody>
      </p:sp>
      <p:sp>
        <p:nvSpPr>
          <p:cNvPr id="18438" name="Oval 1030"/>
          <p:cNvSpPr>
            <a:spLocks noChangeArrowheads="1"/>
          </p:cNvSpPr>
          <p:nvPr/>
        </p:nvSpPr>
        <p:spPr bwMode="auto">
          <a:xfrm>
            <a:off x="3394075" y="1635125"/>
            <a:ext cx="1295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Oval 1031"/>
          <p:cNvSpPr>
            <a:spLocks noChangeArrowheads="1"/>
          </p:cNvSpPr>
          <p:nvPr/>
        </p:nvSpPr>
        <p:spPr bwMode="auto">
          <a:xfrm>
            <a:off x="6248400" y="1641475"/>
            <a:ext cx="1295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8440" name="AutoShape 1032"/>
          <p:cNvCxnSpPr>
            <a:cxnSpLocks noChangeShapeType="1"/>
            <a:stCxn id="122885" idx="0"/>
            <a:endCxn id="18438" idx="2"/>
          </p:cNvCxnSpPr>
          <p:nvPr/>
        </p:nvCxnSpPr>
        <p:spPr bwMode="auto">
          <a:xfrm rot="-5400000">
            <a:off x="1832769" y="2277269"/>
            <a:ext cx="1922463" cy="1171575"/>
          </a:xfrm>
          <a:prstGeom prst="bentConnector2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441" name="AutoShape 1033"/>
          <p:cNvCxnSpPr>
            <a:cxnSpLocks noChangeShapeType="1"/>
            <a:stCxn id="122885" idx="3"/>
            <a:endCxn id="18439" idx="2"/>
          </p:cNvCxnSpPr>
          <p:nvPr/>
        </p:nvCxnSpPr>
        <p:spPr bwMode="auto">
          <a:xfrm flipV="1">
            <a:off x="3805238" y="1908175"/>
            <a:ext cx="2428875" cy="2176463"/>
          </a:xfrm>
          <a:prstGeom prst="bentConnector3">
            <a:avLst>
              <a:gd name="adj1" fmla="val 50259"/>
            </a:avLst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417569282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Systems Design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Activity-Based Costing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Assigning Overhead Costs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Products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Plantwide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Overhead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Departmental Overhead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Activity-Based Costing (ABC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Designing an ABC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Hierarchy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Activity-Based Costing at Classic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Brass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Using Activity-Based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Costing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Direct Labor-Hours as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Computing Activity Rates</a:t>
            </a:r>
          </a:p>
        </p:txBody>
      </p:sp>
    </p:spTree>
    <p:extLst>
      <p:ext uri="{BB962C8B-B14F-4D97-AF65-F5344CB8AC3E}">
        <p14:creationId xmlns:p14="http://schemas.microsoft.com/office/powerpoint/2010/main" xmlns="" val="421654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90800"/>
            <a:ext cx="8001000" cy="1143000"/>
          </a:xfrm>
        </p:spPr>
        <p:txBody>
          <a:bodyPr/>
          <a:lstStyle/>
          <a:p>
            <a:r>
              <a:rPr lang="en-US" dirty="0" smtClean="0"/>
              <a:t>End of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471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624</Words>
  <Application>Microsoft Office PowerPoint</Application>
  <PresentationFormat>On-screen Show (4:3)</PresentationFormat>
  <Paragraphs>105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Office Theme</vt:lpstr>
      <vt:lpstr>Clip</vt:lpstr>
      <vt:lpstr>Worksheet</vt:lpstr>
      <vt:lpstr>Lecture 18</vt:lpstr>
      <vt:lpstr>Lecture Overview</vt:lpstr>
      <vt:lpstr>Systems Design: Activity-Based Costing</vt:lpstr>
      <vt:lpstr>Assigning Overhead Costs to Products</vt:lpstr>
      <vt:lpstr>Plantwide Overhead Rate</vt:lpstr>
      <vt:lpstr>Departmental Overhead Rates</vt:lpstr>
      <vt:lpstr>Activity-Based Costing (ABC)</vt:lpstr>
      <vt:lpstr>Activity-Based Costing (ABC)</vt:lpstr>
      <vt:lpstr>Designing an ABC System</vt:lpstr>
      <vt:lpstr>Hierarchy of Activities</vt:lpstr>
      <vt:lpstr>Activity-Based Costing at Classic Brass</vt:lpstr>
      <vt:lpstr>Using Activity-Based Costing</vt:lpstr>
      <vt:lpstr>Direct Labor-Hours as a Base</vt:lpstr>
      <vt:lpstr>Computing Activity Rates</vt:lpstr>
      <vt:lpstr>Computing Activity Rates</vt:lpstr>
      <vt:lpstr>Computing Activity Rates</vt:lpstr>
      <vt:lpstr>Computing Activity Rates</vt:lpstr>
      <vt:lpstr>Shifting of Overhead Cost</vt:lpstr>
      <vt:lpstr>Lecture Overview</vt:lpstr>
      <vt:lpstr>End of Lecture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15</dc:title>
  <dc:creator>MyUserName</dc:creator>
  <cp:lastModifiedBy>NTS</cp:lastModifiedBy>
  <cp:revision>9</cp:revision>
  <dcterms:created xsi:type="dcterms:W3CDTF">2012-10-23T07:39:26Z</dcterms:created>
  <dcterms:modified xsi:type="dcterms:W3CDTF">2012-11-15T07:44:06Z</dcterms:modified>
</cp:coreProperties>
</file>