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2" r:id="rId3"/>
    <p:sldId id="273" r:id="rId4"/>
    <p:sldId id="274" r:id="rId5"/>
    <p:sldId id="266" r:id="rId6"/>
    <p:sldId id="268" r:id="rId7"/>
    <p:sldId id="269" r:id="rId8"/>
    <p:sldId id="270" r:id="rId9"/>
    <p:sldId id="271" r:id="rId10"/>
    <p:sldId id="267" r:id="rId11"/>
    <p:sldId id="262" r:id="rId12"/>
    <p:sldId id="263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871" autoAdjust="0"/>
  </p:normalViewPr>
  <p:slideViewPr>
    <p:cSldViewPr>
      <p:cViewPr varScale="1">
        <p:scale>
          <a:sx n="61" d="100"/>
          <a:sy n="61" d="100"/>
        </p:scale>
        <p:origin x="-1542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C57D98-31E4-44C0-A361-26DD5821D338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0661D0-38A5-4D17-879E-F2DD03A08D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17540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 cmpd="sng" algn="ctr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/>
          <a:lstStyle/>
          <a:p>
            <a:r>
              <a:rPr lang="en-US" dirty="0" smtClean="0"/>
              <a:t>Operation costing is used in manufacturing goods that have some common characteristics and some individual characteristics.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3266A3-6F69-40AF-9D31-1C52D4BEDC6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1BFC-C965-461A-ABCB-AA1BB858B5A2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21DA-4A9D-470C-AE57-86326B8217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0337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1BFC-C965-461A-ABCB-AA1BB858B5A2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21DA-4A9D-470C-AE57-86326B8217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12298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1BFC-C965-461A-ABCB-AA1BB858B5A2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21DA-4A9D-470C-AE57-86326B8217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83987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1BFC-C965-461A-ABCB-AA1BB858B5A2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21DA-4A9D-470C-AE57-86326B8217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08938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1BFC-C965-461A-ABCB-AA1BB858B5A2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21DA-4A9D-470C-AE57-86326B8217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204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1BFC-C965-461A-ABCB-AA1BB858B5A2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21DA-4A9D-470C-AE57-86326B8217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6813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1BFC-C965-461A-ABCB-AA1BB858B5A2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21DA-4A9D-470C-AE57-86326B8217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6018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1BFC-C965-461A-ABCB-AA1BB858B5A2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21DA-4A9D-470C-AE57-86326B8217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7051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1BFC-C965-461A-ABCB-AA1BB858B5A2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21DA-4A9D-470C-AE57-86326B8217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641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1BFC-C965-461A-ABCB-AA1BB858B5A2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21DA-4A9D-470C-AE57-86326B8217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64493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41BFC-C965-461A-ABCB-AA1BB858B5A2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21DA-4A9D-470C-AE57-86326B8217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96703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41BFC-C965-461A-ABCB-AA1BB858B5A2}" type="datetimeFigureOut">
              <a:rPr lang="en-US" smtClean="0"/>
              <a:pPr/>
              <a:t>11/15/2012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921DA-4A9D-470C-AE57-86326B8217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21464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Lecture 17</a:t>
            </a:r>
            <a:endParaRPr lang="en-US" sz="6000" dirty="0"/>
          </a:p>
        </p:txBody>
      </p:sp>
    </p:spTree>
    <p:extLst>
      <p:ext uri="{BB962C8B-B14F-4D97-AF65-F5344CB8AC3E}">
        <p14:creationId xmlns="" xmlns:p14="http://schemas.microsoft.com/office/powerpoint/2010/main" val="98575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 with Complete Data</a:t>
            </a:r>
          </a:p>
          <a:p>
            <a:r>
              <a:rPr lang="en-US" dirty="0" smtClean="0"/>
              <a:t>Question with Missing Data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3828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Operations Costing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6458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Operation Costing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1066800" y="1463675"/>
            <a:ext cx="7848600" cy="8223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>
            <a:noFill/>
          </a:ln>
        </p:spPr>
        <p:txBody>
          <a:bodyPr wrap="none" anchor="ctr"/>
          <a:lstStyle/>
          <a:p>
            <a:pPr algn="ctr" defTabSz="365760" eaLnBrk="0" hangingPunct="0">
              <a:spcBef>
                <a:spcPts val="0"/>
              </a:spcBef>
              <a:defRPr/>
            </a:pPr>
            <a:r>
              <a:rPr lang="en-US" sz="2000" dirty="0"/>
              <a:t>	</a:t>
            </a:r>
            <a:r>
              <a:rPr lang="en-US" sz="2000" dirty="0">
                <a:latin typeface="Tahoma" pitchFamily="34" charset="0"/>
              </a:rPr>
              <a:t>Compare and contrast operation costing</a:t>
            </a:r>
          </a:p>
          <a:p>
            <a:pPr algn="ctr" defTabSz="365760" eaLnBrk="0" hangingPunct="0">
              <a:spcBef>
                <a:spcPts val="0"/>
              </a:spcBef>
              <a:defRPr/>
            </a:pPr>
            <a:r>
              <a:rPr lang="en-US" sz="2000" dirty="0">
                <a:latin typeface="Tahoma" pitchFamily="34" charset="0"/>
              </a:rPr>
              <a:t>		</a:t>
            </a:r>
            <a:r>
              <a:rPr lang="en-US" sz="2000" dirty="0" smtClean="0">
                <a:latin typeface="Tahoma" pitchFamily="34" charset="0"/>
              </a:rPr>
              <a:t>with </a:t>
            </a:r>
            <a:r>
              <a:rPr lang="en-US" sz="2000" dirty="0">
                <a:latin typeface="Tahoma" pitchFamily="34" charset="0"/>
              </a:rPr>
              <a:t>job costing and process costing.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371600" y="2555875"/>
            <a:ext cx="64008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defTabSz="2730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2730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27305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27305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27305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2730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2730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2730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2730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sz="2400"/>
              <a:t> 	Operation costing is a hybrid of job and</a:t>
            </a:r>
          </a:p>
          <a:p>
            <a:r>
              <a:rPr lang="en-US" sz="2400"/>
              <a:t>	process costing.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371600" y="3565525"/>
            <a:ext cx="6400800" cy="1189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defTabSz="273050"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2730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27305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27305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27305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2730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2730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2730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27305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 typeface="Arial" charset="0"/>
              <a:buChar char="•"/>
            </a:pPr>
            <a:r>
              <a:rPr lang="en-US" sz="2400"/>
              <a:t> 	It is used in manufacturing goods that have</a:t>
            </a:r>
          </a:p>
          <a:p>
            <a:r>
              <a:rPr lang="en-US" sz="2400"/>
              <a:t>	some common characteristics plus some</a:t>
            </a:r>
          </a:p>
          <a:p>
            <a:r>
              <a:rPr lang="en-US" sz="2400"/>
              <a:t>	individual characteristics.</a:t>
            </a:r>
          </a:p>
        </p:txBody>
      </p:sp>
    </p:spTree>
    <p:extLst>
      <p:ext uri="{BB962C8B-B14F-4D97-AF65-F5344CB8AC3E}">
        <p14:creationId xmlns="" xmlns:p14="http://schemas.microsoft.com/office/powerpoint/2010/main" val="26927277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dirty="0"/>
              <a:t>In December production of Company XYZ consisted of following products along with their cost as follows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endParaRPr lang="en-US" b="1" dirty="0" smtClean="0"/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b="1" dirty="0" smtClean="0"/>
              <a:t>Direct </a:t>
            </a:r>
            <a:r>
              <a:rPr lang="en-US" b="1" dirty="0"/>
              <a:t>material costs: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dirty="0"/>
              <a:t>Batch 1 (1000 professional balls) …………………………..$20000 (including $1000 for packaging material)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dirty="0"/>
              <a:t>Batch 2(3000 scholastic balls)………………………………..$</a:t>
            </a:r>
            <a:r>
              <a:rPr lang="en-US" dirty="0" smtClean="0"/>
              <a:t>30000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b="1" dirty="0"/>
              <a:t>Conversion costs (budgeted):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dirty="0"/>
              <a:t>Preparations department………………………………………$30000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dirty="0"/>
              <a:t>Finishing department…………………………………………….$24000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dirty="0"/>
              <a:t>Packaging department………………………………………………$500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Requirements</a:t>
            </a:r>
            <a:endParaRPr lang="en-US" dirty="0"/>
          </a:p>
          <a:p>
            <a:pPr lvl="0"/>
            <a:r>
              <a:rPr lang="en-US" dirty="0"/>
              <a:t>Compute the product cost for each type of </a:t>
            </a:r>
            <a:r>
              <a:rPr lang="en-US" dirty="0" smtClean="0"/>
              <a:t>ball (professional balls are packaged</a:t>
            </a:r>
            <a:endParaRPr lang="en-US" dirty="0"/>
          </a:p>
          <a:p>
            <a:pPr lvl="0"/>
            <a:r>
              <a:rPr lang="en-US" dirty="0"/>
              <a:t>Prepare journal entries to record the cost flows during the month.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5276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2025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7109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0971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3127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Operations Costing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458200" cy="4800600"/>
          </a:xfrm>
        </p:spPr>
        <p:txBody>
          <a:bodyPr/>
          <a:lstStyle/>
          <a:p>
            <a:r>
              <a:rPr lang="en-US" sz="2000" dirty="0"/>
              <a:t>The November production of Minnesota Division consisted of </a:t>
            </a:r>
            <a:r>
              <a:rPr lang="en-US" sz="2000" dirty="0" smtClean="0"/>
              <a:t>Professional (2000 </a:t>
            </a:r>
            <a:r>
              <a:rPr lang="en-US" sz="2000" dirty="0"/>
              <a:t>professional basketballs) and </a:t>
            </a:r>
            <a:r>
              <a:rPr lang="en-US" sz="2000" dirty="0" err="1" smtClean="0"/>
              <a:t>Scholistics</a:t>
            </a:r>
            <a:r>
              <a:rPr lang="en-US" sz="2000" dirty="0" smtClean="0"/>
              <a:t> (4000 </a:t>
            </a:r>
            <a:r>
              <a:rPr lang="en-US" sz="2000" dirty="0"/>
              <a:t>scholastic basketballs). Each ball was started and finished during November, and there was no beginning or ending work in process. Costs incurred were as follows</a:t>
            </a:r>
            <a:r>
              <a:rPr lang="en-US" sz="2000" dirty="0" smtClean="0"/>
              <a:t>:</a:t>
            </a:r>
          </a:p>
          <a:p>
            <a:endParaRPr lang="en-US" sz="2000" dirty="0"/>
          </a:p>
          <a:p>
            <a:r>
              <a:rPr lang="en-US" sz="2000" dirty="0"/>
              <a:t>Direct </a:t>
            </a:r>
            <a:r>
              <a:rPr lang="en-US" sz="2000" dirty="0" smtClean="0"/>
              <a:t>Material:</a:t>
            </a:r>
          </a:p>
          <a:p>
            <a:pPr lvl="1"/>
            <a:r>
              <a:rPr lang="en-US" sz="1600" dirty="0" smtClean="0"/>
              <a:t>Batch </a:t>
            </a:r>
            <a:r>
              <a:rPr lang="en-US" sz="1600" dirty="0"/>
              <a:t>P25, $42000, including $</a:t>
            </a:r>
            <a:r>
              <a:rPr lang="en-US" sz="1600" dirty="0" smtClean="0"/>
              <a:t>2500 for </a:t>
            </a:r>
            <a:r>
              <a:rPr lang="en-US" sz="1600" dirty="0"/>
              <a:t>packaging material;  </a:t>
            </a:r>
            <a:r>
              <a:rPr lang="en-US" sz="1600" dirty="0" smtClean="0"/>
              <a:t>batch </a:t>
            </a:r>
            <a:r>
              <a:rPr lang="en-US" sz="1600" dirty="0"/>
              <a:t>S33, $45000.</a:t>
            </a:r>
          </a:p>
          <a:p>
            <a:pPr lvl="1"/>
            <a:r>
              <a:rPr lang="en-US" sz="1600" dirty="0"/>
              <a:t>Conversion Costs: Preparation department predetermined rate of $7.5 per unit; finishing department, predetermined rate of $6.00 per unit; packaging </a:t>
            </a:r>
            <a:r>
              <a:rPr lang="en-US" sz="1600" dirty="0" smtClean="0"/>
              <a:t>department</a:t>
            </a:r>
            <a:r>
              <a:rPr lang="en-US" sz="1600" dirty="0"/>
              <a:t>, predetermined rate of $0.50 per unit. (Only the professional balls are packaged.)</a:t>
            </a:r>
          </a:p>
          <a:p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Required</a:t>
            </a:r>
            <a:endParaRPr lang="en-US" sz="2000" dirty="0"/>
          </a:p>
          <a:p>
            <a:pPr lvl="0"/>
            <a:r>
              <a:rPr lang="en-US" sz="2000" dirty="0"/>
              <a:t>Compute the product cost for each type of ball</a:t>
            </a:r>
          </a:p>
          <a:p>
            <a:pPr lvl="0"/>
            <a:r>
              <a:rPr lang="en-US" sz="2000" dirty="0"/>
              <a:t>Prepare journal entries to record the cost flows during the month.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="" xmlns:p14="http://schemas.microsoft.com/office/powerpoint/2010/main" val="22619321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9561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73926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24200"/>
            <a:ext cx="8229600" cy="1143000"/>
          </a:xfrm>
        </p:spPr>
        <p:txBody>
          <a:bodyPr/>
          <a:lstStyle/>
          <a:p>
            <a:r>
              <a:rPr lang="en-US" dirty="0" smtClean="0"/>
              <a:t>End of Lecture 17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9163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263</Words>
  <Application>Microsoft Office PowerPoint</Application>
  <PresentationFormat>On-screen Show (4:3)</PresentationFormat>
  <Paragraphs>40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Lecture 17</vt:lpstr>
      <vt:lpstr>Lecture Overview</vt:lpstr>
      <vt:lpstr>Operations Costing</vt:lpstr>
      <vt:lpstr>Operation Costing</vt:lpstr>
      <vt:lpstr>Slide 5</vt:lpstr>
      <vt:lpstr>Slide 6</vt:lpstr>
      <vt:lpstr>Slide 7</vt:lpstr>
      <vt:lpstr>Slide 8</vt:lpstr>
      <vt:lpstr>Slide 9</vt:lpstr>
      <vt:lpstr>Operations Costing</vt:lpstr>
      <vt:lpstr>Slide 11</vt:lpstr>
      <vt:lpstr>Slide 12</vt:lpstr>
      <vt:lpstr>End of Lecture 17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11</dc:title>
  <dc:creator>MyUserName</dc:creator>
  <cp:lastModifiedBy>NTS</cp:lastModifiedBy>
  <cp:revision>26</cp:revision>
  <dcterms:created xsi:type="dcterms:W3CDTF">2012-10-23T07:42:56Z</dcterms:created>
  <dcterms:modified xsi:type="dcterms:W3CDTF">2012-11-15T05:40:41Z</dcterms:modified>
</cp:coreProperties>
</file>