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65" r:id="rId4"/>
    <p:sldId id="266" r:id="rId5"/>
    <p:sldId id="269" r:id="rId6"/>
    <p:sldId id="268" r:id="rId7"/>
    <p:sldId id="267" r:id="rId8"/>
    <p:sldId id="273" r:id="rId9"/>
    <p:sldId id="257" r:id="rId10"/>
    <p:sldId id="259" r:id="rId11"/>
    <p:sldId id="260" r:id="rId12"/>
    <p:sldId id="261" r:id="rId13"/>
    <p:sldId id="258" r:id="rId14"/>
    <p:sldId id="262" r:id="rId15"/>
    <p:sldId id="271" r:id="rId16"/>
    <p:sldId id="263" r:id="rId17"/>
    <p:sldId id="26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041BFC-C965-461A-ABCB-AA1BB858B5A2}"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750337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41BFC-C965-461A-ABCB-AA1BB858B5A2}"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512298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041BFC-C965-461A-ABCB-AA1BB858B5A2}"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4283987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041BFC-C965-461A-ABCB-AA1BB858B5A2}" type="datetimeFigureOut">
              <a:rPr lang="en-US" smtClean="0"/>
              <a:pPr/>
              <a:t>11/14/2012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4008938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041BFC-C965-461A-ABCB-AA1BB858B5A2}" type="datetimeFigureOut">
              <a:rPr lang="en-US" smtClean="0"/>
              <a:pPr/>
              <a:t>11/14/2012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2722048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041BFC-C965-461A-ABCB-AA1BB858B5A2}" type="datetimeFigureOut">
              <a:rPr lang="en-US" smtClean="0"/>
              <a:pPr/>
              <a:t>11/14/2012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2796813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041BFC-C965-461A-ABCB-AA1BB858B5A2}" type="datetimeFigureOut">
              <a:rPr lang="en-US" smtClean="0"/>
              <a:pPr/>
              <a:t>11/14/2012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166018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041BFC-C965-461A-ABCB-AA1BB858B5A2}" type="datetimeFigureOut">
              <a:rPr lang="en-US" smtClean="0"/>
              <a:pPr/>
              <a:t>11/14/2012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1237051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041BFC-C965-461A-ABCB-AA1BB858B5A2}" type="datetimeFigureOut">
              <a:rPr lang="en-US" smtClean="0"/>
              <a:pPr/>
              <a:t>11/14/2012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356641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41BFC-C965-461A-ABCB-AA1BB858B5A2}"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1964493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41BFC-C965-461A-ABCB-AA1BB858B5A2}" type="datetimeFigureOut">
              <a:rPr lang="en-US" smtClean="0"/>
              <a:pPr/>
              <a:t>11/14/2012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1296703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041BFC-C965-461A-ABCB-AA1BB858B5A2}" type="datetimeFigureOut">
              <a:rPr lang="en-US" smtClean="0"/>
              <a:pPr/>
              <a:t>11/14/2012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35214642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16</a:t>
            </a:r>
            <a:endParaRPr lang="en-US" dirty="0"/>
          </a:p>
        </p:txBody>
      </p:sp>
    </p:spTree>
    <p:extLst>
      <p:ext uri="{BB962C8B-B14F-4D97-AF65-F5344CB8AC3E}">
        <p14:creationId xmlns:p14="http://schemas.microsoft.com/office/powerpoint/2010/main" xmlns="" val="9857569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Overview</a:t>
            </a:r>
            <a:endParaRPr lang="en-US" dirty="0"/>
          </a:p>
        </p:txBody>
      </p:sp>
      <p:sp>
        <p:nvSpPr>
          <p:cNvPr id="3" name="Content Placeholder 2"/>
          <p:cNvSpPr>
            <a:spLocks noGrp="1"/>
          </p:cNvSpPr>
          <p:nvPr>
            <p:ph idx="1"/>
          </p:nvPr>
        </p:nvSpPr>
        <p:spPr/>
        <p:txBody>
          <a:bodyPr/>
          <a:lstStyle/>
          <a:p>
            <a:r>
              <a:rPr lang="en-US" dirty="0"/>
              <a:t>Equivalent Units of Production</a:t>
            </a:r>
          </a:p>
          <a:p>
            <a:r>
              <a:rPr lang="en-US" dirty="0"/>
              <a:t>MCQs </a:t>
            </a:r>
            <a:r>
              <a:rPr lang="en-US" dirty="0" smtClean="0"/>
              <a:t>Test</a:t>
            </a:r>
          </a:p>
          <a:p>
            <a:r>
              <a:rPr lang="en-US" dirty="0" smtClean="0"/>
              <a:t>Weighted </a:t>
            </a:r>
            <a:r>
              <a:rPr lang="en-US" dirty="0"/>
              <a:t>Average </a:t>
            </a:r>
            <a:r>
              <a:rPr lang="en-US" dirty="0" smtClean="0"/>
              <a:t>Method</a:t>
            </a:r>
          </a:p>
          <a:p>
            <a:r>
              <a:rPr lang="en-US" dirty="0"/>
              <a:t>Production </a:t>
            </a:r>
            <a:r>
              <a:rPr lang="en-US" dirty="0" smtClean="0"/>
              <a:t>Report</a:t>
            </a:r>
          </a:p>
          <a:p>
            <a:r>
              <a:rPr lang="en-US" dirty="0"/>
              <a:t>Production Report Example</a:t>
            </a:r>
          </a:p>
        </p:txBody>
      </p:sp>
    </p:spTree>
    <p:extLst>
      <p:ext uri="{BB962C8B-B14F-4D97-AF65-F5344CB8AC3E}">
        <p14:creationId xmlns:p14="http://schemas.microsoft.com/office/powerpoint/2010/main" xmlns="" val="34232641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pPr algn="just"/>
            <a:r>
              <a:rPr lang="en-US" sz="2000" dirty="0" err="1" smtClean="0"/>
              <a:t>Noman</a:t>
            </a:r>
            <a:r>
              <a:rPr lang="en-US" sz="2000" dirty="0" smtClean="0"/>
              <a:t> Plastic Company manufactures highly specialized plastic that is used extensively in the automobile industry. The following data have been compiled for the month of June. Conversion activity occurs uniformly throughout the production process</a:t>
            </a:r>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xmlns="" val="1294718674"/>
              </p:ext>
            </p:extLst>
          </p:nvPr>
        </p:nvGraphicFramePr>
        <p:xfrm>
          <a:off x="457200" y="1371600"/>
          <a:ext cx="8382000" cy="5362956"/>
        </p:xfrm>
        <a:graphic>
          <a:graphicData uri="http://schemas.openxmlformats.org/drawingml/2006/table">
            <a:tbl>
              <a:tblPr firstRow="1" firstCol="1" bandRow="1">
                <a:tableStyleId>{5DA37D80-6434-44D0-A028-1B22A696006F}</a:tableStyleId>
              </a:tblPr>
              <a:tblGrid>
                <a:gridCol w="7184571"/>
                <a:gridCol w="1197429"/>
              </a:tblGrid>
              <a:tr h="0">
                <a:tc>
                  <a:txBody>
                    <a:bodyPr/>
                    <a:lstStyle/>
                    <a:p>
                      <a:pPr marL="0" marR="0">
                        <a:lnSpc>
                          <a:spcPct val="115000"/>
                        </a:lnSpc>
                        <a:spcBef>
                          <a:spcPts val="0"/>
                        </a:spcBef>
                        <a:spcAft>
                          <a:spcPts val="0"/>
                        </a:spcAft>
                      </a:pPr>
                      <a:r>
                        <a:rPr lang="en-US" sz="1800" dirty="0">
                          <a:effectLst/>
                        </a:rPr>
                        <a:t>Work in process, June 1-50000 units</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 </a:t>
                      </a:r>
                      <a:endParaRPr lang="en-US" sz="18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Direct material: 100% </a:t>
                      </a:r>
                      <a:r>
                        <a:rPr lang="en-US" sz="1800" b="0" dirty="0" smtClean="0">
                          <a:effectLst/>
                        </a:rPr>
                        <a:t>complete </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0" dirty="0">
                          <a:effectLst/>
                        </a:rPr>
                        <a:t>$120000</a:t>
                      </a:r>
                      <a:endParaRPr lang="en-US" sz="1800" b="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Conversion: 40% </a:t>
                      </a:r>
                      <a:r>
                        <a:rPr lang="en-US" sz="1800" b="0" dirty="0" smtClean="0">
                          <a:effectLst/>
                        </a:rPr>
                        <a:t>complete</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0" dirty="0">
                          <a:effectLst/>
                        </a:rPr>
                        <a:t>34400</a:t>
                      </a:r>
                      <a:endParaRPr lang="en-US" sz="1800" b="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Balance in work in process, June 1</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0" dirty="0">
                          <a:effectLst/>
                        </a:rPr>
                        <a:t>$154400</a:t>
                      </a:r>
                      <a:endParaRPr lang="en-US" sz="1800" b="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 </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dirty="0">
                          <a:effectLst/>
                        </a:rPr>
                        <a:t>Units started during June</a:t>
                      </a:r>
                      <a:endParaRPr lang="en-US" sz="18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200000</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dirty="0">
                          <a:effectLst/>
                        </a:rPr>
                        <a:t>Units completed during June and </a:t>
                      </a:r>
                      <a:r>
                        <a:rPr lang="en-US" sz="1800" dirty="0" smtClean="0">
                          <a:effectLst/>
                        </a:rPr>
                        <a:t>transferred </a:t>
                      </a:r>
                      <a:r>
                        <a:rPr lang="en-US" sz="1800" dirty="0">
                          <a:effectLst/>
                        </a:rPr>
                        <a:t>out to finished goods inventory</a:t>
                      </a:r>
                      <a:endParaRPr lang="en-US" sz="18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190000</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dirty="0">
                          <a:effectLst/>
                        </a:rPr>
                        <a:t>Work in process, June 30:</a:t>
                      </a:r>
                      <a:endParaRPr lang="en-US" sz="18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 </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Direct Material: 100%</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 </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Conversion: 60% complete</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 </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dirty="0">
                          <a:effectLst/>
                        </a:rPr>
                        <a:t>Costs incurred during June:</a:t>
                      </a:r>
                      <a:endParaRPr lang="en-US" sz="18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 </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Direct Material</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$492500</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Conversion Costs</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 </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smtClean="0">
                          <a:effectLst/>
                        </a:rPr>
                        <a:t>   Direct </a:t>
                      </a:r>
                      <a:r>
                        <a:rPr lang="en-US" sz="1800" b="0" dirty="0">
                          <a:effectLst/>
                        </a:rPr>
                        <a:t>Labor</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87450</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smtClean="0">
                          <a:effectLst/>
                        </a:rPr>
                        <a:t>   Applied </a:t>
                      </a:r>
                      <a:r>
                        <a:rPr lang="en-US" sz="1800" b="0" dirty="0">
                          <a:effectLst/>
                        </a:rPr>
                        <a:t>FOH</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262350</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a:effectLst/>
                        </a:rPr>
                        <a:t>Total Conversion Costs</a:t>
                      </a:r>
                      <a:endParaRPr lang="en-US" sz="18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$349800</a:t>
                      </a:r>
                      <a:endParaRPr lang="en-US" sz="1800" b="1"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xmlns="" val="17029774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Requirements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0" indent="0" algn="just">
              <a:buNone/>
            </a:pPr>
            <a:r>
              <a:rPr lang="en-US" dirty="0" smtClean="0">
                <a:latin typeface="Times New Roman" pitchFamily="18" charset="0"/>
                <a:cs typeface="Times New Roman" pitchFamily="18" charset="0"/>
              </a:rPr>
              <a:t>Prepare schedules to accomplish each of the following process-costing steps for the month of June. Use the  weighted average method of process costing.</a:t>
            </a:r>
          </a:p>
          <a:p>
            <a:pPr algn="just"/>
            <a:endParaRPr lang="en-US" dirty="0" smtClean="0">
              <a:latin typeface="Times New Roman" pitchFamily="18" charset="0"/>
              <a:cs typeface="Times New Roman" pitchFamily="18" charset="0"/>
            </a:endParaRPr>
          </a:p>
          <a:p>
            <a:pPr marL="514350" indent="-514350" algn="just">
              <a:buFont typeface="+mj-lt"/>
              <a:buAutoNum type="arabicPeriod"/>
            </a:pPr>
            <a:r>
              <a:rPr lang="en-US" dirty="0" smtClean="0">
                <a:latin typeface="Times New Roman" pitchFamily="18" charset="0"/>
                <a:cs typeface="Times New Roman" pitchFamily="18" charset="0"/>
              </a:rPr>
              <a:t>Analysis of physical flow of the units</a:t>
            </a:r>
          </a:p>
          <a:p>
            <a:pPr marL="514350" indent="-514350" algn="just">
              <a:buFont typeface="+mj-lt"/>
              <a:buAutoNum type="arabicPeriod"/>
            </a:pPr>
            <a:r>
              <a:rPr lang="en-US" dirty="0" smtClean="0">
                <a:latin typeface="Times New Roman" pitchFamily="18" charset="0"/>
                <a:cs typeface="Times New Roman" pitchFamily="18" charset="0"/>
              </a:rPr>
              <a:t>Calculation of equivalent units</a:t>
            </a:r>
          </a:p>
          <a:p>
            <a:pPr marL="514350" indent="-514350" algn="just">
              <a:buFont typeface="+mj-lt"/>
              <a:buAutoNum type="arabicPeriod"/>
            </a:pPr>
            <a:r>
              <a:rPr lang="en-US" dirty="0" smtClean="0">
                <a:latin typeface="Times New Roman" pitchFamily="18" charset="0"/>
                <a:cs typeface="Times New Roman" pitchFamily="18" charset="0"/>
              </a:rPr>
              <a:t>Computation of units costs.</a:t>
            </a:r>
          </a:p>
          <a:p>
            <a:pPr marL="514350" indent="-514350" algn="just">
              <a:buFont typeface="+mj-lt"/>
              <a:buAutoNum type="arabicPeriod"/>
            </a:pPr>
            <a:r>
              <a:rPr lang="en-US" dirty="0" smtClean="0">
                <a:latin typeface="Times New Roman" pitchFamily="18" charset="0"/>
                <a:cs typeface="Times New Roman" pitchFamily="18" charset="0"/>
              </a:rPr>
              <a:t>Analysis of total costs.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42537462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pPr algn="just"/>
            <a:r>
              <a:rPr lang="en-US" sz="2000" dirty="0" err="1" smtClean="0"/>
              <a:t>Noman</a:t>
            </a:r>
            <a:r>
              <a:rPr lang="en-US" sz="2000" dirty="0" smtClean="0"/>
              <a:t> Plastic Company manufactures highly specialized plastic that is used extensively in the automobile industry. The following data have been compiled for the month of June. Conversion activity occurs uniformly throughout the production process</a:t>
            </a:r>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xmlns="" val="2595553269"/>
              </p:ext>
            </p:extLst>
          </p:nvPr>
        </p:nvGraphicFramePr>
        <p:xfrm>
          <a:off x="457200" y="1371600"/>
          <a:ext cx="8382000" cy="5362956"/>
        </p:xfrm>
        <a:graphic>
          <a:graphicData uri="http://schemas.openxmlformats.org/drawingml/2006/table">
            <a:tbl>
              <a:tblPr firstRow="1" firstCol="1" bandRow="1">
                <a:tableStyleId>{5DA37D80-6434-44D0-A028-1B22A696006F}</a:tableStyleId>
              </a:tblPr>
              <a:tblGrid>
                <a:gridCol w="7184571"/>
                <a:gridCol w="1197429"/>
              </a:tblGrid>
              <a:tr h="0">
                <a:tc>
                  <a:txBody>
                    <a:bodyPr/>
                    <a:lstStyle/>
                    <a:p>
                      <a:pPr marL="0" marR="0">
                        <a:lnSpc>
                          <a:spcPct val="115000"/>
                        </a:lnSpc>
                        <a:spcBef>
                          <a:spcPts val="0"/>
                        </a:spcBef>
                        <a:spcAft>
                          <a:spcPts val="0"/>
                        </a:spcAft>
                      </a:pPr>
                      <a:r>
                        <a:rPr lang="en-US" sz="1800" dirty="0">
                          <a:effectLst/>
                        </a:rPr>
                        <a:t>Work in process, June 1-50000 units</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a:effectLst/>
                        </a:rPr>
                        <a:t> </a:t>
                      </a:r>
                      <a:endParaRPr lang="en-US" sz="18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Direct material: 100% complete </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0" dirty="0">
                          <a:effectLst/>
                        </a:rPr>
                        <a:t>$120000</a:t>
                      </a:r>
                      <a:endParaRPr lang="en-US" sz="1800" b="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Conversion: 40</a:t>
                      </a:r>
                      <a:r>
                        <a:rPr lang="en-US" sz="1800" b="0">
                          <a:effectLst/>
                        </a:rPr>
                        <a:t>% </a:t>
                      </a:r>
                      <a:r>
                        <a:rPr lang="en-US" sz="1800" b="0" smtClean="0">
                          <a:effectLst/>
                        </a:rPr>
                        <a:t>complete</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0" dirty="0">
                          <a:effectLst/>
                        </a:rPr>
                        <a:t>34400</a:t>
                      </a:r>
                      <a:endParaRPr lang="en-US" sz="1800" b="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Balance in work in process, June 1</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0" dirty="0">
                          <a:effectLst/>
                        </a:rPr>
                        <a:t>$154400</a:t>
                      </a:r>
                      <a:endParaRPr lang="en-US" sz="1800" b="0"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 </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dirty="0">
                          <a:effectLst/>
                        </a:rPr>
                        <a:t>Units started during June</a:t>
                      </a:r>
                      <a:endParaRPr lang="en-US" sz="18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200000</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dirty="0">
                          <a:effectLst/>
                        </a:rPr>
                        <a:t>Units completed during June and </a:t>
                      </a:r>
                      <a:r>
                        <a:rPr lang="en-US" sz="1800" dirty="0" smtClean="0">
                          <a:effectLst/>
                        </a:rPr>
                        <a:t>transferred </a:t>
                      </a:r>
                      <a:r>
                        <a:rPr lang="en-US" sz="1800" dirty="0">
                          <a:effectLst/>
                        </a:rPr>
                        <a:t>out to finished goods inventory</a:t>
                      </a:r>
                      <a:endParaRPr lang="en-US" sz="18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190000</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dirty="0">
                          <a:effectLst/>
                        </a:rPr>
                        <a:t>Work in process, June 30:</a:t>
                      </a:r>
                      <a:endParaRPr lang="en-US" sz="18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 </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Direct Material: 100%</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 </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Conversion: 60% complete</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 </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dirty="0">
                          <a:effectLst/>
                        </a:rPr>
                        <a:t>Costs incurred during June:</a:t>
                      </a:r>
                      <a:endParaRPr lang="en-US" sz="180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 </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Direct Material</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$492500</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Conversion Costs</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 </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Direct Labor</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87450</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b="0" dirty="0">
                          <a:effectLst/>
                        </a:rPr>
                        <a:t>Applied FOH</a:t>
                      </a:r>
                      <a:endParaRPr lang="en-US" sz="1800" b="0" dirty="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262350</a:t>
                      </a:r>
                      <a:endParaRPr lang="en-US" sz="1800" b="1" dirty="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0"/>
                        </a:spcAft>
                      </a:pPr>
                      <a:r>
                        <a:rPr lang="en-US" sz="1800">
                          <a:effectLst/>
                        </a:rPr>
                        <a:t>Total Conversion Costs</a:t>
                      </a:r>
                      <a:endParaRPr lang="en-US" sz="1800">
                        <a:effectLst/>
                        <a:latin typeface="Calibri"/>
                        <a:ea typeface="Calibri"/>
                        <a:cs typeface="Times New Roman"/>
                      </a:endParaRPr>
                    </a:p>
                  </a:txBody>
                  <a:tcPr marL="68580" marR="68580" marT="0" marB="0"/>
                </a:tc>
                <a:tc>
                  <a:txBody>
                    <a:bodyPr/>
                    <a:lstStyle/>
                    <a:p>
                      <a:pPr marL="0" marR="0" algn="r">
                        <a:lnSpc>
                          <a:spcPct val="115000"/>
                        </a:lnSpc>
                        <a:spcBef>
                          <a:spcPts val="0"/>
                        </a:spcBef>
                        <a:spcAft>
                          <a:spcPts val="0"/>
                        </a:spcAft>
                      </a:pPr>
                      <a:r>
                        <a:rPr lang="en-US" sz="1800" b="1" dirty="0">
                          <a:effectLst/>
                        </a:rPr>
                        <a:t>$349800</a:t>
                      </a:r>
                      <a:endParaRPr lang="en-US" sz="1800" b="1"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xmlns="" val="29950457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23482409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41309478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13485773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239013366"/>
              </p:ext>
            </p:extLst>
          </p:nvPr>
        </p:nvGraphicFramePr>
        <p:xfrm>
          <a:off x="152400" y="80772"/>
          <a:ext cx="8763000" cy="6624828"/>
        </p:xfrm>
        <a:graphic>
          <a:graphicData uri="http://schemas.openxmlformats.org/drawingml/2006/table">
            <a:tbl>
              <a:tblPr firstRow="1" firstCol="1" bandRow="1"/>
              <a:tblGrid>
                <a:gridCol w="7010400"/>
                <a:gridCol w="1752600"/>
              </a:tblGrid>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work in process July1 (in units)</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20000</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units started during July</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total units to account for</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65000</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units completed and transferred out during July</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work in process July 31 (in units)</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15000</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dirty="0">
                          <a:solidFill>
                            <a:srgbClr val="000000"/>
                          </a:solidFill>
                          <a:effectLst/>
                          <a:latin typeface="Calibri"/>
                          <a:ea typeface="Times New Roman"/>
                          <a:cs typeface="Calibri"/>
                        </a:rPr>
                        <a:t>total equivalents units: direct material</a:t>
                      </a:r>
                      <a:endParaRPr lang="en-US" sz="1800" b="1" dirty="0">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65000</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total equivalents units: conversion</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4120">
                <a:tc>
                  <a:txBody>
                    <a:bodyPr/>
                    <a:lstStyle/>
                    <a:p>
                      <a:pPr marL="0" marR="0">
                        <a:lnSpc>
                          <a:spcPct val="115000"/>
                        </a:lnSpc>
                        <a:spcBef>
                          <a:spcPts val="0"/>
                        </a:spcBef>
                        <a:spcAft>
                          <a:spcPts val="0"/>
                        </a:spcAft>
                      </a:pPr>
                      <a:r>
                        <a:rPr lang="en-US" sz="1800" b="1" dirty="0">
                          <a:solidFill>
                            <a:srgbClr val="000000"/>
                          </a:solidFill>
                          <a:effectLst/>
                          <a:latin typeface="Calibri"/>
                          <a:ea typeface="Times New Roman"/>
                          <a:cs typeface="Calibri"/>
                        </a:rPr>
                        <a:t>work in process, July 1: direct material</a:t>
                      </a:r>
                      <a:endParaRPr lang="en-US" sz="1800" b="1" dirty="0">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$164,400 </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work in process, July 1: conversion</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costs incurred during July: direct material</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cost incurred during July : conversion</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659400</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dirty="0">
                          <a:solidFill>
                            <a:srgbClr val="000000"/>
                          </a:solidFill>
                          <a:effectLst/>
                          <a:latin typeface="Calibri"/>
                          <a:ea typeface="Times New Roman"/>
                          <a:cs typeface="Calibri"/>
                        </a:rPr>
                        <a:t>work in process July 1; total cost</a:t>
                      </a:r>
                      <a:endParaRPr lang="en-US" sz="1800" b="1" dirty="0">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244200</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8026">
                <a:tc>
                  <a:txBody>
                    <a:bodyPr/>
                    <a:lstStyle/>
                    <a:p>
                      <a:pPr marL="0" marR="0">
                        <a:lnSpc>
                          <a:spcPct val="115000"/>
                        </a:lnSpc>
                        <a:spcBef>
                          <a:spcPts val="0"/>
                        </a:spcBef>
                        <a:spcAft>
                          <a:spcPts val="0"/>
                        </a:spcAft>
                      </a:pPr>
                      <a:r>
                        <a:rPr lang="en-US" sz="1800" b="1" dirty="0">
                          <a:solidFill>
                            <a:srgbClr val="000000"/>
                          </a:solidFill>
                          <a:effectLst/>
                          <a:latin typeface="Calibri"/>
                          <a:ea typeface="Times New Roman"/>
                          <a:cs typeface="Calibri"/>
                        </a:rPr>
                        <a:t>total costs incurred during July</a:t>
                      </a:r>
                      <a:endParaRPr lang="en-US" sz="1800" b="1" dirty="0">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dirty="0" smtClean="0">
                          <a:solidFill>
                            <a:srgbClr val="000000"/>
                          </a:solidFill>
                          <a:effectLst/>
                          <a:latin typeface="Calibri"/>
                          <a:ea typeface="Times New Roman"/>
                          <a:cs typeface="Calibri"/>
                        </a:rPr>
                        <a:t>1031250</a:t>
                      </a:r>
                      <a:endParaRPr lang="en-US" sz="1800" b="1" dirty="0">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552">
                <a:tc>
                  <a:txBody>
                    <a:bodyPr/>
                    <a:lstStyle/>
                    <a:p>
                      <a:pPr marL="0" marR="0">
                        <a:lnSpc>
                          <a:spcPct val="115000"/>
                        </a:lnSpc>
                        <a:spcBef>
                          <a:spcPts val="0"/>
                        </a:spcBef>
                        <a:spcAft>
                          <a:spcPts val="0"/>
                        </a:spcAft>
                      </a:pPr>
                      <a:r>
                        <a:rPr lang="en-US" sz="1800" b="1" dirty="0">
                          <a:solidFill>
                            <a:srgbClr val="000000"/>
                          </a:solidFill>
                          <a:effectLst/>
                          <a:latin typeface="Calibri"/>
                          <a:ea typeface="Times New Roman"/>
                          <a:cs typeface="Calibri"/>
                        </a:rPr>
                        <a:t>total cost to account for</a:t>
                      </a:r>
                      <a:endParaRPr lang="en-US" sz="1800" b="1" dirty="0">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1275450</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costs per equivalent unit: direct material</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8.25</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cost per equivalent unit: conversion</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total cost per equivalent unit</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21.45</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cost of goods completed and transferred out during July</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cost remains in ending work in process inventory: direct material</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Cost remains in ending work in process inventory: conversion</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a:solidFill>
                            <a:srgbClr val="000000"/>
                          </a:solidFill>
                          <a:effectLst/>
                          <a:latin typeface="Calibri"/>
                          <a:ea typeface="Times New Roman"/>
                          <a:cs typeface="Calibri"/>
                        </a:rPr>
                        <a:t>79200</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1355">
                <a:tc>
                  <a:txBody>
                    <a:bodyPr/>
                    <a:lstStyle/>
                    <a:p>
                      <a:pPr marL="0" marR="0">
                        <a:lnSpc>
                          <a:spcPct val="115000"/>
                        </a:lnSpc>
                        <a:spcBef>
                          <a:spcPts val="0"/>
                        </a:spcBef>
                        <a:spcAft>
                          <a:spcPts val="0"/>
                        </a:spcAft>
                      </a:pPr>
                      <a:r>
                        <a:rPr lang="en-US" sz="1800" b="1">
                          <a:solidFill>
                            <a:srgbClr val="000000"/>
                          </a:solidFill>
                          <a:effectLst/>
                          <a:latin typeface="Calibri"/>
                          <a:ea typeface="Times New Roman"/>
                          <a:cs typeface="Calibri"/>
                        </a:rPr>
                        <a:t>total cost of July 31 work in process</a:t>
                      </a:r>
                      <a:endParaRPr lang="en-US" sz="1800" b="1">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800" b="1" dirty="0">
                          <a:solidFill>
                            <a:srgbClr val="000000"/>
                          </a:solidFill>
                          <a:effectLst/>
                          <a:latin typeface="Calibri"/>
                          <a:ea typeface="Times New Roman"/>
                          <a:cs typeface="Calibri"/>
                        </a:rPr>
                        <a:t>202950</a:t>
                      </a:r>
                      <a:endParaRPr lang="en-US" sz="1800" b="1" dirty="0">
                        <a:effectLst/>
                        <a:latin typeface="Calibri"/>
                        <a:ea typeface="Calibri"/>
                        <a:cs typeface="Times New Roman"/>
                      </a:endParaRPr>
                    </a:p>
                  </a:txBody>
                  <a:tcPr marL="67084" marR="6708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4786679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41554463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18888528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444265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1"/>
            <a:ext cx="8610600" cy="1066799"/>
          </a:xfrm>
        </p:spPr>
        <p:txBody>
          <a:bodyPr/>
          <a:lstStyle/>
          <a:p>
            <a:r>
              <a:rPr lang="en-US" sz="2000" dirty="0">
                <a:latin typeface="Times New Roman" pitchFamily="18" charset="0"/>
                <a:cs typeface="Times New Roman" pitchFamily="18" charset="0"/>
              </a:rPr>
              <a:t>Savannah Company manufactures a variety of natural fabrics for the clothing industry. The following data pertain to the Weaving Department for the month of September.</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300816652"/>
              </p:ext>
            </p:extLst>
          </p:nvPr>
        </p:nvGraphicFramePr>
        <p:xfrm>
          <a:off x="685800" y="1219200"/>
          <a:ext cx="7848600" cy="3242310"/>
        </p:xfrm>
        <a:graphic>
          <a:graphicData uri="http://schemas.openxmlformats.org/drawingml/2006/table">
            <a:tbl>
              <a:tblPr firstRow="1" firstCol="1" bandRow="1"/>
              <a:tblGrid>
                <a:gridCol w="6342303"/>
                <a:gridCol w="1506297"/>
              </a:tblGrid>
              <a:tr h="190500">
                <a:tc>
                  <a:txBody>
                    <a:bodyPr/>
                    <a:lstStyle/>
                    <a:p>
                      <a:pPr marL="0" marR="0">
                        <a:lnSpc>
                          <a:spcPct val="115000"/>
                        </a:lnSpc>
                        <a:spcBef>
                          <a:spcPts val="0"/>
                        </a:spcBef>
                        <a:spcAft>
                          <a:spcPts val="0"/>
                        </a:spcAft>
                      </a:pPr>
                      <a:r>
                        <a:rPr lang="en-US" sz="1800" b="0" dirty="0">
                          <a:solidFill>
                            <a:srgbClr val="000000"/>
                          </a:solidFill>
                          <a:effectLst/>
                          <a:latin typeface="Times New Roman" pitchFamily="18" charset="0"/>
                          <a:ea typeface="Times New Roman"/>
                          <a:cs typeface="Times New Roman" pitchFamily="18" charset="0"/>
                        </a:rPr>
                        <a:t>Equivalent units of direct material</a:t>
                      </a:r>
                      <a:endParaRPr lang="en-US" sz="1600" b="0"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gn="r">
                        <a:lnSpc>
                          <a:spcPct val="115000"/>
                        </a:lnSpc>
                        <a:spcBef>
                          <a:spcPts val="0"/>
                        </a:spcBef>
                        <a:spcAft>
                          <a:spcPts val="0"/>
                        </a:spcAft>
                      </a:pPr>
                      <a:r>
                        <a:rPr lang="en-US" sz="1800" b="0">
                          <a:solidFill>
                            <a:srgbClr val="000000"/>
                          </a:solidFill>
                          <a:effectLst/>
                          <a:latin typeface="Times New Roman" pitchFamily="18" charset="0"/>
                          <a:ea typeface="Times New Roman"/>
                          <a:cs typeface="Times New Roman" pitchFamily="18" charset="0"/>
                        </a:rPr>
                        <a:t>60000</a:t>
                      </a:r>
                      <a:endParaRPr lang="en-US" sz="1600" b="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190500">
                <a:tc>
                  <a:txBody>
                    <a:bodyPr/>
                    <a:lstStyle/>
                    <a:p>
                      <a:pPr marL="0" marR="0">
                        <a:lnSpc>
                          <a:spcPct val="115000"/>
                        </a:lnSpc>
                        <a:spcBef>
                          <a:spcPts val="0"/>
                        </a:spcBef>
                        <a:spcAft>
                          <a:spcPts val="0"/>
                        </a:spcAft>
                      </a:pPr>
                      <a:r>
                        <a:rPr lang="en-US" sz="1800" b="0" dirty="0">
                          <a:solidFill>
                            <a:srgbClr val="000000"/>
                          </a:solidFill>
                          <a:effectLst/>
                          <a:latin typeface="Times New Roman" pitchFamily="18" charset="0"/>
                          <a:ea typeface="Times New Roman"/>
                          <a:cs typeface="Times New Roman" pitchFamily="18" charset="0"/>
                        </a:rPr>
                        <a:t>Equivalent units of conversion</a:t>
                      </a:r>
                      <a:endParaRPr lang="en-US" sz="1600" b="0"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gn="r">
                        <a:lnSpc>
                          <a:spcPct val="115000"/>
                        </a:lnSpc>
                        <a:spcBef>
                          <a:spcPts val="0"/>
                        </a:spcBef>
                        <a:spcAft>
                          <a:spcPts val="0"/>
                        </a:spcAft>
                      </a:pPr>
                      <a:r>
                        <a:rPr lang="en-US" sz="1800" b="0">
                          <a:solidFill>
                            <a:srgbClr val="000000"/>
                          </a:solidFill>
                          <a:effectLst/>
                          <a:latin typeface="Times New Roman" pitchFamily="18" charset="0"/>
                          <a:ea typeface="Times New Roman"/>
                          <a:cs typeface="Times New Roman" pitchFamily="18" charset="0"/>
                        </a:rPr>
                        <a:t>52000</a:t>
                      </a:r>
                      <a:endParaRPr lang="en-US" sz="1600" b="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190500">
                <a:tc>
                  <a:txBody>
                    <a:bodyPr/>
                    <a:lstStyle/>
                    <a:p>
                      <a:pPr marL="0" marR="0">
                        <a:lnSpc>
                          <a:spcPct val="115000"/>
                        </a:lnSpc>
                        <a:spcBef>
                          <a:spcPts val="0"/>
                        </a:spcBef>
                        <a:spcAft>
                          <a:spcPts val="0"/>
                        </a:spcAft>
                      </a:pPr>
                      <a:r>
                        <a:rPr lang="en-US" sz="1800" b="0" dirty="0">
                          <a:solidFill>
                            <a:srgbClr val="000000"/>
                          </a:solidFill>
                          <a:effectLst/>
                          <a:latin typeface="Times New Roman" pitchFamily="18" charset="0"/>
                          <a:ea typeface="Times New Roman"/>
                          <a:cs typeface="Times New Roman" pitchFamily="18" charset="0"/>
                        </a:rPr>
                        <a:t>Units completed and transferred out</a:t>
                      </a:r>
                      <a:endParaRPr lang="en-US" sz="1600" b="0"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gn="r">
                        <a:lnSpc>
                          <a:spcPct val="115000"/>
                        </a:lnSpc>
                        <a:spcBef>
                          <a:spcPts val="0"/>
                        </a:spcBef>
                        <a:spcAft>
                          <a:spcPts val="0"/>
                        </a:spcAft>
                      </a:pPr>
                      <a:r>
                        <a:rPr lang="en-US" sz="1800" b="0" dirty="0">
                          <a:solidFill>
                            <a:srgbClr val="000000"/>
                          </a:solidFill>
                          <a:effectLst/>
                          <a:latin typeface="Times New Roman" pitchFamily="18" charset="0"/>
                          <a:ea typeface="Times New Roman"/>
                          <a:cs typeface="Times New Roman" pitchFamily="18" charset="0"/>
                        </a:rPr>
                        <a:t>50000</a:t>
                      </a:r>
                      <a:endParaRPr lang="en-US" sz="1600" b="0"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190500">
                <a:tc>
                  <a:txBody>
                    <a:bodyPr/>
                    <a:lstStyle/>
                    <a:p>
                      <a:pPr marL="0" marR="0">
                        <a:lnSpc>
                          <a:spcPct val="115000"/>
                        </a:lnSpc>
                        <a:spcBef>
                          <a:spcPts val="0"/>
                        </a:spcBef>
                        <a:spcAft>
                          <a:spcPts val="0"/>
                        </a:spcAft>
                      </a:pPr>
                      <a:endParaRPr lang="en-US" sz="500" b="1" dirty="0" smtClean="0">
                        <a:effectLst/>
                        <a:latin typeface="Times New Roman" pitchFamily="18" charset="0"/>
                        <a:ea typeface="Calibri"/>
                        <a:cs typeface="Times New Roman" pitchFamily="18" charset="0"/>
                      </a:endParaRPr>
                    </a:p>
                    <a:p>
                      <a:pPr marL="0" marR="0">
                        <a:lnSpc>
                          <a:spcPct val="115000"/>
                        </a:lnSpc>
                        <a:spcBef>
                          <a:spcPts val="0"/>
                        </a:spcBef>
                        <a:spcAft>
                          <a:spcPts val="0"/>
                        </a:spcAft>
                      </a:pPr>
                      <a:r>
                        <a:rPr lang="en-US" sz="1800" b="1" dirty="0" smtClean="0">
                          <a:solidFill>
                            <a:srgbClr val="000000"/>
                          </a:solidFill>
                          <a:effectLst/>
                          <a:latin typeface="Times New Roman" pitchFamily="18" charset="0"/>
                          <a:ea typeface="Times New Roman"/>
                          <a:cs typeface="Times New Roman" pitchFamily="18" charset="0"/>
                        </a:rPr>
                        <a:t>The </a:t>
                      </a:r>
                      <a:r>
                        <a:rPr lang="en-US" sz="1800" b="1" dirty="0">
                          <a:solidFill>
                            <a:srgbClr val="000000"/>
                          </a:solidFill>
                          <a:effectLst/>
                          <a:latin typeface="Times New Roman" pitchFamily="18" charset="0"/>
                          <a:ea typeface="Times New Roman"/>
                          <a:cs typeface="Times New Roman" pitchFamily="18" charset="0"/>
                        </a:rPr>
                        <a:t>cost data for September are as follows</a:t>
                      </a:r>
                      <a:endParaRPr lang="en-US" sz="1600" b="1"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nSpc>
                          <a:spcPct val="115000"/>
                        </a:lnSpc>
                      </a:pPr>
                      <a:endParaRPr lang="en-US" sz="1600" b="1">
                        <a:effectLst/>
                        <a:latin typeface="Times New Roman" pitchFamily="18" charset="0"/>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190500">
                <a:tc>
                  <a:txBody>
                    <a:bodyPr/>
                    <a:lstStyle/>
                    <a:p>
                      <a:pPr marL="0" marR="0">
                        <a:lnSpc>
                          <a:spcPct val="115000"/>
                        </a:lnSpc>
                        <a:spcBef>
                          <a:spcPts val="0"/>
                        </a:spcBef>
                        <a:spcAft>
                          <a:spcPts val="0"/>
                        </a:spcAft>
                      </a:pPr>
                      <a:r>
                        <a:rPr lang="en-US" sz="1800" b="0" dirty="0">
                          <a:solidFill>
                            <a:srgbClr val="000000"/>
                          </a:solidFill>
                          <a:effectLst/>
                          <a:latin typeface="Times New Roman" pitchFamily="18" charset="0"/>
                          <a:ea typeface="Times New Roman"/>
                          <a:cs typeface="Times New Roman" pitchFamily="18" charset="0"/>
                        </a:rPr>
                        <a:t>Work-in- process, September 1</a:t>
                      </a:r>
                      <a:endParaRPr lang="en-US" sz="1600" b="0"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a:lnSpc>
                          <a:spcPct val="115000"/>
                        </a:lnSpc>
                      </a:pPr>
                      <a:endParaRPr lang="en-US" sz="1600" b="0">
                        <a:effectLst/>
                        <a:latin typeface="Times New Roman" pitchFamily="18" charset="0"/>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190500">
                <a:tc>
                  <a:txBody>
                    <a:bodyPr/>
                    <a:lstStyle/>
                    <a:p>
                      <a:pPr marL="0" marR="0">
                        <a:lnSpc>
                          <a:spcPct val="115000"/>
                        </a:lnSpc>
                        <a:spcBef>
                          <a:spcPts val="0"/>
                        </a:spcBef>
                        <a:spcAft>
                          <a:spcPts val="0"/>
                        </a:spcAft>
                      </a:pPr>
                      <a:r>
                        <a:rPr lang="en-US" sz="1800" b="0" dirty="0">
                          <a:solidFill>
                            <a:srgbClr val="000000"/>
                          </a:solidFill>
                          <a:effectLst/>
                          <a:latin typeface="Times New Roman" pitchFamily="18" charset="0"/>
                          <a:ea typeface="Times New Roman"/>
                          <a:cs typeface="Times New Roman" pitchFamily="18" charset="0"/>
                        </a:rPr>
                        <a:t>Direct Material</a:t>
                      </a:r>
                      <a:endParaRPr lang="en-US" sz="1600" b="0"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gn="r">
                        <a:lnSpc>
                          <a:spcPct val="115000"/>
                        </a:lnSpc>
                        <a:spcBef>
                          <a:spcPts val="0"/>
                        </a:spcBef>
                        <a:spcAft>
                          <a:spcPts val="0"/>
                        </a:spcAft>
                      </a:pPr>
                      <a:r>
                        <a:rPr lang="en-US" sz="1800" b="0" dirty="0">
                          <a:solidFill>
                            <a:srgbClr val="000000"/>
                          </a:solidFill>
                          <a:effectLst/>
                          <a:latin typeface="Times New Roman" pitchFamily="18" charset="0"/>
                          <a:ea typeface="Times New Roman"/>
                          <a:cs typeface="Times New Roman" pitchFamily="18" charset="0"/>
                        </a:rPr>
                        <a:t>94000</a:t>
                      </a:r>
                      <a:endParaRPr lang="en-US" sz="1600" b="0"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190500">
                <a:tc>
                  <a:txBody>
                    <a:bodyPr/>
                    <a:lstStyle/>
                    <a:p>
                      <a:pPr marL="0" marR="0">
                        <a:lnSpc>
                          <a:spcPct val="115000"/>
                        </a:lnSpc>
                        <a:spcBef>
                          <a:spcPts val="0"/>
                        </a:spcBef>
                        <a:spcAft>
                          <a:spcPts val="0"/>
                        </a:spcAft>
                      </a:pPr>
                      <a:r>
                        <a:rPr lang="en-US" sz="1800" b="0" dirty="0">
                          <a:solidFill>
                            <a:srgbClr val="000000"/>
                          </a:solidFill>
                          <a:effectLst/>
                          <a:latin typeface="Times New Roman" pitchFamily="18" charset="0"/>
                          <a:ea typeface="Times New Roman"/>
                          <a:cs typeface="Times New Roman" pitchFamily="18" charset="0"/>
                        </a:rPr>
                        <a:t>Conversion</a:t>
                      </a:r>
                      <a:endParaRPr lang="en-US" sz="1600" b="0"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gn="r">
                        <a:lnSpc>
                          <a:spcPct val="115000"/>
                        </a:lnSpc>
                        <a:spcBef>
                          <a:spcPts val="0"/>
                        </a:spcBef>
                        <a:spcAft>
                          <a:spcPts val="0"/>
                        </a:spcAft>
                      </a:pPr>
                      <a:r>
                        <a:rPr lang="en-US" sz="1800" b="0" dirty="0">
                          <a:solidFill>
                            <a:srgbClr val="000000"/>
                          </a:solidFill>
                          <a:effectLst/>
                          <a:latin typeface="Times New Roman" pitchFamily="18" charset="0"/>
                          <a:ea typeface="Times New Roman"/>
                          <a:cs typeface="Times New Roman" pitchFamily="18" charset="0"/>
                        </a:rPr>
                        <a:t>44400</a:t>
                      </a:r>
                      <a:endParaRPr lang="en-US" sz="1600" b="0"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r>
              <a:tr h="190500">
                <a:tc>
                  <a:txBody>
                    <a:bodyPr/>
                    <a:lstStyle/>
                    <a:p>
                      <a:pPr marL="0" marR="0">
                        <a:lnSpc>
                          <a:spcPct val="115000"/>
                        </a:lnSpc>
                        <a:spcBef>
                          <a:spcPts val="0"/>
                        </a:spcBef>
                        <a:spcAft>
                          <a:spcPts val="0"/>
                        </a:spcAft>
                      </a:pPr>
                      <a:r>
                        <a:rPr lang="en-US" sz="1800" b="1" dirty="0">
                          <a:solidFill>
                            <a:srgbClr val="000000"/>
                          </a:solidFill>
                          <a:effectLst/>
                          <a:latin typeface="Times New Roman" pitchFamily="18" charset="0"/>
                          <a:ea typeface="Times New Roman"/>
                          <a:cs typeface="Times New Roman" pitchFamily="18" charset="0"/>
                        </a:rPr>
                        <a:t>Cost incurred during September</a:t>
                      </a:r>
                      <a:endParaRPr lang="en-US" sz="1600" b="1"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nSpc>
                          <a:spcPct val="115000"/>
                        </a:lnSpc>
                      </a:pPr>
                      <a:endParaRPr lang="en-US" sz="1600" b="1">
                        <a:effectLst/>
                        <a:latin typeface="Times New Roman" pitchFamily="18" charset="0"/>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190500">
                <a:tc>
                  <a:txBody>
                    <a:bodyPr/>
                    <a:lstStyle/>
                    <a:p>
                      <a:pPr marL="0" marR="0">
                        <a:lnSpc>
                          <a:spcPct val="115000"/>
                        </a:lnSpc>
                        <a:spcBef>
                          <a:spcPts val="0"/>
                        </a:spcBef>
                        <a:spcAft>
                          <a:spcPts val="0"/>
                        </a:spcAft>
                      </a:pPr>
                      <a:r>
                        <a:rPr lang="en-US" sz="1800" b="0" dirty="0">
                          <a:solidFill>
                            <a:srgbClr val="000000"/>
                          </a:solidFill>
                          <a:effectLst/>
                          <a:latin typeface="Times New Roman" pitchFamily="18" charset="0"/>
                          <a:ea typeface="Times New Roman"/>
                          <a:cs typeface="Times New Roman" pitchFamily="18" charset="0"/>
                        </a:rPr>
                        <a:t>Direct Material</a:t>
                      </a:r>
                      <a:endParaRPr lang="en-US" sz="1600" b="0"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r">
                        <a:lnSpc>
                          <a:spcPct val="115000"/>
                        </a:lnSpc>
                        <a:spcBef>
                          <a:spcPts val="0"/>
                        </a:spcBef>
                        <a:spcAft>
                          <a:spcPts val="0"/>
                        </a:spcAft>
                      </a:pPr>
                      <a:r>
                        <a:rPr lang="en-US" sz="1800" b="0">
                          <a:solidFill>
                            <a:srgbClr val="000000"/>
                          </a:solidFill>
                          <a:effectLst/>
                          <a:latin typeface="Times New Roman" pitchFamily="18" charset="0"/>
                          <a:ea typeface="Times New Roman"/>
                          <a:cs typeface="Times New Roman" pitchFamily="18" charset="0"/>
                        </a:rPr>
                        <a:t>164000</a:t>
                      </a:r>
                      <a:endParaRPr lang="en-US" sz="1600" b="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190500">
                <a:tc>
                  <a:txBody>
                    <a:bodyPr/>
                    <a:lstStyle/>
                    <a:p>
                      <a:pPr marL="0" marR="0">
                        <a:lnSpc>
                          <a:spcPct val="115000"/>
                        </a:lnSpc>
                        <a:spcBef>
                          <a:spcPts val="0"/>
                        </a:spcBef>
                        <a:spcAft>
                          <a:spcPts val="0"/>
                        </a:spcAft>
                      </a:pPr>
                      <a:r>
                        <a:rPr lang="en-US" sz="1800" b="0" dirty="0">
                          <a:solidFill>
                            <a:srgbClr val="000000"/>
                          </a:solidFill>
                          <a:effectLst/>
                          <a:latin typeface="Times New Roman" pitchFamily="18" charset="0"/>
                          <a:ea typeface="Times New Roman"/>
                          <a:cs typeface="Times New Roman" pitchFamily="18" charset="0"/>
                        </a:rPr>
                        <a:t>Conversion</a:t>
                      </a:r>
                      <a:endParaRPr lang="en-US" sz="1600" b="0"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marL="0" marR="0" algn="r">
                        <a:lnSpc>
                          <a:spcPct val="115000"/>
                        </a:lnSpc>
                        <a:spcBef>
                          <a:spcPts val="0"/>
                        </a:spcBef>
                        <a:spcAft>
                          <a:spcPts val="0"/>
                        </a:spcAft>
                      </a:pPr>
                      <a:r>
                        <a:rPr lang="en-US" sz="1800" b="0" dirty="0">
                          <a:solidFill>
                            <a:srgbClr val="000000"/>
                          </a:solidFill>
                          <a:effectLst/>
                          <a:latin typeface="Times New Roman" pitchFamily="18" charset="0"/>
                          <a:ea typeface="Times New Roman"/>
                          <a:cs typeface="Times New Roman" pitchFamily="18" charset="0"/>
                        </a:rPr>
                        <a:t>272800</a:t>
                      </a:r>
                      <a:endParaRPr lang="en-US" sz="1600" b="0" dirty="0">
                        <a:effectLst/>
                        <a:latin typeface="Times New Roman" pitchFamily="18" charset="0"/>
                        <a:ea typeface="Calibri"/>
                        <a:cs typeface="Times New Roman"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bl>
          </a:graphicData>
        </a:graphic>
      </p:graphicFrame>
      <p:sp>
        <p:nvSpPr>
          <p:cNvPr id="5" name="Rectangle 4"/>
          <p:cNvSpPr/>
          <p:nvPr/>
        </p:nvSpPr>
        <p:spPr>
          <a:xfrm>
            <a:off x="381000" y="4495800"/>
            <a:ext cx="8610600" cy="800219"/>
          </a:xfrm>
          <a:prstGeom prst="rect">
            <a:avLst/>
          </a:prstGeom>
        </p:spPr>
        <p:txBody>
          <a:bodyPr wrap="square">
            <a:spAutoFit/>
          </a:bodyPr>
          <a:lstStyle/>
          <a:p>
            <a:pPr>
              <a:lnSpc>
                <a:spcPct val="115000"/>
              </a:lnSpc>
              <a:spcAft>
                <a:spcPts val="1000"/>
              </a:spcAft>
            </a:pPr>
            <a:r>
              <a:rPr lang="en-US" sz="2000" dirty="0">
                <a:ea typeface="Calibri"/>
                <a:cs typeface="Times New Roman"/>
              </a:rPr>
              <a:t>There were 20000 units in process in the weaving department on September 1 (complete as to direct material and 40% complete as to conversion)</a:t>
            </a:r>
            <a:endParaRPr lang="en-US" dirty="0">
              <a:ea typeface="Calibri"/>
              <a:cs typeface="Times New Roman"/>
            </a:endParaRPr>
          </a:p>
        </p:txBody>
      </p:sp>
      <p:sp>
        <p:nvSpPr>
          <p:cNvPr id="6" name="Rectangle 5"/>
          <p:cNvSpPr/>
          <p:nvPr/>
        </p:nvSpPr>
        <p:spPr>
          <a:xfrm>
            <a:off x="228600" y="5380672"/>
            <a:ext cx="8763000" cy="1292662"/>
          </a:xfrm>
          <a:prstGeom prst="rect">
            <a:avLst/>
          </a:prstGeom>
        </p:spPr>
        <p:txBody>
          <a:bodyPr wrap="square">
            <a:spAutoFit/>
          </a:bodyPr>
          <a:lstStyle/>
          <a:p>
            <a:r>
              <a:rPr lang="en-US" b="1" dirty="0"/>
              <a:t>Requirements</a:t>
            </a:r>
          </a:p>
          <a:p>
            <a:pPr marL="457200" lvl="0" indent="-457200">
              <a:buFont typeface="+mj-lt"/>
              <a:buAutoNum type="arabicPeriod"/>
            </a:pPr>
            <a:r>
              <a:rPr lang="en-US" sz="2000" b="1" dirty="0"/>
              <a:t>Cost of goods completed and transferred out of the weaving department.</a:t>
            </a:r>
          </a:p>
          <a:p>
            <a:pPr marL="457200" lvl="0" indent="-457200">
              <a:buFont typeface="+mj-lt"/>
              <a:buAutoNum type="arabicPeriod"/>
            </a:pPr>
            <a:r>
              <a:rPr lang="en-US" sz="2000" b="1" dirty="0"/>
              <a:t>Cost of the September 30 work in process inventory in the weaving department. </a:t>
            </a:r>
          </a:p>
        </p:txBody>
      </p:sp>
    </p:spTree>
    <p:extLst>
      <p:ext uri="{BB962C8B-B14F-4D97-AF65-F5344CB8AC3E}">
        <p14:creationId xmlns:p14="http://schemas.microsoft.com/office/powerpoint/2010/main" xmlns="" val="9626711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29956145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39215419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Overview</a:t>
            </a:r>
            <a:endParaRPr lang="en-US" dirty="0"/>
          </a:p>
        </p:txBody>
      </p:sp>
      <p:sp>
        <p:nvSpPr>
          <p:cNvPr id="3" name="Content Placeholder 2"/>
          <p:cNvSpPr>
            <a:spLocks noGrp="1"/>
          </p:cNvSpPr>
          <p:nvPr>
            <p:ph idx="1"/>
          </p:nvPr>
        </p:nvSpPr>
        <p:spPr/>
        <p:txBody>
          <a:bodyPr/>
          <a:lstStyle/>
          <a:p>
            <a:r>
              <a:rPr lang="en-US" dirty="0" smtClean="0"/>
              <a:t>Question with Complete Data</a:t>
            </a:r>
          </a:p>
          <a:p>
            <a:r>
              <a:rPr lang="en-US" dirty="0" smtClean="0"/>
              <a:t>Question with Missing Data</a:t>
            </a:r>
            <a:endParaRPr lang="en-US" dirty="0"/>
          </a:p>
        </p:txBody>
      </p:sp>
    </p:spTree>
    <p:extLst>
      <p:ext uri="{BB962C8B-B14F-4D97-AF65-F5344CB8AC3E}">
        <p14:creationId xmlns:p14="http://schemas.microsoft.com/office/powerpoint/2010/main" xmlns="" val="7392653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24200"/>
            <a:ext cx="8229600" cy="1143000"/>
          </a:xfrm>
        </p:spPr>
        <p:txBody>
          <a:bodyPr/>
          <a:lstStyle/>
          <a:p>
            <a:r>
              <a:rPr lang="en-US" dirty="0" smtClean="0"/>
              <a:t>End of Lecture 16</a:t>
            </a:r>
            <a:endParaRPr lang="en-US" dirty="0"/>
          </a:p>
        </p:txBody>
      </p:sp>
    </p:spTree>
    <p:extLst>
      <p:ext uri="{BB962C8B-B14F-4D97-AF65-F5344CB8AC3E}">
        <p14:creationId xmlns:p14="http://schemas.microsoft.com/office/powerpoint/2010/main" xmlns="" val="2791632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TotalTime>
  <Words>622</Words>
  <Application>Microsoft Office PowerPoint</Application>
  <PresentationFormat>On-screen Show (4:3)</PresentationFormat>
  <Paragraphs>149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Lecture 16</vt:lpstr>
      <vt:lpstr>Lecture Overview</vt:lpstr>
      <vt:lpstr>Noman Plastic Company manufactures highly specialized plastic that is used extensively in the automobile industry. The following data have been compiled for the month of June. Conversion activity occurs uniformly throughout the production process</vt:lpstr>
      <vt:lpstr>Requirements</vt:lpstr>
      <vt:lpstr>Noman Plastic Company manufactures highly specialized plastic that is used extensively in the automobile industry. The following data have been compiled for the month of June. Conversion activity occurs uniformly throughout the production process</vt:lpstr>
      <vt:lpstr>Slide 6</vt:lpstr>
      <vt:lpstr>Slide 7</vt:lpstr>
      <vt:lpstr>Slide 8</vt:lpstr>
      <vt:lpstr>Slide 9</vt:lpstr>
      <vt:lpstr>Slide 10</vt:lpstr>
      <vt:lpstr>Slide 11</vt:lpstr>
      <vt:lpstr>Slide 12</vt:lpstr>
      <vt:lpstr>Slide 13</vt:lpstr>
      <vt:lpstr>Slide 14</vt:lpstr>
      <vt:lpstr>Slide 15</vt:lpstr>
      <vt:lpstr>Lecture Overview</vt:lpstr>
      <vt:lpstr>End of Lecture 16</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11</dc:title>
  <dc:creator>MyUserName</dc:creator>
  <cp:lastModifiedBy>NTS</cp:lastModifiedBy>
  <cp:revision>21</cp:revision>
  <dcterms:created xsi:type="dcterms:W3CDTF">2012-10-23T07:42:56Z</dcterms:created>
  <dcterms:modified xsi:type="dcterms:W3CDTF">2012-11-14T05:32:18Z</dcterms:modified>
</cp:coreProperties>
</file>