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76" r:id="rId3"/>
    <p:sldId id="278" r:id="rId4"/>
    <p:sldId id="279" r:id="rId5"/>
    <p:sldId id="280" r:id="rId6"/>
    <p:sldId id="281" r:id="rId7"/>
    <p:sldId id="282" r:id="rId8"/>
    <p:sldId id="283"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7" r:id="rId28"/>
    <p:sldId id="27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5.v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image" Target="../media/image1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934D5E-1D48-4FA7-B21F-AB88D7630E6D}" type="datetimeFigureOut">
              <a:rPr lang="en-US" smtClean="0"/>
              <a:pPr/>
              <a:t>11/13/2012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9DCD59-76C6-4251-9951-7B56E8AAFAFE}" type="slidenum">
              <a:rPr lang="en-US" smtClean="0"/>
              <a:pPr/>
              <a:t>‹#›</a:t>
            </a:fld>
            <a:endParaRPr lang="en-US"/>
          </a:p>
        </p:txBody>
      </p:sp>
    </p:spTree>
    <p:extLst>
      <p:ext uri="{BB962C8B-B14F-4D97-AF65-F5344CB8AC3E}">
        <p14:creationId xmlns:p14="http://schemas.microsoft.com/office/powerpoint/2010/main" xmlns="" val="2161632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a:t>
            </a:fld>
            <a:endParaRPr lang="en-US"/>
          </a:p>
        </p:txBody>
      </p:sp>
    </p:spTree>
    <p:extLst>
      <p:ext uri="{BB962C8B-B14F-4D97-AF65-F5344CB8AC3E}">
        <p14:creationId xmlns:p14="http://schemas.microsoft.com/office/powerpoint/2010/main" xmlns="" val="201380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9</a:t>
            </a:fld>
            <a:endParaRPr lang="en-US"/>
          </a:p>
        </p:txBody>
      </p:sp>
    </p:spTree>
    <p:extLst>
      <p:ext uri="{BB962C8B-B14F-4D97-AF65-F5344CB8AC3E}">
        <p14:creationId xmlns:p14="http://schemas.microsoft.com/office/powerpoint/2010/main" xmlns="" val="89004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10</a:t>
            </a:fld>
            <a:endParaRPr lang="en-US"/>
          </a:p>
        </p:txBody>
      </p:sp>
    </p:spTree>
    <p:extLst>
      <p:ext uri="{BB962C8B-B14F-4D97-AF65-F5344CB8AC3E}">
        <p14:creationId xmlns:p14="http://schemas.microsoft.com/office/powerpoint/2010/main" xmlns="" val="2970159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11</a:t>
            </a:fld>
            <a:endParaRPr lang="en-US"/>
          </a:p>
        </p:txBody>
      </p:sp>
    </p:spTree>
    <p:extLst>
      <p:ext uri="{BB962C8B-B14F-4D97-AF65-F5344CB8AC3E}">
        <p14:creationId xmlns:p14="http://schemas.microsoft.com/office/powerpoint/2010/main" xmlns="" val="2632518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12</a:t>
            </a:fld>
            <a:endParaRPr lang="en-US"/>
          </a:p>
        </p:txBody>
      </p:sp>
    </p:spTree>
    <p:extLst>
      <p:ext uri="{BB962C8B-B14F-4D97-AF65-F5344CB8AC3E}">
        <p14:creationId xmlns:p14="http://schemas.microsoft.com/office/powerpoint/2010/main" xmlns="" val="2811295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13</a:t>
            </a:fld>
            <a:endParaRPr lang="en-US"/>
          </a:p>
        </p:txBody>
      </p:sp>
    </p:spTree>
    <p:extLst>
      <p:ext uri="{BB962C8B-B14F-4D97-AF65-F5344CB8AC3E}">
        <p14:creationId xmlns:p14="http://schemas.microsoft.com/office/powerpoint/2010/main" xmlns="" val="462121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14</a:t>
            </a:fld>
            <a:endParaRPr lang="en-US"/>
          </a:p>
        </p:txBody>
      </p:sp>
    </p:spTree>
    <p:extLst>
      <p:ext uri="{BB962C8B-B14F-4D97-AF65-F5344CB8AC3E}">
        <p14:creationId xmlns:p14="http://schemas.microsoft.com/office/powerpoint/2010/main" xmlns="" val="34612354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15</a:t>
            </a:fld>
            <a:endParaRPr lang="en-US"/>
          </a:p>
        </p:txBody>
      </p:sp>
    </p:spTree>
    <p:extLst>
      <p:ext uri="{BB962C8B-B14F-4D97-AF65-F5344CB8AC3E}">
        <p14:creationId xmlns:p14="http://schemas.microsoft.com/office/powerpoint/2010/main" xmlns="" val="2282147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16</a:t>
            </a:fld>
            <a:endParaRPr lang="en-US"/>
          </a:p>
        </p:txBody>
      </p:sp>
    </p:spTree>
    <p:extLst>
      <p:ext uri="{BB962C8B-B14F-4D97-AF65-F5344CB8AC3E}">
        <p14:creationId xmlns:p14="http://schemas.microsoft.com/office/powerpoint/2010/main" xmlns="" val="3422941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17</a:t>
            </a:fld>
            <a:endParaRPr lang="en-US"/>
          </a:p>
        </p:txBody>
      </p:sp>
    </p:spTree>
    <p:extLst>
      <p:ext uri="{BB962C8B-B14F-4D97-AF65-F5344CB8AC3E}">
        <p14:creationId xmlns:p14="http://schemas.microsoft.com/office/powerpoint/2010/main" xmlns="" val="2382107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18</a:t>
            </a:fld>
            <a:endParaRPr lang="en-US"/>
          </a:p>
        </p:txBody>
      </p:sp>
    </p:spTree>
    <p:extLst>
      <p:ext uri="{BB962C8B-B14F-4D97-AF65-F5344CB8AC3E}">
        <p14:creationId xmlns:p14="http://schemas.microsoft.com/office/powerpoint/2010/main" xmlns="" val="2265449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19</a:t>
            </a:fld>
            <a:endParaRPr lang="en-US"/>
          </a:p>
        </p:txBody>
      </p:sp>
    </p:spTree>
    <p:extLst>
      <p:ext uri="{BB962C8B-B14F-4D97-AF65-F5344CB8AC3E}">
        <p14:creationId xmlns:p14="http://schemas.microsoft.com/office/powerpoint/2010/main" xmlns="" val="2062373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20</a:t>
            </a:fld>
            <a:endParaRPr lang="en-US"/>
          </a:p>
        </p:txBody>
      </p:sp>
    </p:spTree>
    <p:extLst>
      <p:ext uri="{BB962C8B-B14F-4D97-AF65-F5344CB8AC3E}">
        <p14:creationId xmlns:p14="http://schemas.microsoft.com/office/powerpoint/2010/main" xmlns="" val="3746807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21</a:t>
            </a:fld>
            <a:endParaRPr lang="en-US"/>
          </a:p>
        </p:txBody>
      </p:sp>
    </p:spTree>
    <p:extLst>
      <p:ext uri="{BB962C8B-B14F-4D97-AF65-F5344CB8AC3E}">
        <p14:creationId xmlns:p14="http://schemas.microsoft.com/office/powerpoint/2010/main" xmlns="" val="2931244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22</a:t>
            </a:fld>
            <a:endParaRPr lang="en-US"/>
          </a:p>
        </p:txBody>
      </p:sp>
    </p:spTree>
    <p:extLst>
      <p:ext uri="{BB962C8B-B14F-4D97-AF65-F5344CB8AC3E}">
        <p14:creationId xmlns:p14="http://schemas.microsoft.com/office/powerpoint/2010/main" xmlns="" val="3445622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23</a:t>
            </a:fld>
            <a:endParaRPr lang="en-US"/>
          </a:p>
        </p:txBody>
      </p:sp>
    </p:spTree>
    <p:extLst>
      <p:ext uri="{BB962C8B-B14F-4D97-AF65-F5344CB8AC3E}">
        <p14:creationId xmlns:p14="http://schemas.microsoft.com/office/powerpoint/2010/main" xmlns="" val="3269685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24</a:t>
            </a:fld>
            <a:endParaRPr lang="en-US"/>
          </a:p>
        </p:txBody>
      </p:sp>
    </p:spTree>
    <p:extLst>
      <p:ext uri="{BB962C8B-B14F-4D97-AF65-F5344CB8AC3E}">
        <p14:creationId xmlns:p14="http://schemas.microsoft.com/office/powerpoint/2010/main" xmlns="" val="2831737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25</a:t>
            </a:fld>
            <a:endParaRPr lang="en-US"/>
          </a:p>
        </p:txBody>
      </p:sp>
    </p:spTree>
    <p:extLst>
      <p:ext uri="{BB962C8B-B14F-4D97-AF65-F5344CB8AC3E}">
        <p14:creationId xmlns:p14="http://schemas.microsoft.com/office/powerpoint/2010/main" xmlns="" val="2540671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26</a:t>
            </a:fld>
            <a:endParaRPr lang="en-US"/>
          </a:p>
        </p:txBody>
      </p:sp>
    </p:spTree>
    <p:extLst>
      <p:ext uri="{BB962C8B-B14F-4D97-AF65-F5344CB8AC3E}">
        <p14:creationId xmlns:p14="http://schemas.microsoft.com/office/powerpoint/2010/main" xmlns="" val="1039231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9DCD59-76C6-4251-9951-7B56E8AAFAFE}" type="slidenum">
              <a:rPr lang="en-US" smtClean="0"/>
              <a:pPr/>
              <a:t>28</a:t>
            </a:fld>
            <a:endParaRPr lang="en-US"/>
          </a:p>
        </p:txBody>
      </p:sp>
    </p:spTree>
    <p:extLst>
      <p:ext uri="{BB962C8B-B14F-4D97-AF65-F5344CB8AC3E}">
        <p14:creationId xmlns:p14="http://schemas.microsoft.com/office/powerpoint/2010/main" xmlns="" val="894391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750337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512298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4283987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4008938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2722048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2796813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6601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237051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356641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964493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41BFC-C965-461A-ABCB-AA1BB858B5A2}" type="datetimeFigureOut">
              <a:rPr lang="en-US" smtClean="0"/>
              <a:pPr/>
              <a:t>11/13/2012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1296703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041BFC-C965-461A-ABCB-AA1BB858B5A2}" type="datetimeFigureOut">
              <a:rPr lang="en-US" smtClean="0"/>
              <a:pPr/>
              <a:t>11/13/2012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8921DA-4A9D-470C-AE57-86326B8217AF}" type="slidenum">
              <a:rPr lang="en-US" smtClean="0"/>
              <a:pPr/>
              <a:t>‹#›</a:t>
            </a:fld>
            <a:endParaRPr lang="en-US"/>
          </a:p>
        </p:txBody>
      </p:sp>
    </p:spTree>
    <p:extLst>
      <p:ext uri="{BB962C8B-B14F-4D97-AF65-F5344CB8AC3E}">
        <p14:creationId xmlns:p14="http://schemas.microsoft.com/office/powerpoint/2010/main" xmlns="" val="3521464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8.vml"/><Relationship Id="rId4" Type="http://schemas.openxmlformats.org/officeDocument/2006/relationships/oleObject" Target="../embeddings/Microsoft_Office_Excel_97-2003_Worksheet1.xls"/></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Microsoft_Office_Excel_97-2003_Worksheet2.xls"/></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Microsoft_Office_Excel_97-2003_Worksheet3.xls"/></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Microsoft_Office_Excel_97-2003_Worksheet4.xls"/></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Microsoft_Office_Excel_97-2003_Worksheet5.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oleObject" Target="../embeddings/Microsoft_Office_Excel_97-2003_Worksheet6.xls"/></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oleObject" Target="../embeddings/Microsoft_Office_Excel_97-2003_Worksheet7.xls"/></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20.vml"/><Relationship Id="rId4" Type="http://schemas.openxmlformats.org/officeDocument/2006/relationships/oleObject" Target="../embeddings/Microsoft_Office_Excel_97-2003_Worksheet8.xls"/></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21.vml"/><Relationship Id="rId4" Type="http://schemas.openxmlformats.org/officeDocument/2006/relationships/oleObject" Target="../embeddings/Microsoft_Office_Excel_97-2003_Worksheet9.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22.vml"/><Relationship Id="rId4" Type="http://schemas.openxmlformats.org/officeDocument/2006/relationships/oleObject" Target="../embeddings/Microsoft_Office_Excel_97-2003_Worksheet10.xls"/></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Microsoft_Office_Excel_97-2003_Worksheet11.xls"/></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24.vml"/><Relationship Id="rId4" Type="http://schemas.openxmlformats.org/officeDocument/2006/relationships/oleObject" Target="../embeddings/Microsoft_Office_Excel_97-2003_Worksheet12.xls"/></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vmlDrawing" Target="../drawings/vmlDrawing25.vml"/><Relationship Id="rId5" Type="http://schemas.openxmlformats.org/officeDocument/2006/relationships/oleObject" Target="../embeddings/oleObject1.bin"/><Relationship Id="rId4" Type="http://schemas.openxmlformats.org/officeDocument/2006/relationships/oleObject" Target="../embeddings/Microsoft_Office_Excel_97-2003_Worksheet13.xls"/></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15</a:t>
            </a:r>
            <a:endParaRPr lang="en-US" dirty="0"/>
          </a:p>
        </p:txBody>
      </p:sp>
    </p:spTree>
    <p:extLst>
      <p:ext uri="{BB962C8B-B14F-4D97-AF65-F5344CB8AC3E}">
        <p14:creationId xmlns:p14="http://schemas.microsoft.com/office/powerpoint/2010/main" xmlns="" val="985756919"/>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Overview</a:t>
            </a:r>
            <a:endParaRPr lang="en-US" dirty="0"/>
          </a:p>
        </p:txBody>
      </p:sp>
      <p:sp>
        <p:nvSpPr>
          <p:cNvPr id="3" name="Content Placeholder 2"/>
          <p:cNvSpPr>
            <a:spLocks noGrp="1"/>
          </p:cNvSpPr>
          <p:nvPr>
            <p:ph idx="1"/>
          </p:nvPr>
        </p:nvSpPr>
        <p:spPr/>
        <p:txBody>
          <a:bodyPr>
            <a:normAutofit/>
          </a:bodyPr>
          <a:lstStyle/>
          <a:p>
            <a:r>
              <a:rPr lang="en-US" dirty="0"/>
              <a:t>Types of Costing Systems Used to Determine Product </a:t>
            </a:r>
            <a:r>
              <a:rPr lang="en-US" dirty="0" smtClean="0"/>
              <a:t>Costs</a:t>
            </a:r>
          </a:p>
          <a:p>
            <a:r>
              <a:rPr lang="en-US" dirty="0"/>
              <a:t>Differences Between Job-Order and Process </a:t>
            </a:r>
            <a:r>
              <a:rPr lang="en-US" dirty="0" smtClean="0"/>
              <a:t>Costing</a:t>
            </a:r>
          </a:p>
          <a:p>
            <a:r>
              <a:rPr lang="en-US" dirty="0"/>
              <a:t>Sequential Processing </a:t>
            </a:r>
            <a:r>
              <a:rPr lang="en-US" dirty="0" smtClean="0"/>
              <a:t>Departments</a:t>
            </a:r>
          </a:p>
          <a:p>
            <a:r>
              <a:rPr lang="en-US" dirty="0"/>
              <a:t>Parallel Processing </a:t>
            </a:r>
            <a:r>
              <a:rPr lang="en-US" dirty="0" smtClean="0"/>
              <a:t>Departments</a:t>
            </a:r>
          </a:p>
          <a:p>
            <a:r>
              <a:rPr lang="en-US" dirty="0"/>
              <a:t>Flow of Materials, Labor and Overhead </a:t>
            </a:r>
            <a:r>
              <a:rPr lang="en-US" dirty="0" smtClean="0"/>
              <a:t>Costs</a:t>
            </a:r>
          </a:p>
          <a:p>
            <a:r>
              <a:rPr lang="en-US" dirty="0"/>
              <a:t>Materials, Labor, and Overhead Cost </a:t>
            </a:r>
            <a:r>
              <a:rPr lang="en-US" dirty="0" smtClean="0"/>
              <a:t>Entries</a:t>
            </a:r>
          </a:p>
        </p:txBody>
      </p:sp>
    </p:spTree>
    <p:extLst>
      <p:ext uri="{BB962C8B-B14F-4D97-AF65-F5344CB8AC3E}">
        <p14:creationId xmlns:p14="http://schemas.microsoft.com/office/powerpoint/2010/main" xmlns="" val="512920151"/>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050"/>
          <p:cNvSpPr>
            <a:spLocks noGrp="1" noChangeArrowheads="1"/>
          </p:cNvSpPr>
          <p:nvPr>
            <p:ph type="title"/>
          </p:nvPr>
        </p:nvSpPr>
        <p:spPr/>
        <p:txBody>
          <a:bodyPr/>
          <a:lstStyle/>
          <a:p>
            <a:r>
              <a:rPr lang="en-US" dirty="0" smtClean="0"/>
              <a:t>Equivalent Units of Production</a:t>
            </a:r>
          </a:p>
        </p:txBody>
      </p:sp>
      <p:sp>
        <p:nvSpPr>
          <p:cNvPr id="214019" name="Rectangle 2051"/>
          <p:cNvSpPr>
            <a:spLocks noGrp="1" noChangeArrowheads="1"/>
          </p:cNvSpPr>
          <p:nvPr>
            <p:ph type="body" idx="1"/>
          </p:nvPr>
        </p:nvSpPr>
        <p:spPr>
          <a:xfrm>
            <a:off x="685800" y="1524000"/>
            <a:ext cx="8001000" cy="1676400"/>
          </a:xfrm>
          <a:solidFill>
            <a:schemeClr val="accent2"/>
          </a:solidFill>
          <a:ln>
            <a:solidFill>
              <a:schemeClr val="tx1"/>
            </a:solidFill>
            <a:miter lim="800000"/>
            <a:headEnd/>
            <a:tailEnd/>
          </a:ln>
          <a:effectLst>
            <a:outerShdw dist="35921" dir="2700000" algn="ctr" rotWithShape="0">
              <a:schemeClr val="tx1"/>
            </a:outerShdw>
          </a:effectLst>
        </p:spPr>
        <p:txBody>
          <a:bodyPr/>
          <a:lstStyle/>
          <a:p>
            <a:pPr algn="ctr">
              <a:lnSpc>
                <a:spcPct val="90000"/>
              </a:lnSpc>
              <a:spcBef>
                <a:spcPct val="40000"/>
              </a:spcBef>
              <a:buFont typeface="Wingdings" pitchFamily="2" charset="2"/>
              <a:buNone/>
              <a:defRPr/>
            </a:pPr>
            <a:r>
              <a:rPr lang="en-US" sz="2600" smtClean="0">
                <a:solidFill>
                  <a:schemeClr val="bg1"/>
                </a:solidFill>
                <a:effectLst>
                  <a:outerShdw blurRad="38100" dist="38100" dir="2700000" algn="tl">
                    <a:srgbClr val="000000"/>
                  </a:outerShdw>
                </a:effectLst>
              </a:rPr>
              <a:t>Equivalent units are partially complete and are part of work in process inventory. It is the concept of expressing partially completed products as a smaller number of fully completed units.</a:t>
            </a:r>
          </a:p>
        </p:txBody>
      </p:sp>
      <p:grpSp>
        <p:nvGrpSpPr>
          <p:cNvPr id="22532" name="Group 2099"/>
          <p:cNvGrpSpPr>
            <a:grpSpLocks/>
          </p:cNvGrpSpPr>
          <p:nvPr/>
        </p:nvGrpSpPr>
        <p:grpSpPr bwMode="auto">
          <a:xfrm>
            <a:off x="1887538" y="3335338"/>
            <a:ext cx="5486400" cy="1295400"/>
            <a:chOff x="1189" y="2101"/>
            <a:chExt cx="3456" cy="816"/>
          </a:xfrm>
        </p:grpSpPr>
        <p:sp>
          <p:nvSpPr>
            <p:cNvPr id="22534" name="AutoShape 2092"/>
            <p:cNvSpPr>
              <a:spLocks noChangeArrowheads="1"/>
            </p:cNvSpPr>
            <p:nvPr/>
          </p:nvSpPr>
          <p:spPr bwMode="auto">
            <a:xfrm>
              <a:off x="1189" y="2173"/>
              <a:ext cx="816" cy="672"/>
            </a:xfrm>
            <a:custGeom>
              <a:avLst/>
              <a:gdLst>
                <a:gd name="T0" fmla="*/ 408 w 21600"/>
                <a:gd name="T1" fmla="*/ 0 h 21600"/>
                <a:gd name="T2" fmla="*/ 102 w 21600"/>
                <a:gd name="T3" fmla="*/ 336 h 21600"/>
                <a:gd name="T4" fmla="*/ 408 w 21600"/>
                <a:gd name="T5" fmla="*/ 168 h 21600"/>
                <a:gd name="T6" fmla="*/ 714 w 21600"/>
                <a:gd name="T7" fmla="*/ 336 h 21600"/>
                <a:gd name="T8" fmla="*/ 0 60000 65536"/>
                <a:gd name="T9" fmla="*/ 0 60000 65536"/>
                <a:gd name="T10" fmla="*/ 0 60000 65536"/>
                <a:gd name="T11" fmla="*/ 0 60000 65536"/>
                <a:gd name="T12" fmla="*/ 0 w 21600"/>
                <a:gd name="T13" fmla="*/ 0 h 21600"/>
                <a:gd name="T14" fmla="*/ 21600 w 21600"/>
                <a:gd name="T15" fmla="*/ 771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006600"/>
            </a:solidFill>
            <a:ln w="9525">
              <a:solidFill>
                <a:schemeClr val="tx1"/>
              </a:solidFill>
              <a:miter lim="800000"/>
              <a:headEnd/>
              <a:tailEnd/>
            </a:ln>
            <a:effectLst>
              <a:outerShdw dist="45791" dir="2021404" algn="ctr" rotWithShape="0">
                <a:schemeClr val="tx1"/>
              </a:outerShdw>
            </a:effectLst>
          </p:spPr>
          <p:txBody>
            <a:bodyPr wrap="none" anchor="ctr"/>
            <a:lstStyle/>
            <a:p>
              <a:endParaRPr lang="en-US"/>
            </a:p>
          </p:txBody>
        </p:sp>
        <p:sp>
          <p:nvSpPr>
            <p:cNvPr id="22535" name="AutoShape 2093"/>
            <p:cNvSpPr>
              <a:spLocks noChangeArrowheads="1"/>
            </p:cNvSpPr>
            <p:nvPr/>
          </p:nvSpPr>
          <p:spPr bwMode="auto">
            <a:xfrm rot="10800000">
              <a:off x="2437" y="2173"/>
              <a:ext cx="816" cy="672"/>
            </a:xfrm>
            <a:custGeom>
              <a:avLst/>
              <a:gdLst>
                <a:gd name="T0" fmla="*/ 408 w 21600"/>
                <a:gd name="T1" fmla="*/ 0 h 21600"/>
                <a:gd name="T2" fmla="*/ 102 w 21600"/>
                <a:gd name="T3" fmla="*/ 336 h 21600"/>
                <a:gd name="T4" fmla="*/ 408 w 21600"/>
                <a:gd name="T5" fmla="*/ 168 h 21600"/>
                <a:gd name="T6" fmla="*/ 714 w 21600"/>
                <a:gd name="T7" fmla="*/ 336 h 21600"/>
                <a:gd name="T8" fmla="*/ 0 60000 65536"/>
                <a:gd name="T9" fmla="*/ 0 60000 65536"/>
                <a:gd name="T10" fmla="*/ 0 60000 65536"/>
                <a:gd name="T11" fmla="*/ 0 60000 65536"/>
                <a:gd name="T12" fmla="*/ 0 w 21600"/>
                <a:gd name="T13" fmla="*/ 0 h 21600"/>
                <a:gd name="T14" fmla="*/ 21600 w 21600"/>
                <a:gd name="T15" fmla="*/ 7714 h 21600"/>
              </a:gdLst>
              <a:ahLst/>
              <a:cxnLst>
                <a:cxn ang="T8">
                  <a:pos x="T0" y="T1"/>
                </a:cxn>
                <a:cxn ang="T9">
                  <a:pos x="T2" y="T3"/>
                </a:cxn>
                <a:cxn ang="T10">
                  <a:pos x="T4" y="T5"/>
                </a:cxn>
                <a:cxn ang="T11">
                  <a:pos x="T6" y="T7"/>
                </a:cxn>
              </a:cxnLst>
              <a:rect l="T12" t="T13" r="T14" b="T15"/>
              <a:pathLst>
                <a:path w="21600" h="21600">
                  <a:moveTo>
                    <a:pt x="5400" y="10800"/>
                  </a:moveTo>
                  <a:cubicBezTo>
                    <a:pt x="5400" y="7817"/>
                    <a:pt x="7817" y="5400"/>
                    <a:pt x="10800" y="5400"/>
                  </a:cubicBezTo>
                  <a:cubicBezTo>
                    <a:pt x="13782" y="5399"/>
                    <a:pt x="16199" y="7817"/>
                    <a:pt x="16200" y="10799"/>
                  </a:cubicBezTo>
                  <a:lnTo>
                    <a:pt x="21600" y="10800"/>
                  </a:lnTo>
                  <a:cubicBezTo>
                    <a:pt x="21600" y="4835"/>
                    <a:pt x="16764" y="0"/>
                    <a:pt x="10800" y="0"/>
                  </a:cubicBezTo>
                  <a:cubicBezTo>
                    <a:pt x="4835" y="0"/>
                    <a:pt x="0" y="4835"/>
                    <a:pt x="0" y="10800"/>
                  </a:cubicBezTo>
                  <a:lnTo>
                    <a:pt x="5400" y="10800"/>
                  </a:lnTo>
                  <a:close/>
                </a:path>
              </a:pathLst>
            </a:custGeom>
            <a:solidFill>
              <a:srgbClr val="663300"/>
            </a:solidFill>
            <a:ln w="9525">
              <a:solidFill>
                <a:schemeClr val="tx1"/>
              </a:solidFill>
              <a:miter lim="800000"/>
              <a:headEnd/>
              <a:tailEnd/>
            </a:ln>
            <a:effectLst>
              <a:outerShdw dist="45791" dir="2021404" algn="ctr" rotWithShape="0">
                <a:schemeClr val="tx1"/>
              </a:outerShdw>
            </a:effectLst>
          </p:spPr>
          <p:txBody>
            <a:bodyPr wrap="none" anchor="ctr"/>
            <a:lstStyle/>
            <a:p>
              <a:endParaRPr lang="en-US"/>
            </a:p>
          </p:txBody>
        </p:sp>
        <p:sp>
          <p:nvSpPr>
            <p:cNvPr id="22536" name="AutoShape 2094"/>
            <p:cNvSpPr>
              <a:spLocks noChangeArrowheads="1"/>
            </p:cNvSpPr>
            <p:nvPr/>
          </p:nvSpPr>
          <p:spPr bwMode="auto">
            <a:xfrm>
              <a:off x="3829" y="2101"/>
              <a:ext cx="816" cy="816"/>
            </a:xfrm>
            <a:custGeom>
              <a:avLst/>
              <a:gdLst>
                <a:gd name="T0" fmla="*/ 408 w 21600"/>
                <a:gd name="T1" fmla="*/ 0 h 21600"/>
                <a:gd name="T2" fmla="*/ 119 w 21600"/>
                <a:gd name="T3" fmla="*/ 119 h 21600"/>
                <a:gd name="T4" fmla="*/ 0 w 21600"/>
                <a:gd name="T5" fmla="*/ 408 h 21600"/>
                <a:gd name="T6" fmla="*/ 119 w 21600"/>
                <a:gd name="T7" fmla="*/ 697 h 21600"/>
                <a:gd name="T8" fmla="*/ 408 w 21600"/>
                <a:gd name="T9" fmla="*/ 816 h 21600"/>
                <a:gd name="T10" fmla="*/ 697 w 21600"/>
                <a:gd name="T11" fmla="*/ 697 h 21600"/>
                <a:gd name="T12" fmla="*/ 816 w 21600"/>
                <a:gd name="T13" fmla="*/ 408 h 21600"/>
                <a:gd name="T14" fmla="*/ 697 w 21600"/>
                <a:gd name="T15" fmla="*/ 119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00CC"/>
            </a:solidFill>
            <a:ln w="9525">
              <a:solidFill>
                <a:schemeClr val="tx1"/>
              </a:solidFill>
              <a:round/>
              <a:headEnd/>
              <a:tailEnd/>
            </a:ln>
            <a:effectLst>
              <a:outerShdw dist="53882" dir="2700000" algn="ctr" rotWithShape="0">
                <a:schemeClr val="tx1"/>
              </a:outerShdw>
            </a:effectLst>
          </p:spPr>
          <p:txBody>
            <a:bodyPr wrap="none" anchor="ctr"/>
            <a:lstStyle/>
            <a:p>
              <a:endParaRPr lang="en-US"/>
            </a:p>
          </p:txBody>
        </p:sp>
        <p:sp>
          <p:nvSpPr>
            <p:cNvPr id="22537" name="Text Box 2095"/>
            <p:cNvSpPr txBox="1">
              <a:spLocks noChangeArrowheads="1"/>
            </p:cNvSpPr>
            <p:nvPr/>
          </p:nvSpPr>
          <p:spPr bwMode="auto">
            <a:xfrm>
              <a:off x="2068" y="2244"/>
              <a:ext cx="336" cy="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5000" b="1" baseline="-25000"/>
                <a:t>+</a:t>
              </a:r>
            </a:p>
          </p:txBody>
        </p:sp>
        <p:sp>
          <p:nvSpPr>
            <p:cNvPr id="22538" name="Text Box 2096"/>
            <p:cNvSpPr txBox="1">
              <a:spLocks noChangeArrowheads="1"/>
            </p:cNvSpPr>
            <p:nvPr/>
          </p:nvSpPr>
          <p:spPr bwMode="auto">
            <a:xfrm>
              <a:off x="3401" y="2244"/>
              <a:ext cx="336" cy="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5000" b="1" baseline="-25000"/>
                <a:t>=</a:t>
              </a:r>
            </a:p>
          </p:txBody>
        </p:sp>
      </p:grpSp>
      <p:sp>
        <p:nvSpPr>
          <p:cNvPr id="214066" name="Rectangle 2098"/>
          <p:cNvSpPr>
            <a:spLocks noChangeArrowheads="1"/>
          </p:cNvSpPr>
          <p:nvPr/>
        </p:nvSpPr>
        <p:spPr bwMode="auto">
          <a:xfrm>
            <a:off x="685800" y="4800600"/>
            <a:ext cx="8153400" cy="1292225"/>
          </a:xfrm>
          <a:prstGeom prst="rect">
            <a:avLst/>
          </a:prstGeom>
          <a:solidFill>
            <a:srgbClr val="FF9900"/>
          </a:solidFill>
          <a:ln w="12700">
            <a:solidFill>
              <a:schemeClr val="tx1"/>
            </a:solidFill>
            <a:miter lim="800000"/>
            <a:headEnd/>
            <a:tailEnd/>
          </a:ln>
          <a:effectLst>
            <a:outerShdw dist="53882" dir="2700000" algn="ctr" rotWithShape="0">
              <a:schemeClr val="tx1"/>
            </a:outerShdw>
          </a:effectLst>
        </p:spPr>
        <p:txBody>
          <a:bodyPr lIns="90488" tIns="44450" rIns="90488" bIns="44450">
            <a:spAutoFit/>
          </a:bodyPr>
          <a:lstStyle/>
          <a:p>
            <a:pPr algn="ctr">
              <a:spcBef>
                <a:spcPct val="50000"/>
              </a:spcBef>
              <a:defRPr/>
            </a:pPr>
            <a:r>
              <a:rPr lang="en-US" sz="2600">
                <a:solidFill>
                  <a:schemeClr val="bg1"/>
                </a:solidFill>
                <a:effectLst>
                  <a:outerShdw blurRad="38100" dist="38100" dir="2700000" algn="tl">
                    <a:srgbClr val="000000"/>
                  </a:outerShdw>
                </a:effectLst>
                <a:latin typeface="Arial" charset="0"/>
              </a:rPr>
              <a:t>Two one-half completed products are equivalent to one completed product. So, 10,000 units 70% complete are </a:t>
            </a:r>
            <a:r>
              <a:rPr lang="en-US" sz="2600">
                <a:solidFill>
                  <a:srgbClr val="0000CC"/>
                </a:solidFill>
                <a:effectLst>
                  <a:outerShdw blurRad="38100" dist="38100" dir="2700000" algn="tl">
                    <a:srgbClr val="000000"/>
                  </a:outerShdw>
                </a:effectLst>
                <a:latin typeface="Arial" charset="0"/>
              </a:rPr>
              <a:t>equivalent to</a:t>
            </a:r>
            <a:r>
              <a:rPr lang="en-US" sz="2600">
                <a:solidFill>
                  <a:schemeClr val="bg1"/>
                </a:solidFill>
                <a:effectLst>
                  <a:outerShdw blurRad="38100" dist="38100" dir="2700000" algn="tl">
                    <a:srgbClr val="000000"/>
                  </a:outerShdw>
                </a:effectLst>
                <a:latin typeface="Arial" charset="0"/>
              </a:rPr>
              <a:t> 7,000 complete units.</a:t>
            </a:r>
          </a:p>
        </p:txBody>
      </p:sp>
    </p:spTree>
    <p:extLst>
      <p:ext uri="{BB962C8B-B14F-4D97-AF65-F5344CB8AC3E}">
        <p14:creationId xmlns:p14="http://schemas.microsoft.com/office/powerpoint/2010/main" xmlns="" val="46610999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ChangeArrowheads="1"/>
          </p:cNvSpPr>
          <p:nvPr/>
        </p:nvSpPr>
        <p:spPr bwMode="auto">
          <a:xfrm>
            <a:off x="685800" y="1371600"/>
            <a:ext cx="8153400" cy="4648200"/>
          </a:xfrm>
          <a:prstGeom prst="rect">
            <a:avLst/>
          </a:prstGeom>
          <a:solidFill>
            <a:schemeClr val="bg1"/>
          </a:solidFill>
          <a:ln w="12700">
            <a:solidFill>
              <a:schemeClr val="tx1"/>
            </a:solidFill>
            <a:miter lim="800000"/>
            <a:headEnd/>
            <a:tailEnd/>
          </a:ln>
          <a:effectLst>
            <a:outerShdw dist="53882" dir="2700000" algn="ctr" rotWithShape="0">
              <a:schemeClr val="tx1"/>
            </a:outerShdw>
          </a:effectLst>
        </p:spPr>
        <p:txBody>
          <a:bodyPr lIns="90488" tIns="44450" rIns="90488" bIns="44450"/>
          <a:lstStyle/>
          <a:p>
            <a:pPr marL="342900" indent="-342900" algn="ctr">
              <a:spcBef>
                <a:spcPct val="20000"/>
              </a:spcBef>
              <a:defRPr/>
            </a:pPr>
            <a:r>
              <a:rPr lang="en-US" sz="3000">
                <a:solidFill>
                  <a:srgbClr val="0000CC"/>
                </a:solidFill>
                <a:latin typeface="Arial" charset="0"/>
              </a:rPr>
              <a:t>   For the current period, Matrix started 15,000 units and completed 10,000 units, leaving 5,000 units in process 30 percent complete.  How many equivalent units of production did Matrix have for the period?</a:t>
            </a:r>
          </a:p>
          <a:p>
            <a:pPr marL="342900" indent="-342900">
              <a:spcBef>
                <a:spcPct val="20000"/>
              </a:spcBef>
              <a:defRPr/>
            </a:pPr>
            <a:r>
              <a:rPr lang="en-US" sz="3000">
                <a:solidFill>
                  <a:srgbClr val="0000CC"/>
                </a:solidFill>
                <a:latin typeface="Arial" charset="0"/>
              </a:rPr>
              <a:t>	   a.  10,000</a:t>
            </a:r>
          </a:p>
          <a:p>
            <a:pPr marL="342900" indent="-342900">
              <a:spcBef>
                <a:spcPct val="20000"/>
              </a:spcBef>
              <a:defRPr/>
            </a:pPr>
            <a:r>
              <a:rPr lang="en-US" sz="3000">
                <a:solidFill>
                  <a:srgbClr val="0000CC"/>
                </a:solidFill>
                <a:latin typeface="Arial" charset="0"/>
              </a:rPr>
              <a:t>	   b.  11,500</a:t>
            </a:r>
          </a:p>
          <a:p>
            <a:pPr marL="342900" indent="-342900">
              <a:spcBef>
                <a:spcPct val="20000"/>
              </a:spcBef>
              <a:defRPr/>
            </a:pPr>
            <a:r>
              <a:rPr lang="en-US" sz="3000">
                <a:solidFill>
                  <a:srgbClr val="0000CC"/>
                </a:solidFill>
                <a:latin typeface="Arial" charset="0"/>
              </a:rPr>
              <a:t>	   c.  13,500</a:t>
            </a:r>
          </a:p>
          <a:p>
            <a:pPr marL="342900" indent="-342900">
              <a:spcBef>
                <a:spcPct val="20000"/>
              </a:spcBef>
              <a:defRPr/>
            </a:pPr>
            <a:r>
              <a:rPr lang="en-US" sz="3000">
                <a:solidFill>
                  <a:srgbClr val="0000CC"/>
                </a:solidFill>
                <a:latin typeface="Arial" charset="0"/>
              </a:rPr>
              <a:t>	   d.  15,000</a:t>
            </a:r>
          </a:p>
        </p:txBody>
      </p:sp>
      <p:sp>
        <p:nvSpPr>
          <p:cNvPr id="23555"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r>
              <a:rPr lang="en-US" dirty="0" smtClean="0"/>
              <a:t>MCQs Test</a:t>
            </a:r>
          </a:p>
        </p:txBody>
      </p:sp>
    </p:spTree>
    <p:extLst>
      <p:ext uri="{BB962C8B-B14F-4D97-AF65-F5344CB8AC3E}">
        <p14:creationId xmlns:p14="http://schemas.microsoft.com/office/powerpoint/2010/main" xmlns="" val="159187196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685800" y="1371600"/>
            <a:ext cx="8153400" cy="4648200"/>
          </a:xfrm>
          <a:prstGeom prst="rect">
            <a:avLst/>
          </a:prstGeom>
          <a:solidFill>
            <a:schemeClr val="bg1"/>
          </a:solidFill>
          <a:ln w="12700">
            <a:solidFill>
              <a:schemeClr val="tx1"/>
            </a:solidFill>
            <a:miter lim="800000"/>
            <a:headEnd/>
            <a:tailEnd/>
          </a:ln>
          <a:effectLst>
            <a:outerShdw dist="53882" dir="2700000" algn="ctr" rotWithShape="0">
              <a:schemeClr val="tx1"/>
            </a:outerShdw>
          </a:effectLst>
        </p:spPr>
        <p:txBody>
          <a:bodyPr lIns="90488" tIns="44450" rIns="90488" bIns="44450"/>
          <a:lstStyle/>
          <a:p>
            <a:pPr marL="342900" indent="-342900" algn="ctr">
              <a:spcBef>
                <a:spcPct val="20000"/>
              </a:spcBef>
              <a:defRPr/>
            </a:pPr>
            <a:r>
              <a:rPr lang="en-US" sz="3000">
                <a:solidFill>
                  <a:srgbClr val="0000CC"/>
                </a:solidFill>
                <a:latin typeface="Arial" charset="0"/>
              </a:rPr>
              <a:t>   For the current period, Matrix started 15,000 units and completed 10,000 units, leaving 5,000 units in process 30 percent complete.  How many equivalent units of production did Matrix have for the period?</a:t>
            </a:r>
          </a:p>
          <a:p>
            <a:pPr marL="342900" indent="-342900">
              <a:spcBef>
                <a:spcPct val="20000"/>
              </a:spcBef>
              <a:defRPr/>
            </a:pPr>
            <a:r>
              <a:rPr lang="en-US" sz="3000">
                <a:solidFill>
                  <a:srgbClr val="0000CC"/>
                </a:solidFill>
                <a:latin typeface="Arial" charset="0"/>
              </a:rPr>
              <a:t>	   </a:t>
            </a:r>
            <a:r>
              <a:rPr lang="en-US" sz="3000">
                <a:solidFill>
                  <a:schemeClr val="bg2"/>
                </a:solidFill>
                <a:latin typeface="Arial" charset="0"/>
              </a:rPr>
              <a:t>a.  10,000</a:t>
            </a:r>
          </a:p>
          <a:p>
            <a:pPr marL="342900" indent="-342900">
              <a:spcBef>
                <a:spcPct val="20000"/>
              </a:spcBef>
              <a:defRPr/>
            </a:pPr>
            <a:r>
              <a:rPr lang="en-US" sz="3000">
                <a:solidFill>
                  <a:srgbClr val="0000CC"/>
                </a:solidFill>
                <a:latin typeface="Arial" charset="0"/>
              </a:rPr>
              <a:t>	   b.  11,500</a:t>
            </a:r>
          </a:p>
          <a:p>
            <a:pPr marL="342900" indent="-342900">
              <a:spcBef>
                <a:spcPct val="20000"/>
              </a:spcBef>
              <a:defRPr/>
            </a:pPr>
            <a:r>
              <a:rPr lang="en-US" sz="3000">
                <a:solidFill>
                  <a:srgbClr val="0000CC"/>
                </a:solidFill>
                <a:latin typeface="Arial" charset="0"/>
              </a:rPr>
              <a:t>	   </a:t>
            </a:r>
            <a:r>
              <a:rPr lang="en-US" sz="3000">
                <a:solidFill>
                  <a:schemeClr val="bg2"/>
                </a:solidFill>
                <a:latin typeface="Arial" charset="0"/>
              </a:rPr>
              <a:t>c.  13,500</a:t>
            </a:r>
          </a:p>
          <a:p>
            <a:pPr marL="342900" indent="-342900">
              <a:spcBef>
                <a:spcPct val="20000"/>
              </a:spcBef>
              <a:defRPr/>
            </a:pPr>
            <a:r>
              <a:rPr lang="en-US" sz="3000">
                <a:solidFill>
                  <a:schemeClr val="bg2"/>
                </a:solidFill>
                <a:latin typeface="Arial" charset="0"/>
              </a:rPr>
              <a:t>	   d.  15,000</a:t>
            </a:r>
          </a:p>
        </p:txBody>
      </p:sp>
      <p:sp>
        <p:nvSpPr>
          <p:cNvPr id="24579"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r>
              <a:rPr lang="en-US" dirty="0"/>
              <a:t>MCQs Test</a:t>
            </a:r>
            <a:endParaRPr lang="en-US" dirty="0" smtClean="0"/>
          </a:p>
        </p:txBody>
      </p:sp>
      <p:sp>
        <p:nvSpPr>
          <p:cNvPr id="24580" name="Oval 4"/>
          <p:cNvSpPr>
            <a:spLocks noChangeArrowheads="1"/>
          </p:cNvSpPr>
          <p:nvPr/>
        </p:nvSpPr>
        <p:spPr bwMode="auto">
          <a:xfrm>
            <a:off x="1211263" y="4259263"/>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4581" name="AutoShape 5"/>
          <p:cNvSpPr>
            <a:spLocks noChangeArrowheads="1"/>
          </p:cNvSpPr>
          <p:nvPr/>
        </p:nvSpPr>
        <p:spPr bwMode="auto">
          <a:xfrm flipH="1">
            <a:off x="3219450" y="4327525"/>
            <a:ext cx="596900" cy="444500"/>
          </a:xfrm>
          <a:prstGeom prst="rightArrow">
            <a:avLst>
              <a:gd name="adj1" fmla="val 50000"/>
              <a:gd name="adj2" fmla="val 67149"/>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p>
        </p:txBody>
      </p:sp>
      <p:sp>
        <p:nvSpPr>
          <p:cNvPr id="24582" name="Rectangle 6"/>
          <p:cNvSpPr>
            <a:spLocks noChangeArrowheads="1"/>
          </p:cNvSpPr>
          <p:nvPr/>
        </p:nvSpPr>
        <p:spPr bwMode="auto">
          <a:xfrm>
            <a:off x="3832225" y="4114800"/>
            <a:ext cx="5083175" cy="831850"/>
          </a:xfrm>
          <a:prstGeom prst="rect">
            <a:avLst/>
          </a:prstGeom>
          <a:solidFill>
            <a:srgbClr val="FFFFFF"/>
          </a:solidFill>
          <a:ln w="12700">
            <a:solidFill>
              <a:schemeClr val="tx1"/>
            </a:solidFill>
            <a:miter lim="800000"/>
            <a:headEnd/>
            <a:tailEnd/>
          </a:ln>
          <a:effectLst>
            <a:outerShdw dist="45791" dir="3378596" algn="ctr" rotWithShape="0">
              <a:schemeClr val="tx1"/>
            </a:outerShdw>
          </a:effectLst>
        </p:spPr>
        <p:txBody>
          <a:bodyPr lIns="90488" tIns="44450" rIns="90488" bIns="44450">
            <a:spAutoFit/>
          </a:bodyPr>
          <a:lstStyle/>
          <a:p>
            <a:pPr>
              <a:spcBef>
                <a:spcPct val="50000"/>
              </a:spcBef>
            </a:pPr>
            <a:r>
              <a:rPr lang="en-US" sz="2400" b="1">
                <a:latin typeface="Arial" charset="0"/>
              </a:rPr>
              <a:t> 10,000 units + (5,000 units × .30) </a:t>
            </a:r>
            <a:br>
              <a:rPr lang="en-US" sz="2400" b="1">
                <a:latin typeface="Arial" charset="0"/>
              </a:rPr>
            </a:br>
            <a:r>
              <a:rPr lang="en-US" sz="2400" b="1">
                <a:latin typeface="Arial" charset="0"/>
              </a:rPr>
              <a:t>  = 11,500 equivalent units</a:t>
            </a:r>
          </a:p>
        </p:txBody>
      </p:sp>
    </p:spTree>
    <p:extLst>
      <p:ext uri="{BB962C8B-B14F-4D97-AF65-F5344CB8AC3E}">
        <p14:creationId xmlns:p14="http://schemas.microsoft.com/office/powerpoint/2010/main" xmlns="" val="503940026"/>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Equivalent Units of Production</a:t>
            </a:r>
          </a:p>
        </p:txBody>
      </p:sp>
      <p:sp>
        <p:nvSpPr>
          <p:cNvPr id="147459" name="Rectangle 3"/>
          <p:cNvSpPr>
            <a:spLocks noGrp="1" noChangeArrowheads="1"/>
          </p:cNvSpPr>
          <p:nvPr>
            <p:ph type="body" idx="1"/>
          </p:nvPr>
        </p:nvSpPr>
        <p:spPr>
          <a:xfrm>
            <a:off x="1371600" y="1828800"/>
            <a:ext cx="6781800" cy="1143000"/>
          </a:xfrm>
          <a:solidFill>
            <a:schemeClr val="accent2"/>
          </a:solidFill>
          <a:ln w="12700">
            <a:solidFill>
              <a:schemeClr val="tx1"/>
            </a:solidFill>
            <a:miter lim="800000"/>
            <a:headEnd/>
            <a:tailEnd/>
          </a:ln>
          <a:effectLst>
            <a:outerShdw dist="35921" dir="2700000" algn="ctr" rotWithShape="0">
              <a:schemeClr val="tx1"/>
            </a:outerShdw>
          </a:effectLst>
        </p:spPr>
        <p:txBody>
          <a:bodyPr lIns="90488" tIns="44450" rIns="90488" bIns="44450"/>
          <a:lstStyle/>
          <a:p>
            <a:pPr algn="ctr">
              <a:lnSpc>
                <a:spcPct val="95000"/>
              </a:lnSpc>
              <a:spcBef>
                <a:spcPct val="40000"/>
              </a:spcBef>
              <a:buFont typeface="Wingdings" pitchFamily="2" charset="2"/>
              <a:buNone/>
              <a:defRPr/>
            </a:pPr>
            <a:r>
              <a:rPr lang="en-US" smtClean="0">
                <a:solidFill>
                  <a:schemeClr val="bg1"/>
                </a:solidFill>
                <a:effectLst>
                  <a:outerShdw blurRad="38100" dist="38100" dir="2700000" algn="tl">
                    <a:srgbClr val="000000"/>
                  </a:outerShdw>
                </a:effectLst>
              </a:rPr>
              <a:t>To calculate the cost per</a:t>
            </a:r>
            <a:br>
              <a:rPr lang="en-US" smtClean="0">
                <a:solidFill>
                  <a:schemeClr val="bg1"/>
                </a:solidFill>
                <a:effectLst>
                  <a:outerShdw blurRad="38100" dist="38100" dir="2700000" algn="tl">
                    <a:srgbClr val="000000"/>
                  </a:outerShdw>
                </a:effectLst>
              </a:rPr>
            </a:br>
            <a:r>
              <a:rPr lang="en-US" smtClean="0">
                <a:solidFill>
                  <a:schemeClr val="bg1"/>
                </a:solidFill>
                <a:effectLst>
                  <a:outerShdw blurRad="38100" dist="38100" dir="2700000" algn="tl">
                    <a:srgbClr val="000000"/>
                  </a:outerShdw>
                </a:effectLst>
              </a:rPr>
              <a:t>equivalent unit for the period:</a:t>
            </a:r>
          </a:p>
        </p:txBody>
      </p:sp>
      <p:grpSp>
        <p:nvGrpSpPr>
          <p:cNvPr id="25604" name="Group 10"/>
          <p:cNvGrpSpPr>
            <a:grpSpLocks/>
          </p:cNvGrpSpPr>
          <p:nvPr/>
        </p:nvGrpSpPr>
        <p:grpSpPr bwMode="auto">
          <a:xfrm>
            <a:off x="779463" y="3276600"/>
            <a:ext cx="8001000" cy="1676400"/>
            <a:chOff x="491" y="2064"/>
            <a:chExt cx="5040" cy="1056"/>
          </a:xfrm>
        </p:grpSpPr>
        <p:sp>
          <p:nvSpPr>
            <p:cNvPr id="25605" name="Rectangle 9"/>
            <p:cNvSpPr>
              <a:spLocks noChangeArrowheads="1"/>
            </p:cNvSpPr>
            <p:nvPr/>
          </p:nvSpPr>
          <p:spPr bwMode="auto">
            <a:xfrm>
              <a:off x="491" y="2064"/>
              <a:ext cx="5040" cy="1056"/>
            </a:xfrm>
            <a:prstGeom prst="rect">
              <a:avLst/>
            </a:prstGeom>
            <a:solidFill>
              <a:srgbClr val="FFFF00"/>
            </a:solidFill>
            <a:ln w="9525">
              <a:solidFill>
                <a:schemeClr val="tx1"/>
              </a:solidFill>
              <a:miter lim="800000"/>
              <a:headEnd/>
              <a:tailEnd/>
            </a:ln>
            <a:effectLst>
              <a:outerShdw dist="53882" dir="2700000" algn="ctr" rotWithShape="0">
                <a:schemeClr val="tx1"/>
              </a:outerShdw>
            </a:effectLst>
          </p:spPr>
          <p:txBody>
            <a:bodyPr wrap="none" anchor="ctr"/>
            <a:lstStyle/>
            <a:p>
              <a:endParaRPr lang="en-US"/>
            </a:p>
          </p:txBody>
        </p:sp>
        <p:grpSp>
          <p:nvGrpSpPr>
            <p:cNvPr id="25606" name="Group 8"/>
            <p:cNvGrpSpPr>
              <a:grpSpLocks/>
            </p:cNvGrpSpPr>
            <p:nvPr/>
          </p:nvGrpSpPr>
          <p:grpSpPr bwMode="auto">
            <a:xfrm>
              <a:off x="672" y="2184"/>
              <a:ext cx="4844" cy="815"/>
              <a:chOff x="578" y="2182"/>
              <a:chExt cx="4844" cy="815"/>
            </a:xfrm>
          </p:grpSpPr>
          <p:sp>
            <p:nvSpPr>
              <p:cNvPr id="147460" name="Rectangle 4"/>
              <p:cNvSpPr>
                <a:spLocks noChangeArrowheads="1"/>
              </p:cNvSpPr>
              <p:nvPr/>
            </p:nvSpPr>
            <p:spPr bwMode="auto">
              <a:xfrm>
                <a:off x="578" y="2182"/>
                <a:ext cx="1150"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sz="2400" b="1">
                    <a:solidFill>
                      <a:schemeClr val="accent2"/>
                    </a:solidFill>
                    <a:effectLst>
                      <a:outerShdw blurRad="38100" dist="38100" dir="2700000" algn="tl">
                        <a:srgbClr val="C0C0C0"/>
                      </a:outerShdw>
                    </a:effectLst>
                    <a:latin typeface="Arial" charset="0"/>
                  </a:rPr>
                  <a:t>Cost per</a:t>
                </a:r>
                <a:br>
                  <a:rPr lang="en-US" sz="2400" b="1">
                    <a:solidFill>
                      <a:schemeClr val="accent2"/>
                    </a:solidFill>
                    <a:effectLst>
                      <a:outerShdw blurRad="38100" dist="38100" dir="2700000" algn="tl">
                        <a:srgbClr val="C0C0C0"/>
                      </a:outerShdw>
                    </a:effectLst>
                    <a:latin typeface="Arial" charset="0"/>
                  </a:rPr>
                </a:br>
                <a:r>
                  <a:rPr lang="en-US" sz="2400" b="1">
                    <a:solidFill>
                      <a:schemeClr val="accent2"/>
                    </a:solidFill>
                    <a:effectLst>
                      <a:outerShdw blurRad="38100" dist="38100" dir="2700000" algn="tl">
                        <a:srgbClr val="C0C0C0"/>
                      </a:outerShdw>
                    </a:effectLst>
                    <a:latin typeface="Arial" charset="0"/>
                  </a:rPr>
                  <a:t>equivalent    </a:t>
                </a:r>
                <a:br>
                  <a:rPr lang="en-US" sz="2400" b="1">
                    <a:solidFill>
                      <a:schemeClr val="accent2"/>
                    </a:solidFill>
                    <a:effectLst>
                      <a:outerShdw blurRad="38100" dist="38100" dir="2700000" algn="tl">
                        <a:srgbClr val="C0C0C0"/>
                      </a:outerShdw>
                    </a:effectLst>
                    <a:latin typeface="Arial" charset="0"/>
                  </a:rPr>
                </a:br>
                <a:r>
                  <a:rPr lang="en-US" sz="2400" b="1">
                    <a:solidFill>
                      <a:schemeClr val="accent2"/>
                    </a:solidFill>
                    <a:effectLst>
                      <a:outerShdw blurRad="38100" dist="38100" dir="2700000" algn="tl">
                        <a:srgbClr val="C0C0C0"/>
                      </a:outerShdw>
                    </a:effectLst>
                    <a:latin typeface="Arial" charset="0"/>
                  </a:rPr>
                  <a:t>unit</a:t>
                </a:r>
              </a:p>
            </p:txBody>
          </p:sp>
          <p:sp>
            <p:nvSpPr>
              <p:cNvPr id="147461" name="Rectangle 5"/>
              <p:cNvSpPr>
                <a:spLocks noChangeArrowheads="1"/>
              </p:cNvSpPr>
              <p:nvPr/>
            </p:nvSpPr>
            <p:spPr bwMode="auto">
              <a:xfrm>
                <a:off x="1847" y="2391"/>
                <a:ext cx="238" cy="3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b="1">
                    <a:solidFill>
                      <a:schemeClr val="accent2"/>
                    </a:solidFill>
                    <a:effectLst>
                      <a:outerShdw blurRad="38100" dist="38100" dir="2700000" algn="tl">
                        <a:srgbClr val="C0C0C0"/>
                      </a:outerShdw>
                    </a:effectLst>
                    <a:latin typeface="Arial" charset="0"/>
                  </a:rPr>
                  <a:t>=</a:t>
                </a:r>
              </a:p>
            </p:txBody>
          </p:sp>
          <p:sp>
            <p:nvSpPr>
              <p:cNvPr id="147462" name="Rectangle 6"/>
              <p:cNvSpPr>
                <a:spLocks noChangeArrowheads="1"/>
              </p:cNvSpPr>
              <p:nvPr/>
            </p:nvSpPr>
            <p:spPr bwMode="auto">
              <a:xfrm>
                <a:off x="2064" y="2182"/>
                <a:ext cx="3358" cy="81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110000"/>
                  </a:lnSpc>
                  <a:spcBef>
                    <a:spcPct val="15000"/>
                  </a:spcBef>
                  <a:defRPr/>
                </a:pPr>
                <a:r>
                  <a:rPr lang="en-US" sz="2400" b="1">
                    <a:solidFill>
                      <a:schemeClr val="accent2"/>
                    </a:solidFill>
                    <a:effectLst>
                      <a:outerShdw blurRad="38100" dist="38100" dir="2700000" algn="tl">
                        <a:srgbClr val="C0C0C0"/>
                      </a:outerShdw>
                    </a:effectLst>
                    <a:latin typeface="Arial" charset="0"/>
                  </a:rPr>
                  <a:t>Costs for the period</a:t>
                </a:r>
                <a:br>
                  <a:rPr lang="en-US" sz="2400" b="1">
                    <a:solidFill>
                      <a:schemeClr val="accent2"/>
                    </a:solidFill>
                    <a:effectLst>
                      <a:outerShdw blurRad="38100" dist="38100" dir="2700000" algn="tl">
                        <a:srgbClr val="C0C0C0"/>
                      </a:outerShdw>
                    </a:effectLst>
                    <a:latin typeface="Arial" charset="0"/>
                  </a:rPr>
                </a:br>
                <a:r>
                  <a:rPr lang="en-US" sz="2400" b="1">
                    <a:solidFill>
                      <a:schemeClr val="accent2"/>
                    </a:solidFill>
                    <a:effectLst>
                      <a:outerShdw blurRad="38100" dist="38100" dir="2700000" algn="tl">
                        <a:srgbClr val="C0C0C0"/>
                      </a:outerShdw>
                    </a:effectLst>
                    <a:latin typeface="Arial" charset="0"/>
                  </a:rPr>
                  <a:t>Equivalent units of production</a:t>
                </a:r>
                <a:br>
                  <a:rPr lang="en-US" sz="2400" b="1">
                    <a:solidFill>
                      <a:schemeClr val="accent2"/>
                    </a:solidFill>
                    <a:effectLst>
                      <a:outerShdw blurRad="38100" dist="38100" dir="2700000" algn="tl">
                        <a:srgbClr val="C0C0C0"/>
                      </a:outerShdw>
                    </a:effectLst>
                    <a:latin typeface="Arial" charset="0"/>
                  </a:rPr>
                </a:br>
                <a:r>
                  <a:rPr lang="en-US" sz="2400" b="1">
                    <a:solidFill>
                      <a:schemeClr val="accent2"/>
                    </a:solidFill>
                    <a:effectLst>
                      <a:outerShdw blurRad="38100" dist="38100" dir="2700000" algn="tl">
                        <a:srgbClr val="C0C0C0"/>
                      </a:outerShdw>
                    </a:effectLst>
                    <a:latin typeface="Arial" charset="0"/>
                  </a:rPr>
                  <a:t>for the period</a:t>
                </a:r>
              </a:p>
            </p:txBody>
          </p:sp>
          <p:sp>
            <p:nvSpPr>
              <p:cNvPr id="25610" name="Line 7"/>
              <p:cNvSpPr>
                <a:spLocks noChangeShapeType="1"/>
              </p:cNvSpPr>
              <p:nvPr/>
            </p:nvSpPr>
            <p:spPr bwMode="auto">
              <a:xfrm>
                <a:off x="2324" y="2477"/>
                <a:ext cx="2816" cy="0"/>
              </a:xfrm>
              <a:prstGeom prst="line">
                <a:avLst/>
              </a:prstGeom>
              <a:noFill/>
              <a:ln w="254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spTree>
    <p:extLst>
      <p:ext uri="{BB962C8B-B14F-4D97-AF65-F5344CB8AC3E}">
        <p14:creationId xmlns:p14="http://schemas.microsoft.com/office/powerpoint/2010/main" xmlns="" val="132746854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ChangeArrowheads="1"/>
          </p:cNvSpPr>
          <p:nvPr/>
        </p:nvSpPr>
        <p:spPr bwMode="auto">
          <a:xfrm>
            <a:off x="838200" y="1295400"/>
            <a:ext cx="7880350" cy="4953000"/>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lstStyle/>
          <a:p>
            <a:pPr marL="342900" indent="-342900" algn="ctr">
              <a:spcBef>
                <a:spcPct val="20000"/>
              </a:spcBef>
              <a:defRPr/>
            </a:pPr>
            <a:r>
              <a:rPr lang="en-US" sz="3200">
                <a:solidFill>
                  <a:srgbClr val="663300"/>
                </a:solidFill>
                <a:latin typeface="Arial" charset="0"/>
              </a:rPr>
              <a:t>Now assume that Matrix incurred $27,600 in production costs for the 11,500 equivalent units of production.  What was Matrix’s cost per equivalent unit for the period?</a:t>
            </a:r>
          </a:p>
          <a:p>
            <a:pPr marL="342900" indent="-342900">
              <a:spcBef>
                <a:spcPct val="20000"/>
              </a:spcBef>
              <a:defRPr/>
            </a:pPr>
            <a:r>
              <a:rPr lang="en-US" sz="3200">
                <a:solidFill>
                  <a:srgbClr val="663300"/>
                </a:solidFill>
                <a:latin typeface="Arial" charset="0"/>
              </a:rPr>
              <a:t>	a.	$1.84</a:t>
            </a:r>
          </a:p>
          <a:p>
            <a:pPr marL="342900" indent="-342900">
              <a:spcBef>
                <a:spcPct val="20000"/>
              </a:spcBef>
              <a:defRPr/>
            </a:pPr>
            <a:r>
              <a:rPr lang="en-US" sz="3200">
                <a:solidFill>
                  <a:srgbClr val="663300"/>
                </a:solidFill>
                <a:latin typeface="Arial" charset="0"/>
              </a:rPr>
              <a:t>	b.	$2.40</a:t>
            </a:r>
          </a:p>
          <a:p>
            <a:pPr marL="342900" indent="-342900">
              <a:spcBef>
                <a:spcPct val="20000"/>
              </a:spcBef>
              <a:defRPr/>
            </a:pPr>
            <a:r>
              <a:rPr lang="en-US" sz="3200">
                <a:solidFill>
                  <a:srgbClr val="663300"/>
                </a:solidFill>
                <a:latin typeface="Arial" charset="0"/>
              </a:rPr>
              <a:t>	c.	$2.76</a:t>
            </a:r>
          </a:p>
          <a:p>
            <a:pPr marL="342900" indent="-342900">
              <a:spcBef>
                <a:spcPct val="20000"/>
              </a:spcBef>
              <a:defRPr/>
            </a:pPr>
            <a:r>
              <a:rPr lang="en-US" sz="3200">
                <a:solidFill>
                  <a:srgbClr val="663300"/>
                </a:solidFill>
                <a:latin typeface="Arial" charset="0"/>
              </a:rPr>
              <a:t>	d.	$2.90</a:t>
            </a:r>
          </a:p>
        </p:txBody>
      </p:sp>
      <p:sp>
        <p:nvSpPr>
          <p:cNvPr id="26627" name="Rectangle 3"/>
          <p:cNvSpPr>
            <a:spLocks noChangeArrowheads="1"/>
          </p:cNvSpPr>
          <p:nvPr/>
        </p:nvSpPr>
        <p:spPr bwMode="auto">
          <a:xfrm>
            <a:off x="1219200" y="266700"/>
            <a:ext cx="7696200" cy="1143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nSpc>
                <a:spcPct val="90000"/>
              </a:lnSpc>
            </a:pPr>
            <a:endParaRPr kumimoji="1" lang="en-US" sz="4000" b="1">
              <a:solidFill>
                <a:schemeClr val="tx2"/>
              </a:solidFill>
            </a:endParaRPr>
          </a:p>
        </p:txBody>
      </p:sp>
      <p:sp>
        <p:nvSpPr>
          <p:cNvPr id="26628" name="Rectangle 5"/>
          <p:cNvSpPr>
            <a:spLocks noChangeArrowheads="1"/>
          </p:cNvSpPr>
          <p:nvPr/>
        </p:nvSpPr>
        <p:spPr bwMode="auto">
          <a:xfrm>
            <a:off x="762000" y="152400"/>
            <a:ext cx="8001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chor="ctr"/>
          <a:lstStyle/>
          <a:p>
            <a:pPr algn="ctr"/>
            <a:r>
              <a:rPr lang="en-US" sz="4000" dirty="0"/>
              <a:t>MCQs Test</a:t>
            </a:r>
            <a:endParaRPr kumimoji="1" lang="en-US" sz="4000" b="1" dirty="0">
              <a:solidFill>
                <a:schemeClr val="tx2"/>
              </a:solidFill>
            </a:endParaRPr>
          </a:p>
        </p:txBody>
      </p:sp>
    </p:spTree>
    <p:extLst>
      <p:ext uri="{BB962C8B-B14F-4D97-AF65-F5344CB8AC3E}">
        <p14:creationId xmlns:p14="http://schemas.microsoft.com/office/powerpoint/2010/main" xmlns="" val="347829712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1026"/>
          <p:cNvSpPr>
            <a:spLocks noChangeArrowheads="1"/>
          </p:cNvSpPr>
          <p:nvPr/>
        </p:nvSpPr>
        <p:spPr bwMode="auto">
          <a:xfrm>
            <a:off x="838200" y="1295400"/>
            <a:ext cx="7880350" cy="4953000"/>
          </a:xfrm>
          <a:prstGeom prst="rect">
            <a:avLst/>
          </a:prstGeom>
          <a:ln>
            <a:headEnd/>
            <a:tailEnd/>
          </a:ln>
        </p:spPr>
        <p:style>
          <a:lnRef idx="2">
            <a:schemeClr val="dk1"/>
          </a:lnRef>
          <a:fillRef idx="1">
            <a:schemeClr val="lt1"/>
          </a:fillRef>
          <a:effectRef idx="0">
            <a:schemeClr val="dk1"/>
          </a:effectRef>
          <a:fontRef idx="minor">
            <a:schemeClr val="dk1"/>
          </a:fontRef>
        </p:style>
        <p:txBody>
          <a:bodyPr lIns="90488" tIns="44450" rIns="90488" bIns="44450"/>
          <a:lstStyle/>
          <a:p>
            <a:pPr marL="342900" indent="-342900" algn="ctr">
              <a:spcBef>
                <a:spcPct val="20000"/>
              </a:spcBef>
              <a:defRPr/>
            </a:pPr>
            <a:r>
              <a:rPr lang="en-US" sz="3200">
                <a:solidFill>
                  <a:srgbClr val="663300"/>
                </a:solidFill>
                <a:latin typeface="Arial" charset="0"/>
              </a:rPr>
              <a:t>Now assume that Matrix incurred $27,600 in production costs for the 11,500 equivalent units of production.  What was Matrix’s cost per equivalent unit for the period?</a:t>
            </a:r>
          </a:p>
          <a:p>
            <a:pPr marL="342900" indent="-342900">
              <a:spcBef>
                <a:spcPct val="20000"/>
              </a:spcBef>
              <a:defRPr/>
            </a:pPr>
            <a:r>
              <a:rPr lang="en-US" sz="3200">
                <a:solidFill>
                  <a:srgbClr val="663300"/>
                </a:solidFill>
                <a:latin typeface="Arial" charset="0"/>
              </a:rPr>
              <a:t>	</a:t>
            </a:r>
            <a:r>
              <a:rPr lang="en-US" sz="3200">
                <a:solidFill>
                  <a:srgbClr val="F8F8F8"/>
                </a:solidFill>
                <a:latin typeface="Arial" charset="0"/>
              </a:rPr>
              <a:t>a.	$1.84</a:t>
            </a:r>
          </a:p>
          <a:p>
            <a:pPr marL="342900" indent="-342900">
              <a:spcBef>
                <a:spcPct val="20000"/>
              </a:spcBef>
              <a:defRPr/>
            </a:pPr>
            <a:r>
              <a:rPr lang="en-US" sz="3200">
                <a:solidFill>
                  <a:srgbClr val="663300"/>
                </a:solidFill>
                <a:latin typeface="Arial" charset="0"/>
              </a:rPr>
              <a:t>	b.	$2.40</a:t>
            </a:r>
          </a:p>
          <a:p>
            <a:pPr marL="342900" indent="-342900">
              <a:spcBef>
                <a:spcPct val="20000"/>
              </a:spcBef>
              <a:defRPr/>
            </a:pPr>
            <a:r>
              <a:rPr lang="en-US" sz="3200">
                <a:solidFill>
                  <a:srgbClr val="663300"/>
                </a:solidFill>
                <a:latin typeface="Arial" charset="0"/>
              </a:rPr>
              <a:t>	</a:t>
            </a:r>
            <a:r>
              <a:rPr lang="en-US" sz="3200">
                <a:solidFill>
                  <a:srgbClr val="F8F8F8"/>
                </a:solidFill>
                <a:latin typeface="Arial" charset="0"/>
              </a:rPr>
              <a:t>c.	$2.76</a:t>
            </a:r>
          </a:p>
          <a:p>
            <a:pPr marL="342900" indent="-342900">
              <a:spcBef>
                <a:spcPct val="20000"/>
              </a:spcBef>
              <a:defRPr/>
            </a:pPr>
            <a:r>
              <a:rPr lang="en-US" sz="3200">
                <a:solidFill>
                  <a:srgbClr val="F8F8F8"/>
                </a:solidFill>
                <a:latin typeface="Arial" charset="0"/>
              </a:rPr>
              <a:t>	d.	$2.90</a:t>
            </a:r>
          </a:p>
        </p:txBody>
      </p:sp>
      <p:sp>
        <p:nvSpPr>
          <p:cNvPr id="27651" name="Rectangle 1027"/>
          <p:cNvSpPr>
            <a:spLocks noChangeArrowheads="1"/>
          </p:cNvSpPr>
          <p:nvPr/>
        </p:nvSpPr>
        <p:spPr bwMode="auto">
          <a:xfrm>
            <a:off x="1219200" y="266700"/>
            <a:ext cx="7696200" cy="1143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a:lnSpc>
                <a:spcPct val="90000"/>
              </a:lnSpc>
            </a:pPr>
            <a:endParaRPr kumimoji="1" lang="en-US" sz="4000" b="1">
              <a:solidFill>
                <a:schemeClr val="tx2"/>
              </a:solidFill>
            </a:endParaRPr>
          </a:p>
        </p:txBody>
      </p:sp>
      <p:sp>
        <p:nvSpPr>
          <p:cNvPr id="27652" name="Rectangle 1028"/>
          <p:cNvSpPr>
            <a:spLocks noChangeArrowheads="1"/>
          </p:cNvSpPr>
          <p:nvPr/>
        </p:nvSpPr>
        <p:spPr bwMode="auto">
          <a:xfrm>
            <a:off x="762000" y="152400"/>
            <a:ext cx="80010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nchor="ctr"/>
          <a:lstStyle/>
          <a:p>
            <a:pPr algn="ctr"/>
            <a:r>
              <a:rPr lang="en-US" sz="4000" dirty="0"/>
              <a:t>MCQs Test</a:t>
            </a:r>
            <a:endParaRPr kumimoji="1" lang="en-US" sz="4000" b="1" dirty="0">
              <a:solidFill>
                <a:schemeClr val="tx2"/>
              </a:solidFill>
            </a:endParaRPr>
          </a:p>
        </p:txBody>
      </p:sp>
      <p:sp>
        <p:nvSpPr>
          <p:cNvPr id="27653" name="AutoShape 1029"/>
          <p:cNvSpPr>
            <a:spLocks noChangeArrowheads="1"/>
          </p:cNvSpPr>
          <p:nvPr/>
        </p:nvSpPr>
        <p:spPr bwMode="auto">
          <a:xfrm flipH="1">
            <a:off x="2984500" y="4495800"/>
            <a:ext cx="825500" cy="444500"/>
          </a:xfrm>
          <a:prstGeom prst="rightArrow">
            <a:avLst>
              <a:gd name="adj1" fmla="val 50000"/>
              <a:gd name="adj2" fmla="val 92866"/>
            </a:avLst>
          </a:prstGeom>
          <a:solidFill>
            <a:srgbClr val="FF0000"/>
          </a:solidFill>
          <a:ln w="12700">
            <a:solidFill>
              <a:schemeClr val="tx1"/>
            </a:solidFill>
            <a:miter lim="800000"/>
            <a:headEnd/>
            <a:tailEnd/>
          </a:ln>
          <a:effectLst>
            <a:outerShdw dist="17961" dir="2700000" algn="ctr" rotWithShape="0">
              <a:schemeClr val="tx1"/>
            </a:outerShdw>
          </a:effectLst>
        </p:spPr>
        <p:txBody>
          <a:bodyPr wrap="none" anchor="ctr"/>
          <a:lstStyle/>
          <a:p>
            <a:endParaRPr lang="en-US"/>
          </a:p>
        </p:txBody>
      </p:sp>
      <p:sp>
        <p:nvSpPr>
          <p:cNvPr id="27654" name="Oval 1030"/>
          <p:cNvSpPr>
            <a:spLocks noChangeArrowheads="1"/>
          </p:cNvSpPr>
          <p:nvPr/>
        </p:nvSpPr>
        <p:spPr bwMode="auto">
          <a:xfrm>
            <a:off x="1041400" y="4454525"/>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rgbClr val="FF00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7655" name="Rectangle 1031"/>
          <p:cNvSpPr>
            <a:spLocks noChangeArrowheads="1"/>
          </p:cNvSpPr>
          <p:nvPr/>
        </p:nvSpPr>
        <p:spPr bwMode="auto">
          <a:xfrm>
            <a:off x="3733800" y="4191000"/>
            <a:ext cx="5006975" cy="1039813"/>
          </a:xfrm>
          <a:prstGeom prst="rect">
            <a:avLst/>
          </a:prstGeom>
          <a:solidFill>
            <a:srgbClr val="FFFFFF"/>
          </a:solidFill>
          <a:ln w="38100" cmpd="dbl">
            <a:solidFill>
              <a:schemeClr val="tx1"/>
            </a:solidFill>
            <a:miter lim="800000"/>
            <a:headEnd/>
            <a:tailEnd/>
          </a:ln>
          <a:effectLst>
            <a:outerShdw dist="71842" dir="2700000" algn="ctr" rotWithShape="0">
              <a:schemeClr val="tx1"/>
            </a:outerShdw>
          </a:effectLst>
        </p:spPr>
        <p:txBody>
          <a:bodyPr lIns="90488" tIns="44450" rIns="90488" bIns="44450">
            <a:spAutoFit/>
          </a:bodyPr>
          <a:lstStyle/>
          <a:p>
            <a:pPr>
              <a:spcBef>
                <a:spcPct val="50000"/>
              </a:spcBef>
            </a:pPr>
            <a:r>
              <a:rPr lang="en-US" sz="2400" b="1">
                <a:latin typeface="Arial" charset="0"/>
              </a:rPr>
              <a:t>$27,600 ÷ 11,500 equivalent units</a:t>
            </a:r>
          </a:p>
          <a:p>
            <a:pPr>
              <a:spcBef>
                <a:spcPct val="50000"/>
              </a:spcBef>
            </a:pPr>
            <a:r>
              <a:rPr lang="en-US" sz="2400" b="1">
                <a:latin typeface="Arial" charset="0"/>
              </a:rPr>
              <a:t> = $2.40 per equivalent unit</a:t>
            </a:r>
          </a:p>
        </p:txBody>
      </p:sp>
    </p:spTree>
    <p:extLst>
      <p:ext uri="{BB962C8B-B14F-4D97-AF65-F5344CB8AC3E}">
        <p14:creationId xmlns:p14="http://schemas.microsoft.com/office/powerpoint/2010/main" xmlns="" val="241348178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Weighted Average Method</a:t>
            </a:r>
          </a:p>
        </p:txBody>
      </p:sp>
      <p:graphicFrame>
        <p:nvGraphicFramePr>
          <p:cNvPr id="28675" name="Object 6"/>
          <p:cNvGraphicFramePr>
            <a:graphicFrameLocks noChangeAspect="1"/>
          </p:cNvGraphicFramePr>
          <p:nvPr/>
        </p:nvGraphicFramePr>
        <p:xfrm>
          <a:off x="762000" y="2667000"/>
          <a:ext cx="8001000" cy="2363788"/>
        </p:xfrm>
        <a:graphic>
          <a:graphicData uri="http://schemas.openxmlformats.org/presentationml/2006/ole">
            <p:oleObj spid="_x0000_s1036" name="Worksheet" r:id="rId4" imgW="4339080" imgH="1279800" progId="Excel.Sheet.8">
              <p:embed/>
            </p:oleObj>
          </a:graphicData>
        </a:graphic>
      </p:graphicFrame>
      <p:sp>
        <p:nvSpPr>
          <p:cNvPr id="28676" name="Text Box 7"/>
          <p:cNvSpPr txBox="1">
            <a:spLocks noChangeArrowheads="1"/>
          </p:cNvSpPr>
          <p:nvPr/>
        </p:nvSpPr>
        <p:spPr bwMode="auto">
          <a:xfrm>
            <a:off x="609600" y="1781175"/>
            <a:ext cx="8229600" cy="885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2600">
                <a:latin typeface="Verdana" pitchFamily="34" charset="0"/>
              </a:rPr>
              <a:t>Under the weighted-average method equivalent units will always be calculated as follows:</a:t>
            </a:r>
          </a:p>
        </p:txBody>
      </p:sp>
    </p:spTree>
    <p:extLst>
      <p:ext uri="{BB962C8B-B14F-4D97-AF65-F5344CB8AC3E}">
        <p14:creationId xmlns:p14="http://schemas.microsoft.com/office/powerpoint/2010/main" xmlns="" val="394296222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Weighted Average Method</a:t>
            </a:r>
          </a:p>
        </p:txBody>
      </p:sp>
      <p:sp>
        <p:nvSpPr>
          <p:cNvPr id="29699" name="Rectangle 1027"/>
          <p:cNvSpPr>
            <a:spLocks noGrp="1" noChangeArrowheads="1"/>
          </p:cNvSpPr>
          <p:nvPr>
            <p:ph type="body" idx="1"/>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sz="3000" smtClean="0"/>
              <a:t>Matrix, Inc. reported the following activity in Mixing Department for the month of June:</a:t>
            </a:r>
          </a:p>
          <a:p>
            <a:pPr algn="ctr">
              <a:buFont typeface="Wingdings" pitchFamily="2" charset="2"/>
              <a:buNone/>
            </a:pPr>
            <a:endParaRPr lang="en-US" smtClean="0"/>
          </a:p>
        </p:txBody>
      </p:sp>
      <p:graphicFrame>
        <p:nvGraphicFramePr>
          <p:cNvPr id="29700" name="Object 1028"/>
          <p:cNvGraphicFramePr>
            <a:graphicFrameLocks/>
          </p:cNvGraphicFramePr>
          <p:nvPr/>
        </p:nvGraphicFramePr>
        <p:xfrm>
          <a:off x="609600" y="2743200"/>
          <a:ext cx="8305800" cy="3409950"/>
        </p:xfrm>
        <a:graphic>
          <a:graphicData uri="http://schemas.openxmlformats.org/presentationml/2006/ole">
            <p:oleObj spid="_x0000_s2060" name="Worksheet" r:id="rId4" imgW="4642920" imgH="1848600" progId="Excel.Sheet.8">
              <p:embed/>
            </p:oleObj>
          </a:graphicData>
        </a:graphic>
      </p:graphicFrame>
    </p:spTree>
    <p:extLst>
      <p:ext uri="{BB962C8B-B14F-4D97-AF65-F5344CB8AC3E}">
        <p14:creationId xmlns:p14="http://schemas.microsoft.com/office/powerpoint/2010/main" xmlns="" val="421960067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a:xfrm>
            <a:off x="762000" y="1600200"/>
            <a:ext cx="8001000" cy="8001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smtClean="0"/>
              <a:t>Equivalent units are calculated as follows:</a:t>
            </a:r>
          </a:p>
        </p:txBody>
      </p:sp>
      <p:sp>
        <p:nvSpPr>
          <p:cNvPr id="30723" name="Rectangle 4"/>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Weighted Average Method</a:t>
            </a:r>
          </a:p>
        </p:txBody>
      </p:sp>
      <p:graphicFrame>
        <p:nvGraphicFramePr>
          <p:cNvPr id="30724" name="Object 5"/>
          <p:cNvGraphicFramePr>
            <a:graphicFrameLocks/>
          </p:cNvGraphicFramePr>
          <p:nvPr/>
        </p:nvGraphicFramePr>
        <p:xfrm>
          <a:off x="550863" y="2667000"/>
          <a:ext cx="8458200" cy="3479800"/>
        </p:xfrm>
        <a:graphic>
          <a:graphicData uri="http://schemas.openxmlformats.org/presentationml/2006/ole">
            <p:oleObj spid="_x0000_s3084" name="Worksheet" r:id="rId4" imgW="4177800" imgH="1734840" progId="Excel.Sheet.8">
              <p:embed/>
            </p:oleObj>
          </a:graphicData>
        </a:graphic>
      </p:graphicFrame>
    </p:spTree>
    <p:extLst>
      <p:ext uri="{BB962C8B-B14F-4D97-AF65-F5344CB8AC3E}">
        <p14:creationId xmlns:p14="http://schemas.microsoft.com/office/powerpoint/2010/main" xmlns="" val="3895663832"/>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xfrm>
            <a:off x="762000" y="1600200"/>
            <a:ext cx="8001000" cy="8001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smtClean="0"/>
              <a:t>Equivalent units are calculated as follows:</a:t>
            </a:r>
          </a:p>
        </p:txBody>
      </p:sp>
      <p:sp>
        <p:nvSpPr>
          <p:cNvPr id="31747"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Weighted Average Method</a:t>
            </a:r>
          </a:p>
        </p:txBody>
      </p:sp>
      <p:graphicFrame>
        <p:nvGraphicFramePr>
          <p:cNvPr id="31748" name="Object 4"/>
          <p:cNvGraphicFramePr>
            <a:graphicFrameLocks/>
          </p:cNvGraphicFramePr>
          <p:nvPr/>
        </p:nvGraphicFramePr>
        <p:xfrm>
          <a:off x="550863" y="2667000"/>
          <a:ext cx="8458200" cy="3479800"/>
        </p:xfrm>
        <a:graphic>
          <a:graphicData uri="http://schemas.openxmlformats.org/presentationml/2006/ole">
            <p:oleObj spid="_x0000_s4108" name="Worksheet" r:id="rId4" imgW="4177800" imgH="1734840" progId="Excel.Sheet.8">
              <p:embed/>
            </p:oleObj>
          </a:graphicData>
        </a:graphic>
      </p:graphicFrame>
    </p:spTree>
    <p:extLst>
      <p:ext uri="{BB962C8B-B14F-4D97-AF65-F5344CB8AC3E}">
        <p14:creationId xmlns:p14="http://schemas.microsoft.com/office/powerpoint/2010/main" xmlns="" val="55618690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body" idx="1"/>
          </p:nvPr>
        </p:nvSpPr>
        <p:spPr>
          <a:xfrm>
            <a:off x="762000" y="1600200"/>
            <a:ext cx="8001000" cy="8001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pPr algn="ctr">
              <a:buFont typeface="Wingdings" pitchFamily="2" charset="2"/>
              <a:buNone/>
            </a:pPr>
            <a:r>
              <a:rPr lang="en-US" smtClean="0"/>
              <a:t>Equivalent units are calculated as follows:</a:t>
            </a:r>
          </a:p>
        </p:txBody>
      </p:sp>
      <p:sp>
        <p:nvSpPr>
          <p:cNvPr id="32771"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Weighted Average Method</a:t>
            </a:r>
          </a:p>
        </p:txBody>
      </p:sp>
      <p:graphicFrame>
        <p:nvGraphicFramePr>
          <p:cNvPr id="32772" name="Object 4"/>
          <p:cNvGraphicFramePr>
            <a:graphicFrameLocks/>
          </p:cNvGraphicFramePr>
          <p:nvPr/>
        </p:nvGraphicFramePr>
        <p:xfrm>
          <a:off x="533400" y="2667000"/>
          <a:ext cx="8458200" cy="3479800"/>
        </p:xfrm>
        <a:graphic>
          <a:graphicData uri="http://schemas.openxmlformats.org/presentationml/2006/ole">
            <p:oleObj spid="_x0000_s5132" name="Worksheet" r:id="rId4" imgW="4177800" imgH="1734840" progId="Excel.Sheet.8">
              <p:embed/>
            </p:oleObj>
          </a:graphicData>
        </a:graphic>
      </p:graphicFrame>
      <p:sp>
        <p:nvSpPr>
          <p:cNvPr id="225285" name="Rectangle 5"/>
          <p:cNvSpPr>
            <a:spLocks noChangeArrowheads="1"/>
          </p:cNvSpPr>
          <p:nvPr/>
        </p:nvSpPr>
        <p:spPr bwMode="auto">
          <a:xfrm>
            <a:off x="920750" y="1184275"/>
            <a:ext cx="7766050" cy="1331913"/>
          </a:xfrm>
          <a:prstGeom prst="rect">
            <a:avLst/>
          </a:prstGeom>
          <a:solidFill>
            <a:schemeClr val="bg1"/>
          </a:solidFill>
          <a:ln w="12700">
            <a:solidFill>
              <a:schemeClr val="tx1"/>
            </a:solidFill>
            <a:miter lim="800000"/>
            <a:headEnd/>
            <a:tailEnd/>
          </a:ln>
          <a:effectLst>
            <a:outerShdw dist="35921" dir="2700000" algn="ctr" rotWithShape="0">
              <a:schemeClr val="tx1"/>
            </a:outerShdw>
          </a:effectLst>
        </p:spPr>
        <p:txBody>
          <a:bodyPr lIns="90488" tIns="44450" rIns="90488" bIns="44450">
            <a:spAutoFit/>
          </a:bodyPr>
          <a:lstStyle/>
          <a:p>
            <a:pPr>
              <a:lnSpc>
                <a:spcPct val="90000"/>
              </a:lnSpc>
              <a:spcBef>
                <a:spcPct val="20000"/>
              </a:spcBef>
              <a:defRPr/>
            </a:pPr>
            <a:r>
              <a:rPr lang="en-US" sz="2600">
                <a:solidFill>
                  <a:srgbClr val="663300"/>
                </a:solidFill>
                <a:latin typeface="Arial" charset="0"/>
              </a:rPr>
              <a:t>Equivalent units of production always equals:</a:t>
            </a:r>
          </a:p>
          <a:p>
            <a:pPr>
              <a:lnSpc>
                <a:spcPct val="90000"/>
              </a:lnSpc>
              <a:spcBef>
                <a:spcPct val="20000"/>
              </a:spcBef>
              <a:defRPr/>
            </a:pPr>
            <a:r>
              <a:rPr lang="en-US" sz="2600">
                <a:solidFill>
                  <a:srgbClr val="663300"/>
                </a:solidFill>
                <a:latin typeface="Arial" charset="0"/>
              </a:rPr>
              <a:t>          Units completed and transferred</a:t>
            </a:r>
          </a:p>
          <a:p>
            <a:pPr>
              <a:lnSpc>
                <a:spcPct val="90000"/>
              </a:lnSpc>
              <a:spcBef>
                <a:spcPct val="20000"/>
              </a:spcBef>
              <a:defRPr/>
            </a:pPr>
            <a:r>
              <a:rPr lang="en-US" sz="2600">
                <a:solidFill>
                  <a:srgbClr val="663300"/>
                </a:solidFill>
                <a:latin typeface="Arial" charset="0"/>
              </a:rPr>
              <a:t>      +  Equivalent units remaining in work in process</a:t>
            </a:r>
          </a:p>
        </p:txBody>
      </p:sp>
    </p:spTree>
    <p:extLst>
      <p:ext uri="{BB962C8B-B14F-4D97-AF65-F5344CB8AC3E}">
        <p14:creationId xmlns:p14="http://schemas.microsoft.com/office/powerpoint/2010/main" xmlns="" val="1111029250"/>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794" name="AutoShape 26"/>
          <p:cNvCxnSpPr>
            <a:cxnSpLocks noChangeShapeType="1"/>
          </p:cNvCxnSpPr>
          <p:nvPr/>
        </p:nvCxnSpPr>
        <p:spPr bwMode="auto">
          <a:xfrm rot="5400000">
            <a:off x="5548313" y="3527425"/>
            <a:ext cx="1366837" cy="2817813"/>
          </a:xfrm>
          <a:prstGeom prst="bentConnector2">
            <a:avLst/>
          </a:prstGeom>
          <a:noFill/>
          <a:ln w="38100">
            <a:solidFill>
              <a:srgbClr val="FF0000"/>
            </a:solidFill>
            <a:miter lim="800000"/>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sp>
        <p:nvSpPr>
          <p:cNvPr id="33795" name="Rectangle 2"/>
          <p:cNvSpPr>
            <a:spLocks noChangeArrowheads="1"/>
          </p:cNvSpPr>
          <p:nvPr/>
        </p:nvSpPr>
        <p:spPr bwMode="auto">
          <a:xfrm>
            <a:off x="533400" y="2806700"/>
            <a:ext cx="8293100" cy="144780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endParaRPr lang="en-US">
              <a:solidFill>
                <a:schemeClr val="tx1"/>
              </a:solidFill>
              <a:effectLst>
                <a:outerShdw blurRad="38100" dist="38100" dir="2700000" algn="tl">
                  <a:srgbClr val="000000">
                    <a:alpha val="43137"/>
                  </a:srgbClr>
                </a:outerShdw>
              </a:effectLst>
            </a:endParaRPr>
          </a:p>
        </p:txBody>
      </p:sp>
      <p:sp>
        <p:nvSpPr>
          <p:cNvPr id="161795" name="Rectangle 3"/>
          <p:cNvSpPr>
            <a:spLocks noChangeArrowheads="1"/>
          </p:cNvSpPr>
          <p:nvPr/>
        </p:nvSpPr>
        <p:spPr bwMode="auto">
          <a:xfrm>
            <a:off x="384175" y="2927350"/>
            <a:ext cx="2663825" cy="13085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90000"/>
              </a:lnSpc>
              <a:spcBef>
                <a:spcPct val="50000"/>
              </a:spcBef>
              <a:defRPr/>
            </a:pPr>
            <a:r>
              <a:rPr lang="en-US" sz="2200" dirty="0">
                <a:effectLst>
                  <a:outerShdw blurRad="38100" dist="38100" dir="2700000" algn="tl">
                    <a:srgbClr val="C0C0C0"/>
                  </a:outerShdw>
                </a:effectLst>
                <a:latin typeface="Arial" charset="0"/>
              </a:rPr>
              <a:t>Beginning</a:t>
            </a:r>
            <a:br>
              <a:rPr lang="en-US" sz="2200" dirty="0">
                <a:effectLst>
                  <a:outerShdw blurRad="38100" dist="38100" dir="2700000" algn="tl">
                    <a:srgbClr val="C0C0C0"/>
                  </a:outerShdw>
                </a:effectLst>
                <a:latin typeface="Arial" charset="0"/>
              </a:rPr>
            </a:br>
            <a:r>
              <a:rPr lang="en-US" sz="2200" dirty="0">
                <a:effectLst>
                  <a:outerShdw blurRad="38100" dist="38100" dir="2700000" algn="tl">
                    <a:srgbClr val="C0C0C0"/>
                  </a:outerShdw>
                </a:effectLst>
                <a:latin typeface="Arial" charset="0"/>
              </a:rPr>
              <a:t>Work in Process</a:t>
            </a:r>
            <a:br>
              <a:rPr lang="en-US" sz="2200" dirty="0">
                <a:effectLst>
                  <a:outerShdw blurRad="38100" dist="38100" dir="2700000" algn="tl">
                    <a:srgbClr val="C0C0C0"/>
                  </a:outerShdw>
                </a:effectLst>
                <a:latin typeface="Arial" charset="0"/>
              </a:rPr>
            </a:br>
            <a:r>
              <a:rPr lang="en-US" sz="2200" dirty="0">
                <a:effectLst>
                  <a:outerShdw blurRad="38100" dist="38100" dir="2700000" algn="tl">
                    <a:srgbClr val="C0C0C0"/>
                  </a:outerShdw>
                </a:effectLst>
                <a:latin typeface="Arial" charset="0"/>
              </a:rPr>
              <a:t>300 Units</a:t>
            </a:r>
            <a:br>
              <a:rPr lang="en-US" sz="2200" dirty="0">
                <a:effectLst>
                  <a:outerShdw blurRad="38100" dist="38100" dir="2700000" algn="tl">
                    <a:srgbClr val="C0C0C0"/>
                  </a:outerShdw>
                </a:effectLst>
                <a:latin typeface="Arial" charset="0"/>
              </a:rPr>
            </a:br>
            <a:r>
              <a:rPr lang="en-US" sz="2200" dirty="0">
                <a:effectLst>
                  <a:outerShdw blurRad="38100" dist="38100" dir="2700000" algn="tl">
                    <a:srgbClr val="C0C0C0"/>
                  </a:outerShdw>
                </a:effectLst>
                <a:latin typeface="Arial" charset="0"/>
              </a:rPr>
              <a:t>40% Complete</a:t>
            </a:r>
          </a:p>
        </p:txBody>
      </p:sp>
      <p:sp>
        <p:nvSpPr>
          <p:cNvPr id="33797" name="Line 4"/>
          <p:cNvSpPr>
            <a:spLocks noChangeShapeType="1"/>
          </p:cNvSpPr>
          <p:nvPr/>
        </p:nvSpPr>
        <p:spPr bwMode="auto">
          <a:xfrm>
            <a:off x="2895600" y="2819400"/>
            <a:ext cx="0" cy="1435100"/>
          </a:xfrm>
          <a:prstGeom prst="line">
            <a:avLst/>
          </a:prstGeom>
          <a:noFill/>
          <a:ln w="2857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1797" name="Rectangle 5"/>
          <p:cNvSpPr>
            <a:spLocks noChangeArrowheads="1"/>
          </p:cNvSpPr>
          <p:nvPr/>
        </p:nvSpPr>
        <p:spPr bwMode="auto">
          <a:xfrm>
            <a:off x="6326188" y="2873375"/>
            <a:ext cx="2587625" cy="13085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90000"/>
              </a:lnSpc>
              <a:spcBef>
                <a:spcPct val="50000"/>
              </a:spcBef>
              <a:defRPr/>
            </a:pPr>
            <a:r>
              <a:rPr lang="en-US" sz="2200" dirty="0">
                <a:effectLst>
                  <a:outerShdw blurRad="38100" dist="38100" dir="2700000" algn="tl">
                    <a:srgbClr val="C0C0C0"/>
                  </a:outerShdw>
                </a:effectLst>
                <a:latin typeface="Arial" charset="0"/>
              </a:rPr>
              <a:t>Ending</a:t>
            </a:r>
            <a:br>
              <a:rPr lang="en-US" sz="2200" dirty="0">
                <a:effectLst>
                  <a:outerShdw blurRad="38100" dist="38100" dir="2700000" algn="tl">
                    <a:srgbClr val="C0C0C0"/>
                  </a:outerShdw>
                </a:effectLst>
                <a:latin typeface="Arial" charset="0"/>
              </a:rPr>
            </a:br>
            <a:r>
              <a:rPr lang="en-US" sz="2200" dirty="0">
                <a:effectLst>
                  <a:outerShdw blurRad="38100" dist="38100" dir="2700000" algn="tl">
                    <a:srgbClr val="C0C0C0"/>
                  </a:outerShdw>
                </a:effectLst>
                <a:latin typeface="Arial" charset="0"/>
              </a:rPr>
              <a:t>Work in Process</a:t>
            </a:r>
            <a:br>
              <a:rPr lang="en-US" sz="2200" dirty="0">
                <a:effectLst>
                  <a:outerShdw blurRad="38100" dist="38100" dir="2700000" algn="tl">
                    <a:srgbClr val="C0C0C0"/>
                  </a:outerShdw>
                </a:effectLst>
                <a:latin typeface="Arial" charset="0"/>
              </a:rPr>
            </a:br>
            <a:r>
              <a:rPr lang="en-US" sz="2200" dirty="0">
                <a:effectLst>
                  <a:outerShdw blurRad="38100" dist="38100" dir="2700000" algn="tl">
                    <a:srgbClr val="C0C0C0"/>
                  </a:outerShdw>
                </a:effectLst>
                <a:latin typeface="Arial" charset="0"/>
              </a:rPr>
              <a:t>900 Units</a:t>
            </a:r>
            <a:br>
              <a:rPr lang="en-US" sz="2200" dirty="0">
                <a:effectLst>
                  <a:outerShdw blurRad="38100" dist="38100" dir="2700000" algn="tl">
                    <a:srgbClr val="C0C0C0"/>
                  </a:outerShdw>
                </a:effectLst>
                <a:latin typeface="Arial" charset="0"/>
              </a:rPr>
            </a:br>
            <a:r>
              <a:rPr lang="en-US" sz="2200" dirty="0">
                <a:effectLst>
                  <a:outerShdw blurRad="38100" dist="38100" dir="2700000" algn="tl">
                    <a:srgbClr val="C0C0C0"/>
                  </a:outerShdw>
                </a:effectLst>
                <a:latin typeface="Arial" charset="0"/>
              </a:rPr>
              <a:t>60% Complete</a:t>
            </a:r>
          </a:p>
        </p:txBody>
      </p:sp>
      <p:sp>
        <p:nvSpPr>
          <p:cNvPr id="33799" name="Line 6"/>
          <p:cNvSpPr>
            <a:spLocks noChangeShapeType="1"/>
          </p:cNvSpPr>
          <p:nvPr/>
        </p:nvSpPr>
        <p:spPr bwMode="auto">
          <a:xfrm>
            <a:off x="6248400" y="2819400"/>
            <a:ext cx="0" cy="1435100"/>
          </a:xfrm>
          <a:prstGeom prst="line">
            <a:avLst/>
          </a:prstGeom>
          <a:noFill/>
          <a:ln w="2857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800" name="Rectangle 7"/>
          <p:cNvSpPr>
            <a:spLocks noChangeArrowheads="1"/>
          </p:cNvSpPr>
          <p:nvPr/>
        </p:nvSpPr>
        <p:spPr bwMode="auto">
          <a:xfrm>
            <a:off x="4268788" y="1601788"/>
            <a:ext cx="2968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latin typeface="Arial" charset="0"/>
              </a:rPr>
              <a:t>6,000 Units Started</a:t>
            </a:r>
          </a:p>
        </p:txBody>
      </p:sp>
      <p:sp>
        <p:nvSpPr>
          <p:cNvPr id="33801" name="Rectangle 8"/>
          <p:cNvSpPr>
            <a:spLocks noChangeArrowheads="1"/>
          </p:cNvSpPr>
          <p:nvPr/>
        </p:nvSpPr>
        <p:spPr bwMode="auto">
          <a:xfrm>
            <a:off x="1449388" y="5030788"/>
            <a:ext cx="3502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latin typeface="Arial" charset="0"/>
              </a:rPr>
              <a:t>5,400 Units Completed</a:t>
            </a:r>
          </a:p>
        </p:txBody>
      </p:sp>
      <p:sp>
        <p:nvSpPr>
          <p:cNvPr id="161801" name="Rectangle 9"/>
          <p:cNvSpPr>
            <a:spLocks noChangeArrowheads="1"/>
          </p:cNvSpPr>
          <p:nvPr/>
        </p:nvSpPr>
        <p:spPr bwMode="auto">
          <a:xfrm>
            <a:off x="2743200" y="3248025"/>
            <a:ext cx="3578225" cy="69916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90000"/>
              </a:lnSpc>
              <a:spcBef>
                <a:spcPct val="50000"/>
              </a:spcBef>
              <a:defRPr/>
            </a:pPr>
            <a:r>
              <a:rPr lang="en-US" sz="2200" dirty="0">
                <a:effectLst>
                  <a:outerShdw blurRad="38100" dist="38100" dir="2700000" algn="tl">
                    <a:srgbClr val="C0C0C0"/>
                  </a:outerShdw>
                </a:effectLst>
                <a:latin typeface="Arial" charset="0"/>
              </a:rPr>
              <a:t>5,100 Units Started</a:t>
            </a:r>
            <a:br>
              <a:rPr lang="en-US" sz="2200" dirty="0">
                <a:effectLst>
                  <a:outerShdw blurRad="38100" dist="38100" dir="2700000" algn="tl">
                    <a:srgbClr val="C0C0C0"/>
                  </a:outerShdw>
                </a:effectLst>
                <a:latin typeface="Arial" charset="0"/>
              </a:rPr>
            </a:br>
            <a:r>
              <a:rPr lang="en-US" sz="2200" dirty="0">
                <a:effectLst>
                  <a:outerShdw blurRad="38100" dist="38100" dir="2700000" algn="tl">
                    <a:srgbClr val="C0C0C0"/>
                  </a:outerShdw>
                </a:effectLst>
                <a:latin typeface="Arial" charset="0"/>
              </a:rPr>
              <a:t>and Completed</a:t>
            </a:r>
          </a:p>
        </p:txBody>
      </p:sp>
      <p:sp>
        <p:nvSpPr>
          <p:cNvPr id="33803" name="Freeform 11"/>
          <p:cNvSpPr>
            <a:spLocks/>
          </p:cNvSpPr>
          <p:nvPr/>
        </p:nvSpPr>
        <p:spPr bwMode="auto">
          <a:xfrm>
            <a:off x="2895600" y="2073275"/>
            <a:ext cx="5945188" cy="593725"/>
          </a:xfrm>
          <a:custGeom>
            <a:avLst/>
            <a:gdLst>
              <a:gd name="T0" fmla="*/ 1006475 w 3745"/>
              <a:gd name="T1" fmla="*/ 204788 h 374"/>
              <a:gd name="T2" fmla="*/ 787400 w 3745"/>
              <a:gd name="T3" fmla="*/ 220663 h 374"/>
              <a:gd name="T4" fmla="*/ 577850 w 3745"/>
              <a:gd name="T5" fmla="*/ 252413 h 374"/>
              <a:gd name="T6" fmla="*/ 392113 w 3745"/>
              <a:gd name="T7" fmla="*/ 298450 h 374"/>
              <a:gd name="T8" fmla="*/ 239713 w 3745"/>
              <a:gd name="T9" fmla="*/ 355600 h 374"/>
              <a:gd name="T10" fmla="*/ 119063 w 3745"/>
              <a:gd name="T11" fmla="*/ 422275 h 374"/>
              <a:gd name="T12" fmla="*/ 41275 w 3745"/>
              <a:gd name="T13" fmla="*/ 495300 h 374"/>
              <a:gd name="T14" fmla="*/ 4763 w 3745"/>
              <a:gd name="T15" fmla="*/ 573088 h 374"/>
              <a:gd name="T16" fmla="*/ 6350 w 3745"/>
              <a:gd name="T17" fmla="*/ 560388 h 374"/>
              <a:gd name="T18" fmla="*/ 55563 w 3745"/>
              <a:gd name="T19" fmla="*/ 495300 h 374"/>
              <a:gd name="T20" fmla="*/ 139700 w 3745"/>
              <a:gd name="T21" fmla="*/ 436563 h 374"/>
              <a:gd name="T22" fmla="*/ 266700 w 3745"/>
              <a:gd name="T23" fmla="*/ 387350 h 374"/>
              <a:gd name="T24" fmla="*/ 420688 w 3745"/>
              <a:gd name="T25" fmla="*/ 350838 h 374"/>
              <a:gd name="T26" fmla="*/ 596900 w 3745"/>
              <a:gd name="T27" fmla="*/ 327025 h 374"/>
              <a:gd name="T28" fmla="*/ 779463 w 3745"/>
              <a:gd name="T29" fmla="*/ 317500 h 374"/>
              <a:gd name="T30" fmla="*/ 2386013 w 3745"/>
              <a:gd name="T31" fmla="*/ 315913 h 374"/>
              <a:gd name="T32" fmla="*/ 2551113 w 3745"/>
              <a:gd name="T33" fmla="*/ 298450 h 374"/>
              <a:gd name="T34" fmla="*/ 2701925 w 3745"/>
              <a:gd name="T35" fmla="*/ 268288 h 374"/>
              <a:gd name="T36" fmla="*/ 2825750 w 3745"/>
              <a:gd name="T37" fmla="*/ 225425 h 374"/>
              <a:gd name="T38" fmla="*/ 2913063 w 3745"/>
              <a:gd name="T39" fmla="*/ 173038 h 374"/>
              <a:gd name="T40" fmla="*/ 2957513 w 3745"/>
              <a:gd name="T41" fmla="*/ 112713 h 374"/>
              <a:gd name="T42" fmla="*/ 2974975 w 3745"/>
              <a:gd name="T43" fmla="*/ 79375 h 374"/>
              <a:gd name="T44" fmla="*/ 2982913 w 3745"/>
              <a:gd name="T45" fmla="*/ 112713 h 374"/>
              <a:gd name="T46" fmla="*/ 3028950 w 3745"/>
              <a:gd name="T47" fmla="*/ 173038 h 374"/>
              <a:gd name="T48" fmla="*/ 3117850 w 3745"/>
              <a:gd name="T49" fmla="*/ 225425 h 374"/>
              <a:gd name="T50" fmla="*/ 3240088 w 3745"/>
              <a:gd name="T51" fmla="*/ 268288 h 374"/>
              <a:gd name="T52" fmla="*/ 3389313 w 3745"/>
              <a:gd name="T53" fmla="*/ 298450 h 374"/>
              <a:gd name="T54" fmla="*/ 3556000 w 3745"/>
              <a:gd name="T55" fmla="*/ 315913 h 374"/>
              <a:gd name="T56" fmla="*/ 5162550 w 3745"/>
              <a:gd name="T57" fmla="*/ 317500 h 374"/>
              <a:gd name="T58" fmla="*/ 5346700 w 3745"/>
              <a:gd name="T59" fmla="*/ 327025 h 374"/>
              <a:gd name="T60" fmla="*/ 5521325 w 3745"/>
              <a:gd name="T61" fmla="*/ 350838 h 374"/>
              <a:gd name="T62" fmla="*/ 5673725 w 3745"/>
              <a:gd name="T63" fmla="*/ 387350 h 374"/>
              <a:gd name="T64" fmla="*/ 5800725 w 3745"/>
              <a:gd name="T65" fmla="*/ 436563 h 374"/>
              <a:gd name="T66" fmla="*/ 5886450 w 3745"/>
              <a:gd name="T67" fmla="*/ 495300 h 374"/>
              <a:gd name="T68" fmla="*/ 5935663 w 3745"/>
              <a:gd name="T69" fmla="*/ 560388 h 374"/>
              <a:gd name="T70" fmla="*/ 5938838 w 3745"/>
              <a:gd name="T71" fmla="*/ 573088 h 374"/>
              <a:gd name="T72" fmla="*/ 5903913 w 3745"/>
              <a:gd name="T73" fmla="*/ 495300 h 374"/>
              <a:gd name="T74" fmla="*/ 5822950 w 3745"/>
              <a:gd name="T75" fmla="*/ 422275 h 374"/>
              <a:gd name="T76" fmla="*/ 5700713 w 3745"/>
              <a:gd name="T77" fmla="*/ 355600 h 374"/>
              <a:gd name="T78" fmla="*/ 5548313 w 3745"/>
              <a:gd name="T79" fmla="*/ 298450 h 374"/>
              <a:gd name="T80" fmla="*/ 5365750 w 3745"/>
              <a:gd name="T81" fmla="*/ 252413 h 374"/>
              <a:gd name="T82" fmla="*/ 5156200 w 3745"/>
              <a:gd name="T83" fmla="*/ 220663 h 374"/>
              <a:gd name="T84" fmla="*/ 4938713 w 3745"/>
              <a:gd name="T85" fmla="*/ 204788 h 374"/>
              <a:gd name="T86" fmla="*/ 3532188 w 3745"/>
              <a:gd name="T87" fmla="*/ 200025 h 374"/>
              <a:gd name="T88" fmla="*/ 3373438 w 3745"/>
              <a:gd name="T89" fmla="*/ 193675 h 374"/>
              <a:gd name="T90" fmla="*/ 3232150 w 3745"/>
              <a:gd name="T91" fmla="*/ 169863 h 374"/>
              <a:gd name="T92" fmla="*/ 3113088 w 3745"/>
              <a:gd name="T93" fmla="*/ 133350 h 374"/>
              <a:gd name="T94" fmla="*/ 3028950 w 3745"/>
              <a:gd name="T95" fmla="*/ 85725 h 374"/>
              <a:gd name="T96" fmla="*/ 2982913 w 3745"/>
              <a:gd name="T97" fmla="*/ 31750 h 374"/>
              <a:gd name="T98" fmla="*/ 2974975 w 3745"/>
              <a:gd name="T99" fmla="*/ 0 h 374"/>
              <a:gd name="T100" fmla="*/ 2947988 w 3745"/>
              <a:gd name="T101" fmla="*/ 57150 h 374"/>
              <a:gd name="T102" fmla="*/ 2884488 w 3745"/>
              <a:gd name="T103" fmla="*/ 107950 h 374"/>
              <a:gd name="T104" fmla="*/ 2779713 w 3745"/>
              <a:gd name="T105" fmla="*/ 150813 h 374"/>
              <a:gd name="T106" fmla="*/ 2647950 w 3745"/>
              <a:gd name="T107" fmla="*/ 182563 h 374"/>
              <a:gd name="T108" fmla="*/ 2501900 w 3745"/>
              <a:gd name="T109" fmla="*/ 198438 h 374"/>
              <a:gd name="T110" fmla="*/ 2416175 w 3745"/>
              <a:gd name="T111" fmla="*/ 200025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126"/>
                </a:moveTo>
                <a:lnTo>
                  <a:pt x="634" y="129"/>
                </a:lnTo>
                <a:lnTo>
                  <a:pt x="565" y="133"/>
                </a:lnTo>
                <a:lnTo>
                  <a:pt x="496" y="139"/>
                </a:lnTo>
                <a:lnTo>
                  <a:pt x="428" y="148"/>
                </a:lnTo>
                <a:lnTo>
                  <a:pt x="364" y="159"/>
                </a:lnTo>
                <a:lnTo>
                  <a:pt x="304" y="173"/>
                </a:lnTo>
                <a:lnTo>
                  <a:pt x="247" y="188"/>
                </a:lnTo>
                <a:lnTo>
                  <a:pt x="197" y="205"/>
                </a:lnTo>
                <a:lnTo>
                  <a:pt x="151" y="224"/>
                </a:lnTo>
                <a:lnTo>
                  <a:pt x="110" y="244"/>
                </a:lnTo>
                <a:lnTo>
                  <a:pt x="75" y="266"/>
                </a:lnTo>
                <a:lnTo>
                  <a:pt x="46" y="288"/>
                </a:lnTo>
                <a:lnTo>
                  <a:pt x="26" y="312"/>
                </a:lnTo>
                <a:lnTo>
                  <a:pt x="9" y="337"/>
                </a:lnTo>
                <a:lnTo>
                  <a:pt x="3" y="361"/>
                </a:lnTo>
                <a:lnTo>
                  <a:pt x="0" y="373"/>
                </a:lnTo>
                <a:lnTo>
                  <a:pt x="4" y="353"/>
                </a:lnTo>
                <a:lnTo>
                  <a:pt x="15" y="333"/>
                </a:lnTo>
                <a:lnTo>
                  <a:pt x="35" y="312"/>
                </a:lnTo>
                <a:lnTo>
                  <a:pt x="58" y="294"/>
                </a:lnTo>
                <a:lnTo>
                  <a:pt x="88" y="275"/>
                </a:lnTo>
                <a:lnTo>
                  <a:pt x="127" y="259"/>
                </a:lnTo>
                <a:lnTo>
                  <a:pt x="168" y="244"/>
                </a:lnTo>
                <a:lnTo>
                  <a:pt x="215" y="232"/>
                </a:lnTo>
                <a:lnTo>
                  <a:pt x="265" y="221"/>
                </a:lnTo>
                <a:lnTo>
                  <a:pt x="321" y="212"/>
                </a:lnTo>
                <a:lnTo>
                  <a:pt x="376" y="206"/>
                </a:lnTo>
                <a:lnTo>
                  <a:pt x="433" y="202"/>
                </a:lnTo>
                <a:lnTo>
                  <a:pt x="491" y="200"/>
                </a:lnTo>
                <a:lnTo>
                  <a:pt x="1448" y="200"/>
                </a:lnTo>
                <a:lnTo>
                  <a:pt x="1503" y="199"/>
                </a:lnTo>
                <a:lnTo>
                  <a:pt x="1556" y="195"/>
                </a:lnTo>
                <a:lnTo>
                  <a:pt x="1607" y="188"/>
                </a:lnTo>
                <a:lnTo>
                  <a:pt x="1656" y="180"/>
                </a:lnTo>
                <a:lnTo>
                  <a:pt x="1702" y="169"/>
                </a:lnTo>
                <a:lnTo>
                  <a:pt x="1743" y="156"/>
                </a:lnTo>
                <a:lnTo>
                  <a:pt x="1780" y="142"/>
                </a:lnTo>
                <a:lnTo>
                  <a:pt x="1811" y="126"/>
                </a:lnTo>
                <a:lnTo>
                  <a:pt x="1835" y="109"/>
                </a:lnTo>
                <a:lnTo>
                  <a:pt x="1852" y="90"/>
                </a:lnTo>
                <a:lnTo>
                  <a:pt x="1863" y="71"/>
                </a:lnTo>
                <a:lnTo>
                  <a:pt x="1870" y="52"/>
                </a:lnTo>
                <a:lnTo>
                  <a:pt x="1874" y="50"/>
                </a:lnTo>
                <a:lnTo>
                  <a:pt x="1874" y="52"/>
                </a:lnTo>
                <a:lnTo>
                  <a:pt x="1879" y="71"/>
                </a:lnTo>
                <a:lnTo>
                  <a:pt x="1890" y="90"/>
                </a:lnTo>
                <a:lnTo>
                  <a:pt x="1908" y="109"/>
                </a:lnTo>
                <a:lnTo>
                  <a:pt x="1933" y="126"/>
                </a:lnTo>
                <a:lnTo>
                  <a:pt x="1964" y="142"/>
                </a:lnTo>
                <a:lnTo>
                  <a:pt x="2000" y="156"/>
                </a:lnTo>
                <a:lnTo>
                  <a:pt x="2041" y="169"/>
                </a:lnTo>
                <a:lnTo>
                  <a:pt x="2087" y="180"/>
                </a:lnTo>
                <a:lnTo>
                  <a:pt x="2135" y="188"/>
                </a:lnTo>
                <a:lnTo>
                  <a:pt x="2186" y="195"/>
                </a:lnTo>
                <a:lnTo>
                  <a:pt x="2240" y="199"/>
                </a:lnTo>
                <a:lnTo>
                  <a:pt x="2296" y="200"/>
                </a:lnTo>
                <a:lnTo>
                  <a:pt x="3252" y="200"/>
                </a:lnTo>
                <a:lnTo>
                  <a:pt x="3308" y="202"/>
                </a:lnTo>
                <a:lnTo>
                  <a:pt x="3368" y="206"/>
                </a:lnTo>
                <a:lnTo>
                  <a:pt x="3424" y="212"/>
                </a:lnTo>
                <a:lnTo>
                  <a:pt x="3478" y="221"/>
                </a:lnTo>
                <a:lnTo>
                  <a:pt x="3527" y="232"/>
                </a:lnTo>
                <a:lnTo>
                  <a:pt x="3574" y="244"/>
                </a:lnTo>
                <a:lnTo>
                  <a:pt x="3616" y="259"/>
                </a:lnTo>
                <a:lnTo>
                  <a:pt x="3654" y="275"/>
                </a:lnTo>
                <a:lnTo>
                  <a:pt x="3684" y="294"/>
                </a:lnTo>
                <a:lnTo>
                  <a:pt x="3708" y="312"/>
                </a:lnTo>
                <a:lnTo>
                  <a:pt x="3727" y="333"/>
                </a:lnTo>
                <a:lnTo>
                  <a:pt x="3739" y="353"/>
                </a:lnTo>
                <a:lnTo>
                  <a:pt x="3744" y="373"/>
                </a:lnTo>
                <a:lnTo>
                  <a:pt x="3741" y="361"/>
                </a:lnTo>
                <a:lnTo>
                  <a:pt x="3733" y="337"/>
                </a:lnTo>
                <a:lnTo>
                  <a:pt x="3719" y="312"/>
                </a:lnTo>
                <a:lnTo>
                  <a:pt x="3696" y="288"/>
                </a:lnTo>
                <a:lnTo>
                  <a:pt x="3668" y="266"/>
                </a:lnTo>
                <a:lnTo>
                  <a:pt x="3631" y="244"/>
                </a:lnTo>
                <a:lnTo>
                  <a:pt x="3591" y="224"/>
                </a:lnTo>
                <a:lnTo>
                  <a:pt x="3546" y="205"/>
                </a:lnTo>
                <a:lnTo>
                  <a:pt x="3495" y="188"/>
                </a:lnTo>
                <a:lnTo>
                  <a:pt x="3439" y="173"/>
                </a:lnTo>
                <a:lnTo>
                  <a:pt x="3380" y="159"/>
                </a:lnTo>
                <a:lnTo>
                  <a:pt x="3315" y="148"/>
                </a:lnTo>
                <a:lnTo>
                  <a:pt x="3248" y="139"/>
                </a:lnTo>
                <a:lnTo>
                  <a:pt x="3179" y="133"/>
                </a:lnTo>
                <a:lnTo>
                  <a:pt x="3111" y="129"/>
                </a:lnTo>
                <a:lnTo>
                  <a:pt x="3039" y="126"/>
                </a:lnTo>
                <a:lnTo>
                  <a:pt x="2225" y="126"/>
                </a:lnTo>
                <a:lnTo>
                  <a:pt x="2174" y="125"/>
                </a:lnTo>
                <a:lnTo>
                  <a:pt x="2125" y="122"/>
                </a:lnTo>
                <a:lnTo>
                  <a:pt x="2082" y="115"/>
                </a:lnTo>
                <a:lnTo>
                  <a:pt x="2036" y="107"/>
                </a:lnTo>
                <a:lnTo>
                  <a:pt x="1998" y="97"/>
                </a:lnTo>
                <a:lnTo>
                  <a:pt x="1961" y="84"/>
                </a:lnTo>
                <a:lnTo>
                  <a:pt x="1933" y="70"/>
                </a:lnTo>
                <a:lnTo>
                  <a:pt x="1908" y="54"/>
                </a:lnTo>
                <a:lnTo>
                  <a:pt x="1890" y="38"/>
                </a:lnTo>
                <a:lnTo>
                  <a:pt x="1879" y="20"/>
                </a:lnTo>
                <a:lnTo>
                  <a:pt x="1874" y="2"/>
                </a:lnTo>
                <a:lnTo>
                  <a:pt x="1874" y="0"/>
                </a:lnTo>
                <a:lnTo>
                  <a:pt x="1868" y="18"/>
                </a:lnTo>
                <a:lnTo>
                  <a:pt x="1857" y="36"/>
                </a:lnTo>
                <a:lnTo>
                  <a:pt x="1839" y="52"/>
                </a:lnTo>
                <a:lnTo>
                  <a:pt x="1817" y="68"/>
                </a:lnTo>
                <a:lnTo>
                  <a:pt x="1786" y="82"/>
                </a:lnTo>
                <a:lnTo>
                  <a:pt x="1751" y="95"/>
                </a:lnTo>
                <a:lnTo>
                  <a:pt x="1714" y="106"/>
                </a:lnTo>
                <a:lnTo>
                  <a:pt x="1668" y="115"/>
                </a:lnTo>
                <a:lnTo>
                  <a:pt x="1624" y="121"/>
                </a:lnTo>
                <a:lnTo>
                  <a:pt x="1576" y="125"/>
                </a:lnTo>
                <a:lnTo>
                  <a:pt x="1528" y="126"/>
                </a:lnTo>
                <a:lnTo>
                  <a:pt x="1522" y="126"/>
                </a:lnTo>
                <a:lnTo>
                  <a:pt x="703" y="126"/>
                </a:lnTo>
              </a:path>
            </a:pathLst>
          </a:custGeom>
          <a:solidFill>
            <a:srgbClr val="FF0000"/>
          </a:solidFill>
          <a:ln w="12700" cap="rnd" cmpd="sng">
            <a:solidFill>
              <a:schemeClr val="tx1"/>
            </a:solidFill>
            <a:prstDash val="solid"/>
            <a:round/>
            <a:headEnd type="none" w="med" len="med"/>
            <a:tailEnd type="none" w="med" len="med"/>
          </a:ln>
          <a:effectLst>
            <a:outerShdw dist="53882" dir="2700000" algn="ctr" rotWithShape="0">
              <a:schemeClr val="tx1"/>
            </a:outerShdw>
          </a:effectLst>
        </p:spPr>
        <p:txBody>
          <a:bodyPr/>
          <a:lstStyle/>
          <a:p>
            <a:endParaRPr lang="en-US"/>
          </a:p>
        </p:txBody>
      </p:sp>
      <p:sp>
        <p:nvSpPr>
          <p:cNvPr id="33804" name="Rectangle 1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Weighted Average Method</a:t>
            </a:r>
          </a:p>
        </p:txBody>
      </p:sp>
      <p:sp>
        <p:nvSpPr>
          <p:cNvPr id="161805" name="Rectangle 13"/>
          <p:cNvSpPr>
            <a:spLocks noChangeArrowheads="1"/>
          </p:cNvSpPr>
          <p:nvPr/>
        </p:nvSpPr>
        <p:spPr bwMode="auto">
          <a:xfrm>
            <a:off x="838200" y="1295400"/>
            <a:ext cx="2819400" cy="685800"/>
          </a:xfrm>
          <a:prstGeom prst="rect">
            <a:avLst/>
          </a:prstGeom>
          <a:solidFill>
            <a:schemeClr val="accent2"/>
          </a:solidFill>
          <a:ln w="9525">
            <a:solidFill>
              <a:srgbClr val="006600"/>
            </a:solidFill>
            <a:miter lim="800000"/>
            <a:headEnd/>
            <a:tailEnd/>
          </a:ln>
          <a:effectLst>
            <a:outerShdw dist="53882" dir="2700000" algn="ctr" rotWithShape="0">
              <a:schemeClr val="tx1"/>
            </a:outerShdw>
          </a:effectLst>
        </p:spPr>
        <p:txBody>
          <a:bodyPr wrap="none" anchor="ctr"/>
          <a:lstStyle/>
          <a:p>
            <a:pPr algn="ctr">
              <a:defRPr/>
            </a:pPr>
            <a:r>
              <a:rPr lang="en-US" sz="4000">
                <a:solidFill>
                  <a:schemeClr val="bg1"/>
                </a:solidFill>
                <a:effectLst>
                  <a:outerShdw blurRad="38100" dist="38100" dir="2700000" algn="tl">
                    <a:srgbClr val="000000"/>
                  </a:outerShdw>
                </a:effectLst>
              </a:rPr>
              <a:t>Materials</a:t>
            </a:r>
          </a:p>
        </p:txBody>
      </p:sp>
      <p:sp>
        <p:nvSpPr>
          <p:cNvPr id="33806" name="Rectangle 14"/>
          <p:cNvSpPr>
            <a:spLocks noChangeArrowheads="1"/>
          </p:cNvSpPr>
          <p:nvPr/>
        </p:nvSpPr>
        <p:spPr bwMode="auto">
          <a:xfrm>
            <a:off x="1449388" y="5030788"/>
            <a:ext cx="3502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latin typeface="Arial" charset="0"/>
              </a:rPr>
              <a:t>5,400 Units Completed</a:t>
            </a:r>
          </a:p>
        </p:txBody>
      </p:sp>
      <p:sp>
        <p:nvSpPr>
          <p:cNvPr id="33807" name="Rectangle 17"/>
          <p:cNvSpPr>
            <a:spLocks noChangeArrowheads="1"/>
          </p:cNvSpPr>
          <p:nvPr/>
        </p:nvSpPr>
        <p:spPr bwMode="auto">
          <a:xfrm>
            <a:off x="1449388" y="5403850"/>
            <a:ext cx="7388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latin typeface="Arial" charset="0"/>
              </a:rPr>
              <a:t>   540 Equivalent Units</a:t>
            </a:r>
          </a:p>
        </p:txBody>
      </p:sp>
      <p:sp>
        <p:nvSpPr>
          <p:cNvPr id="161810" name="Rectangle 18"/>
          <p:cNvSpPr>
            <a:spLocks noChangeArrowheads="1"/>
          </p:cNvSpPr>
          <p:nvPr/>
        </p:nvSpPr>
        <p:spPr bwMode="auto">
          <a:xfrm>
            <a:off x="5410200" y="5224463"/>
            <a:ext cx="1978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sz="2400" b="1">
                <a:solidFill>
                  <a:srgbClr val="0000CC"/>
                </a:solidFill>
                <a:effectLst>
                  <a:outerShdw blurRad="38100" dist="38100" dir="2700000" algn="tl">
                    <a:srgbClr val="C0C0C0"/>
                  </a:outerShdw>
                </a:effectLst>
                <a:latin typeface="Arial" charset="0"/>
              </a:rPr>
              <a:t>900 × 60%</a:t>
            </a:r>
          </a:p>
        </p:txBody>
      </p:sp>
      <p:sp>
        <p:nvSpPr>
          <p:cNvPr id="33809" name="Rectangle 19"/>
          <p:cNvSpPr>
            <a:spLocks noChangeArrowheads="1"/>
          </p:cNvSpPr>
          <p:nvPr/>
        </p:nvSpPr>
        <p:spPr bwMode="auto">
          <a:xfrm>
            <a:off x="1449388" y="5792788"/>
            <a:ext cx="6550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rgbClr val="006600"/>
                </a:solidFill>
                <a:latin typeface="Arial" charset="0"/>
              </a:rPr>
              <a:t>5,940 Equivalent units</a:t>
            </a:r>
            <a:br>
              <a:rPr lang="en-US" sz="2400" b="1">
                <a:solidFill>
                  <a:srgbClr val="006600"/>
                </a:solidFill>
                <a:latin typeface="Arial" charset="0"/>
              </a:rPr>
            </a:br>
            <a:r>
              <a:rPr lang="en-US" sz="2400" b="1">
                <a:solidFill>
                  <a:srgbClr val="006600"/>
                </a:solidFill>
                <a:latin typeface="Arial" charset="0"/>
              </a:rPr>
              <a:t>          of production</a:t>
            </a:r>
          </a:p>
        </p:txBody>
      </p:sp>
      <p:sp>
        <p:nvSpPr>
          <p:cNvPr id="33810" name="Line 20"/>
          <p:cNvSpPr>
            <a:spLocks noChangeShapeType="1"/>
          </p:cNvSpPr>
          <p:nvPr/>
        </p:nvSpPr>
        <p:spPr bwMode="auto">
          <a:xfrm>
            <a:off x="1530350" y="5791200"/>
            <a:ext cx="31115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811" name="Freeform 21"/>
          <p:cNvSpPr>
            <a:spLocks/>
          </p:cNvSpPr>
          <p:nvPr/>
        </p:nvSpPr>
        <p:spPr bwMode="auto">
          <a:xfrm>
            <a:off x="379413" y="4360863"/>
            <a:ext cx="5945187" cy="593725"/>
          </a:xfrm>
          <a:custGeom>
            <a:avLst/>
            <a:gdLst>
              <a:gd name="T0" fmla="*/ 1006475 w 3745"/>
              <a:gd name="T1" fmla="*/ 387350 h 374"/>
              <a:gd name="T2" fmla="*/ 787400 w 3745"/>
              <a:gd name="T3" fmla="*/ 371475 h 374"/>
              <a:gd name="T4" fmla="*/ 577850 w 3745"/>
              <a:gd name="T5" fmla="*/ 339725 h 374"/>
              <a:gd name="T6" fmla="*/ 392112 w 3745"/>
              <a:gd name="T7" fmla="*/ 293688 h 374"/>
              <a:gd name="T8" fmla="*/ 239712 w 3745"/>
              <a:gd name="T9" fmla="*/ 236538 h 374"/>
              <a:gd name="T10" fmla="*/ 119062 w 3745"/>
              <a:gd name="T11" fmla="*/ 169863 h 374"/>
              <a:gd name="T12" fmla="*/ 41275 w 3745"/>
              <a:gd name="T13" fmla="*/ 96838 h 374"/>
              <a:gd name="T14" fmla="*/ 4762 w 3745"/>
              <a:gd name="T15" fmla="*/ 19050 h 374"/>
              <a:gd name="T16" fmla="*/ 6350 w 3745"/>
              <a:gd name="T17" fmla="*/ 31750 h 374"/>
              <a:gd name="T18" fmla="*/ 55562 w 3745"/>
              <a:gd name="T19" fmla="*/ 96838 h 374"/>
              <a:gd name="T20" fmla="*/ 139700 w 3745"/>
              <a:gd name="T21" fmla="*/ 155575 h 374"/>
              <a:gd name="T22" fmla="*/ 266700 w 3745"/>
              <a:gd name="T23" fmla="*/ 204788 h 374"/>
              <a:gd name="T24" fmla="*/ 420687 w 3745"/>
              <a:gd name="T25" fmla="*/ 241300 h 374"/>
              <a:gd name="T26" fmla="*/ 596900 w 3745"/>
              <a:gd name="T27" fmla="*/ 265113 h 374"/>
              <a:gd name="T28" fmla="*/ 779462 w 3745"/>
              <a:gd name="T29" fmla="*/ 274638 h 374"/>
              <a:gd name="T30" fmla="*/ 2386012 w 3745"/>
              <a:gd name="T31" fmla="*/ 276225 h 374"/>
              <a:gd name="T32" fmla="*/ 2551112 w 3745"/>
              <a:gd name="T33" fmla="*/ 293688 h 374"/>
              <a:gd name="T34" fmla="*/ 2701925 w 3745"/>
              <a:gd name="T35" fmla="*/ 323850 h 374"/>
              <a:gd name="T36" fmla="*/ 2825750 w 3745"/>
              <a:gd name="T37" fmla="*/ 366713 h 374"/>
              <a:gd name="T38" fmla="*/ 2913062 w 3745"/>
              <a:gd name="T39" fmla="*/ 419100 h 374"/>
              <a:gd name="T40" fmla="*/ 2957512 w 3745"/>
              <a:gd name="T41" fmla="*/ 479425 h 374"/>
              <a:gd name="T42" fmla="*/ 2974975 w 3745"/>
              <a:gd name="T43" fmla="*/ 512763 h 374"/>
              <a:gd name="T44" fmla="*/ 2982912 w 3745"/>
              <a:gd name="T45" fmla="*/ 479425 h 374"/>
              <a:gd name="T46" fmla="*/ 3028950 w 3745"/>
              <a:gd name="T47" fmla="*/ 419100 h 374"/>
              <a:gd name="T48" fmla="*/ 3117850 w 3745"/>
              <a:gd name="T49" fmla="*/ 366713 h 374"/>
              <a:gd name="T50" fmla="*/ 3240087 w 3745"/>
              <a:gd name="T51" fmla="*/ 323850 h 374"/>
              <a:gd name="T52" fmla="*/ 3389312 w 3745"/>
              <a:gd name="T53" fmla="*/ 293688 h 374"/>
              <a:gd name="T54" fmla="*/ 3556000 w 3745"/>
              <a:gd name="T55" fmla="*/ 276225 h 374"/>
              <a:gd name="T56" fmla="*/ 5162550 w 3745"/>
              <a:gd name="T57" fmla="*/ 274638 h 374"/>
              <a:gd name="T58" fmla="*/ 5346700 w 3745"/>
              <a:gd name="T59" fmla="*/ 265113 h 374"/>
              <a:gd name="T60" fmla="*/ 5521325 w 3745"/>
              <a:gd name="T61" fmla="*/ 241300 h 374"/>
              <a:gd name="T62" fmla="*/ 5673725 w 3745"/>
              <a:gd name="T63" fmla="*/ 204788 h 374"/>
              <a:gd name="T64" fmla="*/ 5800725 w 3745"/>
              <a:gd name="T65" fmla="*/ 155575 h 374"/>
              <a:gd name="T66" fmla="*/ 5886450 w 3745"/>
              <a:gd name="T67" fmla="*/ 96838 h 374"/>
              <a:gd name="T68" fmla="*/ 5935662 w 3745"/>
              <a:gd name="T69" fmla="*/ 31750 h 374"/>
              <a:gd name="T70" fmla="*/ 5938837 w 3745"/>
              <a:gd name="T71" fmla="*/ 19050 h 374"/>
              <a:gd name="T72" fmla="*/ 5903912 w 3745"/>
              <a:gd name="T73" fmla="*/ 96838 h 374"/>
              <a:gd name="T74" fmla="*/ 5822950 w 3745"/>
              <a:gd name="T75" fmla="*/ 169863 h 374"/>
              <a:gd name="T76" fmla="*/ 5700712 w 3745"/>
              <a:gd name="T77" fmla="*/ 236538 h 374"/>
              <a:gd name="T78" fmla="*/ 5548312 w 3745"/>
              <a:gd name="T79" fmla="*/ 293688 h 374"/>
              <a:gd name="T80" fmla="*/ 5365750 w 3745"/>
              <a:gd name="T81" fmla="*/ 339725 h 374"/>
              <a:gd name="T82" fmla="*/ 5156200 w 3745"/>
              <a:gd name="T83" fmla="*/ 371475 h 374"/>
              <a:gd name="T84" fmla="*/ 4938712 w 3745"/>
              <a:gd name="T85" fmla="*/ 387350 h 374"/>
              <a:gd name="T86" fmla="*/ 3532187 w 3745"/>
              <a:gd name="T87" fmla="*/ 392113 h 374"/>
              <a:gd name="T88" fmla="*/ 3373437 w 3745"/>
              <a:gd name="T89" fmla="*/ 398463 h 374"/>
              <a:gd name="T90" fmla="*/ 3232150 w 3745"/>
              <a:gd name="T91" fmla="*/ 422275 h 374"/>
              <a:gd name="T92" fmla="*/ 3113087 w 3745"/>
              <a:gd name="T93" fmla="*/ 458788 h 374"/>
              <a:gd name="T94" fmla="*/ 3028950 w 3745"/>
              <a:gd name="T95" fmla="*/ 506413 h 374"/>
              <a:gd name="T96" fmla="*/ 2982912 w 3745"/>
              <a:gd name="T97" fmla="*/ 560388 h 374"/>
              <a:gd name="T98" fmla="*/ 2974975 w 3745"/>
              <a:gd name="T99" fmla="*/ 592138 h 374"/>
              <a:gd name="T100" fmla="*/ 2947987 w 3745"/>
              <a:gd name="T101" fmla="*/ 534988 h 374"/>
              <a:gd name="T102" fmla="*/ 2884487 w 3745"/>
              <a:gd name="T103" fmla="*/ 484188 h 374"/>
              <a:gd name="T104" fmla="*/ 2779712 w 3745"/>
              <a:gd name="T105" fmla="*/ 441325 h 374"/>
              <a:gd name="T106" fmla="*/ 2647950 w 3745"/>
              <a:gd name="T107" fmla="*/ 409575 h 374"/>
              <a:gd name="T108" fmla="*/ 2501900 w 3745"/>
              <a:gd name="T109" fmla="*/ 393700 h 374"/>
              <a:gd name="T110" fmla="*/ 2416175 w 3745"/>
              <a:gd name="T111" fmla="*/ 392113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247"/>
                </a:moveTo>
                <a:lnTo>
                  <a:pt x="634" y="244"/>
                </a:lnTo>
                <a:lnTo>
                  <a:pt x="565" y="240"/>
                </a:lnTo>
                <a:lnTo>
                  <a:pt x="496" y="234"/>
                </a:lnTo>
                <a:lnTo>
                  <a:pt x="428" y="225"/>
                </a:lnTo>
                <a:lnTo>
                  <a:pt x="364" y="214"/>
                </a:lnTo>
                <a:lnTo>
                  <a:pt x="304" y="200"/>
                </a:lnTo>
                <a:lnTo>
                  <a:pt x="247" y="185"/>
                </a:lnTo>
                <a:lnTo>
                  <a:pt x="197" y="168"/>
                </a:lnTo>
                <a:lnTo>
                  <a:pt x="151" y="149"/>
                </a:lnTo>
                <a:lnTo>
                  <a:pt x="110" y="129"/>
                </a:lnTo>
                <a:lnTo>
                  <a:pt x="75" y="107"/>
                </a:lnTo>
                <a:lnTo>
                  <a:pt x="46" y="85"/>
                </a:lnTo>
                <a:lnTo>
                  <a:pt x="26" y="61"/>
                </a:lnTo>
                <a:lnTo>
                  <a:pt x="9" y="36"/>
                </a:lnTo>
                <a:lnTo>
                  <a:pt x="3" y="12"/>
                </a:lnTo>
                <a:lnTo>
                  <a:pt x="0" y="0"/>
                </a:lnTo>
                <a:lnTo>
                  <a:pt x="4" y="20"/>
                </a:lnTo>
                <a:lnTo>
                  <a:pt x="15" y="40"/>
                </a:lnTo>
                <a:lnTo>
                  <a:pt x="35" y="61"/>
                </a:lnTo>
                <a:lnTo>
                  <a:pt x="58" y="79"/>
                </a:lnTo>
                <a:lnTo>
                  <a:pt x="88" y="98"/>
                </a:lnTo>
                <a:lnTo>
                  <a:pt x="127" y="114"/>
                </a:lnTo>
                <a:lnTo>
                  <a:pt x="168" y="129"/>
                </a:lnTo>
                <a:lnTo>
                  <a:pt x="215" y="141"/>
                </a:lnTo>
                <a:lnTo>
                  <a:pt x="265" y="152"/>
                </a:lnTo>
                <a:lnTo>
                  <a:pt x="321" y="161"/>
                </a:lnTo>
                <a:lnTo>
                  <a:pt x="376" y="167"/>
                </a:lnTo>
                <a:lnTo>
                  <a:pt x="433" y="171"/>
                </a:lnTo>
                <a:lnTo>
                  <a:pt x="491" y="173"/>
                </a:lnTo>
                <a:lnTo>
                  <a:pt x="1448" y="173"/>
                </a:lnTo>
                <a:lnTo>
                  <a:pt x="1503" y="174"/>
                </a:lnTo>
                <a:lnTo>
                  <a:pt x="1556" y="178"/>
                </a:lnTo>
                <a:lnTo>
                  <a:pt x="1607" y="185"/>
                </a:lnTo>
                <a:lnTo>
                  <a:pt x="1656" y="193"/>
                </a:lnTo>
                <a:lnTo>
                  <a:pt x="1702" y="204"/>
                </a:lnTo>
                <a:lnTo>
                  <a:pt x="1743" y="217"/>
                </a:lnTo>
                <a:lnTo>
                  <a:pt x="1780" y="231"/>
                </a:lnTo>
                <a:lnTo>
                  <a:pt x="1811" y="247"/>
                </a:lnTo>
                <a:lnTo>
                  <a:pt x="1835" y="264"/>
                </a:lnTo>
                <a:lnTo>
                  <a:pt x="1852" y="283"/>
                </a:lnTo>
                <a:lnTo>
                  <a:pt x="1863" y="302"/>
                </a:lnTo>
                <a:lnTo>
                  <a:pt x="1870" y="321"/>
                </a:lnTo>
                <a:lnTo>
                  <a:pt x="1874" y="323"/>
                </a:lnTo>
                <a:lnTo>
                  <a:pt x="1874" y="321"/>
                </a:lnTo>
                <a:lnTo>
                  <a:pt x="1879" y="302"/>
                </a:lnTo>
                <a:lnTo>
                  <a:pt x="1890" y="283"/>
                </a:lnTo>
                <a:lnTo>
                  <a:pt x="1908" y="264"/>
                </a:lnTo>
                <a:lnTo>
                  <a:pt x="1933" y="247"/>
                </a:lnTo>
                <a:lnTo>
                  <a:pt x="1964" y="231"/>
                </a:lnTo>
                <a:lnTo>
                  <a:pt x="2000" y="217"/>
                </a:lnTo>
                <a:lnTo>
                  <a:pt x="2041" y="204"/>
                </a:lnTo>
                <a:lnTo>
                  <a:pt x="2087" y="193"/>
                </a:lnTo>
                <a:lnTo>
                  <a:pt x="2135" y="185"/>
                </a:lnTo>
                <a:lnTo>
                  <a:pt x="2186" y="178"/>
                </a:lnTo>
                <a:lnTo>
                  <a:pt x="2240" y="174"/>
                </a:lnTo>
                <a:lnTo>
                  <a:pt x="2296" y="173"/>
                </a:lnTo>
                <a:lnTo>
                  <a:pt x="3252" y="173"/>
                </a:lnTo>
                <a:lnTo>
                  <a:pt x="3308" y="171"/>
                </a:lnTo>
                <a:lnTo>
                  <a:pt x="3368" y="167"/>
                </a:lnTo>
                <a:lnTo>
                  <a:pt x="3424" y="161"/>
                </a:lnTo>
                <a:lnTo>
                  <a:pt x="3478" y="152"/>
                </a:lnTo>
                <a:lnTo>
                  <a:pt x="3527" y="141"/>
                </a:lnTo>
                <a:lnTo>
                  <a:pt x="3574" y="129"/>
                </a:lnTo>
                <a:lnTo>
                  <a:pt x="3616" y="114"/>
                </a:lnTo>
                <a:lnTo>
                  <a:pt x="3654" y="98"/>
                </a:lnTo>
                <a:lnTo>
                  <a:pt x="3684" y="79"/>
                </a:lnTo>
                <a:lnTo>
                  <a:pt x="3708" y="61"/>
                </a:lnTo>
                <a:lnTo>
                  <a:pt x="3727" y="40"/>
                </a:lnTo>
                <a:lnTo>
                  <a:pt x="3739" y="20"/>
                </a:lnTo>
                <a:lnTo>
                  <a:pt x="3744" y="0"/>
                </a:lnTo>
                <a:lnTo>
                  <a:pt x="3741" y="12"/>
                </a:lnTo>
                <a:lnTo>
                  <a:pt x="3733" y="36"/>
                </a:lnTo>
                <a:lnTo>
                  <a:pt x="3719" y="61"/>
                </a:lnTo>
                <a:lnTo>
                  <a:pt x="3696" y="85"/>
                </a:lnTo>
                <a:lnTo>
                  <a:pt x="3668" y="107"/>
                </a:lnTo>
                <a:lnTo>
                  <a:pt x="3631" y="129"/>
                </a:lnTo>
                <a:lnTo>
                  <a:pt x="3591" y="149"/>
                </a:lnTo>
                <a:lnTo>
                  <a:pt x="3546" y="168"/>
                </a:lnTo>
                <a:lnTo>
                  <a:pt x="3495" y="185"/>
                </a:lnTo>
                <a:lnTo>
                  <a:pt x="3439" y="200"/>
                </a:lnTo>
                <a:lnTo>
                  <a:pt x="3380" y="214"/>
                </a:lnTo>
                <a:lnTo>
                  <a:pt x="3315" y="225"/>
                </a:lnTo>
                <a:lnTo>
                  <a:pt x="3248" y="234"/>
                </a:lnTo>
                <a:lnTo>
                  <a:pt x="3179" y="240"/>
                </a:lnTo>
                <a:lnTo>
                  <a:pt x="3111" y="244"/>
                </a:lnTo>
                <a:lnTo>
                  <a:pt x="3039" y="247"/>
                </a:lnTo>
                <a:lnTo>
                  <a:pt x="2225" y="247"/>
                </a:lnTo>
                <a:lnTo>
                  <a:pt x="2174" y="248"/>
                </a:lnTo>
                <a:lnTo>
                  <a:pt x="2125" y="251"/>
                </a:lnTo>
                <a:lnTo>
                  <a:pt x="2082" y="258"/>
                </a:lnTo>
                <a:lnTo>
                  <a:pt x="2036" y="266"/>
                </a:lnTo>
                <a:lnTo>
                  <a:pt x="1998" y="276"/>
                </a:lnTo>
                <a:lnTo>
                  <a:pt x="1961" y="289"/>
                </a:lnTo>
                <a:lnTo>
                  <a:pt x="1933" y="303"/>
                </a:lnTo>
                <a:lnTo>
                  <a:pt x="1908" y="319"/>
                </a:lnTo>
                <a:lnTo>
                  <a:pt x="1890" y="335"/>
                </a:lnTo>
                <a:lnTo>
                  <a:pt x="1879" y="353"/>
                </a:lnTo>
                <a:lnTo>
                  <a:pt x="1874" y="371"/>
                </a:lnTo>
                <a:lnTo>
                  <a:pt x="1874" y="373"/>
                </a:lnTo>
                <a:lnTo>
                  <a:pt x="1868" y="355"/>
                </a:lnTo>
                <a:lnTo>
                  <a:pt x="1857" y="337"/>
                </a:lnTo>
                <a:lnTo>
                  <a:pt x="1839" y="321"/>
                </a:lnTo>
                <a:lnTo>
                  <a:pt x="1817" y="305"/>
                </a:lnTo>
                <a:lnTo>
                  <a:pt x="1786" y="291"/>
                </a:lnTo>
                <a:lnTo>
                  <a:pt x="1751" y="278"/>
                </a:lnTo>
                <a:lnTo>
                  <a:pt x="1714" y="267"/>
                </a:lnTo>
                <a:lnTo>
                  <a:pt x="1668" y="258"/>
                </a:lnTo>
                <a:lnTo>
                  <a:pt x="1624" y="252"/>
                </a:lnTo>
                <a:lnTo>
                  <a:pt x="1576" y="248"/>
                </a:lnTo>
                <a:lnTo>
                  <a:pt x="1528" y="247"/>
                </a:lnTo>
                <a:lnTo>
                  <a:pt x="1522" y="247"/>
                </a:lnTo>
                <a:lnTo>
                  <a:pt x="703" y="247"/>
                </a:lnTo>
              </a:path>
            </a:pathLst>
          </a:custGeom>
          <a:solidFill>
            <a:srgbClr val="FF0000"/>
          </a:solidFill>
          <a:ln w="12700" cap="rnd" cmpd="sng">
            <a:solidFill>
              <a:schemeClr val="tx1"/>
            </a:solidFill>
            <a:prstDash val="solid"/>
            <a:round/>
            <a:headEnd type="none" w="med" len="med"/>
            <a:tailEnd type="none" w="med" len="med"/>
          </a:ln>
          <a:effectLst>
            <a:outerShdw dist="35921" dir="2700000" algn="ctr" rotWithShape="0">
              <a:schemeClr val="tx1"/>
            </a:outerShdw>
          </a:effectLst>
        </p:spPr>
        <p:txBody>
          <a:bodyPr/>
          <a:lstStyle/>
          <a:p>
            <a:endParaRPr lang="en-US"/>
          </a:p>
        </p:txBody>
      </p:sp>
    </p:spTree>
    <p:extLst>
      <p:ext uri="{BB962C8B-B14F-4D97-AF65-F5344CB8AC3E}">
        <p14:creationId xmlns:p14="http://schemas.microsoft.com/office/powerpoint/2010/main" xmlns="" val="3946297592"/>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9"/>
          <p:cNvSpPr>
            <a:spLocks noChangeArrowheads="1"/>
          </p:cNvSpPr>
          <p:nvPr/>
        </p:nvSpPr>
        <p:spPr bwMode="auto">
          <a:xfrm>
            <a:off x="4268788" y="1601788"/>
            <a:ext cx="29686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latin typeface="Arial" charset="0"/>
              </a:rPr>
              <a:t>6,000 Units Started</a:t>
            </a:r>
          </a:p>
        </p:txBody>
      </p:sp>
      <p:sp>
        <p:nvSpPr>
          <p:cNvPr id="34819" name="Rectangle 1030"/>
          <p:cNvSpPr>
            <a:spLocks noChangeArrowheads="1"/>
          </p:cNvSpPr>
          <p:nvPr/>
        </p:nvSpPr>
        <p:spPr bwMode="auto">
          <a:xfrm>
            <a:off x="1449388" y="5030788"/>
            <a:ext cx="3502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latin typeface="Arial" charset="0"/>
              </a:rPr>
              <a:t>5,400 Units Completed</a:t>
            </a:r>
          </a:p>
        </p:txBody>
      </p:sp>
      <p:sp>
        <p:nvSpPr>
          <p:cNvPr id="34820" name="Rectangle 1036"/>
          <p:cNvSpPr>
            <a:spLocks noChangeArrowheads="1"/>
          </p:cNvSpPr>
          <p:nvPr/>
        </p:nvSpPr>
        <p:spPr bwMode="auto">
          <a:xfrm>
            <a:off x="1449388" y="5403850"/>
            <a:ext cx="7388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latin typeface="Arial" charset="0"/>
              </a:rPr>
              <a:t>   270 Equivalent Units</a:t>
            </a:r>
          </a:p>
        </p:txBody>
      </p:sp>
      <p:sp>
        <p:nvSpPr>
          <p:cNvPr id="164877" name="Rectangle 1037"/>
          <p:cNvSpPr>
            <a:spLocks noChangeArrowheads="1"/>
          </p:cNvSpPr>
          <p:nvPr/>
        </p:nvSpPr>
        <p:spPr bwMode="auto">
          <a:xfrm>
            <a:off x="5451475" y="5241925"/>
            <a:ext cx="19780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sz="2400" b="1">
                <a:solidFill>
                  <a:srgbClr val="FF0000"/>
                </a:solidFill>
                <a:effectLst>
                  <a:outerShdw blurRad="38100" dist="38100" dir="2700000" algn="tl">
                    <a:srgbClr val="C0C0C0"/>
                  </a:outerShdw>
                </a:effectLst>
                <a:latin typeface="Arial" charset="0"/>
              </a:rPr>
              <a:t>900 × 30%</a:t>
            </a:r>
          </a:p>
        </p:txBody>
      </p:sp>
      <p:sp>
        <p:nvSpPr>
          <p:cNvPr id="34822" name="Line 1038"/>
          <p:cNvSpPr>
            <a:spLocks noChangeShapeType="1"/>
          </p:cNvSpPr>
          <p:nvPr/>
        </p:nvSpPr>
        <p:spPr bwMode="auto">
          <a:xfrm>
            <a:off x="1530350" y="5791200"/>
            <a:ext cx="3111500"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823" name="Rectangle 1039"/>
          <p:cNvSpPr>
            <a:spLocks noChangeArrowheads="1"/>
          </p:cNvSpPr>
          <p:nvPr/>
        </p:nvSpPr>
        <p:spPr bwMode="auto">
          <a:xfrm>
            <a:off x="1449388" y="5792788"/>
            <a:ext cx="6550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rgbClr val="006600"/>
                </a:solidFill>
                <a:latin typeface="Arial" charset="0"/>
              </a:rPr>
              <a:t>5,670 Equivalent units</a:t>
            </a:r>
            <a:br>
              <a:rPr lang="en-US" sz="2400" b="1">
                <a:solidFill>
                  <a:srgbClr val="006600"/>
                </a:solidFill>
                <a:latin typeface="Arial" charset="0"/>
              </a:rPr>
            </a:br>
            <a:r>
              <a:rPr lang="en-US" sz="2400" b="1">
                <a:solidFill>
                  <a:srgbClr val="006600"/>
                </a:solidFill>
                <a:latin typeface="Arial" charset="0"/>
              </a:rPr>
              <a:t>          of production</a:t>
            </a:r>
          </a:p>
        </p:txBody>
      </p:sp>
      <p:sp>
        <p:nvSpPr>
          <p:cNvPr id="34824" name="Rectangle 1042"/>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mtClean="0"/>
              <a:t>Weighted Average Method</a:t>
            </a:r>
          </a:p>
        </p:txBody>
      </p:sp>
      <p:sp>
        <p:nvSpPr>
          <p:cNvPr id="164883" name="Rectangle 1043"/>
          <p:cNvSpPr>
            <a:spLocks noChangeArrowheads="1"/>
          </p:cNvSpPr>
          <p:nvPr/>
        </p:nvSpPr>
        <p:spPr bwMode="auto">
          <a:xfrm>
            <a:off x="838200" y="1295400"/>
            <a:ext cx="2819400" cy="685800"/>
          </a:xfrm>
          <a:prstGeom prst="rect">
            <a:avLst/>
          </a:prstGeom>
          <a:solidFill>
            <a:srgbClr val="006600"/>
          </a:solidFill>
          <a:ln w="9525">
            <a:solidFill>
              <a:srgbClr val="006600"/>
            </a:solidFill>
            <a:miter lim="800000"/>
            <a:headEnd/>
            <a:tailEnd/>
          </a:ln>
          <a:effectLst>
            <a:outerShdw dist="53882" dir="2700000" algn="ctr" rotWithShape="0">
              <a:schemeClr val="tx1"/>
            </a:outerShdw>
          </a:effectLst>
        </p:spPr>
        <p:txBody>
          <a:bodyPr wrap="none" anchor="ctr"/>
          <a:lstStyle/>
          <a:p>
            <a:pPr algn="ctr">
              <a:defRPr/>
            </a:pPr>
            <a:r>
              <a:rPr lang="en-US" sz="4000">
                <a:solidFill>
                  <a:schemeClr val="bg1"/>
                </a:solidFill>
                <a:effectLst>
                  <a:outerShdw blurRad="38100" dist="38100" dir="2700000" algn="tl">
                    <a:srgbClr val="000000"/>
                  </a:outerShdw>
                </a:effectLst>
              </a:rPr>
              <a:t>Conversion</a:t>
            </a:r>
          </a:p>
        </p:txBody>
      </p:sp>
      <p:sp>
        <p:nvSpPr>
          <p:cNvPr id="34826" name="Rectangle 1044"/>
          <p:cNvSpPr>
            <a:spLocks noChangeArrowheads="1"/>
          </p:cNvSpPr>
          <p:nvPr/>
        </p:nvSpPr>
        <p:spPr bwMode="auto">
          <a:xfrm>
            <a:off x="533400" y="2806700"/>
            <a:ext cx="8293100" cy="1447800"/>
          </a:xfrm>
          <a:prstGeom prst="rect">
            <a:avLst/>
          </a:prstGeom>
          <a:solidFill>
            <a:schemeClr val="accent2"/>
          </a:solidFill>
          <a:ln w="28575">
            <a:solidFill>
              <a:schemeClr val="accent2"/>
            </a:solidFill>
            <a:miter lim="800000"/>
            <a:headEnd/>
            <a:tailEnd/>
          </a:ln>
          <a:effectLst>
            <a:outerShdw dist="53882" dir="2700000" algn="ctr" rotWithShape="0">
              <a:schemeClr val="tx1"/>
            </a:outerShdw>
          </a:effectLst>
        </p:spPr>
        <p:txBody>
          <a:bodyPr wrap="none" anchor="ctr"/>
          <a:lstStyle/>
          <a:p>
            <a:pPr algn="ctr"/>
            <a:endParaRPr lang="en-US">
              <a:solidFill>
                <a:schemeClr val="accent2"/>
              </a:solidFill>
            </a:endParaRPr>
          </a:p>
        </p:txBody>
      </p:sp>
      <p:sp>
        <p:nvSpPr>
          <p:cNvPr id="164885" name="Rectangle 1045"/>
          <p:cNvSpPr>
            <a:spLocks noChangeArrowheads="1"/>
          </p:cNvSpPr>
          <p:nvPr/>
        </p:nvSpPr>
        <p:spPr bwMode="auto">
          <a:xfrm>
            <a:off x="384175" y="2927350"/>
            <a:ext cx="2663825" cy="13085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90000"/>
              </a:lnSpc>
              <a:spcBef>
                <a:spcPct val="50000"/>
              </a:spcBef>
              <a:defRPr/>
            </a:pPr>
            <a:r>
              <a:rPr lang="en-US" sz="2200" dirty="0">
                <a:solidFill>
                  <a:schemeClr val="bg1"/>
                </a:solidFill>
                <a:latin typeface="Arial" charset="0"/>
              </a:rPr>
              <a:t>Beginning</a:t>
            </a:r>
            <a:br>
              <a:rPr lang="en-US" sz="2200" dirty="0">
                <a:solidFill>
                  <a:schemeClr val="bg1"/>
                </a:solidFill>
                <a:latin typeface="Arial" charset="0"/>
              </a:rPr>
            </a:br>
            <a:r>
              <a:rPr lang="en-US" sz="2200" dirty="0">
                <a:solidFill>
                  <a:schemeClr val="bg1"/>
                </a:solidFill>
                <a:latin typeface="Arial" charset="0"/>
              </a:rPr>
              <a:t>Work in Process</a:t>
            </a:r>
            <a:br>
              <a:rPr lang="en-US" sz="2200" dirty="0">
                <a:solidFill>
                  <a:schemeClr val="bg1"/>
                </a:solidFill>
                <a:latin typeface="Arial" charset="0"/>
              </a:rPr>
            </a:br>
            <a:r>
              <a:rPr lang="en-US" sz="2200" dirty="0">
                <a:solidFill>
                  <a:schemeClr val="bg1"/>
                </a:solidFill>
                <a:latin typeface="Arial" charset="0"/>
              </a:rPr>
              <a:t>300 Units</a:t>
            </a:r>
            <a:br>
              <a:rPr lang="en-US" sz="2200" dirty="0">
                <a:solidFill>
                  <a:schemeClr val="bg1"/>
                </a:solidFill>
                <a:latin typeface="Arial" charset="0"/>
              </a:rPr>
            </a:br>
            <a:r>
              <a:rPr lang="en-US" sz="2200" dirty="0">
                <a:solidFill>
                  <a:schemeClr val="bg1"/>
                </a:solidFill>
                <a:latin typeface="Arial" charset="0"/>
              </a:rPr>
              <a:t>40% Complete</a:t>
            </a:r>
          </a:p>
        </p:txBody>
      </p:sp>
      <p:sp>
        <p:nvSpPr>
          <p:cNvPr id="34828" name="Line 1046"/>
          <p:cNvSpPr>
            <a:spLocks noChangeShapeType="1"/>
          </p:cNvSpPr>
          <p:nvPr/>
        </p:nvSpPr>
        <p:spPr bwMode="auto">
          <a:xfrm>
            <a:off x="2895600" y="2819400"/>
            <a:ext cx="0" cy="1435100"/>
          </a:xfrm>
          <a:prstGeom prst="line">
            <a:avLst/>
          </a:prstGeom>
          <a:noFill/>
          <a:ln w="2857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4887" name="Rectangle 1047"/>
          <p:cNvSpPr>
            <a:spLocks noChangeArrowheads="1"/>
          </p:cNvSpPr>
          <p:nvPr/>
        </p:nvSpPr>
        <p:spPr bwMode="auto">
          <a:xfrm>
            <a:off x="6326188" y="2873375"/>
            <a:ext cx="2587625" cy="13085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90000"/>
              </a:lnSpc>
              <a:spcBef>
                <a:spcPct val="50000"/>
              </a:spcBef>
              <a:defRPr/>
            </a:pPr>
            <a:r>
              <a:rPr lang="en-US" sz="2200" dirty="0">
                <a:solidFill>
                  <a:schemeClr val="bg1"/>
                </a:solidFill>
                <a:latin typeface="Arial" charset="0"/>
              </a:rPr>
              <a:t>Ending</a:t>
            </a:r>
            <a:br>
              <a:rPr lang="en-US" sz="2200" dirty="0">
                <a:solidFill>
                  <a:schemeClr val="bg1"/>
                </a:solidFill>
                <a:latin typeface="Arial" charset="0"/>
              </a:rPr>
            </a:br>
            <a:r>
              <a:rPr lang="en-US" sz="2200" dirty="0">
                <a:solidFill>
                  <a:schemeClr val="bg1"/>
                </a:solidFill>
                <a:latin typeface="Arial" charset="0"/>
              </a:rPr>
              <a:t>Work in Process</a:t>
            </a:r>
            <a:br>
              <a:rPr lang="en-US" sz="2200" dirty="0">
                <a:solidFill>
                  <a:schemeClr val="bg1"/>
                </a:solidFill>
                <a:latin typeface="Arial" charset="0"/>
              </a:rPr>
            </a:br>
            <a:r>
              <a:rPr lang="en-US" sz="2200" dirty="0">
                <a:solidFill>
                  <a:schemeClr val="bg1"/>
                </a:solidFill>
                <a:latin typeface="Arial" charset="0"/>
              </a:rPr>
              <a:t>900 Units</a:t>
            </a:r>
            <a:br>
              <a:rPr lang="en-US" sz="2200" dirty="0">
                <a:solidFill>
                  <a:schemeClr val="bg1"/>
                </a:solidFill>
                <a:latin typeface="Arial" charset="0"/>
              </a:rPr>
            </a:br>
            <a:r>
              <a:rPr lang="en-US" sz="2200" dirty="0">
                <a:solidFill>
                  <a:schemeClr val="bg1"/>
                </a:solidFill>
                <a:latin typeface="Arial" charset="0"/>
              </a:rPr>
              <a:t>30% Complete</a:t>
            </a:r>
          </a:p>
        </p:txBody>
      </p:sp>
      <p:sp>
        <p:nvSpPr>
          <p:cNvPr id="34830" name="Line 1048"/>
          <p:cNvSpPr>
            <a:spLocks noChangeShapeType="1"/>
          </p:cNvSpPr>
          <p:nvPr/>
        </p:nvSpPr>
        <p:spPr bwMode="auto">
          <a:xfrm>
            <a:off x="6248400" y="2819400"/>
            <a:ext cx="0" cy="1435100"/>
          </a:xfrm>
          <a:prstGeom prst="line">
            <a:avLst/>
          </a:prstGeom>
          <a:noFill/>
          <a:ln w="2857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4889" name="Rectangle 1049"/>
          <p:cNvSpPr>
            <a:spLocks noChangeArrowheads="1"/>
          </p:cNvSpPr>
          <p:nvPr/>
        </p:nvSpPr>
        <p:spPr bwMode="auto">
          <a:xfrm>
            <a:off x="2743200" y="3248025"/>
            <a:ext cx="3578225" cy="69916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lnSpc>
                <a:spcPct val="90000"/>
              </a:lnSpc>
              <a:spcBef>
                <a:spcPct val="50000"/>
              </a:spcBef>
              <a:defRPr/>
            </a:pPr>
            <a:r>
              <a:rPr lang="en-US" sz="2200" dirty="0">
                <a:solidFill>
                  <a:schemeClr val="bg1"/>
                </a:solidFill>
                <a:latin typeface="Arial" charset="0"/>
              </a:rPr>
              <a:t>5,100 Units Started</a:t>
            </a:r>
            <a:br>
              <a:rPr lang="en-US" sz="2200" dirty="0">
                <a:solidFill>
                  <a:schemeClr val="bg1"/>
                </a:solidFill>
                <a:latin typeface="Arial" charset="0"/>
              </a:rPr>
            </a:br>
            <a:r>
              <a:rPr lang="en-US" sz="2200" dirty="0">
                <a:solidFill>
                  <a:schemeClr val="bg1"/>
                </a:solidFill>
                <a:latin typeface="Arial" charset="0"/>
              </a:rPr>
              <a:t>and Completed</a:t>
            </a:r>
          </a:p>
        </p:txBody>
      </p:sp>
      <p:sp>
        <p:nvSpPr>
          <p:cNvPr id="34832" name="Freeform 1050"/>
          <p:cNvSpPr>
            <a:spLocks/>
          </p:cNvSpPr>
          <p:nvPr/>
        </p:nvSpPr>
        <p:spPr bwMode="auto">
          <a:xfrm>
            <a:off x="2895600" y="2073275"/>
            <a:ext cx="5945188" cy="593725"/>
          </a:xfrm>
          <a:custGeom>
            <a:avLst/>
            <a:gdLst>
              <a:gd name="T0" fmla="*/ 1006475 w 3745"/>
              <a:gd name="T1" fmla="*/ 204788 h 374"/>
              <a:gd name="T2" fmla="*/ 787400 w 3745"/>
              <a:gd name="T3" fmla="*/ 220663 h 374"/>
              <a:gd name="T4" fmla="*/ 577850 w 3745"/>
              <a:gd name="T5" fmla="*/ 252413 h 374"/>
              <a:gd name="T6" fmla="*/ 392113 w 3745"/>
              <a:gd name="T7" fmla="*/ 298450 h 374"/>
              <a:gd name="T8" fmla="*/ 239713 w 3745"/>
              <a:gd name="T9" fmla="*/ 355600 h 374"/>
              <a:gd name="T10" fmla="*/ 119063 w 3745"/>
              <a:gd name="T11" fmla="*/ 422275 h 374"/>
              <a:gd name="T12" fmla="*/ 41275 w 3745"/>
              <a:gd name="T13" fmla="*/ 495300 h 374"/>
              <a:gd name="T14" fmla="*/ 4763 w 3745"/>
              <a:gd name="T15" fmla="*/ 573088 h 374"/>
              <a:gd name="T16" fmla="*/ 6350 w 3745"/>
              <a:gd name="T17" fmla="*/ 560388 h 374"/>
              <a:gd name="T18" fmla="*/ 55563 w 3745"/>
              <a:gd name="T19" fmla="*/ 495300 h 374"/>
              <a:gd name="T20" fmla="*/ 139700 w 3745"/>
              <a:gd name="T21" fmla="*/ 436563 h 374"/>
              <a:gd name="T22" fmla="*/ 266700 w 3745"/>
              <a:gd name="T23" fmla="*/ 387350 h 374"/>
              <a:gd name="T24" fmla="*/ 420688 w 3745"/>
              <a:gd name="T25" fmla="*/ 350838 h 374"/>
              <a:gd name="T26" fmla="*/ 596900 w 3745"/>
              <a:gd name="T27" fmla="*/ 327025 h 374"/>
              <a:gd name="T28" fmla="*/ 779463 w 3745"/>
              <a:gd name="T29" fmla="*/ 317500 h 374"/>
              <a:gd name="T30" fmla="*/ 2386013 w 3745"/>
              <a:gd name="T31" fmla="*/ 315913 h 374"/>
              <a:gd name="T32" fmla="*/ 2551113 w 3745"/>
              <a:gd name="T33" fmla="*/ 298450 h 374"/>
              <a:gd name="T34" fmla="*/ 2701925 w 3745"/>
              <a:gd name="T35" fmla="*/ 268288 h 374"/>
              <a:gd name="T36" fmla="*/ 2825750 w 3745"/>
              <a:gd name="T37" fmla="*/ 225425 h 374"/>
              <a:gd name="T38" fmla="*/ 2913063 w 3745"/>
              <a:gd name="T39" fmla="*/ 173038 h 374"/>
              <a:gd name="T40" fmla="*/ 2957513 w 3745"/>
              <a:gd name="T41" fmla="*/ 112713 h 374"/>
              <a:gd name="T42" fmla="*/ 2974975 w 3745"/>
              <a:gd name="T43" fmla="*/ 79375 h 374"/>
              <a:gd name="T44" fmla="*/ 2982913 w 3745"/>
              <a:gd name="T45" fmla="*/ 112713 h 374"/>
              <a:gd name="T46" fmla="*/ 3028950 w 3745"/>
              <a:gd name="T47" fmla="*/ 173038 h 374"/>
              <a:gd name="T48" fmla="*/ 3117850 w 3745"/>
              <a:gd name="T49" fmla="*/ 225425 h 374"/>
              <a:gd name="T50" fmla="*/ 3240088 w 3745"/>
              <a:gd name="T51" fmla="*/ 268288 h 374"/>
              <a:gd name="T52" fmla="*/ 3389313 w 3745"/>
              <a:gd name="T53" fmla="*/ 298450 h 374"/>
              <a:gd name="T54" fmla="*/ 3556000 w 3745"/>
              <a:gd name="T55" fmla="*/ 315913 h 374"/>
              <a:gd name="T56" fmla="*/ 5162550 w 3745"/>
              <a:gd name="T57" fmla="*/ 317500 h 374"/>
              <a:gd name="T58" fmla="*/ 5346700 w 3745"/>
              <a:gd name="T59" fmla="*/ 327025 h 374"/>
              <a:gd name="T60" fmla="*/ 5521325 w 3745"/>
              <a:gd name="T61" fmla="*/ 350838 h 374"/>
              <a:gd name="T62" fmla="*/ 5673725 w 3745"/>
              <a:gd name="T63" fmla="*/ 387350 h 374"/>
              <a:gd name="T64" fmla="*/ 5800725 w 3745"/>
              <a:gd name="T65" fmla="*/ 436563 h 374"/>
              <a:gd name="T66" fmla="*/ 5886450 w 3745"/>
              <a:gd name="T67" fmla="*/ 495300 h 374"/>
              <a:gd name="T68" fmla="*/ 5935663 w 3745"/>
              <a:gd name="T69" fmla="*/ 560388 h 374"/>
              <a:gd name="T70" fmla="*/ 5938838 w 3745"/>
              <a:gd name="T71" fmla="*/ 573088 h 374"/>
              <a:gd name="T72" fmla="*/ 5903913 w 3745"/>
              <a:gd name="T73" fmla="*/ 495300 h 374"/>
              <a:gd name="T74" fmla="*/ 5822950 w 3745"/>
              <a:gd name="T75" fmla="*/ 422275 h 374"/>
              <a:gd name="T76" fmla="*/ 5700713 w 3745"/>
              <a:gd name="T77" fmla="*/ 355600 h 374"/>
              <a:gd name="T78" fmla="*/ 5548313 w 3745"/>
              <a:gd name="T79" fmla="*/ 298450 h 374"/>
              <a:gd name="T80" fmla="*/ 5365750 w 3745"/>
              <a:gd name="T81" fmla="*/ 252413 h 374"/>
              <a:gd name="T82" fmla="*/ 5156200 w 3745"/>
              <a:gd name="T83" fmla="*/ 220663 h 374"/>
              <a:gd name="T84" fmla="*/ 4938713 w 3745"/>
              <a:gd name="T85" fmla="*/ 204788 h 374"/>
              <a:gd name="T86" fmla="*/ 3532188 w 3745"/>
              <a:gd name="T87" fmla="*/ 200025 h 374"/>
              <a:gd name="T88" fmla="*/ 3373438 w 3745"/>
              <a:gd name="T89" fmla="*/ 193675 h 374"/>
              <a:gd name="T90" fmla="*/ 3232150 w 3745"/>
              <a:gd name="T91" fmla="*/ 169863 h 374"/>
              <a:gd name="T92" fmla="*/ 3113088 w 3745"/>
              <a:gd name="T93" fmla="*/ 133350 h 374"/>
              <a:gd name="T94" fmla="*/ 3028950 w 3745"/>
              <a:gd name="T95" fmla="*/ 85725 h 374"/>
              <a:gd name="T96" fmla="*/ 2982913 w 3745"/>
              <a:gd name="T97" fmla="*/ 31750 h 374"/>
              <a:gd name="T98" fmla="*/ 2974975 w 3745"/>
              <a:gd name="T99" fmla="*/ 0 h 374"/>
              <a:gd name="T100" fmla="*/ 2947988 w 3745"/>
              <a:gd name="T101" fmla="*/ 57150 h 374"/>
              <a:gd name="T102" fmla="*/ 2884488 w 3745"/>
              <a:gd name="T103" fmla="*/ 107950 h 374"/>
              <a:gd name="T104" fmla="*/ 2779713 w 3745"/>
              <a:gd name="T105" fmla="*/ 150813 h 374"/>
              <a:gd name="T106" fmla="*/ 2647950 w 3745"/>
              <a:gd name="T107" fmla="*/ 182563 h 374"/>
              <a:gd name="T108" fmla="*/ 2501900 w 3745"/>
              <a:gd name="T109" fmla="*/ 198438 h 374"/>
              <a:gd name="T110" fmla="*/ 2416175 w 3745"/>
              <a:gd name="T111" fmla="*/ 200025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126"/>
                </a:moveTo>
                <a:lnTo>
                  <a:pt x="634" y="129"/>
                </a:lnTo>
                <a:lnTo>
                  <a:pt x="565" y="133"/>
                </a:lnTo>
                <a:lnTo>
                  <a:pt x="496" y="139"/>
                </a:lnTo>
                <a:lnTo>
                  <a:pt x="428" y="148"/>
                </a:lnTo>
                <a:lnTo>
                  <a:pt x="364" y="159"/>
                </a:lnTo>
                <a:lnTo>
                  <a:pt x="304" y="173"/>
                </a:lnTo>
                <a:lnTo>
                  <a:pt x="247" y="188"/>
                </a:lnTo>
                <a:lnTo>
                  <a:pt x="197" y="205"/>
                </a:lnTo>
                <a:lnTo>
                  <a:pt x="151" y="224"/>
                </a:lnTo>
                <a:lnTo>
                  <a:pt x="110" y="244"/>
                </a:lnTo>
                <a:lnTo>
                  <a:pt x="75" y="266"/>
                </a:lnTo>
                <a:lnTo>
                  <a:pt x="46" y="288"/>
                </a:lnTo>
                <a:lnTo>
                  <a:pt x="26" y="312"/>
                </a:lnTo>
                <a:lnTo>
                  <a:pt x="9" y="337"/>
                </a:lnTo>
                <a:lnTo>
                  <a:pt x="3" y="361"/>
                </a:lnTo>
                <a:lnTo>
                  <a:pt x="0" y="373"/>
                </a:lnTo>
                <a:lnTo>
                  <a:pt x="4" y="353"/>
                </a:lnTo>
                <a:lnTo>
                  <a:pt x="15" y="333"/>
                </a:lnTo>
                <a:lnTo>
                  <a:pt x="35" y="312"/>
                </a:lnTo>
                <a:lnTo>
                  <a:pt x="58" y="294"/>
                </a:lnTo>
                <a:lnTo>
                  <a:pt x="88" y="275"/>
                </a:lnTo>
                <a:lnTo>
                  <a:pt x="127" y="259"/>
                </a:lnTo>
                <a:lnTo>
                  <a:pt x="168" y="244"/>
                </a:lnTo>
                <a:lnTo>
                  <a:pt x="215" y="232"/>
                </a:lnTo>
                <a:lnTo>
                  <a:pt x="265" y="221"/>
                </a:lnTo>
                <a:lnTo>
                  <a:pt x="321" y="212"/>
                </a:lnTo>
                <a:lnTo>
                  <a:pt x="376" y="206"/>
                </a:lnTo>
                <a:lnTo>
                  <a:pt x="433" y="202"/>
                </a:lnTo>
                <a:lnTo>
                  <a:pt x="491" y="200"/>
                </a:lnTo>
                <a:lnTo>
                  <a:pt x="1448" y="200"/>
                </a:lnTo>
                <a:lnTo>
                  <a:pt x="1503" y="199"/>
                </a:lnTo>
                <a:lnTo>
                  <a:pt x="1556" y="195"/>
                </a:lnTo>
                <a:lnTo>
                  <a:pt x="1607" y="188"/>
                </a:lnTo>
                <a:lnTo>
                  <a:pt x="1656" y="180"/>
                </a:lnTo>
                <a:lnTo>
                  <a:pt x="1702" y="169"/>
                </a:lnTo>
                <a:lnTo>
                  <a:pt x="1743" y="156"/>
                </a:lnTo>
                <a:lnTo>
                  <a:pt x="1780" y="142"/>
                </a:lnTo>
                <a:lnTo>
                  <a:pt x="1811" y="126"/>
                </a:lnTo>
                <a:lnTo>
                  <a:pt x="1835" y="109"/>
                </a:lnTo>
                <a:lnTo>
                  <a:pt x="1852" y="90"/>
                </a:lnTo>
                <a:lnTo>
                  <a:pt x="1863" y="71"/>
                </a:lnTo>
                <a:lnTo>
                  <a:pt x="1870" y="52"/>
                </a:lnTo>
                <a:lnTo>
                  <a:pt x="1874" y="50"/>
                </a:lnTo>
                <a:lnTo>
                  <a:pt x="1874" y="52"/>
                </a:lnTo>
                <a:lnTo>
                  <a:pt x="1879" y="71"/>
                </a:lnTo>
                <a:lnTo>
                  <a:pt x="1890" y="90"/>
                </a:lnTo>
                <a:lnTo>
                  <a:pt x="1908" y="109"/>
                </a:lnTo>
                <a:lnTo>
                  <a:pt x="1933" y="126"/>
                </a:lnTo>
                <a:lnTo>
                  <a:pt x="1964" y="142"/>
                </a:lnTo>
                <a:lnTo>
                  <a:pt x="2000" y="156"/>
                </a:lnTo>
                <a:lnTo>
                  <a:pt x="2041" y="169"/>
                </a:lnTo>
                <a:lnTo>
                  <a:pt x="2087" y="180"/>
                </a:lnTo>
                <a:lnTo>
                  <a:pt x="2135" y="188"/>
                </a:lnTo>
                <a:lnTo>
                  <a:pt x="2186" y="195"/>
                </a:lnTo>
                <a:lnTo>
                  <a:pt x="2240" y="199"/>
                </a:lnTo>
                <a:lnTo>
                  <a:pt x="2296" y="200"/>
                </a:lnTo>
                <a:lnTo>
                  <a:pt x="3252" y="200"/>
                </a:lnTo>
                <a:lnTo>
                  <a:pt x="3308" y="202"/>
                </a:lnTo>
                <a:lnTo>
                  <a:pt x="3368" y="206"/>
                </a:lnTo>
                <a:lnTo>
                  <a:pt x="3424" y="212"/>
                </a:lnTo>
                <a:lnTo>
                  <a:pt x="3478" y="221"/>
                </a:lnTo>
                <a:lnTo>
                  <a:pt x="3527" y="232"/>
                </a:lnTo>
                <a:lnTo>
                  <a:pt x="3574" y="244"/>
                </a:lnTo>
                <a:lnTo>
                  <a:pt x="3616" y="259"/>
                </a:lnTo>
                <a:lnTo>
                  <a:pt x="3654" y="275"/>
                </a:lnTo>
                <a:lnTo>
                  <a:pt x="3684" y="294"/>
                </a:lnTo>
                <a:lnTo>
                  <a:pt x="3708" y="312"/>
                </a:lnTo>
                <a:lnTo>
                  <a:pt x="3727" y="333"/>
                </a:lnTo>
                <a:lnTo>
                  <a:pt x="3739" y="353"/>
                </a:lnTo>
                <a:lnTo>
                  <a:pt x="3744" y="373"/>
                </a:lnTo>
                <a:lnTo>
                  <a:pt x="3741" y="361"/>
                </a:lnTo>
                <a:lnTo>
                  <a:pt x="3733" y="337"/>
                </a:lnTo>
                <a:lnTo>
                  <a:pt x="3719" y="312"/>
                </a:lnTo>
                <a:lnTo>
                  <a:pt x="3696" y="288"/>
                </a:lnTo>
                <a:lnTo>
                  <a:pt x="3668" y="266"/>
                </a:lnTo>
                <a:lnTo>
                  <a:pt x="3631" y="244"/>
                </a:lnTo>
                <a:lnTo>
                  <a:pt x="3591" y="224"/>
                </a:lnTo>
                <a:lnTo>
                  <a:pt x="3546" y="205"/>
                </a:lnTo>
                <a:lnTo>
                  <a:pt x="3495" y="188"/>
                </a:lnTo>
                <a:lnTo>
                  <a:pt x="3439" y="173"/>
                </a:lnTo>
                <a:lnTo>
                  <a:pt x="3380" y="159"/>
                </a:lnTo>
                <a:lnTo>
                  <a:pt x="3315" y="148"/>
                </a:lnTo>
                <a:lnTo>
                  <a:pt x="3248" y="139"/>
                </a:lnTo>
                <a:lnTo>
                  <a:pt x="3179" y="133"/>
                </a:lnTo>
                <a:lnTo>
                  <a:pt x="3111" y="129"/>
                </a:lnTo>
                <a:lnTo>
                  <a:pt x="3039" y="126"/>
                </a:lnTo>
                <a:lnTo>
                  <a:pt x="2225" y="126"/>
                </a:lnTo>
                <a:lnTo>
                  <a:pt x="2174" y="125"/>
                </a:lnTo>
                <a:lnTo>
                  <a:pt x="2125" y="122"/>
                </a:lnTo>
                <a:lnTo>
                  <a:pt x="2082" y="115"/>
                </a:lnTo>
                <a:lnTo>
                  <a:pt x="2036" y="107"/>
                </a:lnTo>
                <a:lnTo>
                  <a:pt x="1998" y="97"/>
                </a:lnTo>
                <a:lnTo>
                  <a:pt x="1961" y="84"/>
                </a:lnTo>
                <a:lnTo>
                  <a:pt x="1933" y="70"/>
                </a:lnTo>
                <a:lnTo>
                  <a:pt x="1908" y="54"/>
                </a:lnTo>
                <a:lnTo>
                  <a:pt x="1890" y="38"/>
                </a:lnTo>
                <a:lnTo>
                  <a:pt x="1879" y="20"/>
                </a:lnTo>
                <a:lnTo>
                  <a:pt x="1874" y="2"/>
                </a:lnTo>
                <a:lnTo>
                  <a:pt x="1874" y="0"/>
                </a:lnTo>
                <a:lnTo>
                  <a:pt x="1868" y="18"/>
                </a:lnTo>
                <a:lnTo>
                  <a:pt x="1857" y="36"/>
                </a:lnTo>
                <a:lnTo>
                  <a:pt x="1839" y="52"/>
                </a:lnTo>
                <a:lnTo>
                  <a:pt x="1817" y="68"/>
                </a:lnTo>
                <a:lnTo>
                  <a:pt x="1786" y="82"/>
                </a:lnTo>
                <a:lnTo>
                  <a:pt x="1751" y="95"/>
                </a:lnTo>
                <a:lnTo>
                  <a:pt x="1714" y="106"/>
                </a:lnTo>
                <a:lnTo>
                  <a:pt x="1668" y="115"/>
                </a:lnTo>
                <a:lnTo>
                  <a:pt x="1624" y="121"/>
                </a:lnTo>
                <a:lnTo>
                  <a:pt x="1576" y="125"/>
                </a:lnTo>
                <a:lnTo>
                  <a:pt x="1528" y="126"/>
                </a:lnTo>
                <a:lnTo>
                  <a:pt x="1522" y="126"/>
                </a:lnTo>
                <a:lnTo>
                  <a:pt x="703" y="126"/>
                </a:lnTo>
              </a:path>
            </a:pathLst>
          </a:custGeom>
          <a:solidFill>
            <a:srgbClr val="FF0000"/>
          </a:solidFill>
          <a:ln w="12700" cap="rnd" cmpd="sng">
            <a:solidFill>
              <a:schemeClr val="tx1"/>
            </a:solidFill>
            <a:prstDash val="solid"/>
            <a:round/>
            <a:headEnd type="none" w="med" len="med"/>
            <a:tailEnd type="none" w="med" len="med"/>
          </a:ln>
          <a:effectLst>
            <a:outerShdw dist="53882" dir="2700000" algn="ctr" rotWithShape="0">
              <a:schemeClr val="tx1"/>
            </a:outerShdw>
          </a:effectLst>
        </p:spPr>
        <p:txBody>
          <a:bodyPr/>
          <a:lstStyle/>
          <a:p>
            <a:endParaRPr lang="en-US"/>
          </a:p>
        </p:txBody>
      </p:sp>
      <p:sp>
        <p:nvSpPr>
          <p:cNvPr id="34833" name="Freeform 1051"/>
          <p:cNvSpPr>
            <a:spLocks/>
          </p:cNvSpPr>
          <p:nvPr/>
        </p:nvSpPr>
        <p:spPr bwMode="auto">
          <a:xfrm>
            <a:off x="379413" y="4360863"/>
            <a:ext cx="5945187" cy="593725"/>
          </a:xfrm>
          <a:custGeom>
            <a:avLst/>
            <a:gdLst>
              <a:gd name="T0" fmla="*/ 1006475 w 3745"/>
              <a:gd name="T1" fmla="*/ 387350 h 374"/>
              <a:gd name="T2" fmla="*/ 787400 w 3745"/>
              <a:gd name="T3" fmla="*/ 371475 h 374"/>
              <a:gd name="T4" fmla="*/ 577850 w 3745"/>
              <a:gd name="T5" fmla="*/ 339725 h 374"/>
              <a:gd name="T6" fmla="*/ 392112 w 3745"/>
              <a:gd name="T7" fmla="*/ 293688 h 374"/>
              <a:gd name="T8" fmla="*/ 239712 w 3745"/>
              <a:gd name="T9" fmla="*/ 236538 h 374"/>
              <a:gd name="T10" fmla="*/ 119062 w 3745"/>
              <a:gd name="T11" fmla="*/ 169863 h 374"/>
              <a:gd name="T12" fmla="*/ 41275 w 3745"/>
              <a:gd name="T13" fmla="*/ 96838 h 374"/>
              <a:gd name="T14" fmla="*/ 4762 w 3745"/>
              <a:gd name="T15" fmla="*/ 19050 h 374"/>
              <a:gd name="T16" fmla="*/ 6350 w 3745"/>
              <a:gd name="T17" fmla="*/ 31750 h 374"/>
              <a:gd name="T18" fmla="*/ 55562 w 3745"/>
              <a:gd name="T19" fmla="*/ 96838 h 374"/>
              <a:gd name="T20" fmla="*/ 139700 w 3745"/>
              <a:gd name="T21" fmla="*/ 155575 h 374"/>
              <a:gd name="T22" fmla="*/ 266700 w 3745"/>
              <a:gd name="T23" fmla="*/ 204788 h 374"/>
              <a:gd name="T24" fmla="*/ 420687 w 3745"/>
              <a:gd name="T25" fmla="*/ 241300 h 374"/>
              <a:gd name="T26" fmla="*/ 596900 w 3745"/>
              <a:gd name="T27" fmla="*/ 265113 h 374"/>
              <a:gd name="T28" fmla="*/ 779462 w 3745"/>
              <a:gd name="T29" fmla="*/ 274638 h 374"/>
              <a:gd name="T30" fmla="*/ 2386012 w 3745"/>
              <a:gd name="T31" fmla="*/ 276225 h 374"/>
              <a:gd name="T32" fmla="*/ 2551112 w 3745"/>
              <a:gd name="T33" fmla="*/ 293688 h 374"/>
              <a:gd name="T34" fmla="*/ 2701925 w 3745"/>
              <a:gd name="T35" fmla="*/ 323850 h 374"/>
              <a:gd name="T36" fmla="*/ 2825750 w 3745"/>
              <a:gd name="T37" fmla="*/ 366713 h 374"/>
              <a:gd name="T38" fmla="*/ 2913062 w 3745"/>
              <a:gd name="T39" fmla="*/ 419100 h 374"/>
              <a:gd name="T40" fmla="*/ 2957512 w 3745"/>
              <a:gd name="T41" fmla="*/ 479425 h 374"/>
              <a:gd name="T42" fmla="*/ 2974975 w 3745"/>
              <a:gd name="T43" fmla="*/ 512763 h 374"/>
              <a:gd name="T44" fmla="*/ 2982912 w 3745"/>
              <a:gd name="T45" fmla="*/ 479425 h 374"/>
              <a:gd name="T46" fmla="*/ 3028950 w 3745"/>
              <a:gd name="T47" fmla="*/ 419100 h 374"/>
              <a:gd name="T48" fmla="*/ 3117850 w 3745"/>
              <a:gd name="T49" fmla="*/ 366713 h 374"/>
              <a:gd name="T50" fmla="*/ 3240087 w 3745"/>
              <a:gd name="T51" fmla="*/ 323850 h 374"/>
              <a:gd name="T52" fmla="*/ 3389312 w 3745"/>
              <a:gd name="T53" fmla="*/ 293688 h 374"/>
              <a:gd name="T54" fmla="*/ 3556000 w 3745"/>
              <a:gd name="T55" fmla="*/ 276225 h 374"/>
              <a:gd name="T56" fmla="*/ 5162550 w 3745"/>
              <a:gd name="T57" fmla="*/ 274638 h 374"/>
              <a:gd name="T58" fmla="*/ 5346700 w 3745"/>
              <a:gd name="T59" fmla="*/ 265113 h 374"/>
              <a:gd name="T60" fmla="*/ 5521325 w 3745"/>
              <a:gd name="T61" fmla="*/ 241300 h 374"/>
              <a:gd name="T62" fmla="*/ 5673725 w 3745"/>
              <a:gd name="T63" fmla="*/ 204788 h 374"/>
              <a:gd name="T64" fmla="*/ 5800725 w 3745"/>
              <a:gd name="T65" fmla="*/ 155575 h 374"/>
              <a:gd name="T66" fmla="*/ 5886450 w 3745"/>
              <a:gd name="T67" fmla="*/ 96838 h 374"/>
              <a:gd name="T68" fmla="*/ 5935662 w 3745"/>
              <a:gd name="T69" fmla="*/ 31750 h 374"/>
              <a:gd name="T70" fmla="*/ 5938837 w 3745"/>
              <a:gd name="T71" fmla="*/ 19050 h 374"/>
              <a:gd name="T72" fmla="*/ 5903912 w 3745"/>
              <a:gd name="T73" fmla="*/ 96838 h 374"/>
              <a:gd name="T74" fmla="*/ 5822950 w 3745"/>
              <a:gd name="T75" fmla="*/ 169863 h 374"/>
              <a:gd name="T76" fmla="*/ 5700712 w 3745"/>
              <a:gd name="T77" fmla="*/ 236538 h 374"/>
              <a:gd name="T78" fmla="*/ 5548312 w 3745"/>
              <a:gd name="T79" fmla="*/ 293688 h 374"/>
              <a:gd name="T80" fmla="*/ 5365750 w 3745"/>
              <a:gd name="T81" fmla="*/ 339725 h 374"/>
              <a:gd name="T82" fmla="*/ 5156200 w 3745"/>
              <a:gd name="T83" fmla="*/ 371475 h 374"/>
              <a:gd name="T84" fmla="*/ 4938712 w 3745"/>
              <a:gd name="T85" fmla="*/ 387350 h 374"/>
              <a:gd name="T86" fmla="*/ 3532187 w 3745"/>
              <a:gd name="T87" fmla="*/ 392113 h 374"/>
              <a:gd name="T88" fmla="*/ 3373437 w 3745"/>
              <a:gd name="T89" fmla="*/ 398463 h 374"/>
              <a:gd name="T90" fmla="*/ 3232150 w 3745"/>
              <a:gd name="T91" fmla="*/ 422275 h 374"/>
              <a:gd name="T92" fmla="*/ 3113087 w 3745"/>
              <a:gd name="T93" fmla="*/ 458788 h 374"/>
              <a:gd name="T94" fmla="*/ 3028950 w 3745"/>
              <a:gd name="T95" fmla="*/ 506413 h 374"/>
              <a:gd name="T96" fmla="*/ 2982912 w 3745"/>
              <a:gd name="T97" fmla="*/ 560388 h 374"/>
              <a:gd name="T98" fmla="*/ 2974975 w 3745"/>
              <a:gd name="T99" fmla="*/ 592138 h 374"/>
              <a:gd name="T100" fmla="*/ 2947987 w 3745"/>
              <a:gd name="T101" fmla="*/ 534988 h 374"/>
              <a:gd name="T102" fmla="*/ 2884487 w 3745"/>
              <a:gd name="T103" fmla="*/ 484188 h 374"/>
              <a:gd name="T104" fmla="*/ 2779712 w 3745"/>
              <a:gd name="T105" fmla="*/ 441325 h 374"/>
              <a:gd name="T106" fmla="*/ 2647950 w 3745"/>
              <a:gd name="T107" fmla="*/ 409575 h 374"/>
              <a:gd name="T108" fmla="*/ 2501900 w 3745"/>
              <a:gd name="T109" fmla="*/ 393700 h 374"/>
              <a:gd name="T110" fmla="*/ 2416175 w 3745"/>
              <a:gd name="T111" fmla="*/ 392113 h 37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745" h="374">
                <a:moveTo>
                  <a:pt x="703" y="247"/>
                </a:moveTo>
                <a:lnTo>
                  <a:pt x="634" y="244"/>
                </a:lnTo>
                <a:lnTo>
                  <a:pt x="565" y="240"/>
                </a:lnTo>
                <a:lnTo>
                  <a:pt x="496" y="234"/>
                </a:lnTo>
                <a:lnTo>
                  <a:pt x="428" y="225"/>
                </a:lnTo>
                <a:lnTo>
                  <a:pt x="364" y="214"/>
                </a:lnTo>
                <a:lnTo>
                  <a:pt x="304" y="200"/>
                </a:lnTo>
                <a:lnTo>
                  <a:pt x="247" y="185"/>
                </a:lnTo>
                <a:lnTo>
                  <a:pt x="197" y="168"/>
                </a:lnTo>
                <a:lnTo>
                  <a:pt x="151" y="149"/>
                </a:lnTo>
                <a:lnTo>
                  <a:pt x="110" y="129"/>
                </a:lnTo>
                <a:lnTo>
                  <a:pt x="75" y="107"/>
                </a:lnTo>
                <a:lnTo>
                  <a:pt x="46" y="85"/>
                </a:lnTo>
                <a:lnTo>
                  <a:pt x="26" y="61"/>
                </a:lnTo>
                <a:lnTo>
                  <a:pt x="9" y="36"/>
                </a:lnTo>
                <a:lnTo>
                  <a:pt x="3" y="12"/>
                </a:lnTo>
                <a:lnTo>
                  <a:pt x="0" y="0"/>
                </a:lnTo>
                <a:lnTo>
                  <a:pt x="4" y="20"/>
                </a:lnTo>
                <a:lnTo>
                  <a:pt x="15" y="40"/>
                </a:lnTo>
                <a:lnTo>
                  <a:pt x="35" y="61"/>
                </a:lnTo>
                <a:lnTo>
                  <a:pt x="58" y="79"/>
                </a:lnTo>
                <a:lnTo>
                  <a:pt x="88" y="98"/>
                </a:lnTo>
                <a:lnTo>
                  <a:pt x="127" y="114"/>
                </a:lnTo>
                <a:lnTo>
                  <a:pt x="168" y="129"/>
                </a:lnTo>
                <a:lnTo>
                  <a:pt x="215" y="141"/>
                </a:lnTo>
                <a:lnTo>
                  <a:pt x="265" y="152"/>
                </a:lnTo>
                <a:lnTo>
                  <a:pt x="321" y="161"/>
                </a:lnTo>
                <a:lnTo>
                  <a:pt x="376" y="167"/>
                </a:lnTo>
                <a:lnTo>
                  <a:pt x="433" y="171"/>
                </a:lnTo>
                <a:lnTo>
                  <a:pt x="491" y="173"/>
                </a:lnTo>
                <a:lnTo>
                  <a:pt x="1448" y="173"/>
                </a:lnTo>
                <a:lnTo>
                  <a:pt x="1503" y="174"/>
                </a:lnTo>
                <a:lnTo>
                  <a:pt x="1556" y="178"/>
                </a:lnTo>
                <a:lnTo>
                  <a:pt x="1607" y="185"/>
                </a:lnTo>
                <a:lnTo>
                  <a:pt x="1656" y="193"/>
                </a:lnTo>
                <a:lnTo>
                  <a:pt x="1702" y="204"/>
                </a:lnTo>
                <a:lnTo>
                  <a:pt x="1743" y="217"/>
                </a:lnTo>
                <a:lnTo>
                  <a:pt x="1780" y="231"/>
                </a:lnTo>
                <a:lnTo>
                  <a:pt x="1811" y="247"/>
                </a:lnTo>
                <a:lnTo>
                  <a:pt x="1835" y="264"/>
                </a:lnTo>
                <a:lnTo>
                  <a:pt x="1852" y="283"/>
                </a:lnTo>
                <a:lnTo>
                  <a:pt x="1863" y="302"/>
                </a:lnTo>
                <a:lnTo>
                  <a:pt x="1870" y="321"/>
                </a:lnTo>
                <a:lnTo>
                  <a:pt x="1874" y="323"/>
                </a:lnTo>
                <a:lnTo>
                  <a:pt x="1874" y="321"/>
                </a:lnTo>
                <a:lnTo>
                  <a:pt x="1879" y="302"/>
                </a:lnTo>
                <a:lnTo>
                  <a:pt x="1890" y="283"/>
                </a:lnTo>
                <a:lnTo>
                  <a:pt x="1908" y="264"/>
                </a:lnTo>
                <a:lnTo>
                  <a:pt x="1933" y="247"/>
                </a:lnTo>
                <a:lnTo>
                  <a:pt x="1964" y="231"/>
                </a:lnTo>
                <a:lnTo>
                  <a:pt x="2000" y="217"/>
                </a:lnTo>
                <a:lnTo>
                  <a:pt x="2041" y="204"/>
                </a:lnTo>
                <a:lnTo>
                  <a:pt x="2087" y="193"/>
                </a:lnTo>
                <a:lnTo>
                  <a:pt x="2135" y="185"/>
                </a:lnTo>
                <a:lnTo>
                  <a:pt x="2186" y="178"/>
                </a:lnTo>
                <a:lnTo>
                  <a:pt x="2240" y="174"/>
                </a:lnTo>
                <a:lnTo>
                  <a:pt x="2296" y="173"/>
                </a:lnTo>
                <a:lnTo>
                  <a:pt x="3252" y="173"/>
                </a:lnTo>
                <a:lnTo>
                  <a:pt x="3308" y="171"/>
                </a:lnTo>
                <a:lnTo>
                  <a:pt x="3368" y="167"/>
                </a:lnTo>
                <a:lnTo>
                  <a:pt x="3424" y="161"/>
                </a:lnTo>
                <a:lnTo>
                  <a:pt x="3478" y="152"/>
                </a:lnTo>
                <a:lnTo>
                  <a:pt x="3527" y="141"/>
                </a:lnTo>
                <a:lnTo>
                  <a:pt x="3574" y="129"/>
                </a:lnTo>
                <a:lnTo>
                  <a:pt x="3616" y="114"/>
                </a:lnTo>
                <a:lnTo>
                  <a:pt x="3654" y="98"/>
                </a:lnTo>
                <a:lnTo>
                  <a:pt x="3684" y="79"/>
                </a:lnTo>
                <a:lnTo>
                  <a:pt x="3708" y="61"/>
                </a:lnTo>
                <a:lnTo>
                  <a:pt x="3727" y="40"/>
                </a:lnTo>
                <a:lnTo>
                  <a:pt x="3739" y="20"/>
                </a:lnTo>
                <a:lnTo>
                  <a:pt x="3744" y="0"/>
                </a:lnTo>
                <a:lnTo>
                  <a:pt x="3741" y="12"/>
                </a:lnTo>
                <a:lnTo>
                  <a:pt x="3733" y="36"/>
                </a:lnTo>
                <a:lnTo>
                  <a:pt x="3719" y="61"/>
                </a:lnTo>
                <a:lnTo>
                  <a:pt x="3696" y="85"/>
                </a:lnTo>
                <a:lnTo>
                  <a:pt x="3668" y="107"/>
                </a:lnTo>
                <a:lnTo>
                  <a:pt x="3631" y="129"/>
                </a:lnTo>
                <a:lnTo>
                  <a:pt x="3591" y="149"/>
                </a:lnTo>
                <a:lnTo>
                  <a:pt x="3546" y="168"/>
                </a:lnTo>
                <a:lnTo>
                  <a:pt x="3495" y="185"/>
                </a:lnTo>
                <a:lnTo>
                  <a:pt x="3439" y="200"/>
                </a:lnTo>
                <a:lnTo>
                  <a:pt x="3380" y="214"/>
                </a:lnTo>
                <a:lnTo>
                  <a:pt x="3315" y="225"/>
                </a:lnTo>
                <a:lnTo>
                  <a:pt x="3248" y="234"/>
                </a:lnTo>
                <a:lnTo>
                  <a:pt x="3179" y="240"/>
                </a:lnTo>
                <a:lnTo>
                  <a:pt x="3111" y="244"/>
                </a:lnTo>
                <a:lnTo>
                  <a:pt x="3039" y="247"/>
                </a:lnTo>
                <a:lnTo>
                  <a:pt x="2225" y="247"/>
                </a:lnTo>
                <a:lnTo>
                  <a:pt x="2174" y="248"/>
                </a:lnTo>
                <a:lnTo>
                  <a:pt x="2125" y="251"/>
                </a:lnTo>
                <a:lnTo>
                  <a:pt x="2082" y="258"/>
                </a:lnTo>
                <a:lnTo>
                  <a:pt x="2036" y="266"/>
                </a:lnTo>
                <a:lnTo>
                  <a:pt x="1998" y="276"/>
                </a:lnTo>
                <a:lnTo>
                  <a:pt x="1961" y="289"/>
                </a:lnTo>
                <a:lnTo>
                  <a:pt x="1933" y="303"/>
                </a:lnTo>
                <a:lnTo>
                  <a:pt x="1908" y="319"/>
                </a:lnTo>
                <a:lnTo>
                  <a:pt x="1890" y="335"/>
                </a:lnTo>
                <a:lnTo>
                  <a:pt x="1879" y="353"/>
                </a:lnTo>
                <a:lnTo>
                  <a:pt x="1874" y="371"/>
                </a:lnTo>
                <a:lnTo>
                  <a:pt x="1874" y="373"/>
                </a:lnTo>
                <a:lnTo>
                  <a:pt x="1868" y="355"/>
                </a:lnTo>
                <a:lnTo>
                  <a:pt x="1857" y="337"/>
                </a:lnTo>
                <a:lnTo>
                  <a:pt x="1839" y="321"/>
                </a:lnTo>
                <a:lnTo>
                  <a:pt x="1817" y="305"/>
                </a:lnTo>
                <a:lnTo>
                  <a:pt x="1786" y="291"/>
                </a:lnTo>
                <a:lnTo>
                  <a:pt x="1751" y="278"/>
                </a:lnTo>
                <a:lnTo>
                  <a:pt x="1714" y="267"/>
                </a:lnTo>
                <a:lnTo>
                  <a:pt x="1668" y="258"/>
                </a:lnTo>
                <a:lnTo>
                  <a:pt x="1624" y="252"/>
                </a:lnTo>
                <a:lnTo>
                  <a:pt x="1576" y="248"/>
                </a:lnTo>
                <a:lnTo>
                  <a:pt x="1528" y="247"/>
                </a:lnTo>
                <a:lnTo>
                  <a:pt x="1522" y="247"/>
                </a:lnTo>
                <a:lnTo>
                  <a:pt x="703" y="247"/>
                </a:lnTo>
              </a:path>
            </a:pathLst>
          </a:custGeom>
          <a:solidFill>
            <a:srgbClr val="FF0000"/>
          </a:solidFill>
          <a:ln w="12700" cap="rnd" cmpd="sng">
            <a:solidFill>
              <a:schemeClr val="tx1"/>
            </a:solidFill>
            <a:prstDash val="solid"/>
            <a:round/>
            <a:headEnd type="none" w="med" len="med"/>
            <a:tailEnd type="none" w="med" len="med"/>
          </a:ln>
          <a:effectLst>
            <a:outerShdw dist="35921" dir="2700000" algn="ctr" rotWithShape="0">
              <a:schemeClr val="tx1"/>
            </a:outerShdw>
          </a:effectLst>
        </p:spPr>
        <p:txBody>
          <a:bodyPr/>
          <a:lstStyle/>
          <a:p>
            <a:endParaRPr lang="en-US"/>
          </a:p>
        </p:txBody>
      </p:sp>
      <p:cxnSp>
        <p:nvCxnSpPr>
          <p:cNvPr id="34834" name="AutoShape 1052"/>
          <p:cNvCxnSpPr>
            <a:cxnSpLocks noChangeShapeType="1"/>
          </p:cNvCxnSpPr>
          <p:nvPr/>
        </p:nvCxnSpPr>
        <p:spPr bwMode="auto">
          <a:xfrm rot="5400000">
            <a:off x="5548313" y="3527425"/>
            <a:ext cx="1366837" cy="2817813"/>
          </a:xfrm>
          <a:prstGeom prst="bentConnector2">
            <a:avLst/>
          </a:prstGeom>
          <a:noFill/>
          <a:ln w="38100">
            <a:solidFill>
              <a:srgbClr val="FF0000"/>
            </a:solidFill>
            <a:miter lim="800000"/>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xmlns="" val="5939847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Production Report</a:t>
            </a:r>
          </a:p>
        </p:txBody>
      </p:sp>
      <p:sp>
        <p:nvSpPr>
          <p:cNvPr id="35843" name="Rectangle 25"/>
          <p:cNvSpPr>
            <a:spLocks noChangeArrowheads="1"/>
          </p:cNvSpPr>
          <p:nvPr/>
        </p:nvSpPr>
        <p:spPr bwMode="auto">
          <a:xfrm>
            <a:off x="685800" y="1600200"/>
            <a:ext cx="3276600" cy="4648200"/>
          </a:xfrm>
          <a:prstGeom prst="rect">
            <a:avLst/>
          </a:prstGeom>
          <a:solidFill>
            <a:schemeClr val="bg1"/>
          </a:solidFill>
          <a:ln w="9525">
            <a:solidFill>
              <a:schemeClr val="tx1"/>
            </a:solidFill>
            <a:miter lim="800000"/>
            <a:headEnd/>
            <a:tailEnd/>
          </a:ln>
          <a:effectLst/>
          <a:extLst/>
        </p:spPr>
        <p:txBody>
          <a:bodyPr wrap="none" anchor="ctr"/>
          <a:lstStyle/>
          <a:p>
            <a:endParaRPr lang="en-US"/>
          </a:p>
        </p:txBody>
      </p:sp>
      <p:sp>
        <p:nvSpPr>
          <p:cNvPr id="35844" name="Text Box 26"/>
          <p:cNvSpPr txBox="1">
            <a:spLocks noChangeArrowheads="1"/>
          </p:cNvSpPr>
          <p:nvPr/>
        </p:nvSpPr>
        <p:spPr bwMode="auto">
          <a:xfrm>
            <a:off x="814388" y="1690688"/>
            <a:ext cx="29718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a:solidFill>
                  <a:schemeClr val="folHlink"/>
                </a:solidFill>
                <a:latin typeface="Verdana" pitchFamily="34" charset="0"/>
              </a:rPr>
              <a:t>Production Report</a:t>
            </a:r>
          </a:p>
        </p:txBody>
      </p:sp>
      <p:sp>
        <p:nvSpPr>
          <p:cNvPr id="35845" name="Text Box 27"/>
          <p:cNvSpPr txBox="1">
            <a:spLocks noChangeArrowheads="1"/>
          </p:cNvSpPr>
          <p:nvPr/>
        </p:nvSpPr>
        <p:spPr bwMode="auto">
          <a:xfrm>
            <a:off x="817563" y="2898775"/>
            <a:ext cx="29718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a:solidFill>
                  <a:schemeClr val="folHlink"/>
                </a:solidFill>
                <a:latin typeface="Verdana" pitchFamily="34" charset="0"/>
              </a:rPr>
              <a:t>Section 1</a:t>
            </a:r>
          </a:p>
        </p:txBody>
      </p:sp>
      <p:sp>
        <p:nvSpPr>
          <p:cNvPr id="35846" name="Text Box 28"/>
          <p:cNvSpPr txBox="1">
            <a:spLocks noChangeArrowheads="1"/>
          </p:cNvSpPr>
          <p:nvPr/>
        </p:nvSpPr>
        <p:spPr bwMode="auto">
          <a:xfrm>
            <a:off x="817563" y="4125913"/>
            <a:ext cx="29718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a:solidFill>
                  <a:schemeClr val="folHlink"/>
                </a:solidFill>
                <a:latin typeface="Verdana" pitchFamily="34" charset="0"/>
              </a:rPr>
              <a:t>Section 2</a:t>
            </a:r>
          </a:p>
        </p:txBody>
      </p:sp>
      <p:sp>
        <p:nvSpPr>
          <p:cNvPr id="35847" name="Text Box 29"/>
          <p:cNvSpPr txBox="1">
            <a:spLocks noChangeArrowheads="1"/>
          </p:cNvSpPr>
          <p:nvPr/>
        </p:nvSpPr>
        <p:spPr bwMode="auto">
          <a:xfrm>
            <a:off x="817563" y="5411788"/>
            <a:ext cx="2971800"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a:solidFill>
                  <a:schemeClr val="folHlink"/>
                </a:solidFill>
                <a:latin typeface="Verdana" pitchFamily="34" charset="0"/>
              </a:rPr>
              <a:t>Section 3</a:t>
            </a:r>
          </a:p>
        </p:txBody>
      </p:sp>
      <p:sp>
        <p:nvSpPr>
          <p:cNvPr id="35848" name="Line 30"/>
          <p:cNvSpPr>
            <a:spLocks noChangeShapeType="1"/>
          </p:cNvSpPr>
          <p:nvPr/>
        </p:nvSpPr>
        <p:spPr bwMode="auto">
          <a:xfrm>
            <a:off x="685800" y="2667000"/>
            <a:ext cx="3276600" cy="0"/>
          </a:xfrm>
          <a:prstGeom prst="line">
            <a:avLst/>
          </a:prstGeom>
          <a:noFill/>
          <a:ln w="2857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49" name="Line 31"/>
          <p:cNvSpPr>
            <a:spLocks noChangeShapeType="1"/>
          </p:cNvSpPr>
          <p:nvPr/>
        </p:nvSpPr>
        <p:spPr bwMode="auto">
          <a:xfrm>
            <a:off x="685800" y="3733800"/>
            <a:ext cx="3276600" cy="0"/>
          </a:xfrm>
          <a:prstGeom prst="line">
            <a:avLst/>
          </a:prstGeom>
          <a:noFill/>
          <a:ln w="2857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5850" name="Line 32"/>
          <p:cNvSpPr>
            <a:spLocks noChangeShapeType="1"/>
          </p:cNvSpPr>
          <p:nvPr/>
        </p:nvSpPr>
        <p:spPr bwMode="auto">
          <a:xfrm>
            <a:off x="685800" y="5029200"/>
            <a:ext cx="3276600" cy="0"/>
          </a:xfrm>
          <a:prstGeom prst="line">
            <a:avLst/>
          </a:prstGeom>
          <a:noFill/>
          <a:ln w="28575">
            <a:solidFill>
              <a:schemeClr val="folHlink"/>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35851" name="Group 39"/>
          <p:cNvGrpSpPr>
            <a:grpSpLocks/>
          </p:cNvGrpSpPr>
          <p:nvPr/>
        </p:nvGrpSpPr>
        <p:grpSpPr bwMode="auto">
          <a:xfrm>
            <a:off x="4038600" y="3962400"/>
            <a:ext cx="4814888" cy="844550"/>
            <a:chOff x="2544" y="2496"/>
            <a:chExt cx="3033" cy="532"/>
          </a:xfrm>
        </p:grpSpPr>
        <p:sp>
          <p:nvSpPr>
            <p:cNvPr id="35858" name="Line 35"/>
            <p:cNvSpPr>
              <a:spLocks noChangeShapeType="1"/>
            </p:cNvSpPr>
            <p:nvPr/>
          </p:nvSpPr>
          <p:spPr bwMode="auto">
            <a:xfrm flipH="1">
              <a:off x="2544" y="2736"/>
              <a:ext cx="240" cy="0"/>
            </a:xfrm>
            <a:prstGeom prst="line">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a:lstStyle/>
            <a:p>
              <a:endParaRPr lang="en-US"/>
            </a:p>
          </p:txBody>
        </p:sp>
        <p:sp>
          <p:nvSpPr>
            <p:cNvPr id="167940" name="Rectangle 4"/>
            <p:cNvSpPr>
              <a:spLocks noChangeArrowheads="1"/>
            </p:cNvSpPr>
            <p:nvPr/>
          </p:nvSpPr>
          <p:spPr bwMode="auto">
            <a:xfrm>
              <a:off x="2762" y="2496"/>
              <a:ext cx="2815" cy="532"/>
            </a:xfrm>
            <a:prstGeom prst="rect">
              <a:avLst/>
            </a:prstGeom>
            <a:solidFill>
              <a:schemeClr val="accent2"/>
            </a:solidFill>
            <a:ln w="25400">
              <a:solidFill>
                <a:schemeClr val="tx1"/>
              </a:solidFill>
              <a:miter lim="800000"/>
              <a:headEnd/>
              <a:tailEnd/>
            </a:ln>
            <a:effectLst>
              <a:outerShdw dist="53882" dir="2700000" algn="ctr" rotWithShape="0">
                <a:schemeClr val="tx1"/>
              </a:outerShdw>
            </a:effectLst>
          </p:spPr>
          <p:txBody>
            <a:bodyPr lIns="90488" tIns="44450" rIns="90488" bIns="44450">
              <a:spAutoFit/>
            </a:bodyPr>
            <a:lstStyle/>
            <a:p>
              <a:pPr>
                <a:spcBef>
                  <a:spcPct val="50000"/>
                </a:spcBef>
                <a:buClr>
                  <a:srgbClr val="FFFF00"/>
                </a:buClr>
                <a:buSzPct val="120000"/>
                <a:buFont typeface="Wingdings" pitchFamily="2" charset="2"/>
                <a:buChar char=""/>
                <a:defRPr/>
              </a:pPr>
              <a:r>
                <a:rPr lang="en-US" sz="2400">
                  <a:solidFill>
                    <a:schemeClr val="bg1"/>
                  </a:solidFill>
                  <a:effectLst>
                    <a:outerShdw blurRad="38100" dist="38100" dir="2700000" algn="tl">
                      <a:srgbClr val="000000"/>
                    </a:outerShdw>
                  </a:effectLst>
                  <a:latin typeface="Arial" charset="0"/>
                </a:rPr>
                <a:t>A computation of cost per equivalent unit. </a:t>
              </a:r>
            </a:p>
          </p:txBody>
        </p:sp>
      </p:grpSp>
      <p:grpSp>
        <p:nvGrpSpPr>
          <p:cNvPr id="35852" name="Group 38"/>
          <p:cNvGrpSpPr>
            <a:grpSpLocks/>
          </p:cNvGrpSpPr>
          <p:nvPr/>
        </p:nvGrpSpPr>
        <p:grpSpPr bwMode="auto">
          <a:xfrm>
            <a:off x="4038600" y="2736850"/>
            <a:ext cx="4841875" cy="844550"/>
            <a:chOff x="2544" y="1724"/>
            <a:chExt cx="3050" cy="532"/>
          </a:xfrm>
        </p:grpSpPr>
        <p:sp>
          <p:nvSpPr>
            <p:cNvPr id="35856" name="Line 34"/>
            <p:cNvSpPr>
              <a:spLocks noChangeShapeType="1"/>
            </p:cNvSpPr>
            <p:nvPr/>
          </p:nvSpPr>
          <p:spPr bwMode="auto">
            <a:xfrm flipH="1">
              <a:off x="2544" y="2016"/>
              <a:ext cx="240" cy="0"/>
            </a:xfrm>
            <a:prstGeom prst="line">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a:lstStyle/>
            <a:p>
              <a:endParaRPr lang="en-US"/>
            </a:p>
          </p:txBody>
        </p:sp>
        <p:sp>
          <p:nvSpPr>
            <p:cNvPr id="167960" name="Rectangle 24"/>
            <p:cNvSpPr>
              <a:spLocks noChangeArrowheads="1"/>
            </p:cNvSpPr>
            <p:nvPr/>
          </p:nvSpPr>
          <p:spPr bwMode="auto">
            <a:xfrm>
              <a:off x="2762" y="1724"/>
              <a:ext cx="2832" cy="532"/>
            </a:xfrm>
            <a:prstGeom prst="rect">
              <a:avLst/>
            </a:prstGeom>
            <a:solidFill>
              <a:schemeClr val="accent2"/>
            </a:solidFill>
            <a:ln w="25400">
              <a:solidFill>
                <a:schemeClr val="tx1"/>
              </a:solidFill>
              <a:miter lim="800000"/>
              <a:headEnd/>
              <a:tailEnd/>
            </a:ln>
            <a:effectLst>
              <a:outerShdw dist="53882" dir="2700000" algn="ctr" rotWithShape="0">
                <a:schemeClr val="tx1"/>
              </a:outerShdw>
            </a:effectLst>
          </p:spPr>
          <p:txBody>
            <a:bodyPr lIns="90488" tIns="44450" rIns="90488" bIns="44450">
              <a:spAutoFit/>
            </a:bodyPr>
            <a:lstStyle/>
            <a:p>
              <a:pPr>
                <a:spcBef>
                  <a:spcPct val="50000"/>
                </a:spcBef>
                <a:buClr>
                  <a:srgbClr val="FFFF00"/>
                </a:buClr>
                <a:buSzPct val="120000"/>
                <a:buFont typeface="Wingdings" pitchFamily="2" charset="2"/>
                <a:buChar char=""/>
                <a:defRPr/>
              </a:pPr>
              <a:r>
                <a:rPr lang="en-US" sz="2400" dirty="0" smtClean="0">
                  <a:solidFill>
                    <a:schemeClr val="bg1"/>
                  </a:solidFill>
                  <a:effectLst>
                    <a:outerShdw blurRad="38100" dist="38100" dir="2700000" algn="tl">
                      <a:srgbClr val="000000"/>
                    </a:outerShdw>
                  </a:effectLst>
                  <a:latin typeface="Arial" charset="0"/>
                </a:rPr>
                <a:t>  Quantity </a:t>
              </a:r>
              <a:r>
                <a:rPr lang="en-US" sz="2400" dirty="0">
                  <a:solidFill>
                    <a:schemeClr val="bg1"/>
                  </a:solidFill>
                  <a:effectLst>
                    <a:outerShdw blurRad="38100" dist="38100" dir="2700000" algn="tl">
                      <a:srgbClr val="000000"/>
                    </a:outerShdw>
                  </a:effectLst>
                  <a:latin typeface="Arial" charset="0"/>
                </a:rPr>
                <a:t>schedule with computation of equivalent units.</a:t>
              </a:r>
            </a:p>
          </p:txBody>
        </p:sp>
      </p:grpSp>
      <p:grpSp>
        <p:nvGrpSpPr>
          <p:cNvPr id="35853" name="Group 40"/>
          <p:cNvGrpSpPr>
            <a:grpSpLocks/>
          </p:cNvGrpSpPr>
          <p:nvPr/>
        </p:nvGrpSpPr>
        <p:grpSpPr bwMode="auto">
          <a:xfrm>
            <a:off x="4038600" y="5284788"/>
            <a:ext cx="4821238" cy="771525"/>
            <a:chOff x="2544" y="3329"/>
            <a:chExt cx="3037" cy="486"/>
          </a:xfrm>
        </p:grpSpPr>
        <p:sp>
          <p:nvSpPr>
            <p:cNvPr id="35854" name="Line 37"/>
            <p:cNvSpPr>
              <a:spLocks noChangeShapeType="1"/>
            </p:cNvSpPr>
            <p:nvPr/>
          </p:nvSpPr>
          <p:spPr bwMode="auto">
            <a:xfrm flipH="1">
              <a:off x="2544" y="3552"/>
              <a:ext cx="240" cy="0"/>
            </a:xfrm>
            <a:prstGeom prst="line">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a:lstStyle/>
            <a:p>
              <a:endParaRPr lang="en-US"/>
            </a:p>
          </p:txBody>
        </p:sp>
        <p:sp>
          <p:nvSpPr>
            <p:cNvPr id="167969" name="Rectangle 33"/>
            <p:cNvSpPr>
              <a:spLocks noChangeArrowheads="1"/>
            </p:cNvSpPr>
            <p:nvPr/>
          </p:nvSpPr>
          <p:spPr bwMode="auto">
            <a:xfrm>
              <a:off x="2762" y="3329"/>
              <a:ext cx="2819" cy="486"/>
            </a:xfrm>
            <a:prstGeom prst="rect">
              <a:avLst/>
            </a:prstGeom>
            <a:solidFill>
              <a:schemeClr val="accent2"/>
            </a:solidFill>
            <a:ln w="25400">
              <a:solidFill>
                <a:schemeClr val="tx1"/>
              </a:solidFill>
              <a:miter lim="800000"/>
              <a:headEnd/>
              <a:tailEnd/>
            </a:ln>
            <a:effectLst>
              <a:outerShdw dist="71842" dir="2700000" algn="ctr" rotWithShape="0">
                <a:schemeClr val="tx1"/>
              </a:outerShdw>
            </a:effectLst>
          </p:spPr>
          <p:txBody>
            <a:bodyPr lIns="90488" tIns="44450" rIns="90488" bIns="44450">
              <a:spAutoFit/>
            </a:bodyPr>
            <a:lstStyle/>
            <a:p>
              <a:pPr>
                <a:lnSpc>
                  <a:spcPct val="90000"/>
                </a:lnSpc>
                <a:spcBef>
                  <a:spcPct val="40000"/>
                </a:spcBef>
                <a:buClr>
                  <a:srgbClr val="FFFF00"/>
                </a:buClr>
                <a:buSzPct val="120000"/>
                <a:buFont typeface="Wingdings" pitchFamily="2" charset="2"/>
                <a:buChar char=""/>
                <a:defRPr/>
              </a:pPr>
              <a:r>
                <a:rPr lang="en-US" sz="2400" dirty="0">
                  <a:solidFill>
                    <a:schemeClr val="bg1"/>
                  </a:solidFill>
                  <a:effectLst>
                    <a:outerShdw blurRad="38100" dist="38100" dir="2700000" algn="tl">
                      <a:srgbClr val="000000"/>
                    </a:outerShdw>
                  </a:effectLst>
                  <a:latin typeface="Arial" charset="0"/>
                </a:rPr>
                <a:t> </a:t>
              </a:r>
              <a:r>
                <a:rPr lang="en-US" sz="2400" dirty="0" smtClean="0">
                  <a:solidFill>
                    <a:schemeClr val="bg1"/>
                  </a:solidFill>
                  <a:effectLst>
                    <a:outerShdw blurRad="38100" dist="38100" dir="2700000" algn="tl">
                      <a:srgbClr val="000000"/>
                    </a:outerShdw>
                  </a:effectLst>
                  <a:latin typeface="Arial" charset="0"/>
                </a:rPr>
                <a:t> A </a:t>
              </a:r>
              <a:r>
                <a:rPr lang="en-US" sz="2400" dirty="0">
                  <a:solidFill>
                    <a:schemeClr val="bg1"/>
                  </a:solidFill>
                  <a:effectLst>
                    <a:outerShdw blurRad="38100" dist="38100" dir="2700000" algn="tl">
                      <a:srgbClr val="000000"/>
                    </a:outerShdw>
                  </a:effectLst>
                  <a:latin typeface="Arial" charset="0"/>
                </a:rPr>
                <a:t>reconciliation of cost flows for the period.</a:t>
              </a:r>
            </a:p>
          </p:txBody>
        </p:sp>
      </p:grpSp>
    </p:spTree>
    <p:extLst>
      <p:ext uri="{BB962C8B-B14F-4D97-AF65-F5344CB8AC3E}">
        <p14:creationId xmlns:p14="http://schemas.microsoft.com/office/powerpoint/2010/main" xmlns="" val="67477592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body" idx="1"/>
          </p:nvPr>
        </p:nvSpPr>
        <p:spPr>
          <a:xfrm>
            <a:off x="685800" y="1676400"/>
            <a:ext cx="8153400" cy="4114800"/>
          </a:xfrm>
          <a:solidFill>
            <a:schemeClr val="accent2"/>
          </a:solidFill>
          <a:ln w="12700">
            <a:solidFill>
              <a:schemeClr val="tx1"/>
            </a:solidFill>
            <a:miter lim="800000"/>
            <a:headEnd/>
            <a:tailEnd/>
          </a:ln>
          <a:effectLst>
            <a:outerShdw dist="35921" dir="2700000" algn="ctr" rotWithShape="0">
              <a:schemeClr val="tx1"/>
            </a:outerShdw>
          </a:effectLst>
        </p:spPr>
        <p:txBody>
          <a:bodyPr lIns="90488" tIns="44450" rIns="90488" bIns="44450"/>
          <a:lstStyle/>
          <a:p>
            <a:pPr>
              <a:lnSpc>
                <a:spcPct val="95000"/>
              </a:lnSpc>
              <a:spcBef>
                <a:spcPct val="55000"/>
              </a:spcBef>
              <a:buClr>
                <a:srgbClr val="FFFF00"/>
              </a:buClr>
              <a:defRPr/>
            </a:pPr>
            <a:r>
              <a:rPr lang="en-US" sz="2800" smtClean="0">
                <a:solidFill>
                  <a:schemeClr val="bg1"/>
                </a:solidFill>
                <a:effectLst>
                  <a:outerShdw blurRad="38100" dist="38100" dir="2700000" algn="tl">
                    <a:srgbClr val="000000"/>
                  </a:outerShdw>
                </a:effectLst>
              </a:rPr>
              <a:t>Double Diamond Skis uses process costing to determine unit costs in its Shaping and Milling Department. </a:t>
            </a:r>
          </a:p>
          <a:p>
            <a:pPr>
              <a:lnSpc>
                <a:spcPct val="95000"/>
              </a:lnSpc>
              <a:spcBef>
                <a:spcPct val="55000"/>
              </a:spcBef>
              <a:buClr>
                <a:srgbClr val="FFFF00"/>
              </a:buClr>
              <a:defRPr/>
            </a:pPr>
            <a:r>
              <a:rPr lang="en-US" sz="2800" smtClean="0">
                <a:solidFill>
                  <a:schemeClr val="bg1"/>
                </a:solidFill>
                <a:effectLst>
                  <a:outerShdw blurRad="38100" dist="38100" dir="2700000" algn="tl">
                    <a:srgbClr val="000000"/>
                  </a:outerShdw>
                </a:effectLst>
              </a:rPr>
              <a:t>Double Diamond uses the weighted average cost procedure.</a:t>
            </a:r>
          </a:p>
          <a:p>
            <a:pPr>
              <a:lnSpc>
                <a:spcPct val="95000"/>
              </a:lnSpc>
              <a:spcBef>
                <a:spcPct val="40000"/>
              </a:spcBef>
              <a:buClr>
                <a:srgbClr val="FFFF00"/>
              </a:buClr>
              <a:defRPr/>
            </a:pPr>
            <a:r>
              <a:rPr lang="en-US" sz="2800" smtClean="0">
                <a:solidFill>
                  <a:schemeClr val="bg1"/>
                </a:solidFill>
                <a:effectLst>
                  <a:outerShdw blurRad="38100" dist="38100" dir="2700000" algn="tl">
                    <a:srgbClr val="000000"/>
                  </a:outerShdw>
                </a:effectLst>
              </a:rPr>
              <a:t>Using the following information for the month of May, let’s prepare a production report for Shaping and Milling. </a:t>
            </a:r>
          </a:p>
        </p:txBody>
      </p:sp>
      <p:sp>
        <p:nvSpPr>
          <p:cNvPr id="36868" name="Rectangle 4"/>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smtClean="0"/>
              <a:t>Production Report Example</a:t>
            </a:r>
          </a:p>
        </p:txBody>
      </p:sp>
    </p:spTree>
    <p:extLst>
      <p:ext uri="{BB962C8B-B14F-4D97-AF65-F5344CB8AC3E}">
        <p14:creationId xmlns:p14="http://schemas.microsoft.com/office/powerpoint/2010/main" xmlns="" val="75548611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body" idx="1"/>
          </p:nvPr>
        </p:nvSpPr>
        <p:spPr>
          <a:xfrm>
            <a:off x="685800" y="1371600"/>
            <a:ext cx="8185150" cy="4953000"/>
          </a:xfrm>
          <a:solidFill>
            <a:schemeClr val="accent2"/>
          </a:solidFill>
          <a:ln w="12700">
            <a:solidFill>
              <a:schemeClr val="tx1"/>
            </a:solidFill>
            <a:miter lim="800000"/>
            <a:headEnd/>
            <a:tailEnd/>
          </a:ln>
          <a:effectLst>
            <a:outerShdw dist="35921" dir="2700000" algn="ctr" rotWithShape="0">
              <a:schemeClr val="tx1"/>
            </a:outerShdw>
          </a:effectLst>
        </p:spPr>
        <p:txBody>
          <a:bodyPr lIns="90488" tIns="44450" rIns="90488" bIns="44450"/>
          <a:lstStyle/>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Work in process, May 1:   200 units			  </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	Materials:		50% complete.	      $    3,000</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	Conversion:	30% complete.	            1,000</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			</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Units started into production in May:		5,000</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Units completed and transferred out in May:	4,800</a:t>
            </a:r>
          </a:p>
          <a:p>
            <a:pPr>
              <a:lnSpc>
                <a:spcPct val="90000"/>
              </a:lnSpc>
              <a:spcBef>
                <a:spcPct val="5000"/>
              </a:spcBef>
              <a:buFont typeface="Wingdings" pitchFamily="2" charset="2"/>
              <a:buNone/>
              <a:defRPr/>
            </a:pPr>
            <a:endParaRPr lang="en-US" sz="2400" smtClean="0">
              <a:solidFill>
                <a:schemeClr val="bg1"/>
              </a:solidFill>
              <a:effectLst>
                <a:outerShdw blurRad="38100" dist="38100" dir="2700000" algn="tl">
                  <a:srgbClr val="000000"/>
                </a:outerShdw>
              </a:effectLst>
            </a:endParaRP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Costs added to production in May</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	Materials cost			$  74,000</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	Conversion cost 			    70,000</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	</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Work in process, May 31:    400 units</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	Materials		            40% complete.</a:t>
            </a:r>
          </a:p>
          <a:p>
            <a:pPr>
              <a:lnSpc>
                <a:spcPct val="90000"/>
              </a:lnSpc>
              <a:spcBef>
                <a:spcPct val="5000"/>
              </a:spcBef>
              <a:buFont typeface="Wingdings" pitchFamily="2" charset="2"/>
              <a:buNone/>
              <a:defRPr/>
            </a:pPr>
            <a:r>
              <a:rPr lang="en-US" sz="2400" smtClean="0">
                <a:solidFill>
                  <a:schemeClr val="bg1"/>
                </a:solidFill>
                <a:effectLst>
                  <a:outerShdw blurRad="38100" dist="38100" dir="2700000" algn="tl">
                    <a:srgbClr val="000000"/>
                  </a:outerShdw>
                </a:effectLst>
              </a:rPr>
              <a:t>	Conversion		 25% complete.</a:t>
            </a:r>
          </a:p>
        </p:txBody>
      </p:sp>
      <p:sp>
        <p:nvSpPr>
          <p:cNvPr id="175108" name="Rectangle 4"/>
          <p:cNvSpPr>
            <a:spLocks noChangeArrowheads="1"/>
          </p:cNvSpPr>
          <p:nvPr/>
        </p:nvSpPr>
        <p:spPr bwMode="auto">
          <a:xfrm>
            <a:off x="7223125" y="1330325"/>
            <a:ext cx="808038"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defRPr/>
            </a:pPr>
            <a:r>
              <a:rPr lang="en-US" sz="2400">
                <a:solidFill>
                  <a:schemeClr val="bg1"/>
                </a:solidFill>
                <a:effectLst>
                  <a:outerShdw blurRad="38100" dist="38100" dir="2700000" algn="tl">
                    <a:srgbClr val="C0C0C0"/>
                  </a:outerShdw>
                </a:effectLst>
                <a:latin typeface="Arial" charset="0"/>
              </a:rPr>
              <a:t>Cost</a:t>
            </a:r>
            <a:endParaRPr lang="en-US" sz="2400" b="1">
              <a:effectLst>
                <a:outerShdw blurRad="38100" dist="38100" dir="2700000" algn="tl">
                  <a:srgbClr val="C0C0C0"/>
                </a:outerShdw>
              </a:effectLst>
              <a:latin typeface="Arial" charset="0"/>
            </a:endParaRPr>
          </a:p>
        </p:txBody>
      </p:sp>
      <p:sp>
        <p:nvSpPr>
          <p:cNvPr id="37892" name="Rectangle 5"/>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smtClean="0"/>
              <a:t>Production Report Example</a:t>
            </a:r>
          </a:p>
        </p:txBody>
      </p:sp>
      <p:sp>
        <p:nvSpPr>
          <p:cNvPr id="37893" name="Line 6"/>
          <p:cNvSpPr>
            <a:spLocks noChangeShapeType="1"/>
          </p:cNvSpPr>
          <p:nvPr/>
        </p:nvSpPr>
        <p:spPr bwMode="auto">
          <a:xfrm>
            <a:off x="6705600" y="1735138"/>
            <a:ext cx="1371600" cy="0"/>
          </a:xfrm>
          <a:prstGeom prst="line">
            <a:avLst/>
          </a:prstGeom>
          <a:noFill/>
          <a:ln w="9525">
            <a:solidFill>
              <a:schemeClr val="bg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293544566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1588" y="1449388"/>
            <a:ext cx="9064625" cy="5159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a:latin typeface="Arial" charset="0"/>
              </a:rPr>
              <a:t>Step</a:t>
            </a:r>
            <a:r>
              <a:rPr lang="en-US">
                <a:latin typeface="Arial" charset="0"/>
                <a:sym typeface="Wingdings" pitchFamily="2" charset="2"/>
              </a:rPr>
              <a:t>:</a:t>
            </a:r>
            <a:r>
              <a:rPr lang="en-US">
                <a:latin typeface="Arial" charset="0"/>
              </a:rPr>
              <a:t>  Quantity Schedule with Equivalent Units</a:t>
            </a:r>
          </a:p>
        </p:txBody>
      </p:sp>
      <p:sp>
        <p:nvSpPr>
          <p:cNvPr id="38915" name="Rectangle 5"/>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smtClean="0"/>
              <a:t>Production Report Example</a:t>
            </a:r>
          </a:p>
        </p:txBody>
      </p:sp>
      <p:graphicFrame>
        <p:nvGraphicFramePr>
          <p:cNvPr id="38916" name="Object 6"/>
          <p:cNvGraphicFramePr>
            <a:graphicFrameLocks/>
          </p:cNvGraphicFramePr>
          <p:nvPr/>
        </p:nvGraphicFramePr>
        <p:xfrm>
          <a:off x="566738" y="2133600"/>
          <a:ext cx="8348662" cy="4108450"/>
        </p:xfrm>
        <a:graphic>
          <a:graphicData uri="http://schemas.openxmlformats.org/presentationml/2006/ole">
            <p:oleObj spid="_x0000_s8207" name="Worksheet" r:id="rId4" imgW="4462560" imgH="2284560" progId="Excel.Sheet.8">
              <p:embed/>
            </p:oleObj>
          </a:graphicData>
        </a:graphic>
      </p:graphicFrame>
    </p:spTree>
    <p:extLst>
      <p:ext uri="{BB962C8B-B14F-4D97-AF65-F5344CB8AC3E}">
        <p14:creationId xmlns:p14="http://schemas.microsoft.com/office/powerpoint/2010/main" xmlns="" val="166677328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smtClean="0"/>
              <a:t>Production Report Example</a:t>
            </a:r>
          </a:p>
        </p:txBody>
      </p:sp>
      <p:graphicFrame>
        <p:nvGraphicFramePr>
          <p:cNvPr id="39939" name="Object 6"/>
          <p:cNvGraphicFramePr>
            <a:graphicFrameLocks/>
          </p:cNvGraphicFramePr>
          <p:nvPr/>
        </p:nvGraphicFramePr>
        <p:xfrm>
          <a:off x="566738" y="2133600"/>
          <a:ext cx="8348662" cy="4108450"/>
        </p:xfrm>
        <a:graphic>
          <a:graphicData uri="http://schemas.openxmlformats.org/presentationml/2006/ole">
            <p:oleObj spid="_x0000_s9234" name="Worksheet" r:id="rId4" imgW="4462560" imgH="2284560" progId="Excel.Sheet.8">
              <p:embed/>
            </p:oleObj>
          </a:graphicData>
        </a:graphic>
      </p:graphicFrame>
      <p:sp>
        <p:nvSpPr>
          <p:cNvPr id="178183" name="Rectangle 7"/>
          <p:cNvSpPr>
            <a:spLocks noChangeArrowheads="1"/>
          </p:cNvSpPr>
          <p:nvPr/>
        </p:nvSpPr>
        <p:spPr bwMode="auto">
          <a:xfrm>
            <a:off x="1588" y="1449388"/>
            <a:ext cx="9064625" cy="5159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a:effectLst>
                  <a:outerShdw blurRad="38100" dist="38100" dir="2700000" algn="tl">
                    <a:srgbClr val="C0C0C0"/>
                  </a:outerShdw>
                </a:effectLst>
                <a:latin typeface="Arial" charset="0"/>
              </a:rPr>
              <a:t>Step</a:t>
            </a:r>
            <a:r>
              <a:rPr lang="en-US">
                <a:effectLst>
                  <a:outerShdw blurRad="38100" dist="38100" dir="2700000" algn="tl">
                    <a:srgbClr val="C0C0C0"/>
                  </a:outerShdw>
                </a:effectLst>
                <a:latin typeface="Arial" charset="0"/>
                <a:sym typeface="Wingdings" pitchFamily="2" charset="2"/>
              </a:rPr>
              <a:t>:</a:t>
            </a:r>
            <a:r>
              <a:rPr lang="en-US">
                <a:effectLst>
                  <a:outerShdw blurRad="38100" dist="38100" dir="2700000" algn="tl">
                    <a:srgbClr val="C0C0C0"/>
                  </a:outerShdw>
                </a:effectLst>
                <a:latin typeface="Arial" charset="0"/>
              </a:rPr>
              <a:t>  Quantity Schedule with Equivalent Units</a:t>
            </a:r>
          </a:p>
        </p:txBody>
      </p:sp>
    </p:spTree>
    <p:extLst>
      <p:ext uri="{BB962C8B-B14F-4D97-AF65-F5344CB8AC3E}">
        <p14:creationId xmlns:p14="http://schemas.microsoft.com/office/powerpoint/2010/main" xmlns="" val="3143957141"/>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ChangeArrowheads="1"/>
          </p:cNvSpPr>
          <p:nvPr/>
        </p:nvSpPr>
        <p:spPr bwMode="auto">
          <a:xfrm>
            <a:off x="1588" y="1449388"/>
            <a:ext cx="9064625" cy="5159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0066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a:effectLst>
                  <a:outerShdw blurRad="38100" dist="38100" dir="2700000" algn="tl">
                    <a:srgbClr val="C0C0C0"/>
                  </a:outerShdw>
                </a:effectLst>
                <a:latin typeface="Arial" charset="0"/>
              </a:rPr>
              <a:t> </a:t>
            </a:r>
            <a:r>
              <a:rPr lang="en-US">
                <a:solidFill>
                  <a:srgbClr val="9900CC"/>
                </a:solidFill>
                <a:effectLst>
                  <a:outerShdw blurRad="38100" dist="38100" dir="2700000" algn="tl">
                    <a:srgbClr val="C0C0C0"/>
                  </a:outerShdw>
                </a:effectLst>
                <a:latin typeface="Arial" charset="0"/>
              </a:rPr>
              <a:t>Section</a:t>
            </a:r>
            <a:r>
              <a:rPr lang="en-US">
                <a:solidFill>
                  <a:srgbClr val="9900CC"/>
                </a:solidFill>
                <a:effectLst>
                  <a:outerShdw blurRad="38100" dist="38100" dir="2700000" algn="tl">
                    <a:srgbClr val="C0C0C0"/>
                  </a:outerShdw>
                </a:effectLst>
                <a:latin typeface="Arial" charset="0"/>
                <a:sym typeface="Wingdings" pitchFamily="2" charset="2"/>
              </a:rPr>
              <a:t></a:t>
            </a:r>
            <a:r>
              <a:rPr lang="en-US">
                <a:solidFill>
                  <a:srgbClr val="9900CC"/>
                </a:solidFill>
                <a:effectLst>
                  <a:outerShdw blurRad="38100" dist="38100" dir="2700000" algn="tl">
                    <a:srgbClr val="C0C0C0"/>
                  </a:outerShdw>
                </a:effectLst>
                <a:latin typeface="Arial" charset="0"/>
              </a:rPr>
              <a:t>:  Compute cost per equivalent unit</a:t>
            </a:r>
          </a:p>
        </p:txBody>
      </p:sp>
      <p:sp>
        <p:nvSpPr>
          <p:cNvPr id="40963" name="Rectangle 5"/>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smtClean="0"/>
              <a:t>Production Report Example</a:t>
            </a:r>
          </a:p>
        </p:txBody>
      </p:sp>
      <p:graphicFrame>
        <p:nvGraphicFramePr>
          <p:cNvPr id="40964" name="Object 6"/>
          <p:cNvGraphicFramePr>
            <a:graphicFrameLocks/>
          </p:cNvGraphicFramePr>
          <p:nvPr/>
        </p:nvGraphicFramePr>
        <p:xfrm>
          <a:off x="606425" y="2028825"/>
          <a:ext cx="8308975" cy="3762375"/>
        </p:xfrm>
        <a:graphic>
          <a:graphicData uri="http://schemas.openxmlformats.org/presentationml/2006/ole">
            <p:oleObj spid="_x0000_s10255" name="Worksheet" r:id="rId4" imgW="4633560" imgH="2095200" progId="Excel.Sheet.8">
              <p:embed/>
            </p:oleObj>
          </a:graphicData>
        </a:graphic>
      </p:graphicFrame>
    </p:spTree>
    <p:extLst>
      <p:ext uri="{BB962C8B-B14F-4D97-AF65-F5344CB8AC3E}">
        <p14:creationId xmlns:p14="http://schemas.microsoft.com/office/powerpoint/2010/main" xmlns="" val="139781031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smtClean="0"/>
              <a:t>Production Report Example</a:t>
            </a:r>
          </a:p>
        </p:txBody>
      </p:sp>
      <p:graphicFrame>
        <p:nvGraphicFramePr>
          <p:cNvPr id="41987" name="Object 6"/>
          <p:cNvGraphicFramePr>
            <a:graphicFrameLocks/>
          </p:cNvGraphicFramePr>
          <p:nvPr/>
        </p:nvGraphicFramePr>
        <p:xfrm>
          <a:off x="606425" y="2028825"/>
          <a:ext cx="8308975" cy="3762375"/>
        </p:xfrm>
        <a:graphic>
          <a:graphicData uri="http://schemas.openxmlformats.org/presentationml/2006/ole">
            <p:oleObj spid="_x0000_s11279" name="Worksheet" r:id="rId4" imgW="4633560" imgH="2095200" progId="Excel.Sheet.8">
              <p:embed/>
            </p:oleObj>
          </a:graphicData>
        </a:graphic>
      </p:graphicFrame>
      <p:grpSp>
        <p:nvGrpSpPr>
          <p:cNvPr id="41988" name="Group 11"/>
          <p:cNvGrpSpPr>
            <a:grpSpLocks/>
          </p:cNvGrpSpPr>
          <p:nvPr/>
        </p:nvGrpSpPr>
        <p:grpSpPr bwMode="auto">
          <a:xfrm>
            <a:off x="3862388" y="4994275"/>
            <a:ext cx="5006975" cy="1433513"/>
            <a:chOff x="2433" y="3146"/>
            <a:chExt cx="3154" cy="903"/>
          </a:xfrm>
        </p:grpSpPr>
        <p:sp>
          <p:nvSpPr>
            <p:cNvPr id="41991" name="Oval 7"/>
            <p:cNvSpPr>
              <a:spLocks noChangeArrowheads="1"/>
            </p:cNvSpPr>
            <p:nvPr/>
          </p:nvSpPr>
          <p:spPr bwMode="auto">
            <a:xfrm>
              <a:off x="3795" y="3146"/>
              <a:ext cx="800" cy="272"/>
            </a:xfrm>
            <a:prstGeom prst="ellipse">
              <a:avLst/>
            </a:prstGeom>
            <a:noFill/>
            <a:ln w="38100">
              <a:solidFill>
                <a:srgbClr val="FC0128"/>
              </a:solidFill>
              <a:round/>
              <a:headEnd/>
              <a:tailEnd/>
            </a:ln>
            <a:effectLst>
              <a:outerShdw dist="17961" dir="2700000" algn="ctr" rotWithShape="0">
                <a:schemeClr val="tx1"/>
              </a:outerShdw>
            </a:effectLst>
            <a:extLst>
              <a:ext uri="{909E8E84-426E-40DD-AFC4-6F175D3DCCD1}">
                <a14:hiddenFill xmlns:a14="http://schemas.microsoft.com/office/drawing/2010/main" xmlns="">
                  <a:solidFill>
                    <a:schemeClr val="bg1"/>
                  </a:solidFill>
                </a14:hiddenFill>
              </a:ext>
            </a:extLst>
          </p:spPr>
          <p:txBody>
            <a:bodyPr wrap="none" anchor="ctr"/>
            <a:lstStyle/>
            <a:p>
              <a:endParaRPr lang="en-US"/>
            </a:p>
          </p:txBody>
        </p:sp>
        <p:sp>
          <p:nvSpPr>
            <p:cNvPr id="182280" name="Rectangle 8"/>
            <p:cNvSpPr>
              <a:spLocks noChangeArrowheads="1"/>
            </p:cNvSpPr>
            <p:nvPr/>
          </p:nvSpPr>
          <p:spPr bwMode="auto">
            <a:xfrm>
              <a:off x="2433" y="3793"/>
              <a:ext cx="3154" cy="256"/>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defRPr/>
              </a:pPr>
              <a:r>
                <a:rPr lang="en-US" sz="2000">
                  <a:solidFill>
                    <a:schemeClr val="bg1"/>
                  </a:solidFill>
                  <a:effectLst>
                    <a:outerShdw blurRad="38100" dist="38100" dir="2700000" algn="tl">
                      <a:srgbClr val="000000"/>
                    </a:outerShdw>
                  </a:effectLst>
                  <a:latin typeface="Arial" charset="0"/>
                </a:rPr>
                <a:t>$77,000 ÷ 4,960 units = $15.524 (rounded)</a:t>
              </a:r>
            </a:p>
          </p:txBody>
        </p:sp>
        <p:sp>
          <p:nvSpPr>
            <p:cNvPr id="41993" name="Line 9"/>
            <p:cNvSpPr>
              <a:spLocks noChangeShapeType="1"/>
            </p:cNvSpPr>
            <p:nvPr/>
          </p:nvSpPr>
          <p:spPr bwMode="auto">
            <a:xfrm flipV="1">
              <a:off x="4230" y="3393"/>
              <a:ext cx="0" cy="400"/>
            </a:xfrm>
            <a:prstGeom prst="line">
              <a:avLst/>
            </a:prstGeom>
            <a:noFill/>
            <a:ln w="28575">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grpSp>
      <p:sp>
        <p:nvSpPr>
          <p:cNvPr id="182282" name="Rectangle 10"/>
          <p:cNvSpPr>
            <a:spLocks noChangeArrowheads="1"/>
          </p:cNvSpPr>
          <p:nvPr/>
        </p:nvSpPr>
        <p:spPr bwMode="auto">
          <a:xfrm>
            <a:off x="1588" y="1449388"/>
            <a:ext cx="9064625" cy="5159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0066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a:effectLst>
                  <a:outerShdw blurRad="38100" dist="38100" dir="2700000" algn="tl">
                    <a:srgbClr val="C0C0C0"/>
                  </a:outerShdw>
                </a:effectLst>
                <a:latin typeface="Arial" charset="0"/>
              </a:rPr>
              <a:t> </a:t>
            </a:r>
            <a:r>
              <a:rPr lang="en-US">
                <a:solidFill>
                  <a:srgbClr val="9900CC"/>
                </a:solidFill>
                <a:effectLst>
                  <a:outerShdw blurRad="38100" dist="38100" dir="2700000" algn="tl">
                    <a:srgbClr val="C0C0C0"/>
                  </a:outerShdw>
                </a:effectLst>
                <a:latin typeface="Arial" charset="0"/>
              </a:rPr>
              <a:t>Section</a:t>
            </a:r>
            <a:r>
              <a:rPr lang="en-US">
                <a:solidFill>
                  <a:srgbClr val="9900CC"/>
                </a:solidFill>
                <a:effectLst>
                  <a:outerShdw blurRad="38100" dist="38100" dir="2700000" algn="tl">
                    <a:srgbClr val="C0C0C0"/>
                  </a:outerShdw>
                </a:effectLst>
                <a:latin typeface="Arial" charset="0"/>
                <a:sym typeface="Wingdings" pitchFamily="2" charset="2"/>
              </a:rPr>
              <a:t></a:t>
            </a:r>
            <a:r>
              <a:rPr lang="en-US">
                <a:solidFill>
                  <a:srgbClr val="9900CC"/>
                </a:solidFill>
                <a:effectLst>
                  <a:outerShdw blurRad="38100" dist="38100" dir="2700000" algn="tl">
                    <a:srgbClr val="C0C0C0"/>
                  </a:outerShdw>
                </a:effectLst>
                <a:latin typeface="Arial" charset="0"/>
              </a:rPr>
              <a:t>:  Compute cost per equivalent unit</a:t>
            </a:r>
          </a:p>
        </p:txBody>
      </p:sp>
    </p:spTree>
    <p:extLst>
      <p:ext uri="{BB962C8B-B14F-4D97-AF65-F5344CB8AC3E}">
        <p14:creationId xmlns:p14="http://schemas.microsoft.com/office/powerpoint/2010/main" xmlns="" val="1001161007"/>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10" name="Object 1026"/>
          <p:cNvGraphicFramePr>
            <a:graphicFrameLocks/>
          </p:cNvGraphicFramePr>
          <p:nvPr/>
        </p:nvGraphicFramePr>
        <p:xfrm>
          <a:off x="606425" y="2028825"/>
          <a:ext cx="8308975" cy="3762375"/>
        </p:xfrm>
        <a:graphic>
          <a:graphicData uri="http://schemas.openxmlformats.org/presentationml/2006/ole">
            <p:oleObj spid="_x0000_s12303" name="Worksheet" r:id="rId4" imgW="4633560" imgH="2095200" progId="Excel.Sheet.8">
              <p:embed/>
            </p:oleObj>
          </a:graphicData>
        </a:graphic>
      </p:graphicFrame>
      <p:sp>
        <p:nvSpPr>
          <p:cNvPr id="43011" name="Rectangle 1028"/>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smtClean="0"/>
              <a:t>Production Report Example</a:t>
            </a:r>
          </a:p>
        </p:txBody>
      </p:sp>
      <p:sp>
        <p:nvSpPr>
          <p:cNvPr id="43012" name="Oval 1029"/>
          <p:cNvSpPr>
            <a:spLocks noChangeArrowheads="1"/>
          </p:cNvSpPr>
          <p:nvPr/>
        </p:nvSpPr>
        <p:spPr bwMode="auto">
          <a:xfrm>
            <a:off x="7493000" y="5011738"/>
            <a:ext cx="1422400" cy="376237"/>
          </a:xfrm>
          <a:prstGeom prst="ellipse">
            <a:avLst/>
          </a:prstGeom>
          <a:noFill/>
          <a:ln w="38100">
            <a:solidFill>
              <a:srgbClr val="FC0128"/>
            </a:solidFill>
            <a:round/>
            <a:headEnd/>
            <a:tailEnd/>
          </a:ln>
          <a:effectLst>
            <a:outerShdw dist="17961" dir="2700000" algn="ctr" rotWithShape="0">
              <a:schemeClr val="tx1"/>
            </a:outerShdw>
          </a:effectLst>
          <a:extLst>
            <a:ext uri="{909E8E84-426E-40DD-AFC4-6F175D3DCCD1}">
              <a14:hiddenFill xmlns:a14="http://schemas.microsoft.com/office/drawing/2010/main" xmlns="">
                <a:solidFill>
                  <a:schemeClr val="bg1"/>
                </a:solidFill>
              </a14:hiddenFill>
            </a:ext>
          </a:extLst>
        </p:spPr>
        <p:txBody>
          <a:bodyPr wrap="none" anchor="ctr"/>
          <a:lstStyle/>
          <a:p>
            <a:endParaRPr lang="en-US"/>
          </a:p>
        </p:txBody>
      </p:sp>
      <p:sp>
        <p:nvSpPr>
          <p:cNvPr id="43013" name="Line 1030"/>
          <p:cNvSpPr>
            <a:spLocks noChangeShapeType="1"/>
          </p:cNvSpPr>
          <p:nvPr/>
        </p:nvSpPr>
        <p:spPr bwMode="auto">
          <a:xfrm flipV="1">
            <a:off x="7099300" y="5410200"/>
            <a:ext cx="1054100" cy="698500"/>
          </a:xfrm>
          <a:prstGeom prst="line">
            <a:avLst/>
          </a:prstGeom>
          <a:noFill/>
          <a:ln w="38100">
            <a:solidFill>
              <a:srgbClr val="FC0128"/>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186375" name="Rectangle 1031"/>
          <p:cNvSpPr>
            <a:spLocks noChangeArrowheads="1"/>
          </p:cNvSpPr>
          <p:nvPr/>
        </p:nvSpPr>
        <p:spPr bwMode="auto">
          <a:xfrm>
            <a:off x="3741738" y="6038850"/>
            <a:ext cx="5006975" cy="406400"/>
          </a:xfrm>
          <a:prstGeom prst="rect">
            <a:avLst/>
          </a:prstGeom>
          <a:solidFill>
            <a:srgbClr val="006600"/>
          </a:solidFill>
          <a:ln w="12700">
            <a:solidFill>
              <a:schemeClr val="tx1"/>
            </a:solidFill>
            <a:miter lim="800000"/>
            <a:headEnd/>
            <a:tailEnd/>
          </a:ln>
          <a:effectLst>
            <a:outerShdw dist="35921" dir="2700000" algn="ctr" rotWithShape="0">
              <a:schemeClr val="tx1"/>
            </a:outerShdw>
          </a:effectLst>
        </p:spPr>
        <p:txBody>
          <a:bodyPr wrap="none" lIns="90488" tIns="44450" rIns="90488" bIns="44450">
            <a:spAutoFit/>
          </a:bodyPr>
          <a:lstStyle/>
          <a:p>
            <a:pPr>
              <a:defRPr/>
            </a:pPr>
            <a:r>
              <a:rPr lang="en-US" sz="2000">
                <a:solidFill>
                  <a:srgbClr val="FFFF00"/>
                </a:solidFill>
                <a:effectLst>
                  <a:outerShdw blurRad="38100" dist="38100" dir="2700000" algn="tl">
                    <a:srgbClr val="000000"/>
                  </a:outerShdw>
                </a:effectLst>
                <a:latin typeface="Arial" charset="0"/>
              </a:rPr>
              <a:t>$71,000 ÷ 4,900 units = $14.490 (rounded)</a:t>
            </a:r>
          </a:p>
        </p:txBody>
      </p:sp>
      <p:sp>
        <p:nvSpPr>
          <p:cNvPr id="186377" name="Rectangle 1033"/>
          <p:cNvSpPr>
            <a:spLocks noChangeArrowheads="1"/>
          </p:cNvSpPr>
          <p:nvPr/>
        </p:nvSpPr>
        <p:spPr bwMode="auto">
          <a:xfrm>
            <a:off x="1588" y="1449388"/>
            <a:ext cx="9064625" cy="5159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rgbClr val="0066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a:effectLst>
                  <a:outerShdw blurRad="38100" dist="38100" dir="2700000" algn="tl">
                    <a:srgbClr val="C0C0C0"/>
                  </a:outerShdw>
                </a:effectLst>
                <a:latin typeface="Arial" charset="0"/>
              </a:rPr>
              <a:t> </a:t>
            </a:r>
            <a:r>
              <a:rPr lang="en-US">
                <a:solidFill>
                  <a:srgbClr val="9900CC"/>
                </a:solidFill>
                <a:effectLst>
                  <a:outerShdw blurRad="38100" dist="38100" dir="2700000" algn="tl">
                    <a:srgbClr val="C0C0C0"/>
                  </a:outerShdw>
                </a:effectLst>
                <a:latin typeface="Arial" charset="0"/>
              </a:rPr>
              <a:t>Section</a:t>
            </a:r>
            <a:r>
              <a:rPr lang="en-US">
                <a:solidFill>
                  <a:srgbClr val="9900CC"/>
                </a:solidFill>
                <a:effectLst>
                  <a:outerShdw blurRad="38100" dist="38100" dir="2700000" algn="tl">
                    <a:srgbClr val="C0C0C0"/>
                  </a:outerShdw>
                </a:effectLst>
                <a:latin typeface="Arial" charset="0"/>
                <a:sym typeface="Wingdings" pitchFamily="2" charset="2"/>
              </a:rPr>
              <a:t></a:t>
            </a:r>
            <a:r>
              <a:rPr lang="en-US">
                <a:solidFill>
                  <a:srgbClr val="9900CC"/>
                </a:solidFill>
                <a:effectLst>
                  <a:outerShdw blurRad="38100" dist="38100" dir="2700000" algn="tl">
                    <a:srgbClr val="C0C0C0"/>
                  </a:outerShdw>
                </a:effectLst>
                <a:latin typeface="Arial" charset="0"/>
              </a:rPr>
              <a:t>:  Compute cost per equivalent unit</a:t>
            </a:r>
          </a:p>
        </p:txBody>
      </p:sp>
    </p:spTree>
    <p:extLst>
      <p:ext uri="{BB962C8B-B14F-4D97-AF65-F5344CB8AC3E}">
        <p14:creationId xmlns:p14="http://schemas.microsoft.com/office/powerpoint/2010/main" xmlns="" val="269286828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ChangeArrowheads="1"/>
          </p:cNvSpPr>
          <p:nvPr/>
        </p:nvSpPr>
        <p:spPr bwMode="auto">
          <a:xfrm>
            <a:off x="1588" y="1449388"/>
            <a:ext cx="9064625" cy="5159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a:effectLst>
                  <a:outerShdw blurRad="38100" dist="38100" dir="2700000" algn="tl">
                    <a:srgbClr val="C0C0C0"/>
                  </a:outerShdw>
                </a:effectLst>
                <a:latin typeface="Arial" charset="0"/>
              </a:rPr>
              <a:t> </a:t>
            </a:r>
            <a:r>
              <a:rPr lang="en-US">
                <a:solidFill>
                  <a:schemeClr val="accent2"/>
                </a:solidFill>
                <a:effectLst>
                  <a:outerShdw blurRad="38100" dist="38100" dir="2700000" algn="tl">
                    <a:srgbClr val="C0C0C0"/>
                  </a:outerShdw>
                </a:effectLst>
                <a:latin typeface="Arial" charset="0"/>
              </a:rPr>
              <a:t>Section </a:t>
            </a:r>
            <a:r>
              <a:rPr lang="en-US">
                <a:solidFill>
                  <a:schemeClr val="accent2"/>
                </a:solidFill>
                <a:effectLst>
                  <a:outerShdw blurRad="38100" dist="38100" dir="2700000" algn="tl">
                    <a:srgbClr val="C0C0C0"/>
                  </a:outerShdw>
                </a:effectLst>
                <a:latin typeface="Arial" charset="0"/>
                <a:sym typeface="Wingdings" pitchFamily="2" charset="2"/>
              </a:rPr>
              <a:t></a:t>
            </a:r>
            <a:r>
              <a:rPr lang="en-US">
                <a:solidFill>
                  <a:schemeClr val="accent2"/>
                </a:solidFill>
                <a:effectLst>
                  <a:outerShdw blurRad="38100" dist="38100" dir="2700000" algn="tl">
                    <a:srgbClr val="C0C0C0"/>
                  </a:outerShdw>
                </a:effectLst>
                <a:latin typeface="Arial" charset="0"/>
              </a:rPr>
              <a:t>:  Cost Reconciliation</a:t>
            </a:r>
          </a:p>
        </p:txBody>
      </p:sp>
      <p:sp>
        <p:nvSpPr>
          <p:cNvPr id="44035" name="Rectangle 5"/>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smtClean="0"/>
              <a:t>Production Report Example</a:t>
            </a:r>
          </a:p>
        </p:txBody>
      </p:sp>
      <p:graphicFrame>
        <p:nvGraphicFramePr>
          <p:cNvPr id="44036" name="Object 9"/>
          <p:cNvGraphicFramePr>
            <a:graphicFrameLocks/>
          </p:cNvGraphicFramePr>
          <p:nvPr/>
        </p:nvGraphicFramePr>
        <p:xfrm>
          <a:off x="533400" y="2438400"/>
          <a:ext cx="8458200" cy="3298825"/>
        </p:xfrm>
        <a:graphic>
          <a:graphicData uri="http://schemas.openxmlformats.org/presentationml/2006/ole">
            <p:oleObj spid="_x0000_s13327" name="Worksheet" r:id="rId4" imgW="4540320" imgH="1821240" progId="Excel.Sheet.8">
              <p:embed/>
            </p:oleObj>
          </a:graphicData>
        </a:graphic>
      </p:graphicFrame>
    </p:spTree>
    <p:extLst>
      <p:ext uri="{BB962C8B-B14F-4D97-AF65-F5344CB8AC3E}">
        <p14:creationId xmlns:p14="http://schemas.microsoft.com/office/powerpoint/2010/main" xmlns="" val="240962366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Object 9"/>
          <p:cNvGraphicFramePr>
            <a:graphicFrameLocks/>
          </p:cNvGraphicFramePr>
          <p:nvPr/>
        </p:nvGraphicFramePr>
        <p:xfrm>
          <a:off x="533400" y="2438400"/>
          <a:ext cx="8458200" cy="3298825"/>
        </p:xfrm>
        <a:graphic>
          <a:graphicData uri="http://schemas.openxmlformats.org/presentationml/2006/ole">
            <p:oleObj spid="_x0000_s14351" name="Worksheet" r:id="rId4" imgW="4540320" imgH="1821240" progId="Excel.Sheet.8">
              <p:embed/>
            </p:oleObj>
          </a:graphicData>
        </a:graphic>
      </p:graphicFrame>
      <p:sp>
        <p:nvSpPr>
          <p:cNvPr id="45059" name="Oval 3"/>
          <p:cNvSpPr>
            <a:spLocks noChangeArrowheads="1"/>
          </p:cNvSpPr>
          <p:nvPr/>
        </p:nvSpPr>
        <p:spPr bwMode="auto">
          <a:xfrm>
            <a:off x="4327525" y="3541713"/>
            <a:ext cx="1651000" cy="508000"/>
          </a:xfrm>
          <a:prstGeom prst="ellipse">
            <a:avLst/>
          </a:prstGeom>
          <a:noFill/>
          <a:ln w="38100">
            <a:solidFill>
              <a:srgbClr val="FC0128"/>
            </a:solidFill>
            <a:round/>
            <a:headEnd/>
            <a:tailEnd/>
          </a:ln>
          <a:effectLst>
            <a:outerShdw dist="17961" dir="2700000" algn="ctr" rotWithShape="0">
              <a:schemeClr val="tx1"/>
            </a:outerShdw>
          </a:effectLst>
          <a:extLst>
            <a:ext uri="{909E8E84-426E-40DD-AFC4-6F175D3DCCD1}">
              <a14:hiddenFill xmlns:a14="http://schemas.microsoft.com/office/drawing/2010/main" xmlns="">
                <a:solidFill>
                  <a:schemeClr val="bg1"/>
                </a:solidFill>
              </a14:hiddenFill>
            </a:ext>
          </a:extLst>
        </p:spPr>
        <p:txBody>
          <a:bodyPr wrap="none" anchor="ctr"/>
          <a:lstStyle/>
          <a:p>
            <a:endParaRPr lang="en-US"/>
          </a:p>
        </p:txBody>
      </p:sp>
      <p:sp>
        <p:nvSpPr>
          <p:cNvPr id="188420" name="Rectangle 4"/>
          <p:cNvSpPr>
            <a:spLocks noChangeArrowheads="1"/>
          </p:cNvSpPr>
          <p:nvPr/>
        </p:nvSpPr>
        <p:spPr bwMode="auto">
          <a:xfrm>
            <a:off x="674688" y="2732088"/>
            <a:ext cx="2841625" cy="406400"/>
          </a:xfrm>
          <a:prstGeom prst="rect">
            <a:avLst/>
          </a:prstGeom>
          <a:solidFill>
            <a:srgbClr val="006600"/>
          </a:solidFill>
          <a:ln w="12700">
            <a:solidFill>
              <a:schemeClr val="tx1"/>
            </a:solidFill>
            <a:miter lim="800000"/>
            <a:headEnd/>
            <a:tailEnd/>
          </a:ln>
          <a:effectLst>
            <a:outerShdw dist="35921" dir="2700000" algn="ctr" rotWithShape="0">
              <a:schemeClr val="tx1"/>
            </a:outerShdw>
          </a:effectLst>
        </p:spPr>
        <p:txBody>
          <a:bodyPr lIns="90488" tIns="44450" rIns="90488" bIns="44450">
            <a:spAutoFit/>
          </a:bodyPr>
          <a:lstStyle/>
          <a:p>
            <a:pPr>
              <a:spcBef>
                <a:spcPct val="50000"/>
              </a:spcBef>
              <a:defRPr/>
            </a:pPr>
            <a:r>
              <a:rPr lang="en-US" sz="2000">
                <a:solidFill>
                  <a:srgbClr val="FFFF00"/>
                </a:solidFill>
                <a:effectLst>
                  <a:outerShdw blurRad="38100" dist="38100" dir="2700000" algn="tl">
                    <a:srgbClr val="000000"/>
                  </a:outerShdw>
                </a:effectLst>
                <a:latin typeface="Arial" charset="0"/>
              </a:rPr>
              <a:t>4,800 units @ $30.014</a:t>
            </a:r>
          </a:p>
        </p:txBody>
      </p:sp>
      <p:sp>
        <p:nvSpPr>
          <p:cNvPr id="45061" name="Line 5"/>
          <p:cNvSpPr>
            <a:spLocks noChangeShapeType="1"/>
          </p:cNvSpPr>
          <p:nvPr/>
        </p:nvSpPr>
        <p:spPr bwMode="auto">
          <a:xfrm>
            <a:off x="3517900" y="3136900"/>
            <a:ext cx="965200" cy="508000"/>
          </a:xfrm>
          <a:prstGeom prst="line">
            <a:avLst/>
          </a:prstGeom>
          <a:noFill/>
          <a:ln w="38100">
            <a:solidFill>
              <a:srgbClr val="FC0128"/>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5062" name="Rectangle 7"/>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smtClean="0"/>
              <a:t>Production Report Example</a:t>
            </a:r>
          </a:p>
        </p:txBody>
      </p:sp>
      <p:sp>
        <p:nvSpPr>
          <p:cNvPr id="188426" name="Rectangle 10"/>
          <p:cNvSpPr>
            <a:spLocks noChangeArrowheads="1"/>
          </p:cNvSpPr>
          <p:nvPr/>
        </p:nvSpPr>
        <p:spPr bwMode="auto">
          <a:xfrm>
            <a:off x="1588" y="1449388"/>
            <a:ext cx="9064625" cy="5159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a:effectLst>
                  <a:outerShdw blurRad="38100" dist="38100" dir="2700000" algn="tl">
                    <a:srgbClr val="C0C0C0"/>
                  </a:outerShdw>
                </a:effectLst>
                <a:latin typeface="Arial" charset="0"/>
              </a:rPr>
              <a:t> </a:t>
            </a:r>
            <a:r>
              <a:rPr lang="en-US">
                <a:solidFill>
                  <a:schemeClr val="accent2"/>
                </a:solidFill>
                <a:effectLst>
                  <a:outerShdw blurRad="38100" dist="38100" dir="2700000" algn="tl">
                    <a:srgbClr val="C0C0C0"/>
                  </a:outerShdw>
                </a:effectLst>
                <a:latin typeface="Arial" charset="0"/>
              </a:rPr>
              <a:t>Section </a:t>
            </a:r>
            <a:r>
              <a:rPr lang="en-US">
                <a:solidFill>
                  <a:schemeClr val="accent2"/>
                </a:solidFill>
                <a:effectLst>
                  <a:outerShdw blurRad="38100" dist="38100" dir="2700000" algn="tl">
                    <a:srgbClr val="C0C0C0"/>
                  </a:outerShdw>
                </a:effectLst>
                <a:latin typeface="Arial" charset="0"/>
                <a:sym typeface="Wingdings" pitchFamily="2" charset="2"/>
              </a:rPr>
              <a:t></a:t>
            </a:r>
            <a:r>
              <a:rPr lang="en-US">
                <a:solidFill>
                  <a:schemeClr val="accent2"/>
                </a:solidFill>
                <a:effectLst>
                  <a:outerShdw blurRad="38100" dist="38100" dir="2700000" algn="tl">
                    <a:srgbClr val="C0C0C0"/>
                  </a:outerShdw>
                </a:effectLst>
                <a:latin typeface="Arial" charset="0"/>
              </a:rPr>
              <a:t>:  Cost Reconciliation</a:t>
            </a:r>
          </a:p>
        </p:txBody>
      </p:sp>
    </p:spTree>
    <p:extLst>
      <p:ext uri="{BB962C8B-B14F-4D97-AF65-F5344CB8AC3E}">
        <p14:creationId xmlns:p14="http://schemas.microsoft.com/office/powerpoint/2010/main" xmlns="" val="1411946487"/>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2" name="Object 9"/>
          <p:cNvGraphicFramePr>
            <a:graphicFrameLocks/>
          </p:cNvGraphicFramePr>
          <p:nvPr/>
        </p:nvGraphicFramePr>
        <p:xfrm>
          <a:off x="533400" y="2438400"/>
          <a:ext cx="8458200" cy="3298825"/>
        </p:xfrm>
        <a:graphic>
          <a:graphicData uri="http://schemas.openxmlformats.org/presentationml/2006/ole">
            <p:oleObj spid="_x0000_s15385" name="Worksheet" r:id="rId4" imgW="4540320" imgH="1821240" progId="Excel.Sheet.8">
              <p:embed/>
            </p:oleObj>
          </a:graphicData>
        </a:graphic>
      </p:graphicFrame>
      <p:sp>
        <p:nvSpPr>
          <p:cNvPr id="189444" name="Rectangle 4"/>
          <p:cNvSpPr>
            <a:spLocks noChangeArrowheads="1"/>
          </p:cNvSpPr>
          <p:nvPr/>
        </p:nvSpPr>
        <p:spPr bwMode="auto">
          <a:xfrm>
            <a:off x="674688" y="2732088"/>
            <a:ext cx="2841625" cy="406400"/>
          </a:xfrm>
          <a:prstGeom prst="rect">
            <a:avLst/>
          </a:prstGeom>
          <a:solidFill>
            <a:schemeClr val="accent2"/>
          </a:solidFill>
          <a:ln w="12700">
            <a:solidFill>
              <a:schemeClr val="tx1"/>
            </a:solidFill>
            <a:miter lim="800000"/>
            <a:headEnd/>
            <a:tailEnd/>
          </a:ln>
          <a:effectLst>
            <a:outerShdw dist="35921" dir="2700000" algn="ctr" rotWithShape="0">
              <a:schemeClr val="tx1"/>
            </a:outerShdw>
          </a:effectLst>
        </p:spPr>
        <p:txBody>
          <a:bodyPr lIns="90488" tIns="44450" rIns="90488" bIns="44450">
            <a:spAutoFit/>
          </a:bodyPr>
          <a:lstStyle/>
          <a:p>
            <a:pPr>
              <a:spcBef>
                <a:spcPct val="50000"/>
              </a:spcBef>
              <a:defRPr/>
            </a:pPr>
            <a:r>
              <a:rPr lang="en-US" sz="2000">
                <a:solidFill>
                  <a:schemeClr val="bg1"/>
                </a:solidFill>
                <a:effectLst>
                  <a:outerShdw blurRad="38100" dist="38100" dir="2700000" algn="tl">
                    <a:srgbClr val="000000"/>
                  </a:outerShdw>
                </a:effectLst>
                <a:latin typeface="Arial" charset="0"/>
              </a:rPr>
              <a:t>160 units @ $15.524</a:t>
            </a:r>
          </a:p>
        </p:txBody>
      </p:sp>
      <p:sp>
        <p:nvSpPr>
          <p:cNvPr id="46084" name="Line 5"/>
          <p:cNvSpPr>
            <a:spLocks noChangeShapeType="1"/>
          </p:cNvSpPr>
          <p:nvPr/>
        </p:nvSpPr>
        <p:spPr bwMode="auto">
          <a:xfrm>
            <a:off x="3517900" y="3136900"/>
            <a:ext cx="1511300" cy="1206500"/>
          </a:xfrm>
          <a:prstGeom prst="line">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sp>
        <p:nvSpPr>
          <p:cNvPr id="46085" name="Rectangle 7"/>
          <p:cNvSpPr>
            <a:spLocks noGrp="1" noChangeArrowheads="1"/>
          </p:cNvSpPr>
          <p:nvPr>
            <p:ph type="title"/>
          </p:nvPr>
        </p:nvSpPr>
        <p:spPr>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3600" dirty="0" smtClean="0"/>
              <a:t>Production Report Example</a:t>
            </a:r>
          </a:p>
        </p:txBody>
      </p:sp>
      <p:sp>
        <p:nvSpPr>
          <p:cNvPr id="189450" name="Rectangle 10"/>
          <p:cNvSpPr>
            <a:spLocks noChangeArrowheads="1"/>
          </p:cNvSpPr>
          <p:nvPr/>
        </p:nvSpPr>
        <p:spPr bwMode="auto">
          <a:xfrm>
            <a:off x="6030913" y="2933700"/>
            <a:ext cx="2841625" cy="406400"/>
          </a:xfrm>
          <a:prstGeom prst="rect">
            <a:avLst/>
          </a:prstGeom>
          <a:solidFill>
            <a:schemeClr val="accent2"/>
          </a:solidFill>
          <a:ln w="12700">
            <a:solidFill>
              <a:schemeClr val="tx1"/>
            </a:solidFill>
            <a:miter lim="800000"/>
            <a:headEnd/>
            <a:tailEnd/>
          </a:ln>
          <a:effectLst>
            <a:outerShdw dist="35921" dir="2700000" algn="ctr" rotWithShape="0">
              <a:schemeClr val="tx1"/>
            </a:outerShdw>
          </a:effectLst>
        </p:spPr>
        <p:txBody>
          <a:bodyPr lIns="90488" tIns="44450" rIns="90488" bIns="44450">
            <a:spAutoFit/>
          </a:bodyPr>
          <a:lstStyle/>
          <a:p>
            <a:pPr>
              <a:spcBef>
                <a:spcPct val="50000"/>
              </a:spcBef>
              <a:defRPr/>
            </a:pPr>
            <a:r>
              <a:rPr lang="en-US" sz="2000">
                <a:solidFill>
                  <a:schemeClr val="bg1"/>
                </a:solidFill>
                <a:effectLst>
                  <a:outerShdw blurRad="38100" dist="38100" dir="2700000" algn="tl">
                    <a:srgbClr val="000000"/>
                  </a:outerShdw>
                </a:effectLst>
                <a:latin typeface="Arial" charset="0"/>
              </a:rPr>
              <a:t>100 units @ $14.49</a:t>
            </a:r>
          </a:p>
        </p:txBody>
      </p:sp>
      <p:sp>
        <p:nvSpPr>
          <p:cNvPr id="46087" name="Line 11"/>
          <p:cNvSpPr>
            <a:spLocks noChangeShapeType="1"/>
          </p:cNvSpPr>
          <p:nvPr/>
        </p:nvSpPr>
        <p:spPr bwMode="auto">
          <a:xfrm flipH="1">
            <a:off x="5715000" y="3352800"/>
            <a:ext cx="1524000" cy="1295400"/>
          </a:xfrm>
          <a:prstGeom prst="line">
            <a:avLst/>
          </a:prstGeom>
          <a:noFill/>
          <a:ln w="38100">
            <a:solidFill>
              <a:srgbClr val="FF0000"/>
            </a:solidFill>
            <a:round/>
            <a:headEnd/>
            <a:tailEnd type="triangle" w="med" len="med"/>
          </a:ln>
          <a:effectLst>
            <a:outerShdw dist="17961" dir="2700000" algn="ctr" rotWithShape="0">
              <a:schemeClr val="tx1"/>
            </a:outerShdw>
          </a:effectLst>
          <a:extLst>
            <a:ext uri="{909E8E84-426E-40DD-AFC4-6F175D3DCCD1}">
              <a14:hiddenFill xmlns:a14="http://schemas.microsoft.com/office/drawing/2010/main" xmlns="">
                <a:noFill/>
              </a14:hiddenFill>
            </a:ext>
          </a:extLst>
        </p:spPr>
        <p:txBody>
          <a:bodyPr wrap="none" anchor="ctr"/>
          <a:lstStyle/>
          <a:p>
            <a:endParaRPr lang="en-US"/>
          </a:p>
        </p:txBody>
      </p:sp>
      <p:grpSp>
        <p:nvGrpSpPr>
          <p:cNvPr id="46088" name="Group 17"/>
          <p:cNvGrpSpPr>
            <a:grpSpLocks/>
          </p:cNvGrpSpPr>
          <p:nvPr/>
        </p:nvGrpSpPr>
        <p:grpSpPr bwMode="auto">
          <a:xfrm>
            <a:off x="5791200" y="4876800"/>
            <a:ext cx="2692400" cy="792163"/>
            <a:chOff x="3648" y="3072"/>
            <a:chExt cx="1696" cy="499"/>
          </a:xfrm>
        </p:grpSpPr>
        <p:graphicFrame>
          <p:nvGraphicFramePr>
            <p:cNvPr id="46091" name="Object 12"/>
            <p:cNvGraphicFramePr>
              <a:graphicFrameLocks/>
            </p:cNvGraphicFramePr>
            <p:nvPr/>
          </p:nvGraphicFramePr>
          <p:xfrm>
            <a:off x="3648" y="3072"/>
            <a:ext cx="318" cy="470"/>
          </p:xfrm>
          <a:graphic>
            <a:graphicData uri="http://schemas.openxmlformats.org/presentationml/2006/ole">
              <p:oleObj spid="_x0000_s15386" name="Clip" r:id="rId5" imgW="1783121" imgH="2628937" progId="">
                <p:embed/>
              </p:oleObj>
            </a:graphicData>
          </a:graphic>
        </p:graphicFrame>
        <p:sp>
          <p:nvSpPr>
            <p:cNvPr id="189453" name="Rectangle 13"/>
            <p:cNvSpPr>
              <a:spLocks noChangeArrowheads="1"/>
            </p:cNvSpPr>
            <p:nvPr/>
          </p:nvSpPr>
          <p:spPr bwMode="auto">
            <a:xfrm>
              <a:off x="4119" y="3161"/>
              <a:ext cx="1225" cy="410"/>
            </a:xfrm>
            <a:prstGeom prst="rect">
              <a:avLst/>
            </a:prstGeom>
            <a:solidFill>
              <a:srgbClr val="0000CC"/>
            </a:solidFill>
            <a:ln w="12700">
              <a:solidFill>
                <a:schemeClr val="tx1"/>
              </a:solidFill>
              <a:miter lim="800000"/>
              <a:headEnd/>
              <a:tailEnd/>
            </a:ln>
            <a:effectLst>
              <a:outerShdw dist="35921" dir="2700000" algn="ctr" rotWithShape="0">
                <a:schemeClr val="tx1"/>
              </a:outerShdw>
            </a:effectLst>
          </p:spPr>
          <p:txBody>
            <a:bodyPr lIns="90488" tIns="44450" rIns="90488" bIns="44450">
              <a:spAutoFit/>
            </a:bodyPr>
            <a:lstStyle/>
            <a:p>
              <a:pPr algn="ctr">
                <a:lnSpc>
                  <a:spcPct val="90000"/>
                </a:lnSpc>
                <a:defRPr/>
              </a:pPr>
              <a:r>
                <a:rPr lang="en-US" sz="2000">
                  <a:solidFill>
                    <a:schemeClr val="bg1"/>
                  </a:solidFill>
                  <a:effectLst>
                    <a:outerShdw blurRad="38100" dist="38100" dir="2700000" algn="tl">
                      <a:srgbClr val="000000"/>
                    </a:outerShdw>
                  </a:effectLst>
                  <a:latin typeface="Arial" charset="0"/>
                </a:rPr>
                <a:t>All costs </a:t>
              </a:r>
              <a:br>
                <a:rPr lang="en-US" sz="2000">
                  <a:solidFill>
                    <a:schemeClr val="bg1"/>
                  </a:solidFill>
                  <a:effectLst>
                    <a:outerShdw blurRad="38100" dist="38100" dir="2700000" algn="tl">
                      <a:srgbClr val="000000"/>
                    </a:outerShdw>
                  </a:effectLst>
                  <a:latin typeface="Arial" charset="0"/>
                </a:rPr>
              </a:br>
              <a:r>
                <a:rPr lang="en-US" sz="2000">
                  <a:solidFill>
                    <a:schemeClr val="bg1"/>
                  </a:solidFill>
                  <a:effectLst>
                    <a:outerShdw blurRad="38100" dist="38100" dir="2700000" algn="tl">
                      <a:srgbClr val="000000"/>
                    </a:outerShdw>
                  </a:effectLst>
                  <a:latin typeface="Arial" charset="0"/>
                </a:rPr>
                <a:t>accounted for</a:t>
              </a:r>
            </a:p>
          </p:txBody>
        </p:sp>
      </p:grpSp>
      <p:sp>
        <p:nvSpPr>
          <p:cNvPr id="189454" name="Rectangle 14"/>
          <p:cNvSpPr>
            <a:spLocks noChangeArrowheads="1"/>
          </p:cNvSpPr>
          <p:nvPr/>
        </p:nvSpPr>
        <p:spPr bwMode="auto">
          <a:xfrm>
            <a:off x="1588" y="1449388"/>
            <a:ext cx="9064625" cy="5159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defRPr/>
            </a:pPr>
            <a:r>
              <a:rPr lang="en-US">
                <a:effectLst>
                  <a:outerShdw blurRad="38100" dist="38100" dir="2700000" algn="tl">
                    <a:srgbClr val="C0C0C0"/>
                  </a:outerShdw>
                </a:effectLst>
                <a:latin typeface="Arial" charset="0"/>
              </a:rPr>
              <a:t> </a:t>
            </a:r>
            <a:r>
              <a:rPr lang="en-US">
                <a:solidFill>
                  <a:schemeClr val="accent2"/>
                </a:solidFill>
                <a:effectLst>
                  <a:outerShdw blurRad="38100" dist="38100" dir="2700000" algn="tl">
                    <a:srgbClr val="C0C0C0"/>
                  </a:outerShdw>
                </a:effectLst>
                <a:latin typeface="Arial" charset="0"/>
              </a:rPr>
              <a:t>Section </a:t>
            </a:r>
            <a:r>
              <a:rPr lang="en-US">
                <a:solidFill>
                  <a:schemeClr val="accent2"/>
                </a:solidFill>
                <a:effectLst>
                  <a:outerShdw blurRad="38100" dist="38100" dir="2700000" algn="tl">
                    <a:srgbClr val="C0C0C0"/>
                  </a:outerShdw>
                </a:effectLst>
                <a:latin typeface="Arial" charset="0"/>
                <a:sym typeface="Wingdings" pitchFamily="2" charset="2"/>
              </a:rPr>
              <a:t></a:t>
            </a:r>
            <a:r>
              <a:rPr lang="en-US">
                <a:solidFill>
                  <a:schemeClr val="accent2"/>
                </a:solidFill>
                <a:effectLst>
                  <a:outerShdw blurRad="38100" dist="38100" dir="2700000" algn="tl">
                    <a:srgbClr val="C0C0C0"/>
                  </a:outerShdw>
                </a:effectLst>
                <a:latin typeface="Arial" charset="0"/>
              </a:rPr>
              <a:t>:  Cost Reconciliation</a:t>
            </a:r>
          </a:p>
        </p:txBody>
      </p:sp>
    </p:spTree>
    <p:extLst>
      <p:ext uri="{BB962C8B-B14F-4D97-AF65-F5344CB8AC3E}">
        <p14:creationId xmlns:p14="http://schemas.microsoft.com/office/powerpoint/2010/main" xmlns="" val="309178110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Overview</a:t>
            </a:r>
            <a:endParaRPr lang="en-US" dirty="0"/>
          </a:p>
        </p:txBody>
      </p:sp>
      <p:sp>
        <p:nvSpPr>
          <p:cNvPr id="3" name="Content Placeholder 2"/>
          <p:cNvSpPr>
            <a:spLocks noGrp="1"/>
          </p:cNvSpPr>
          <p:nvPr>
            <p:ph idx="1"/>
          </p:nvPr>
        </p:nvSpPr>
        <p:spPr/>
        <p:txBody>
          <a:bodyPr/>
          <a:lstStyle/>
          <a:p>
            <a:r>
              <a:rPr lang="en-US" dirty="0"/>
              <a:t>Equivalent Units of Production</a:t>
            </a:r>
          </a:p>
          <a:p>
            <a:r>
              <a:rPr lang="en-US" dirty="0"/>
              <a:t>MCQs </a:t>
            </a:r>
            <a:r>
              <a:rPr lang="en-US" dirty="0" smtClean="0"/>
              <a:t>Test</a:t>
            </a:r>
          </a:p>
          <a:p>
            <a:r>
              <a:rPr lang="en-US" dirty="0" smtClean="0"/>
              <a:t>Weighted </a:t>
            </a:r>
            <a:r>
              <a:rPr lang="en-US" dirty="0"/>
              <a:t>Average </a:t>
            </a:r>
            <a:r>
              <a:rPr lang="en-US" dirty="0" smtClean="0"/>
              <a:t>Method</a:t>
            </a:r>
          </a:p>
          <a:p>
            <a:r>
              <a:rPr lang="en-US" dirty="0"/>
              <a:t>Production </a:t>
            </a:r>
            <a:r>
              <a:rPr lang="en-US" dirty="0" smtClean="0"/>
              <a:t>Report</a:t>
            </a:r>
          </a:p>
          <a:p>
            <a:r>
              <a:rPr lang="en-US" dirty="0"/>
              <a:t>Production Report Example</a:t>
            </a:r>
          </a:p>
        </p:txBody>
      </p:sp>
    </p:spTree>
    <p:extLst>
      <p:ext uri="{BB962C8B-B14F-4D97-AF65-F5344CB8AC3E}">
        <p14:creationId xmlns:p14="http://schemas.microsoft.com/office/powerpoint/2010/main" xmlns="" val="3136306481"/>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ChangeArrowheads="1"/>
          </p:cNvSpPr>
          <p:nvPr/>
        </p:nvSpPr>
        <p:spPr bwMode="auto">
          <a:xfrm>
            <a:off x="4876800" y="3886200"/>
            <a:ext cx="3657600" cy="14319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7107" name="Rectangle 6"/>
          <p:cNvSpPr>
            <a:spLocks noGrp="1" noChangeArrowheads="1"/>
          </p:cNvSpPr>
          <p:nvPr>
            <p:ph type="title"/>
          </p:nvPr>
        </p:nvSpPr>
        <p:spPr>
          <a:xfrm>
            <a:off x="533400" y="2743200"/>
            <a:ext cx="8229600" cy="1143000"/>
          </a:xfrm>
          <a:noFill/>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End of Lecture 15</a:t>
            </a:r>
          </a:p>
        </p:txBody>
      </p:sp>
    </p:spTree>
    <p:extLst>
      <p:ext uri="{BB962C8B-B14F-4D97-AF65-F5344CB8AC3E}">
        <p14:creationId xmlns:p14="http://schemas.microsoft.com/office/powerpoint/2010/main" xmlns="" val="341916882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689</Words>
  <Application>Microsoft Office PowerPoint</Application>
  <PresentationFormat>On-screen Show (4:3)</PresentationFormat>
  <Paragraphs>156</Paragraphs>
  <Slides>28</Slides>
  <Notes>20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28</vt:i4>
      </vt:variant>
    </vt:vector>
  </HeadingPairs>
  <TitlesOfParts>
    <vt:vector size="31" baseType="lpstr">
      <vt:lpstr>Office Theme</vt:lpstr>
      <vt:lpstr>Worksheet</vt:lpstr>
      <vt:lpstr>Clip</vt:lpstr>
      <vt:lpstr>Lecture 15</vt:lpstr>
      <vt:lpstr>Lecture Overview</vt:lpstr>
      <vt:lpstr>Equivalent Units of Production</vt:lpstr>
      <vt:lpstr>MCQs Test</vt:lpstr>
      <vt:lpstr>MCQs Test</vt:lpstr>
      <vt:lpstr>Equivalent Units of Production</vt:lpstr>
      <vt:lpstr>Slide 7</vt:lpstr>
      <vt:lpstr>Slide 8</vt:lpstr>
      <vt:lpstr>Weighted Average Method</vt:lpstr>
      <vt:lpstr>Weighted Average Method</vt:lpstr>
      <vt:lpstr>Weighted Average Method</vt:lpstr>
      <vt:lpstr>Weighted Average Method</vt:lpstr>
      <vt:lpstr>Weighted Average Method</vt:lpstr>
      <vt:lpstr>Weighted Average Method</vt:lpstr>
      <vt:lpstr>Weighted Average Method</vt:lpstr>
      <vt:lpstr>Production Report</vt:lpstr>
      <vt:lpstr>Production Report Example</vt:lpstr>
      <vt:lpstr>Production Report Example</vt:lpstr>
      <vt:lpstr>Production Report Example</vt:lpstr>
      <vt:lpstr>Production Report Example</vt:lpstr>
      <vt:lpstr>Production Report Example</vt:lpstr>
      <vt:lpstr>Production Report Example</vt:lpstr>
      <vt:lpstr>Production Report Example</vt:lpstr>
      <vt:lpstr>Production Report Example</vt:lpstr>
      <vt:lpstr>Production Report Example</vt:lpstr>
      <vt:lpstr>Production Report Example</vt:lpstr>
      <vt:lpstr>Lecture Overview</vt:lpstr>
      <vt:lpstr>End of Lecture 15</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11</dc:title>
  <dc:creator>MyUserName</dc:creator>
  <cp:lastModifiedBy>NTS</cp:lastModifiedBy>
  <cp:revision>15</cp:revision>
  <dcterms:created xsi:type="dcterms:W3CDTF">2012-10-23T07:42:56Z</dcterms:created>
  <dcterms:modified xsi:type="dcterms:W3CDTF">2012-11-13T08:15:03Z</dcterms:modified>
</cp:coreProperties>
</file>