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4" r:id="rId3"/>
    <p:sldId id="257" r:id="rId4"/>
    <p:sldId id="258" r:id="rId5"/>
    <p:sldId id="283"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86" r:id="rId24"/>
    <p:sldId id="276" r:id="rId25"/>
    <p:sldId id="277" r:id="rId26"/>
    <p:sldId id="278" r:id="rId27"/>
    <p:sldId id="279" r:id="rId28"/>
    <p:sldId id="280" r:id="rId29"/>
    <p:sldId id="281" r:id="rId30"/>
    <p:sldId id="285" r:id="rId31"/>
    <p:sldId id="28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750337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512298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4283987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4008938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272204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2796813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6601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237051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356641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964493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29670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041BFC-C965-461A-ABCB-AA1BB858B5A2}" type="datetimeFigureOut">
              <a:rPr lang="en-US" smtClean="0"/>
              <a:pPr/>
              <a:t>11/12/2012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3521464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2" Type="http://schemas.openxmlformats.org/officeDocument/2006/relationships/slideLayout" Target="../slideLayouts/slideLayout6.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Microsoft_Office_Excel_97-2003_Worksheet6.xls"/><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14</a:t>
            </a:r>
            <a:endParaRPr lang="en-US" dirty="0"/>
          </a:p>
        </p:txBody>
      </p:sp>
    </p:spTree>
    <p:extLst>
      <p:ext uri="{BB962C8B-B14F-4D97-AF65-F5344CB8AC3E}">
        <p14:creationId xmlns:p14="http://schemas.microsoft.com/office/powerpoint/2010/main" xmlns="" val="98575691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Chapter Overview</a:t>
            </a:r>
            <a:endParaRPr lang="en-US" dirty="0"/>
          </a:p>
        </p:txBody>
      </p:sp>
      <p:sp>
        <p:nvSpPr>
          <p:cNvPr id="3" name="Content Placeholder 2"/>
          <p:cNvSpPr>
            <a:spLocks noGrp="1"/>
          </p:cNvSpPr>
          <p:nvPr>
            <p:ph idx="1"/>
          </p:nvPr>
        </p:nvSpPr>
        <p:spPr>
          <a:xfrm>
            <a:off x="457200" y="1143000"/>
            <a:ext cx="8229600" cy="5257800"/>
          </a:xfrm>
        </p:spPr>
        <p:txBody>
          <a:bodyPr>
            <a:normAutofit fontScale="85000" lnSpcReduction="10000"/>
          </a:bodyPr>
          <a:lstStyle/>
          <a:p>
            <a:r>
              <a:rPr lang="en-US" dirty="0">
                <a:latin typeface="Times New Roman" pitchFamily="18" charset="0"/>
                <a:cs typeface="Times New Roman" pitchFamily="18" charset="0"/>
              </a:rPr>
              <a:t>Types of Costing Systems Used to Determine Product Costs</a:t>
            </a:r>
          </a:p>
          <a:p>
            <a:pPr lvl="1"/>
            <a:r>
              <a:rPr lang="en-US" dirty="0">
                <a:latin typeface="Times New Roman" pitchFamily="18" charset="0"/>
                <a:cs typeface="Times New Roman" pitchFamily="18" charset="0"/>
              </a:rPr>
              <a:t>Job-Order Costing</a:t>
            </a:r>
          </a:p>
          <a:p>
            <a:pPr lvl="1"/>
            <a:r>
              <a:rPr lang="en-US" dirty="0">
                <a:latin typeface="Times New Roman" pitchFamily="18" charset="0"/>
                <a:cs typeface="Times New Roman" pitchFamily="18" charset="0"/>
              </a:rPr>
              <a:t>Process Costing</a:t>
            </a:r>
          </a:p>
          <a:p>
            <a:r>
              <a:rPr lang="en-US" dirty="0">
                <a:latin typeface="Times New Roman" pitchFamily="18" charset="0"/>
                <a:cs typeface="Times New Roman" pitchFamily="18" charset="0"/>
              </a:rPr>
              <a:t>Sequence of Events in a Job-Order Costing System</a:t>
            </a:r>
          </a:p>
          <a:p>
            <a:r>
              <a:rPr lang="en-US" dirty="0" smtClean="0">
                <a:latin typeface="Times New Roman" pitchFamily="18" charset="0"/>
                <a:cs typeface="Times New Roman" pitchFamily="18" charset="0"/>
              </a:rPr>
              <a:t>Application </a:t>
            </a:r>
            <a:r>
              <a:rPr lang="en-US" dirty="0">
                <a:latin typeface="Times New Roman" pitchFamily="18" charset="0"/>
                <a:cs typeface="Times New Roman" pitchFamily="18" charset="0"/>
              </a:rPr>
              <a:t>of Manufacturing </a:t>
            </a:r>
            <a:r>
              <a:rPr lang="en-US" dirty="0" smtClean="0">
                <a:latin typeface="Times New Roman" pitchFamily="18" charset="0"/>
                <a:cs typeface="Times New Roman" pitchFamily="18" charset="0"/>
              </a:rPr>
              <a:t>Overhead</a:t>
            </a:r>
          </a:p>
          <a:p>
            <a:r>
              <a:rPr lang="en-US" dirty="0">
                <a:latin typeface="Times New Roman" pitchFamily="18" charset="0"/>
                <a:cs typeface="Times New Roman" pitchFamily="18" charset="0"/>
              </a:rPr>
              <a:t>The Need for a Predetermined Manufacturing Overhead </a:t>
            </a:r>
            <a:r>
              <a:rPr lang="en-US" dirty="0" smtClean="0">
                <a:latin typeface="Times New Roman" pitchFamily="18" charset="0"/>
                <a:cs typeface="Times New Roman" pitchFamily="18" charset="0"/>
              </a:rPr>
              <a:t>Rate</a:t>
            </a:r>
          </a:p>
          <a:p>
            <a:r>
              <a:rPr lang="en-US" dirty="0" smtClean="0">
                <a:latin typeface="Times New Roman" pitchFamily="18" charset="0"/>
                <a:cs typeface="Times New Roman" pitchFamily="18" charset="0"/>
              </a:rPr>
              <a:t>Over/under-applied </a:t>
            </a:r>
            <a:r>
              <a:rPr lang="en-US" dirty="0">
                <a:latin typeface="Times New Roman" pitchFamily="18" charset="0"/>
                <a:cs typeface="Times New Roman" pitchFamily="18" charset="0"/>
              </a:rPr>
              <a:t>FOH</a:t>
            </a:r>
          </a:p>
          <a:p>
            <a:pPr>
              <a:lnSpc>
                <a:spcPct val="90000"/>
              </a:lnSpc>
            </a:pPr>
            <a:r>
              <a:rPr lang="en-US" dirty="0" smtClean="0">
                <a:latin typeface="Times New Roman" pitchFamily="18" charset="0"/>
                <a:cs typeface="Times New Roman" pitchFamily="18" charset="0"/>
              </a:rPr>
              <a:t>Job-Order </a:t>
            </a:r>
            <a:r>
              <a:rPr lang="en-US" dirty="0">
                <a:latin typeface="Times New Roman" pitchFamily="18" charset="0"/>
                <a:cs typeface="Times New Roman" pitchFamily="18" charset="0"/>
              </a:rPr>
              <a:t>Costing Document Flow Summary</a:t>
            </a:r>
          </a:p>
          <a:p>
            <a:pPr>
              <a:lnSpc>
                <a:spcPct val="90000"/>
              </a:lnSpc>
            </a:pPr>
            <a:r>
              <a:rPr lang="en-US" dirty="0">
                <a:latin typeface="Times New Roman" pitchFamily="18" charset="0"/>
                <a:cs typeface="Times New Roman" pitchFamily="18" charset="0"/>
              </a:rPr>
              <a:t>Job-Order System Cost Flows</a:t>
            </a:r>
          </a:p>
          <a:p>
            <a:pPr>
              <a:lnSpc>
                <a:spcPct val="90000"/>
              </a:lnSpc>
            </a:pPr>
            <a:r>
              <a:rPr lang="en-US" dirty="0" smtClean="0">
                <a:latin typeface="Times New Roman" pitchFamily="18" charset="0"/>
                <a:cs typeface="Times New Roman" pitchFamily="18" charset="0"/>
              </a:rPr>
              <a:t>MCQs </a:t>
            </a:r>
            <a:r>
              <a:rPr lang="en-US" dirty="0">
                <a:latin typeface="Times New Roman" pitchFamily="18" charset="0"/>
                <a:cs typeface="Times New Roman" pitchFamily="18" charset="0"/>
              </a:rPr>
              <a:t>Test </a:t>
            </a:r>
            <a:r>
              <a:rPr lang="en-US" dirty="0" smtClean="0">
                <a:latin typeface="Times New Roman" pitchFamily="18" charset="0"/>
                <a:cs typeface="Times New Roman" pitchFamily="18" charset="0"/>
              </a:rPr>
              <a:t>Questions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59924217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050"/>
          <p:cNvSpPr>
            <a:spLocks noGrp="1" noChangeArrowheads="1"/>
          </p:cNvSpPr>
          <p:nvPr>
            <p:ph type="ctrTitle"/>
          </p:nvPr>
        </p:nvSpPr>
        <p:spPr>
          <a:xfrm>
            <a:off x="492125" y="3962400"/>
            <a:ext cx="8153400" cy="24384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r>
              <a:rPr lang="en-US" sz="5400" dirty="0" smtClean="0"/>
              <a:t>Systems Design:</a:t>
            </a:r>
            <a:br>
              <a:rPr lang="en-US" sz="5400" dirty="0" smtClean="0"/>
            </a:br>
            <a:r>
              <a:rPr lang="en-US" sz="5400" dirty="0" smtClean="0"/>
              <a:t>Process Costing</a:t>
            </a:r>
          </a:p>
        </p:txBody>
      </p:sp>
      <p:sp>
        <p:nvSpPr>
          <p:cNvPr id="3075" name="Rectangle 2054"/>
          <p:cNvSpPr>
            <a:spLocks noChangeArrowheads="1"/>
          </p:cNvSpPr>
          <p:nvPr/>
        </p:nvSpPr>
        <p:spPr bwMode="auto">
          <a:xfrm>
            <a:off x="3276600" y="1066800"/>
            <a:ext cx="2600325" cy="2797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0000"/>
              </a:lnSpc>
              <a:spcBef>
                <a:spcPct val="50000"/>
              </a:spcBef>
            </a:pPr>
            <a:r>
              <a:rPr lang="en-US" sz="3600" i="1" dirty="0"/>
              <a:t> Chapter</a:t>
            </a:r>
            <a:r>
              <a:rPr lang="en-US" sz="15000" dirty="0"/>
              <a:t>4</a:t>
            </a:r>
          </a:p>
        </p:txBody>
      </p:sp>
    </p:spTree>
    <p:extLst>
      <p:ext uri="{BB962C8B-B14F-4D97-AF65-F5344CB8AC3E}">
        <p14:creationId xmlns:p14="http://schemas.microsoft.com/office/powerpoint/2010/main" xmlns="" val="227094247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reeform 1043"/>
          <p:cNvSpPr>
            <a:spLocks/>
          </p:cNvSpPr>
          <p:nvPr/>
        </p:nvSpPr>
        <p:spPr bwMode="auto">
          <a:xfrm>
            <a:off x="1549400" y="2862263"/>
            <a:ext cx="7031038" cy="782637"/>
          </a:xfrm>
          <a:custGeom>
            <a:avLst/>
            <a:gdLst>
              <a:gd name="T0" fmla="*/ 0 w 4429"/>
              <a:gd name="T1" fmla="*/ 0 h 493"/>
              <a:gd name="T2" fmla="*/ 2082800 w 4429"/>
              <a:gd name="T3" fmla="*/ 0 h 493"/>
              <a:gd name="T4" fmla="*/ 7029450 w 4429"/>
              <a:gd name="T5" fmla="*/ 781050 h 493"/>
              <a:gd name="T6" fmla="*/ 0 w 4429"/>
              <a:gd name="T7" fmla="*/ 0 h 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29" h="493">
                <a:moveTo>
                  <a:pt x="0" y="0"/>
                </a:moveTo>
                <a:lnTo>
                  <a:pt x="1312" y="0"/>
                </a:lnTo>
                <a:lnTo>
                  <a:pt x="4428" y="492"/>
                </a:lnTo>
                <a:lnTo>
                  <a:pt x="0" y="0"/>
                </a:lnTo>
              </a:path>
            </a:pathLst>
          </a:custGeom>
          <a:solidFill>
            <a:schemeClr val="bg2"/>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053" name="AutoShape 1037"/>
          <p:cNvSpPr>
            <a:spLocks noChangeArrowheads="1"/>
          </p:cNvSpPr>
          <p:nvPr/>
        </p:nvSpPr>
        <p:spPr bwMode="auto">
          <a:xfrm rot="-5400000">
            <a:off x="2025650" y="2940050"/>
            <a:ext cx="901700" cy="673100"/>
          </a:xfrm>
          <a:prstGeom prst="rightArrow">
            <a:avLst>
              <a:gd name="adj1" fmla="val 50000"/>
              <a:gd name="adj2" fmla="val 66987"/>
            </a:avLst>
          </a:prstGeom>
          <a:solidFill>
            <a:srgbClr val="FC0128"/>
          </a:solidFill>
          <a:ln w="12700">
            <a:solidFill>
              <a:srgbClr val="FC0128"/>
            </a:solidFill>
            <a:miter lim="800000"/>
            <a:headEnd/>
            <a:tailEnd/>
          </a:ln>
          <a:effectLst>
            <a:outerShdw dist="56796" dir="1593903" algn="ctr" rotWithShape="0">
              <a:schemeClr val="tx1"/>
            </a:outerShdw>
          </a:effectLst>
        </p:spPr>
        <p:txBody>
          <a:bodyPr wrap="none" anchor="ctr"/>
          <a:lstStyle/>
          <a:p>
            <a:endParaRPr lang="en-US"/>
          </a:p>
        </p:txBody>
      </p:sp>
      <p:sp>
        <p:nvSpPr>
          <p:cNvPr id="4100" name="Rectangle 1042"/>
          <p:cNvSpPr>
            <a:spLocks noChangeArrowheads="1"/>
          </p:cNvSpPr>
          <p:nvPr/>
        </p:nvSpPr>
        <p:spPr bwMode="auto">
          <a:xfrm>
            <a:off x="1550988" y="1619250"/>
            <a:ext cx="2060575" cy="1222375"/>
          </a:xfrm>
          <a:prstGeom prst="rect">
            <a:avLst/>
          </a:prstGeom>
          <a:solidFill>
            <a:schemeClr val="accent2"/>
          </a:solidFill>
          <a:ln w="254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chemeClr val="bg1"/>
              </a:solidFill>
            </a:endParaRPr>
          </a:p>
        </p:txBody>
      </p:sp>
      <p:sp>
        <p:nvSpPr>
          <p:cNvPr id="4101" name="Rectangle 1026"/>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dirty="0" smtClean="0"/>
              <a:t>Types of Costing Systems Used to Determine Product Costs</a:t>
            </a:r>
          </a:p>
        </p:txBody>
      </p:sp>
      <p:sp>
        <p:nvSpPr>
          <p:cNvPr id="4102" name="Freeform 1039"/>
          <p:cNvSpPr>
            <a:spLocks/>
          </p:cNvSpPr>
          <p:nvPr/>
        </p:nvSpPr>
        <p:spPr bwMode="auto">
          <a:xfrm>
            <a:off x="3632200" y="1612900"/>
            <a:ext cx="4948238" cy="2032000"/>
          </a:xfrm>
          <a:custGeom>
            <a:avLst/>
            <a:gdLst>
              <a:gd name="T0" fmla="*/ 0 w 3117"/>
              <a:gd name="T1" fmla="*/ 0 h 1280"/>
              <a:gd name="T2" fmla="*/ 4946650 w 3117"/>
              <a:gd name="T3" fmla="*/ 2030413 h 1280"/>
              <a:gd name="T4" fmla="*/ 0 w 3117"/>
              <a:gd name="T5" fmla="*/ 1249363 h 1280"/>
              <a:gd name="T6" fmla="*/ 0 w 3117"/>
              <a:gd name="T7" fmla="*/ 0 h 12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17" h="1280">
                <a:moveTo>
                  <a:pt x="0" y="0"/>
                </a:moveTo>
                <a:lnTo>
                  <a:pt x="3116" y="1279"/>
                </a:lnTo>
                <a:lnTo>
                  <a:pt x="0" y="787"/>
                </a:lnTo>
                <a:lnTo>
                  <a:pt x="0" y="0"/>
                </a:lnTo>
              </a:path>
            </a:pathLst>
          </a:custGeom>
          <a:solidFill>
            <a:schemeClr val="bg2"/>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3" name="Rectangle 1046"/>
          <p:cNvSpPr>
            <a:spLocks noChangeArrowheads="1"/>
          </p:cNvSpPr>
          <p:nvPr/>
        </p:nvSpPr>
        <p:spPr bwMode="auto">
          <a:xfrm>
            <a:off x="4414838" y="1619250"/>
            <a:ext cx="2060575" cy="1222375"/>
          </a:xfrm>
          <a:prstGeom prst="rect">
            <a:avLst/>
          </a:prstGeom>
          <a:solidFill>
            <a:srgbClr val="FFFF00"/>
          </a:solidFill>
          <a:ln w="254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056" name="Rectangle 1040"/>
          <p:cNvSpPr>
            <a:spLocks noChangeArrowheads="1"/>
          </p:cNvSpPr>
          <p:nvPr/>
        </p:nvSpPr>
        <p:spPr bwMode="auto">
          <a:xfrm>
            <a:off x="4335463" y="1658938"/>
            <a:ext cx="2282825" cy="10636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sz="3200">
                <a:effectLst>
                  <a:outerShdw blurRad="38100" dist="38100" dir="2700000" algn="tl">
                    <a:srgbClr val="C0C0C0"/>
                  </a:outerShdw>
                </a:effectLst>
                <a:latin typeface="Arial" charset="0"/>
              </a:rPr>
              <a:t>Job-order</a:t>
            </a:r>
            <a:br>
              <a:rPr lang="en-US" sz="3200">
                <a:effectLst>
                  <a:outerShdw blurRad="38100" dist="38100" dir="2700000" algn="tl">
                    <a:srgbClr val="C0C0C0"/>
                  </a:outerShdw>
                </a:effectLst>
                <a:latin typeface="Arial" charset="0"/>
              </a:rPr>
            </a:br>
            <a:r>
              <a:rPr lang="en-US" sz="3200">
                <a:effectLst>
                  <a:outerShdw blurRad="38100" dist="38100" dir="2700000" algn="tl">
                    <a:srgbClr val="C0C0C0"/>
                  </a:outerShdw>
                </a:effectLst>
                <a:latin typeface="Arial" charset="0"/>
              </a:rPr>
              <a:t>Costing</a:t>
            </a:r>
          </a:p>
        </p:txBody>
      </p:sp>
      <p:sp>
        <p:nvSpPr>
          <p:cNvPr id="215057" name="Rectangle 1041"/>
          <p:cNvSpPr>
            <a:spLocks noChangeArrowheads="1"/>
          </p:cNvSpPr>
          <p:nvPr/>
        </p:nvSpPr>
        <p:spPr bwMode="auto">
          <a:xfrm>
            <a:off x="1552575" y="1666875"/>
            <a:ext cx="2054225" cy="10636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sz="3200">
                <a:solidFill>
                  <a:srgbClr val="FFFF00"/>
                </a:solidFill>
                <a:effectLst>
                  <a:outerShdw blurRad="38100" dist="38100" dir="2700000" algn="tl">
                    <a:srgbClr val="C0C0C0"/>
                  </a:outerShdw>
                </a:effectLst>
                <a:latin typeface="Arial" charset="0"/>
              </a:rPr>
              <a:t>Process</a:t>
            </a:r>
            <a:br>
              <a:rPr lang="en-US" sz="3200">
                <a:solidFill>
                  <a:srgbClr val="FFFF00"/>
                </a:solidFill>
                <a:effectLst>
                  <a:outerShdw blurRad="38100" dist="38100" dir="2700000" algn="tl">
                    <a:srgbClr val="C0C0C0"/>
                  </a:outerShdw>
                </a:effectLst>
                <a:latin typeface="Arial" charset="0"/>
              </a:rPr>
            </a:br>
            <a:r>
              <a:rPr lang="en-US" sz="3200">
                <a:solidFill>
                  <a:srgbClr val="FFFF00"/>
                </a:solidFill>
                <a:effectLst>
                  <a:outerShdw blurRad="38100" dist="38100" dir="2700000" algn="tl">
                    <a:srgbClr val="C0C0C0"/>
                  </a:outerShdw>
                </a:effectLst>
                <a:latin typeface="Arial" charset="0"/>
              </a:rPr>
              <a:t>Costing</a:t>
            </a:r>
          </a:p>
        </p:txBody>
      </p:sp>
      <p:sp>
        <p:nvSpPr>
          <p:cNvPr id="4106" name="Freeform 1044"/>
          <p:cNvSpPr>
            <a:spLocks/>
          </p:cNvSpPr>
          <p:nvPr/>
        </p:nvSpPr>
        <p:spPr bwMode="auto">
          <a:xfrm>
            <a:off x="6496050" y="1612900"/>
            <a:ext cx="2084388" cy="2032000"/>
          </a:xfrm>
          <a:custGeom>
            <a:avLst/>
            <a:gdLst>
              <a:gd name="T0" fmla="*/ 0 w 1313"/>
              <a:gd name="T1" fmla="*/ 0 h 1280"/>
              <a:gd name="T2" fmla="*/ 2082800 w 1313"/>
              <a:gd name="T3" fmla="*/ 2030413 h 1280"/>
              <a:gd name="T4" fmla="*/ 0 w 1313"/>
              <a:gd name="T5" fmla="*/ 1249363 h 1280"/>
              <a:gd name="T6" fmla="*/ 0 w 1313"/>
              <a:gd name="T7" fmla="*/ 0 h 12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3" h="1280">
                <a:moveTo>
                  <a:pt x="0" y="0"/>
                </a:moveTo>
                <a:lnTo>
                  <a:pt x="1312" y="1279"/>
                </a:lnTo>
                <a:lnTo>
                  <a:pt x="0" y="787"/>
                </a:lnTo>
                <a:lnTo>
                  <a:pt x="0" y="0"/>
                </a:lnTo>
              </a:path>
            </a:pathLst>
          </a:custGeom>
          <a:solidFill>
            <a:srgbClr val="A0A000"/>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7" name="Freeform 1045"/>
          <p:cNvSpPr>
            <a:spLocks/>
          </p:cNvSpPr>
          <p:nvPr/>
        </p:nvSpPr>
        <p:spPr bwMode="auto">
          <a:xfrm>
            <a:off x="4413250" y="2862263"/>
            <a:ext cx="4167188" cy="782637"/>
          </a:xfrm>
          <a:custGeom>
            <a:avLst/>
            <a:gdLst>
              <a:gd name="T0" fmla="*/ 0 w 2625"/>
              <a:gd name="T1" fmla="*/ 0 h 493"/>
              <a:gd name="T2" fmla="*/ 2082800 w 2625"/>
              <a:gd name="T3" fmla="*/ 0 h 493"/>
              <a:gd name="T4" fmla="*/ 4165600 w 2625"/>
              <a:gd name="T5" fmla="*/ 781050 h 493"/>
              <a:gd name="T6" fmla="*/ 0 w 2625"/>
              <a:gd name="T7" fmla="*/ 0 h 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25" h="493">
                <a:moveTo>
                  <a:pt x="0" y="0"/>
                </a:moveTo>
                <a:lnTo>
                  <a:pt x="1312" y="0"/>
                </a:lnTo>
                <a:lnTo>
                  <a:pt x="2624" y="492"/>
                </a:lnTo>
                <a:lnTo>
                  <a:pt x="0" y="0"/>
                </a:lnTo>
              </a:path>
            </a:pathLst>
          </a:custGeom>
          <a:solidFill>
            <a:srgbClr val="404000"/>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054" name="Rectangle 1038"/>
          <p:cNvSpPr>
            <a:spLocks noChangeArrowheads="1"/>
          </p:cNvSpPr>
          <p:nvPr/>
        </p:nvSpPr>
        <p:spPr bwMode="auto">
          <a:xfrm>
            <a:off x="903288" y="3717925"/>
            <a:ext cx="7707312" cy="2706688"/>
          </a:xfrm>
          <a:prstGeom prst="rect">
            <a:avLst/>
          </a:prstGeom>
          <a:solidFill>
            <a:srgbClr val="CCECFF"/>
          </a:solidFill>
          <a:ln w="25400">
            <a:solidFill>
              <a:schemeClr val="accent2"/>
            </a:solidFill>
            <a:miter lim="800000"/>
            <a:headEnd/>
            <a:tailEnd/>
          </a:ln>
          <a:effectLst>
            <a:outerShdw dist="107763" dir="2700000" algn="ctr" rotWithShape="0">
              <a:schemeClr val="tx1"/>
            </a:outerShdw>
          </a:effectLst>
        </p:spPr>
        <p:txBody>
          <a:bodyPr lIns="90488" tIns="44450" rIns="90488" bIns="44450">
            <a:spAutoFit/>
          </a:bodyPr>
          <a:lstStyle/>
          <a:p>
            <a:pPr>
              <a:lnSpc>
                <a:spcPct val="90000"/>
              </a:lnSpc>
              <a:spcBef>
                <a:spcPct val="40000"/>
              </a:spcBef>
              <a:buClr>
                <a:srgbClr val="FC0128"/>
              </a:buClr>
              <a:buFont typeface="Monotype Sorts" pitchFamily="2" charset="2"/>
              <a:buChar char="F"/>
            </a:pPr>
            <a:r>
              <a:rPr lang="en-US" sz="2400">
                <a:latin typeface="Arial" charset="0"/>
              </a:rPr>
              <a:t> Many units of a single, homogeneous product</a:t>
            </a:r>
            <a:br>
              <a:rPr lang="en-US" sz="2400">
                <a:latin typeface="Arial" charset="0"/>
              </a:rPr>
            </a:br>
            <a:r>
              <a:rPr lang="en-US" sz="2400">
                <a:latin typeface="Arial" charset="0"/>
              </a:rPr>
              <a:t>    flow evenly through a continuous production</a:t>
            </a:r>
            <a:br>
              <a:rPr lang="en-US" sz="2400">
                <a:latin typeface="Arial" charset="0"/>
              </a:rPr>
            </a:br>
            <a:r>
              <a:rPr lang="en-US" sz="2400">
                <a:latin typeface="Arial" charset="0"/>
              </a:rPr>
              <a:t>    process.</a:t>
            </a:r>
          </a:p>
          <a:p>
            <a:pPr>
              <a:lnSpc>
                <a:spcPct val="90000"/>
              </a:lnSpc>
              <a:spcBef>
                <a:spcPct val="40000"/>
              </a:spcBef>
              <a:buClr>
                <a:srgbClr val="FC0128"/>
              </a:buClr>
              <a:buFont typeface="Monotype Sorts" pitchFamily="2" charset="2"/>
              <a:buChar char="F"/>
            </a:pPr>
            <a:r>
              <a:rPr lang="en-US" sz="2400">
                <a:latin typeface="Arial" charset="0"/>
              </a:rPr>
              <a:t> One unit of product is indistinguishable from any</a:t>
            </a:r>
            <a:br>
              <a:rPr lang="en-US" sz="2400">
                <a:latin typeface="Arial" charset="0"/>
              </a:rPr>
            </a:br>
            <a:r>
              <a:rPr lang="en-US" sz="2400">
                <a:latin typeface="Arial" charset="0"/>
              </a:rPr>
              <a:t>    other unit of product..</a:t>
            </a:r>
          </a:p>
          <a:p>
            <a:pPr>
              <a:lnSpc>
                <a:spcPct val="90000"/>
              </a:lnSpc>
              <a:spcBef>
                <a:spcPct val="40000"/>
              </a:spcBef>
              <a:buClr>
                <a:srgbClr val="FC0128"/>
              </a:buClr>
              <a:buFont typeface="Monotype Sorts" pitchFamily="2" charset="2"/>
              <a:buChar char="F"/>
            </a:pPr>
            <a:r>
              <a:rPr lang="en-US" sz="2400">
                <a:latin typeface="Arial" charset="0"/>
              </a:rPr>
              <a:t> Each unit of product is assigned the same</a:t>
            </a:r>
            <a:br>
              <a:rPr lang="en-US" sz="2400">
                <a:latin typeface="Arial" charset="0"/>
              </a:rPr>
            </a:br>
            <a:r>
              <a:rPr lang="en-US" sz="2400">
                <a:latin typeface="Arial" charset="0"/>
              </a:rPr>
              <a:t>    average cost. </a:t>
            </a:r>
          </a:p>
        </p:txBody>
      </p:sp>
    </p:spTree>
    <p:extLst>
      <p:ext uri="{BB962C8B-B14F-4D97-AF65-F5344CB8AC3E}">
        <p14:creationId xmlns:p14="http://schemas.microsoft.com/office/powerpoint/2010/main" xmlns="" val="27419933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15053"/>
                                        </p:tgtEl>
                                        <p:attrNameLst>
                                          <p:attrName>style.visibility</p:attrName>
                                        </p:attrNameLst>
                                      </p:cBhvr>
                                      <p:to>
                                        <p:strVal val="visible"/>
                                      </p:to>
                                    </p:set>
                                    <p:animEffect transition="in" filter="wipe(down)">
                                      <p:cBhvr>
                                        <p:cTn id="7" dur="500"/>
                                        <p:tgtEl>
                                          <p:spTgt spid="215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reeform 1043"/>
          <p:cNvSpPr>
            <a:spLocks/>
          </p:cNvSpPr>
          <p:nvPr/>
        </p:nvSpPr>
        <p:spPr bwMode="auto">
          <a:xfrm>
            <a:off x="1549400" y="2862263"/>
            <a:ext cx="7031038" cy="782637"/>
          </a:xfrm>
          <a:custGeom>
            <a:avLst/>
            <a:gdLst>
              <a:gd name="T0" fmla="*/ 0 w 4429"/>
              <a:gd name="T1" fmla="*/ 0 h 493"/>
              <a:gd name="T2" fmla="*/ 2082800 w 4429"/>
              <a:gd name="T3" fmla="*/ 0 h 493"/>
              <a:gd name="T4" fmla="*/ 7029450 w 4429"/>
              <a:gd name="T5" fmla="*/ 781050 h 493"/>
              <a:gd name="T6" fmla="*/ 0 w 4429"/>
              <a:gd name="T7" fmla="*/ 0 h 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29" h="493">
                <a:moveTo>
                  <a:pt x="0" y="0"/>
                </a:moveTo>
                <a:lnTo>
                  <a:pt x="1312" y="0"/>
                </a:lnTo>
                <a:lnTo>
                  <a:pt x="4428" y="492"/>
                </a:lnTo>
                <a:lnTo>
                  <a:pt x="0" y="0"/>
                </a:lnTo>
              </a:path>
            </a:pathLst>
          </a:custGeom>
          <a:solidFill>
            <a:schemeClr val="bg2"/>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053" name="AutoShape 1037"/>
          <p:cNvSpPr>
            <a:spLocks noChangeArrowheads="1"/>
          </p:cNvSpPr>
          <p:nvPr/>
        </p:nvSpPr>
        <p:spPr bwMode="auto">
          <a:xfrm rot="-5400000">
            <a:off x="2025650" y="2940050"/>
            <a:ext cx="901700" cy="673100"/>
          </a:xfrm>
          <a:prstGeom prst="rightArrow">
            <a:avLst>
              <a:gd name="adj1" fmla="val 50000"/>
              <a:gd name="adj2" fmla="val 66987"/>
            </a:avLst>
          </a:prstGeom>
          <a:solidFill>
            <a:srgbClr val="FC0128"/>
          </a:solidFill>
          <a:ln w="12700">
            <a:solidFill>
              <a:srgbClr val="FC0128"/>
            </a:solidFill>
            <a:miter lim="800000"/>
            <a:headEnd/>
            <a:tailEnd/>
          </a:ln>
          <a:effectLst>
            <a:outerShdw dist="56796" dir="1593903" algn="ctr" rotWithShape="0">
              <a:schemeClr val="tx1"/>
            </a:outerShdw>
          </a:effectLst>
        </p:spPr>
        <p:txBody>
          <a:bodyPr wrap="none" anchor="ctr"/>
          <a:lstStyle/>
          <a:p>
            <a:endParaRPr lang="en-US"/>
          </a:p>
        </p:txBody>
      </p:sp>
      <p:sp>
        <p:nvSpPr>
          <p:cNvPr id="4100" name="Rectangle 1042"/>
          <p:cNvSpPr>
            <a:spLocks noChangeArrowheads="1"/>
          </p:cNvSpPr>
          <p:nvPr/>
        </p:nvSpPr>
        <p:spPr bwMode="auto">
          <a:xfrm>
            <a:off x="1550988" y="1619250"/>
            <a:ext cx="2060575" cy="1222375"/>
          </a:xfrm>
          <a:prstGeom prst="rect">
            <a:avLst/>
          </a:prstGeom>
          <a:solidFill>
            <a:schemeClr val="accent2"/>
          </a:solidFill>
          <a:ln w="254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chemeClr val="bg1"/>
              </a:solidFill>
            </a:endParaRPr>
          </a:p>
        </p:txBody>
      </p:sp>
      <p:sp>
        <p:nvSpPr>
          <p:cNvPr id="4101" name="Rectangle 1026"/>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smtClean="0"/>
              <a:t>Types of Costing Systems Used to Determine Product Costs</a:t>
            </a:r>
          </a:p>
        </p:txBody>
      </p:sp>
      <p:sp>
        <p:nvSpPr>
          <p:cNvPr id="4102" name="Freeform 1039"/>
          <p:cNvSpPr>
            <a:spLocks/>
          </p:cNvSpPr>
          <p:nvPr/>
        </p:nvSpPr>
        <p:spPr bwMode="auto">
          <a:xfrm>
            <a:off x="3632200" y="1612900"/>
            <a:ext cx="4948238" cy="2032000"/>
          </a:xfrm>
          <a:custGeom>
            <a:avLst/>
            <a:gdLst>
              <a:gd name="T0" fmla="*/ 0 w 3117"/>
              <a:gd name="T1" fmla="*/ 0 h 1280"/>
              <a:gd name="T2" fmla="*/ 4946650 w 3117"/>
              <a:gd name="T3" fmla="*/ 2030413 h 1280"/>
              <a:gd name="T4" fmla="*/ 0 w 3117"/>
              <a:gd name="T5" fmla="*/ 1249363 h 1280"/>
              <a:gd name="T6" fmla="*/ 0 w 3117"/>
              <a:gd name="T7" fmla="*/ 0 h 12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117" h="1280">
                <a:moveTo>
                  <a:pt x="0" y="0"/>
                </a:moveTo>
                <a:lnTo>
                  <a:pt x="3116" y="1279"/>
                </a:lnTo>
                <a:lnTo>
                  <a:pt x="0" y="787"/>
                </a:lnTo>
                <a:lnTo>
                  <a:pt x="0" y="0"/>
                </a:lnTo>
              </a:path>
            </a:pathLst>
          </a:custGeom>
          <a:solidFill>
            <a:schemeClr val="bg2"/>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3" name="Rectangle 1046"/>
          <p:cNvSpPr>
            <a:spLocks noChangeArrowheads="1"/>
          </p:cNvSpPr>
          <p:nvPr/>
        </p:nvSpPr>
        <p:spPr bwMode="auto">
          <a:xfrm>
            <a:off x="4414838" y="1619250"/>
            <a:ext cx="2060575" cy="1222375"/>
          </a:xfrm>
          <a:prstGeom prst="rect">
            <a:avLst/>
          </a:prstGeom>
          <a:solidFill>
            <a:srgbClr val="FFFF00"/>
          </a:solidFill>
          <a:ln w="25400">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056" name="Rectangle 1040"/>
          <p:cNvSpPr>
            <a:spLocks noChangeArrowheads="1"/>
          </p:cNvSpPr>
          <p:nvPr/>
        </p:nvSpPr>
        <p:spPr bwMode="auto">
          <a:xfrm>
            <a:off x="4335463" y="1658938"/>
            <a:ext cx="2282825" cy="10636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sz="3200">
                <a:effectLst>
                  <a:outerShdw blurRad="38100" dist="38100" dir="2700000" algn="tl">
                    <a:srgbClr val="C0C0C0"/>
                  </a:outerShdw>
                </a:effectLst>
                <a:latin typeface="Arial" charset="0"/>
              </a:rPr>
              <a:t>Job-order</a:t>
            </a:r>
            <a:br>
              <a:rPr lang="en-US" sz="3200">
                <a:effectLst>
                  <a:outerShdw blurRad="38100" dist="38100" dir="2700000" algn="tl">
                    <a:srgbClr val="C0C0C0"/>
                  </a:outerShdw>
                </a:effectLst>
                <a:latin typeface="Arial" charset="0"/>
              </a:rPr>
            </a:br>
            <a:r>
              <a:rPr lang="en-US" sz="3200">
                <a:effectLst>
                  <a:outerShdw blurRad="38100" dist="38100" dir="2700000" algn="tl">
                    <a:srgbClr val="C0C0C0"/>
                  </a:outerShdw>
                </a:effectLst>
                <a:latin typeface="Arial" charset="0"/>
              </a:rPr>
              <a:t>Costing</a:t>
            </a:r>
          </a:p>
        </p:txBody>
      </p:sp>
      <p:sp>
        <p:nvSpPr>
          <p:cNvPr id="215057" name="Rectangle 1041"/>
          <p:cNvSpPr>
            <a:spLocks noChangeArrowheads="1"/>
          </p:cNvSpPr>
          <p:nvPr/>
        </p:nvSpPr>
        <p:spPr bwMode="auto">
          <a:xfrm>
            <a:off x="1552575" y="1666875"/>
            <a:ext cx="2054225" cy="10636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sz="3200">
                <a:solidFill>
                  <a:srgbClr val="FFFF00"/>
                </a:solidFill>
                <a:effectLst>
                  <a:outerShdw blurRad="38100" dist="38100" dir="2700000" algn="tl">
                    <a:srgbClr val="C0C0C0"/>
                  </a:outerShdw>
                </a:effectLst>
                <a:latin typeface="Arial" charset="0"/>
              </a:rPr>
              <a:t>Process</a:t>
            </a:r>
            <a:br>
              <a:rPr lang="en-US" sz="3200">
                <a:solidFill>
                  <a:srgbClr val="FFFF00"/>
                </a:solidFill>
                <a:effectLst>
                  <a:outerShdw blurRad="38100" dist="38100" dir="2700000" algn="tl">
                    <a:srgbClr val="C0C0C0"/>
                  </a:outerShdw>
                </a:effectLst>
                <a:latin typeface="Arial" charset="0"/>
              </a:rPr>
            </a:br>
            <a:r>
              <a:rPr lang="en-US" sz="3200">
                <a:solidFill>
                  <a:srgbClr val="FFFF00"/>
                </a:solidFill>
                <a:effectLst>
                  <a:outerShdw blurRad="38100" dist="38100" dir="2700000" algn="tl">
                    <a:srgbClr val="C0C0C0"/>
                  </a:outerShdw>
                </a:effectLst>
                <a:latin typeface="Arial" charset="0"/>
              </a:rPr>
              <a:t>Costing</a:t>
            </a:r>
          </a:p>
        </p:txBody>
      </p:sp>
      <p:sp>
        <p:nvSpPr>
          <p:cNvPr id="4106" name="Freeform 1044"/>
          <p:cNvSpPr>
            <a:spLocks/>
          </p:cNvSpPr>
          <p:nvPr/>
        </p:nvSpPr>
        <p:spPr bwMode="auto">
          <a:xfrm>
            <a:off x="6496050" y="1612900"/>
            <a:ext cx="2084388" cy="2032000"/>
          </a:xfrm>
          <a:custGeom>
            <a:avLst/>
            <a:gdLst>
              <a:gd name="T0" fmla="*/ 0 w 1313"/>
              <a:gd name="T1" fmla="*/ 0 h 1280"/>
              <a:gd name="T2" fmla="*/ 2082800 w 1313"/>
              <a:gd name="T3" fmla="*/ 2030413 h 1280"/>
              <a:gd name="T4" fmla="*/ 0 w 1313"/>
              <a:gd name="T5" fmla="*/ 1249363 h 1280"/>
              <a:gd name="T6" fmla="*/ 0 w 1313"/>
              <a:gd name="T7" fmla="*/ 0 h 12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13" h="1280">
                <a:moveTo>
                  <a:pt x="0" y="0"/>
                </a:moveTo>
                <a:lnTo>
                  <a:pt x="1312" y="1279"/>
                </a:lnTo>
                <a:lnTo>
                  <a:pt x="0" y="787"/>
                </a:lnTo>
                <a:lnTo>
                  <a:pt x="0" y="0"/>
                </a:lnTo>
              </a:path>
            </a:pathLst>
          </a:custGeom>
          <a:solidFill>
            <a:srgbClr val="A0A000"/>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4107" name="Freeform 1045"/>
          <p:cNvSpPr>
            <a:spLocks/>
          </p:cNvSpPr>
          <p:nvPr/>
        </p:nvSpPr>
        <p:spPr bwMode="auto">
          <a:xfrm>
            <a:off x="4413250" y="2862263"/>
            <a:ext cx="4167188" cy="782637"/>
          </a:xfrm>
          <a:custGeom>
            <a:avLst/>
            <a:gdLst>
              <a:gd name="T0" fmla="*/ 0 w 2625"/>
              <a:gd name="T1" fmla="*/ 0 h 493"/>
              <a:gd name="T2" fmla="*/ 2082800 w 2625"/>
              <a:gd name="T3" fmla="*/ 0 h 493"/>
              <a:gd name="T4" fmla="*/ 4165600 w 2625"/>
              <a:gd name="T5" fmla="*/ 781050 h 493"/>
              <a:gd name="T6" fmla="*/ 0 w 2625"/>
              <a:gd name="T7" fmla="*/ 0 h 49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25" h="493">
                <a:moveTo>
                  <a:pt x="0" y="0"/>
                </a:moveTo>
                <a:lnTo>
                  <a:pt x="1312" y="0"/>
                </a:lnTo>
                <a:lnTo>
                  <a:pt x="2624" y="492"/>
                </a:lnTo>
                <a:lnTo>
                  <a:pt x="0" y="0"/>
                </a:lnTo>
              </a:path>
            </a:pathLst>
          </a:custGeom>
          <a:solidFill>
            <a:srgbClr val="404000"/>
          </a:solidFill>
          <a:ln w="254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054" name="Rectangle 1038"/>
          <p:cNvSpPr>
            <a:spLocks noChangeArrowheads="1"/>
          </p:cNvSpPr>
          <p:nvPr/>
        </p:nvSpPr>
        <p:spPr bwMode="auto">
          <a:xfrm>
            <a:off x="903288" y="3717925"/>
            <a:ext cx="7707312" cy="2706688"/>
          </a:xfrm>
          <a:prstGeom prst="rect">
            <a:avLst/>
          </a:prstGeom>
          <a:solidFill>
            <a:srgbClr val="CCECFF"/>
          </a:solidFill>
          <a:ln w="25400">
            <a:solidFill>
              <a:schemeClr val="accent2"/>
            </a:solidFill>
            <a:miter lim="800000"/>
            <a:headEnd/>
            <a:tailEnd/>
          </a:ln>
          <a:effectLst>
            <a:outerShdw dist="107763" dir="2700000" algn="ctr" rotWithShape="0">
              <a:schemeClr val="tx1"/>
            </a:outerShdw>
          </a:effectLst>
        </p:spPr>
        <p:txBody>
          <a:bodyPr lIns="90488" tIns="44450" rIns="90488" bIns="44450">
            <a:spAutoFit/>
          </a:bodyPr>
          <a:lstStyle/>
          <a:p>
            <a:pPr>
              <a:lnSpc>
                <a:spcPct val="90000"/>
              </a:lnSpc>
              <a:spcBef>
                <a:spcPct val="40000"/>
              </a:spcBef>
              <a:buClr>
                <a:srgbClr val="FC0128"/>
              </a:buClr>
              <a:buFont typeface="Monotype Sorts" pitchFamily="2" charset="2"/>
              <a:buChar char="F"/>
            </a:pPr>
            <a:r>
              <a:rPr lang="en-US" sz="2400">
                <a:latin typeface="Arial" charset="0"/>
              </a:rPr>
              <a:t> Many units of a single, homogeneous product</a:t>
            </a:r>
            <a:br>
              <a:rPr lang="en-US" sz="2400">
                <a:latin typeface="Arial" charset="0"/>
              </a:rPr>
            </a:br>
            <a:r>
              <a:rPr lang="en-US" sz="2400">
                <a:latin typeface="Arial" charset="0"/>
              </a:rPr>
              <a:t>    flow evenly through a continuous production</a:t>
            </a:r>
            <a:br>
              <a:rPr lang="en-US" sz="2400">
                <a:latin typeface="Arial" charset="0"/>
              </a:rPr>
            </a:br>
            <a:r>
              <a:rPr lang="en-US" sz="2400">
                <a:latin typeface="Arial" charset="0"/>
              </a:rPr>
              <a:t>    process.</a:t>
            </a:r>
          </a:p>
          <a:p>
            <a:pPr>
              <a:lnSpc>
                <a:spcPct val="90000"/>
              </a:lnSpc>
              <a:spcBef>
                <a:spcPct val="40000"/>
              </a:spcBef>
              <a:buClr>
                <a:srgbClr val="FC0128"/>
              </a:buClr>
              <a:buFont typeface="Monotype Sorts" pitchFamily="2" charset="2"/>
              <a:buChar char="F"/>
            </a:pPr>
            <a:r>
              <a:rPr lang="en-US" sz="2400">
                <a:latin typeface="Arial" charset="0"/>
              </a:rPr>
              <a:t> One unit of product is indistinguishable from any</a:t>
            </a:r>
            <a:br>
              <a:rPr lang="en-US" sz="2400">
                <a:latin typeface="Arial" charset="0"/>
              </a:rPr>
            </a:br>
            <a:r>
              <a:rPr lang="en-US" sz="2400">
                <a:latin typeface="Arial" charset="0"/>
              </a:rPr>
              <a:t>    other unit of product..</a:t>
            </a:r>
          </a:p>
          <a:p>
            <a:pPr>
              <a:lnSpc>
                <a:spcPct val="90000"/>
              </a:lnSpc>
              <a:spcBef>
                <a:spcPct val="40000"/>
              </a:spcBef>
              <a:buClr>
                <a:srgbClr val="FC0128"/>
              </a:buClr>
              <a:buFont typeface="Monotype Sorts" pitchFamily="2" charset="2"/>
              <a:buChar char="F"/>
            </a:pPr>
            <a:r>
              <a:rPr lang="en-US" sz="2400">
                <a:latin typeface="Arial" charset="0"/>
              </a:rPr>
              <a:t> Each unit of product is assigned the same</a:t>
            </a:r>
            <a:br>
              <a:rPr lang="en-US" sz="2400">
                <a:latin typeface="Arial" charset="0"/>
              </a:rPr>
            </a:br>
            <a:r>
              <a:rPr lang="en-US" sz="2400">
                <a:latin typeface="Arial" charset="0"/>
              </a:rPr>
              <a:t>    average cost. </a:t>
            </a:r>
          </a:p>
        </p:txBody>
      </p:sp>
      <p:sp>
        <p:nvSpPr>
          <p:cNvPr id="215063" name="Rectangle 1047"/>
          <p:cNvSpPr>
            <a:spLocks noChangeArrowheads="1"/>
          </p:cNvSpPr>
          <p:nvPr/>
        </p:nvSpPr>
        <p:spPr bwMode="auto">
          <a:xfrm>
            <a:off x="979488" y="3722688"/>
            <a:ext cx="6575425" cy="2165350"/>
          </a:xfrm>
          <a:prstGeom prst="rect">
            <a:avLst/>
          </a:prstGeom>
          <a:solidFill>
            <a:schemeClr val="bg1"/>
          </a:solidFill>
          <a:ln w="25400">
            <a:solidFill>
              <a:schemeClr val="tx1"/>
            </a:solidFill>
            <a:miter lim="800000"/>
            <a:headEnd/>
            <a:tailEnd/>
          </a:ln>
          <a:effectLst>
            <a:outerShdw dist="71842" dir="2700000" algn="ctr" rotWithShape="0">
              <a:schemeClr val="tx1"/>
            </a:outerShdw>
          </a:effectLst>
        </p:spPr>
        <p:txBody>
          <a:bodyPr lIns="90488" tIns="44450" rIns="90488" bIns="44450">
            <a:spAutoFit/>
          </a:bodyPr>
          <a:lstStyle/>
          <a:p>
            <a:pPr>
              <a:lnSpc>
                <a:spcPct val="90000"/>
              </a:lnSpc>
              <a:spcBef>
                <a:spcPct val="40000"/>
              </a:spcBef>
            </a:pPr>
            <a:r>
              <a:rPr lang="en-US" b="1">
                <a:latin typeface="Arial" charset="0"/>
              </a:rPr>
              <a:t> Typical process cost applications:</a:t>
            </a:r>
          </a:p>
          <a:p>
            <a:pPr lvl="1">
              <a:lnSpc>
                <a:spcPct val="90000"/>
              </a:lnSpc>
              <a:spcBef>
                <a:spcPct val="40000"/>
              </a:spcBef>
              <a:buClr>
                <a:srgbClr val="0000CC"/>
              </a:buClr>
              <a:buSzPct val="75000"/>
              <a:buFont typeface="Wingdings" pitchFamily="2" charset="2"/>
              <a:buChar char="v"/>
            </a:pPr>
            <a:r>
              <a:rPr lang="en-US" b="1">
                <a:latin typeface="Arial" charset="0"/>
              </a:rPr>
              <a:t> Petrochemical refinery</a:t>
            </a:r>
          </a:p>
          <a:p>
            <a:pPr lvl="1">
              <a:lnSpc>
                <a:spcPct val="90000"/>
              </a:lnSpc>
              <a:spcBef>
                <a:spcPct val="40000"/>
              </a:spcBef>
              <a:buClr>
                <a:srgbClr val="0000CC"/>
              </a:buClr>
              <a:buSzPct val="75000"/>
              <a:buFont typeface="Wingdings" pitchFamily="2" charset="2"/>
              <a:buChar char="v"/>
            </a:pPr>
            <a:r>
              <a:rPr lang="en-US" b="1">
                <a:latin typeface="Arial" charset="0"/>
              </a:rPr>
              <a:t> Paint manufacturer</a:t>
            </a:r>
          </a:p>
          <a:p>
            <a:pPr lvl="1">
              <a:lnSpc>
                <a:spcPct val="90000"/>
              </a:lnSpc>
              <a:spcBef>
                <a:spcPct val="40000"/>
              </a:spcBef>
              <a:buClr>
                <a:srgbClr val="0000CC"/>
              </a:buClr>
              <a:buSzPct val="75000"/>
              <a:buFont typeface="Wingdings" pitchFamily="2" charset="2"/>
              <a:buChar char="v"/>
            </a:pPr>
            <a:r>
              <a:rPr lang="en-US" b="1">
                <a:latin typeface="Arial" charset="0"/>
              </a:rPr>
              <a:t> Paper mill</a:t>
            </a:r>
          </a:p>
        </p:txBody>
      </p:sp>
    </p:spTree>
    <p:extLst>
      <p:ext uri="{BB962C8B-B14F-4D97-AF65-F5344CB8AC3E}">
        <p14:creationId xmlns:p14="http://schemas.microsoft.com/office/powerpoint/2010/main" xmlns="" val="9178150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15054"/>
                                        </p:tgtEl>
                                        <p:attrNameLst>
                                          <p:attrName>style.visibility</p:attrName>
                                        </p:attrNameLst>
                                      </p:cBhvr>
                                      <p:to>
                                        <p:strVal val="visible"/>
                                      </p:to>
                                    </p:set>
                                    <p:animEffect transition="in" filter="dissolve">
                                      <p:cBhvr>
                                        <p:cTn id="7" dur="500"/>
                                        <p:tgtEl>
                                          <p:spTgt spid="215054"/>
                                        </p:tgtEl>
                                      </p:cBhvr>
                                    </p:animEffect>
                                  </p:childTnLst>
                                  <p:subTnLst>
                                    <p:set>
                                      <p:cBhvr override="childStyle">
                                        <p:cTn dur="1" fill="hold" display="0" masterRel="nextClick" afterEffect="1"/>
                                        <p:tgtEl>
                                          <p:spTgt spid="215054"/>
                                        </p:tgtEl>
                                        <p:attrNameLst>
                                          <p:attrName>style.visibility</p:attrName>
                                        </p:attrNameLst>
                                      </p:cBhvr>
                                      <p:to>
                                        <p:strVal val="hidden"/>
                                      </p:to>
                                    </p:set>
                                  </p:sub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5053"/>
                                        </p:tgtEl>
                                        <p:attrNameLst>
                                          <p:attrName>style.visibility</p:attrName>
                                        </p:attrNameLst>
                                      </p:cBhvr>
                                      <p:to>
                                        <p:strVal val="visible"/>
                                      </p:to>
                                    </p:set>
                                    <p:animEffect transition="in" filter="wipe(down)">
                                      <p:cBhvr>
                                        <p:cTn id="11" dur="500"/>
                                        <p:tgtEl>
                                          <p:spTgt spid="21505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15063"/>
                                        </p:tgtEl>
                                        <p:attrNameLst>
                                          <p:attrName>style.visibility</p:attrName>
                                        </p:attrNameLst>
                                      </p:cBhvr>
                                      <p:to>
                                        <p:strVal val="visible"/>
                                      </p:to>
                                    </p:set>
                                    <p:animEffect transition="in" filter="dissolve">
                                      <p:cBhvr>
                                        <p:cTn id="16" dur="500"/>
                                        <p:tgtEl>
                                          <p:spTgt spid="215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53" grpId="0" animBg="1"/>
      <p:bldP spid="215054" grpId="0" animBg="1" autoUpdateAnimBg="0"/>
      <p:bldP spid="215063"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body" sz="half" idx="1"/>
          </p:nvPr>
        </p:nvSpPr>
        <p:spPr>
          <a:xfrm>
            <a:off x="609600" y="1676400"/>
            <a:ext cx="3975100" cy="4470400"/>
          </a:xfrm>
          <a:solidFill>
            <a:srgbClr val="CCECFF"/>
          </a:solidFill>
          <a:ln w="12700" cap="flat">
            <a:solidFill>
              <a:srgbClr val="663300"/>
            </a:solidFill>
            <a:miter lim="800000"/>
            <a:headEnd/>
            <a:tailEnd/>
          </a:ln>
          <a:effectLst>
            <a:outerShdw dist="63500" dir="3187806" algn="ctr" rotWithShape="0">
              <a:schemeClr val="tx1"/>
            </a:outerShdw>
          </a:effectLst>
        </p:spPr>
        <p:txBody>
          <a:bodyPr lIns="90488" tIns="44450" rIns="90488" bIns="44450"/>
          <a:lstStyle/>
          <a:p>
            <a:pPr>
              <a:lnSpc>
                <a:spcPct val="90000"/>
              </a:lnSpc>
              <a:spcBef>
                <a:spcPct val="45000"/>
              </a:spcBef>
              <a:buFont typeface="Wingdings" pitchFamily="2" charset="2"/>
              <a:buNone/>
              <a:defRPr/>
            </a:pPr>
            <a:r>
              <a:rPr lang="en-US" b="1" dirty="0" smtClean="0">
                <a:solidFill>
                  <a:schemeClr val="tx2"/>
                </a:solidFill>
              </a:rPr>
              <a:t>Job order costing</a:t>
            </a:r>
            <a:endParaRPr lang="en-US" dirty="0" smtClean="0"/>
          </a:p>
          <a:p>
            <a:pPr lvl="1">
              <a:lnSpc>
                <a:spcPct val="90000"/>
              </a:lnSpc>
              <a:spcBef>
                <a:spcPct val="45000"/>
              </a:spcBef>
              <a:defRPr/>
            </a:pPr>
            <a:r>
              <a:rPr lang="en-US" sz="2200" dirty="0" smtClean="0">
                <a:effectLst>
                  <a:outerShdw blurRad="38100" dist="38100" dir="2700000" algn="tl">
                    <a:srgbClr val="FFFFFF"/>
                  </a:outerShdw>
                </a:effectLst>
              </a:rPr>
              <a:t>Many jobs are worked during the period.</a:t>
            </a:r>
          </a:p>
          <a:p>
            <a:pPr lvl="1">
              <a:lnSpc>
                <a:spcPct val="90000"/>
              </a:lnSpc>
              <a:spcBef>
                <a:spcPct val="45000"/>
              </a:spcBef>
              <a:defRPr/>
            </a:pPr>
            <a:r>
              <a:rPr lang="en-US" sz="2200" dirty="0" smtClean="0">
                <a:effectLst>
                  <a:outerShdw blurRad="38100" dist="38100" dir="2700000" algn="tl">
                    <a:srgbClr val="FFFFFF"/>
                  </a:outerShdw>
                </a:effectLst>
              </a:rPr>
              <a:t>Costs are accumulated by individual jobs.</a:t>
            </a:r>
          </a:p>
          <a:p>
            <a:pPr lvl="1">
              <a:lnSpc>
                <a:spcPct val="90000"/>
              </a:lnSpc>
              <a:spcBef>
                <a:spcPct val="45000"/>
              </a:spcBef>
              <a:defRPr/>
            </a:pPr>
            <a:r>
              <a:rPr lang="en-US" sz="2200" dirty="0" smtClean="0">
                <a:solidFill>
                  <a:schemeClr val="accent2"/>
                </a:solidFill>
                <a:effectLst>
                  <a:outerShdw blurRad="38100" dist="38100" dir="2700000" algn="tl">
                    <a:srgbClr val="000000"/>
                  </a:outerShdw>
                </a:effectLst>
              </a:rPr>
              <a:t>Job cost sheet</a:t>
            </a:r>
            <a:r>
              <a:rPr lang="en-US" sz="2200" dirty="0" smtClean="0">
                <a:effectLst>
                  <a:outerShdw blurRad="38100" dist="38100" dir="2700000" algn="tl">
                    <a:srgbClr val="FFFFFF"/>
                  </a:outerShdw>
                </a:effectLst>
              </a:rPr>
              <a:t> is the key document.</a:t>
            </a:r>
          </a:p>
          <a:p>
            <a:pPr lvl="1">
              <a:lnSpc>
                <a:spcPct val="90000"/>
              </a:lnSpc>
              <a:spcBef>
                <a:spcPct val="45000"/>
              </a:spcBef>
              <a:defRPr/>
            </a:pPr>
            <a:r>
              <a:rPr lang="en-US" sz="2200" dirty="0" smtClean="0">
                <a:effectLst>
                  <a:outerShdw blurRad="38100" dist="38100" dir="2700000" algn="tl">
                    <a:srgbClr val="FFFFFF"/>
                  </a:outerShdw>
                </a:effectLst>
              </a:rPr>
              <a:t>Unit cost computed by job.</a:t>
            </a:r>
          </a:p>
        </p:txBody>
      </p:sp>
      <p:sp>
        <p:nvSpPr>
          <p:cNvPr id="116739" name="Rectangle 3"/>
          <p:cNvSpPr>
            <a:spLocks noGrp="1" noChangeArrowheads="1"/>
          </p:cNvSpPr>
          <p:nvPr>
            <p:ph type="body" sz="half" idx="2"/>
          </p:nvPr>
        </p:nvSpPr>
        <p:spPr>
          <a:xfrm>
            <a:off x="4854575" y="1676400"/>
            <a:ext cx="4060825" cy="4470400"/>
          </a:xfrm>
          <a:solidFill>
            <a:schemeClr val="bg1"/>
          </a:solidFill>
          <a:ln w="12700" cap="flat">
            <a:solidFill>
              <a:srgbClr val="663300"/>
            </a:solidFill>
            <a:miter lim="800000"/>
            <a:headEnd/>
            <a:tailEnd/>
          </a:ln>
          <a:effectLst>
            <a:outerShdw dist="63500" dir="3187806" algn="ctr" rotWithShape="0">
              <a:schemeClr val="tx1"/>
            </a:outerShdw>
          </a:effectLst>
        </p:spPr>
        <p:txBody>
          <a:bodyPr lIns="90488" tIns="44450" rIns="90488" bIns="44450"/>
          <a:lstStyle/>
          <a:p>
            <a:pPr>
              <a:lnSpc>
                <a:spcPct val="90000"/>
              </a:lnSpc>
              <a:spcBef>
                <a:spcPct val="45000"/>
              </a:spcBef>
              <a:buFont typeface="Wingdings" pitchFamily="2" charset="2"/>
              <a:buNone/>
              <a:defRPr/>
            </a:pPr>
            <a:r>
              <a:rPr lang="en-US" b="1" dirty="0" smtClean="0">
                <a:solidFill>
                  <a:schemeClr val="tx2"/>
                </a:solidFill>
              </a:rPr>
              <a:t>Process costing</a:t>
            </a:r>
            <a:endParaRPr lang="en-US" dirty="0" smtClean="0"/>
          </a:p>
          <a:p>
            <a:pPr lvl="1">
              <a:lnSpc>
                <a:spcPct val="90000"/>
              </a:lnSpc>
              <a:spcBef>
                <a:spcPct val="45000"/>
              </a:spcBef>
              <a:defRPr/>
            </a:pPr>
            <a:r>
              <a:rPr lang="en-US" sz="2200" dirty="0" smtClean="0">
                <a:effectLst>
                  <a:outerShdw blurRad="38100" dist="38100" dir="2700000" algn="tl">
                    <a:srgbClr val="FFFFFF"/>
                  </a:outerShdw>
                </a:effectLst>
              </a:rPr>
              <a:t>A single product is produced for a long period of time.</a:t>
            </a:r>
          </a:p>
          <a:p>
            <a:pPr lvl="1">
              <a:lnSpc>
                <a:spcPct val="90000"/>
              </a:lnSpc>
              <a:spcBef>
                <a:spcPct val="45000"/>
              </a:spcBef>
              <a:defRPr/>
            </a:pPr>
            <a:r>
              <a:rPr lang="en-US" sz="2200" dirty="0" smtClean="0">
                <a:effectLst>
                  <a:outerShdw blurRad="38100" dist="38100" dir="2700000" algn="tl">
                    <a:srgbClr val="FFFFFF"/>
                  </a:outerShdw>
                </a:effectLst>
              </a:rPr>
              <a:t>Costs are accumulated by departments. </a:t>
            </a:r>
          </a:p>
          <a:p>
            <a:pPr lvl="1">
              <a:lnSpc>
                <a:spcPct val="90000"/>
              </a:lnSpc>
              <a:spcBef>
                <a:spcPct val="45000"/>
              </a:spcBef>
              <a:defRPr/>
            </a:pPr>
            <a:r>
              <a:rPr lang="en-US" sz="2200" dirty="0" smtClean="0">
                <a:solidFill>
                  <a:schemeClr val="accent2"/>
                </a:solidFill>
                <a:effectLst>
                  <a:outerShdw blurRad="38100" dist="38100" dir="2700000" algn="tl">
                    <a:srgbClr val="000000"/>
                  </a:outerShdw>
                </a:effectLst>
              </a:rPr>
              <a:t>Department production report</a:t>
            </a:r>
            <a:r>
              <a:rPr lang="en-US" sz="2200" dirty="0" smtClean="0">
                <a:effectLst>
                  <a:outerShdw blurRad="38100" dist="38100" dir="2700000" algn="tl">
                    <a:srgbClr val="FFFFFF"/>
                  </a:outerShdw>
                </a:effectLst>
              </a:rPr>
              <a:t> is key document. </a:t>
            </a:r>
          </a:p>
          <a:p>
            <a:pPr lvl="1">
              <a:lnSpc>
                <a:spcPct val="90000"/>
              </a:lnSpc>
              <a:spcBef>
                <a:spcPct val="45000"/>
              </a:spcBef>
              <a:defRPr/>
            </a:pPr>
            <a:r>
              <a:rPr lang="en-US" sz="2200" dirty="0" smtClean="0">
                <a:effectLst>
                  <a:outerShdw blurRad="38100" dist="38100" dir="2700000" algn="tl">
                    <a:srgbClr val="FFFFFF"/>
                  </a:outerShdw>
                </a:effectLst>
              </a:rPr>
              <a:t>Unit costs are computed by department.</a:t>
            </a:r>
          </a:p>
        </p:txBody>
      </p:sp>
      <p:sp>
        <p:nvSpPr>
          <p:cNvPr id="5124" name="Rectangle 4"/>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dirty="0" smtClean="0"/>
              <a:t>Differences Between Job-Order and Process Costing</a:t>
            </a:r>
          </a:p>
        </p:txBody>
      </p:sp>
    </p:spTree>
    <p:extLst>
      <p:ext uri="{BB962C8B-B14F-4D97-AF65-F5344CB8AC3E}">
        <p14:creationId xmlns:p14="http://schemas.microsoft.com/office/powerpoint/2010/main" xmlns="" val="329213014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Grp="1" noChangeArrowheads="1"/>
          </p:cNvSpPr>
          <p:nvPr>
            <p:ph type="title"/>
          </p:nvPr>
        </p:nvSpPr>
        <p:spPr/>
        <p:txBody>
          <a:bodyPr>
            <a:normAutofit fontScale="90000"/>
          </a:bodyPr>
          <a:lstStyle/>
          <a:p>
            <a:r>
              <a:rPr lang="en-US" dirty="0" smtClean="0"/>
              <a:t>Sequential Processing Departments</a:t>
            </a:r>
          </a:p>
        </p:txBody>
      </p:sp>
      <p:sp>
        <p:nvSpPr>
          <p:cNvPr id="218115" name="Text Box 1027"/>
          <p:cNvSpPr txBox="1">
            <a:spLocks noChangeArrowheads="1"/>
          </p:cNvSpPr>
          <p:nvPr/>
        </p:nvSpPr>
        <p:spPr bwMode="auto">
          <a:xfrm>
            <a:off x="3390900" y="1752600"/>
            <a:ext cx="2286000" cy="835025"/>
          </a:xfrm>
          <a:prstGeom prst="rect">
            <a:avLst/>
          </a:prstGeom>
          <a:solidFill>
            <a:srgbClr val="FF9900"/>
          </a:solidFill>
          <a:ln w="12700">
            <a:solidFill>
              <a:srgbClr val="663300"/>
            </a:solidFill>
            <a:miter lim="800000"/>
            <a:headEnd/>
            <a:tailEnd/>
          </a:ln>
          <a:effectLst>
            <a:outerShdw dist="35921" dir="2700000" algn="ctr" rotWithShape="0">
              <a:schemeClr val="tx1"/>
            </a:outerShdw>
          </a:effectLst>
        </p:spPr>
        <p:txBody>
          <a:bodyPr>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Processing Department 1</a:t>
            </a:r>
          </a:p>
        </p:txBody>
      </p:sp>
      <p:grpSp>
        <p:nvGrpSpPr>
          <p:cNvPr id="218139" name="Group 1051"/>
          <p:cNvGrpSpPr>
            <a:grpSpLocks/>
          </p:cNvGrpSpPr>
          <p:nvPr/>
        </p:nvGrpSpPr>
        <p:grpSpPr bwMode="auto">
          <a:xfrm>
            <a:off x="3390900" y="2587625"/>
            <a:ext cx="2286000" cy="1411288"/>
            <a:chOff x="2136" y="1630"/>
            <a:chExt cx="1440" cy="889"/>
          </a:xfrm>
        </p:grpSpPr>
        <p:sp>
          <p:nvSpPr>
            <p:cNvPr id="218116" name="Text Box 1028"/>
            <p:cNvSpPr txBox="1">
              <a:spLocks noChangeArrowheads="1"/>
            </p:cNvSpPr>
            <p:nvPr/>
          </p:nvSpPr>
          <p:spPr bwMode="auto">
            <a:xfrm>
              <a:off x="2136" y="1993"/>
              <a:ext cx="1440" cy="526"/>
            </a:xfrm>
            <a:prstGeom prst="rect">
              <a:avLst/>
            </a:prstGeom>
            <a:solidFill>
              <a:srgbClr val="FF9900"/>
            </a:solidFill>
            <a:ln w="12700">
              <a:solidFill>
                <a:srgbClr val="663300"/>
              </a:solidFill>
              <a:miter lim="800000"/>
              <a:headEnd/>
              <a:tailEnd/>
            </a:ln>
            <a:effectLst>
              <a:outerShdw dist="35921" dir="2700000" algn="ctr" rotWithShape="0">
                <a:schemeClr val="tx1"/>
              </a:outerShdw>
            </a:effectLst>
          </p:spPr>
          <p:txBody>
            <a:bodyPr>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Processing Department 2</a:t>
              </a:r>
            </a:p>
          </p:txBody>
        </p:sp>
        <p:cxnSp>
          <p:nvCxnSpPr>
            <p:cNvPr id="6172" name="AutoShape 1030"/>
            <p:cNvCxnSpPr>
              <a:cxnSpLocks noChangeShapeType="1"/>
              <a:stCxn id="218115" idx="2"/>
              <a:endCxn id="218116" idx="0"/>
            </p:cNvCxnSpPr>
            <p:nvPr/>
          </p:nvCxnSpPr>
          <p:spPr bwMode="auto">
            <a:xfrm>
              <a:off x="2856" y="1630"/>
              <a:ext cx="0" cy="363"/>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grpSp>
        <p:nvGrpSpPr>
          <p:cNvPr id="218141" name="Group 1053"/>
          <p:cNvGrpSpPr>
            <a:grpSpLocks/>
          </p:cNvGrpSpPr>
          <p:nvPr/>
        </p:nvGrpSpPr>
        <p:grpSpPr bwMode="auto">
          <a:xfrm>
            <a:off x="3390900" y="3998913"/>
            <a:ext cx="2286000" cy="1411287"/>
            <a:chOff x="2136" y="2519"/>
            <a:chExt cx="1440" cy="889"/>
          </a:xfrm>
        </p:grpSpPr>
        <p:sp>
          <p:nvSpPr>
            <p:cNvPr id="218117" name="Text Box 1029"/>
            <p:cNvSpPr txBox="1">
              <a:spLocks noChangeArrowheads="1"/>
            </p:cNvSpPr>
            <p:nvPr/>
          </p:nvSpPr>
          <p:spPr bwMode="auto">
            <a:xfrm>
              <a:off x="2136" y="2882"/>
              <a:ext cx="1440" cy="526"/>
            </a:xfrm>
            <a:prstGeom prst="rect">
              <a:avLst/>
            </a:prstGeom>
            <a:solidFill>
              <a:srgbClr val="FF9900"/>
            </a:solidFill>
            <a:ln w="12700">
              <a:solidFill>
                <a:srgbClr val="663300"/>
              </a:solidFill>
              <a:miter lim="800000"/>
              <a:headEnd/>
              <a:tailEnd/>
            </a:ln>
            <a:effectLst>
              <a:outerShdw dist="35921" dir="2700000" algn="ctr" rotWithShape="0">
                <a:schemeClr val="tx1"/>
              </a:outerShdw>
            </a:effectLst>
          </p:spPr>
          <p:txBody>
            <a:bodyPr>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Processing Department 3</a:t>
              </a:r>
            </a:p>
          </p:txBody>
        </p:sp>
        <p:cxnSp>
          <p:nvCxnSpPr>
            <p:cNvPr id="6170" name="AutoShape 1031"/>
            <p:cNvCxnSpPr>
              <a:cxnSpLocks noChangeShapeType="1"/>
              <a:stCxn id="218116" idx="2"/>
              <a:endCxn id="218117" idx="0"/>
            </p:cNvCxnSpPr>
            <p:nvPr/>
          </p:nvCxnSpPr>
          <p:spPr bwMode="auto">
            <a:xfrm>
              <a:off x="2856" y="2519"/>
              <a:ext cx="0" cy="363"/>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grpSp>
        <p:nvGrpSpPr>
          <p:cNvPr id="218143" name="Group 1055"/>
          <p:cNvGrpSpPr>
            <a:grpSpLocks/>
          </p:cNvGrpSpPr>
          <p:nvPr/>
        </p:nvGrpSpPr>
        <p:grpSpPr bwMode="auto">
          <a:xfrm>
            <a:off x="3311525" y="5410200"/>
            <a:ext cx="2438400" cy="1052513"/>
            <a:chOff x="2086" y="3408"/>
            <a:chExt cx="1536" cy="663"/>
          </a:xfrm>
        </p:grpSpPr>
        <p:sp>
          <p:nvSpPr>
            <p:cNvPr id="6167" name="Text Box 1033"/>
            <p:cNvSpPr txBox="1">
              <a:spLocks noChangeArrowheads="1"/>
            </p:cNvSpPr>
            <p:nvPr/>
          </p:nvSpPr>
          <p:spPr bwMode="auto">
            <a:xfrm>
              <a:off x="2086" y="3744"/>
              <a:ext cx="1536"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a:t>Finished Goods</a:t>
              </a:r>
            </a:p>
          </p:txBody>
        </p:sp>
        <p:cxnSp>
          <p:nvCxnSpPr>
            <p:cNvPr id="6168" name="AutoShape 1034"/>
            <p:cNvCxnSpPr>
              <a:cxnSpLocks noChangeShapeType="1"/>
              <a:stCxn id="218117" idx="2"/>
              <a:endCxn id="6167" idx="0"/>
            </p:cNvCxnSpPr>
            <p:nvPr/>
          </p:nvCxnSpPr>
          <p:spPr bwMode="auto">
            <a:xfrm flipH="1">
              <a:off x="2854" y="3408"/>
              <a:ext cx="2" cy="336"/>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sp>
        <p:nvSpPr>
          <p:cNvPr id="6151" name="Text Box 1035"/>
          <p:cNvSpPr txBox="1">
            <a:spLocks noChangeArrowheads="1"/>
          </p:cNvSpPr>
          <p:nvPr/>
        </p:nvSpPr>
        <p:spPr bwMode="auto">
          <a:xfrm>
            <a:off x="4097338" y="1233488"/>
            <a:ext cx="9144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a:t>Start</a:t>
            </a:r>
          </a:p>
        </p:txBody>
      </p:sp>
      <p:grpSp>
        <p:nvGrpSpPr>
          <p:cNvPr id="218137" name="Group 1049"/>
          <p:cNvGrpSpPr>
            <a:grpSpLocks/>
          </p:cNvGrpSpPr>
          <p:nvPr/>
        </p:nvGrpSpPr>
        <p:grpSpPr bwMode="auto">
          <a:xfrm>
            <a:off x="1143000" y="1687513"/>
            <a:ext cx="2247900" cy="946150"/>
            <a:chOff x="720" y="1063"/>
            <a:chExt cx="1416" cy="596"/>
          </a:xfrm>
        </p:grpSpPr>
        <p:sp>
          <p:nvSpPr>
            <p:cNvPr id="218124" name="Text Box 1036"/>
            <p:cNvSpPr txBox="1">
              <a:spLocks noChangeArrowheads="1"/>
            </p:cNvSpPr>
            <p:nvPr/>
          </p:nvSpPr>
          <p:spPr bwMode="auto">
            <a:xfrm>
              <a:off x="720" y="1063"/>
              <a:ext cx="1056"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006600"/>
                  </a:solidFill>
                  <a:effectLst>
                    <a:outerShdw blurRad="38100" dist="38100" dir="2700000" algn="tl">
                      <a:srgbClr val="C0C0C0"/>
                    </a:outerShdw>
                  </a:effectLst>
                </a:rPr>
                <a:t>Basic raw materials</a:t>
              </a:r>
            </a:p>
          </p:txBody>
        </p:sp>
        <p:cxnSp>
          <p:nvCxnSpPr>
            <p:cNvPr id="6166" name="AutoShape 1038"/>
            <p:cNvCxnSpPr>
              <a:cxnSpLocks noChangeShapeType="1"/>
              <a:stCxn id="218124" idx="3"/>
              <a:endCxn id="218115" idx="1"/>
            </p:cNvCxnSpPr>
            <p:nvPr/>
          </p:nvCxnSpPr>
          <p:spPr bwMode="auto">
            <a:xfrm>
              <a:off x="1776" y="1361"/>
              <a:ext cx="360" cy="6"/>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grpSp>
        <p:nvGrpSpPr>
          <p:cNvPr id="218138" name="Group 1050"/>
          <p:cNvGrpSpPr>
            <a:grpSpLocks/>
          </p:cNvGrpSpPr>
          <p:nvPr/>
        </p:nvGrpSpPr>
        <p:grpSpPr bwMode="auto">
          <a:xfrm>
            <a:off x="5676900" y="1703388"/>
            <a:ext cx="2424113" cy="946150"/>
            <a:chOff x="3576" y="1073"/>
            <a:chExt cx="1527" cy="596"/>
          </a:xfrm>
        </p:grpSpPr>
        <p:sp>
          <p:nvSpPr>
            <p:cNvPr id="218125" name="Text Box 1037"/>
            <p:cNvSpPr txBox="1">
              <a:spLocks noChangeArrowheads="1"/>
            </p:cNvSpPr>
            <p:nvPr/>
          </p:nvSpPr>
          <p:spPr bwMode="auto">
            <a:xfrm>
              <a:off x="3999" y="1073"/>
              <a:ext cx="1104"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006600"/>
                  </a:solidFill>
                  <a:effectLst>
                    <a:outerShdw blurRad="38100" dist="38100" dir="2700000" algn="tl">
                      <a:srgbClr val="C0C0C0"/>
                    </a:outerShdw>
                  </a:effectLst>
                </a:rPr>
                <a:t>Processing costs</a:t>
              </a:r>
            </a:p>
          </p:txBody>
        </p:sp>
        <p:cxnSp>
          <p:nvCxnSpPr>
            <p:cNvPr id="6164" name="AutoShape 1039"/>
            <p:cNvCxnSpPr>
              <a:cxnSpLocks noChangeShapeType="1"/>
              <a:stCxn id="218125" idx="1"/>
              <a:endCxn id="218115" idx="3"/>
            </p:cNvCxnSpPr>
            <p:nvPr/>
          </p:nvCxnSpPr>
          <p:spPr bwMode="auto">
            <a:xfrm flipH="1" flipV="1">
              <a:off x="3576" y="1367"/>
              <a:ext cx="423" cy="4"/>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sp>
        <p:nvSpPr>
          <p:cNvPr id="218128" name="Text Box 1040"/>
          <p:cNvSpPr txBox="1">
            <a:spLocks noChangeArrowheads="1"/>
          </p:cNvSpPr>
          <p:nvPr/>
        </p:nvSpPr>
        <p:spPr bwMode="auto">
          <a:xfrm>
            <a:off x="4572000" y="2649538"/>
            <a:ext cx="4114800" cy="427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200">
                <a:latin typeface="Arial" charset="0"/>
              </a:rPr>
              <a:t>Partially completed goods</a:t>
            </a:r>
          </a:p>
        </p:txBody>
      </p:sp>
      <p:sp>
        <p:nvSpPr>
          <p:cNvPr id="218131" name="Text Box 1043"/>
          <p:cNvSpPr txBox="1">
            <a:spLocks noChangeArrowheads="1"/>
          </p:cNvSpPr>
          <p:nvPr/>
        </p:nvSpPr>
        <p:spPr bwMode="auto">
          <a:xfrm>
            <a:off x="4572000" y="4068763"/>
            <a:ext cx="4114800" cy="427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200">
                <a:latin typeface="Arial" charset="0"/>
              </a:rPr>
              <a:t>Partially completed goods</a:t>
            </a:r>
          </a:p>
        </p:txBody>
      </p:sp>
      <p:grpSp>
        <p:nvGrpSpPr>
          <p:cNvPr id="218140" name="Group 1052"/>
          <p:cNvGrpSpPr>
            <a:grpSpLocks/>
          </p:cNvGrpSpPr>
          <p:nvPr/>
        </p:nvGrpSpPr>
        <p:grpSpPr bwMode="auto">
          <a:xfrm>
            <a:off x="5676900" y="3105150"/>
            <a:ext cx="2424113" cy="946150"/>
            <a:chOff x="3576" y="1956"/>
            <a:chExt cx="1527" cy="596"/>
          </a:xfrm>
        </p:grpSpPr>
        <p:sp>
          <p:nvSpPr>
            <p:cNvPr id="218130" name="Text Box 1042"/>
            <p:cNvSpPr txBox="1">
              <a:spLocks noChangeArrowheads="1"/>
            </p:cNvSpPr>
            <p:nvPr/>
          </p:nvSpPr>
          <p:spPr bwMode="auto">
            <a:xfrm>
              <a:off x="3999" y="1956"/>
              <a:ext cx="1104"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0000CC"/>
                  </a:solidFill>
                  <a:effectLst>
                    <a:outerShdw blurRad="38100" dist="38100" dir="2700000" algn="tl">
                      <a:srgbClr val="C0C0C0"/>
                    </a:outerShdw>
                  </a:effectLst>
                </a:rPr>
                <a:t>Processing costs</a:t>
              </a:r>
            </a:p>
          </p:txBody>
        </p:sp>
        <p:cxnSp>
          <p:nvCxnSpPr>
            <p:cNvPr id="6162" name="AutoShape 1044"/>
            <p:cNvCxnSpPr>
              <a:cxnSpLocks noChangeShapeType="1"/>
              <a:stCxn id="218130" idx="1"/>
              <a:endCxn id="218116" idx="3"/>
            </p:cNvCxnSpPr>
            <p:nvPr/>
          </p:nvCxnSpPr>
          <p:spPr bwMode="auto">
            <a:xfrm flipH="1">
              <a:off x="3576" y="2254"/>
              <a:ext cx="423" cy="2"/>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sp>
        <p:nvSpPr>
          <p:cNvPr id="218135" name="Text Box 1047"/>
          <p:cNvSpPr txBox="1">
            <a:spLocks noChangeArrowheads="1"/>
          </p:cNvSpPr>
          <p:nvPr/>
        </p:nvSpPr>
        <p:spPr bwMode="auto">
          <a:xfrm>
            <a:off x="4572000" y="5486400"/>
            <a:ext cx="41148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200">
                <a:latin typeface="Arial" charset="0"/>
              </a:rPr>
              <a:t>Completed goods</a:t>
            </a:r>
          </a:p>
        </p:txBody>
      </p:sp>
      <p:grpSp>
        <p:nvGrpSpPr>
          <p:cNvPr id="218142" name="Group 1054"/>
          <p:cNvGrpSpPr>
            <a:grpSpLocks/>
          </p:cNvGrpSpPr>
          <p:nvPr/>
        </p:nvGrpSpPr>
        <p:grpSpPr bwMode="auto">
          <a:xfrm>
            <a:off x="5676900" y="4518025"/>
            <a:ext cx="2424113" cy="946150"/>
            <a:chOff x="3576" y="2846"/>
            <a:chExt cx="1527" cy="596"/>
          </a:xfrm>
        </p:grpSpPr>
        <p:sp>
          <p:nvSpPr>
            <p:cNvPr id="218134" name="Text Box 1046"/>
            <p:cNvSpPr txBox="1">
              <a:spLocks noChangeArrowheads="1"/>
            </p:cNvSpPr>
            <p:nvPr/>
          </p:nvSpPr>
          <p:spPr bwMode="auto">
            <a:xfrm>
              <a:off x="3999" y="2846"/>
              <a:ext cx="1104"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9900CC"/>
                  </a:solidFill>
                  <a:effectLst>
                    <a:outerShdw blurRad="38100" dist="38100" dir="2700000" algn="tl">
                      <a:srgbClr val="C0C0C0"/>
                    </a:outerShdw>
                  </a:effectLst>
                </a:rPr>
                <a:t>Processing costs</a:t>
              </a:r>
            </a:p>
          </p:txBody>
        </p:sp>
        <p:cxnSp>
          <p:nvCxnSpPr>
            <p:cNvPr id="6160" name="AutoShape 1048"/>
            <p:cNvCxnSpPr>
              <a:cxnSpLocks noChangeShapeType="1"/>
              <a:stCxn id="218134" idx="1"/>
              <a:endCxn id="218117" idx="3"/>
            </p:cNvCxnSpPr>
            <p:nvPr/>
          </p:nvCxnSpPr>
          <p:spPr bwMode="auto">
            <a:xfrm flipH="1">
              <a:off x="3576" y="3144"/>
              <a:ext cx="423" cy="1"/>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spTree>
    <p:extLst>
      <p:ext uri="{BB962C8B-B14F-4D97-AF65-F5344CB8AC3E}">
        <p14:creationId xmlns:p14="http://schemas.microsoft.com/office/powerpoint/2010/main" xmlns="" val="341430611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18137"/>
                                        </p:tgtEl>
                                        <p:attrNameLst>
                                          <p:attrName>style.visibility</p:attrName>
                                        </p:attrNameLst>
                                      </p:cBhvr>
                                      <p:to>
                                        <p:strVal val="visible"/>
                                      </p:to>
                                    </p:set>
                                    <p:animEffect transition="in" filter="wipe(left)">
                                      <p:cBhvr>
                                        <p:cTn id="7" dur="500"/>
                                        <p:tgtEl>
                                          <p:spTgt spid="218137"/>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218138"/>
                                        </p:tgtEl>
                                        <p:attrNameLst>
                                          <p:attrName>style.visibility</p:attrName>
                                        </p:attrNameLst>
                                      </p:cBhvr>
                                      <p:to>
                                        <p:strVal val="visible"/>
                                      </p:to>
                                    </p:set>
                                    <p:animEffect transition="in" filter="wipe(right)">
                                      <p:cBhvr>
                                        <p:cTn id="11" dur="500"/>
                                        <p:tgtEl>
                                          <p:spTgt spid="21813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18128"/>
                                        </p:tgtEl>
                                        <p:attrNameLst>
                                          <p:attrName>style.visibility</p:attrName>
                                        </p:attrNameLst>
                                      </p:cBhvr>
                                      <p:to>
                                        <p:strVal val="visible"/>
                                      </p:to>
                                    </p:set>
                                    <p:animEffect transition="in" filter="dissolve">
                                      <p:cBhvr>
                                        <p:cTn id="16" dur="500"/>
                                        <p:tgtEl>
                                          <p:spTgt spid="218128"/>
                                        </p:tgtEl>
                                      </p:cBhvr>
                                    </p:animEffect>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218139"/>
                                        </p:tgtEl>
                                        <p:attrNameLst>
                                          <p:attrName>style.visibility</p:attrName>
                                        </p:attrNameLst>
                                      </p:cBhvr>
                                      <p:to>
                                        <p:strVal val="visible"/>
                                      </p:to>
                                    </p:set>
                                    <p:animEffect transition="in" filter="wipe(up)">
                                      <p:cBhvr>
                                        <p:cTn id="20" dur="500"/>
                                        <p:tgtEl>
                                          <p:spTgt spid="218139"/>
                                        </p:tgtEl>
                                      </p:cBhvr>
                                    </p:animEffect>
                                  </p:childTnLst>
                                </p:cTn>
                              </p:par>
                            </p:childTnLst>
                          </p:cTn>
                        </p:par>
                        <p:par>
                          <p:cTn id="21" fill="hold" nodeType="afterGroup">
                            <p:stCondLst>
                              <p:cond delay="1000"/>
                            </p:stCondLst>
                            <p:childTnLst>
                              <p:par>
                                <p:cTn id="22" presetID="22" presetClass="entr" presetSubtype="2" fill="hold" nodeType="afterEffect">
                                  <p:stCondLst>
                                    <p:cond delay="0"/>
                                  </p:stCondLst>
                                  <p:childTnLst>
                                    <p:set>
                                      <p:cBhvr>
                                        <p:cTn id="23" dur="1" fill="hold">
                                          <p:stCondLst>
                                            <p:cond delay="0"/>
                                          </p:stCondLst>
                                        </p:cTn>
                                        <p:tgtEl>
                                          <p:spTgt spid="218140"/>
                                        </p:tgtEl>
                                        <p:attrNameLst>
                                          <p:attrName>style.visibility</p:attrName>
                                        </p:attrNameLst>
                                      </p:cBhvr>
                                      <p:to>
                                        <p:strVal val="visible"/>
                                      </p:to>
                                    </p:set>
                                    <p:animEffect transition="in" filter="wipe(right)">
                                      <p:cBhvr>
                                        <p:cTn id="24" dur="500"/>
                                        <p:tgtEl>
                                          <p:spTgt spid="218140"/>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18131"/>
                                        </p:tgtEl>
                                        <p:attrNameLst>
                                          <p:attrName>style.visibility</p:attrName>
                                        </p:attrNameLst>
                                      </p:cBhvr>
                                      <p:to>
                                        <p:strVal val="visible"/>
                                      </p:to>
                                    </p:set>
                                    <p:animEffect transition="in" filter="dissolve">
                                      <p:cBhvr>
                                        <p:cTn id="29" dur="500"/>
                                        <p:tgtEl>
                                          <p:spTgt spid="218131"/>
                                        </p:tgtEl>
                                      </p:cBhvr>
                                    </p:animEffect>
                                  </p:childTnLst>
                                </p:cTn>
                              </p:par>
                            </p:childTnLst>
                          </p:cTn>
                        </p:par>
                        <p:par>
                          <p:cTn id="30" fill="hold" nodeType="afterGroup">
                            <p:stCondLst>
                              <p:cond delay="500"/>
                            </p:stCondLst>
                            <p:childTnLst>
                              <p:par>
                                <p:cTn id="31" presetID="22" presetClass="entr" presetSubtype="1" fill="hold" nodeType="afterEffect">
                                  <p:stCondLst>
                                    <p:cond delay="0"/>
                                  </p:stCondLst>
                                  <p:childTnLst>
                                    <p:set>
                                      <p:cBhvr>
                                        <p:cTn id="32" dur="1" fill="hold">
                                          <p:stCondLst>
                                            <p:cond delay="0"/>
                                          </p:stCondLst>
                                        </p:cTn>
                                        <p:tgtEl>
                                          <p:spTgt spid="218141"/>
                                        </p:tgtEl>
                                        <p:attrNameLst>
                                          <p:attrName>style.visibility</p:attrName>
                                        </p:attrNameLst>
                                      </p:cBhvr>
                                      <p:to>
                                        <p:strVal val="visible"/>
                                      </p:to>
                                    </p:set>
                                    <p:animEffect transition="in" filter="wipe(up)">
                                      <p:cBhvr>
                                        <p:cTn id="33" dur="500"/>
                                        <p:tgtEl>
                                          <p:spTgt spid="218141"/>
                                        </p:tgtEl>
                                      </p:cBhvr>
                                    </p:animEffect>
                                  </p:childTnLst>
                                </p:cTn>
                              </p:par>
                            </p:childTnLst>
                          </p:cTn>
                        </p:par>
                        <p:par>
                          <p:cTn id="34" fill="hold" nodeType="afterGroup">
                            <p:stCondLst>
                              <p:cond delay="1000"/>
                            </p:stCondLst>
                            <p:childTnLst>
                              <p:par>
                                <p:cTn id="35" presetID="22" presetClass="entr" presetSubtype="2" fill="hold" nodeType="afterEffect">
                                  <p:stCondLst>
                                    <p:cond delay="0"/>
                                  </p:stCondLst>
                                  <p:childTnLst>
                                    <p:set>
                                      <p:cBhvr>
                                        <p:cTn id="36" dur="1" fill="hold">
                                          <p:stCondLst>
                                            <p:cond delay="0"/>
                                          </p:stCondLst>
                                        </p:cTn>
                                        <p:tgtEl>
                                          <p:spTgt spid="218142"/>
                                        </p:tgtEl>
                                        <p:attrNameLst>
                                          <p:attrName>style.visibility</p:attrName>
                                        </p:attrNameLst>
                                      </p:cBhvr>
                                      <p:to>
                                        <p:strVal val="visible"/>
                                      </p:to>
                                    </p:set>
                                    <p:animEffect transition="in" filter="wipe(right)">
                                      <p:cBhvr>
                                        <p:cTn id="37" dur="500"/>
                                        <p:tgtEl>
                                          <p:spTgt spid="218142"/>
                                        </p:tgtEl>
                                      </p:cBhvr>
                                    </p:animEffect>
                                  </p:childTnLst>
                                </p:cTn>
                              </p:par>
                            </p:childTnLst>
                          </p:cTn>
                        </p:par>
                        <p:par>
                          <p:cTn id="38" fill="hold" nodeType="afterGroup">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218135"/>
                                        </p:tgtEl>
                                        <p:attrNameLst>
                                          <p:attrName>style.visibility</p:attrName>
                                        </p:attrNameLst>
                                      </p:cBhvr>
                                      <p:to>
                                        <p:strVal val="visible"/>
                                      </p:to>
                                    </p:set>
                                    <p:animEffect transition="in" filter="wipe(up)">
                                      <p:cBhvr>
                                        <p:cTn id="41" dur="500"/>
                                        <p:tgtEl>
                                          <p:spTgt spid="218135"/>
                                        </p:tgtEl>
                                      </p:cBhvr>
                                    </p:animEffect>
                                  </p:childTnLst>
                                </p:cTn>
                              </p:par>
                            </p:childTnLst>
                          </p:cTn>
                        </p:par>
                        <p:par>
                          <p:cTn id="42" fill="hold" nodeType="afterGroup">
                            <p:stCondLst>
                              <p:cond delay="2000"/>
                            </p:stCondLst>
                            <p:childTnLst>
                              <p:par>
                                <p:cTn id="43" presetID="22" presetClass="entr" presetSubtype="1" fill="hold" nodeType="afterEffect">
                                  <p:stCondLst>
                                    <p:cond delay="0"/>
                                  </p:stCondLst>
                                  <p:childTnLst>
                                    <p:set>
                                      <p:cBhvr>
                                        <p:cTn id="44" dur="1" fill="hold">
                                          <p:stCondLst>
                                            <p:cond delay="0"/>
                                          </p:stCondLst>
                                        </p:cTn>
                                        <p:tgtEl>
                                          <p:spTgt spid="218143"/>
                                        </p:tgtEl>
                                        <p:attrNameLst>
                                          <p:attrName>style.visibility</p:attrName>
                                        </p:attrNameLst>
                                      </p:cBhvr>
                                      <p:to>
                                        <p:strVal val="visible"/>
                                      </p:to>
                                    </p:set>
                                    <p:animEffect transition="in" filter="wipe(up)">
                                      <p:cBhvr>
                                        <p:cTn id="45" dur="500"/>
                                        <p:tgtEl>
                                          <p:spTgt spid="218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28" grpId="0" autoUpdateAnimBg="0"/>
      <p:bldP spid="218131" grpId="0" autoUpdateAnimBg="0"/>
      <p:bldP spid="21813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p:txBody>
          <a:bodyPr/>
          <a:lstStyle/>
          <a:p>
            <a:r>
              <a:rPr lang="en-US" dirty="0" smtClean="0"/>
              <a:t>Parallel Processing Departments</a:t>
            </a:r>
          </a:p>
        </p:txBody>
      </p:sp>
      <p:sp>
        <p:nvSpPr>
          <p:cNvPr id="219139" name="Text Box 1027"/>
          <p:cNvSpPr txBox="1">
            <a:spLocks noChangeArrowheads="1"/>
          </p:cNvSpPr>
          <p:nvPr/>
        </p:nvSpPr>
        <p:spPr bwMode="auto">
          <a:xfrm>
            <a:off x="3390900" y="1752600"/>
            <a:ext cx="2286000" cy="835025"/>
          </a:xfrm>
          <a:prstGeom prst="rect">
            <a:avLst/>
          </a:prstGeom>
          <a:solidFill>
            <a:srgbClr val="FF9900"/>
          </a:solidFill>
          <a:ln w="12700">
            <a:solidFill>
              <a:srgbClr val="663300"/>
            </a:solidFill>
            <a:miter lim="800000"/>
            <a:headEnd/>
            <a:tailEnd/>
          </a:ln>
          <a:effectLst>
            <a:outerShdw dist="35921" dir="2700000" algn="ctr" rotWithShape="0">
              <a:schemeClr val="tx1"/>
            </a:outerShdw>
          </a:effectLst>
        </p:spPr>
        <p:txBody>
          <a:bodyPr>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Processing Department 1</a:t>
            </a:r>
          </a:p>
        </p:txBody>
      </p:sp>
      <p:grpSp>
        <p:nvGrpSpPr>
          <p:cNvPr id="219140" name="Group 1028"/>
          <p:cNvGrpSpPr>
            <a:grpSpLocks/>
          </p:cNvGrpSpPr>
          <p:nvPr/>
        </p:nvGrpSpPr>
        <p:grpSpPr bwMode="auto">
          <a:xfrm>
            <a:off x="3390900" y="2587625"/>
            <a:ext cx="2286000" cy="1411288"/>
            <a:chOff x="2136" y="1630"/>
            <a:chExt cx="1440" cy="889"/>
          </a:xfrm>
        </p:grpSpPr>
        <p:sp>
          <p:nvSpPr>
            <p:cNvPr id="219141" name="Text Box 1029"/>
            <p:cNvSpPr txBox="1">
              <a:spLocks noChangeArrowheads="1"/>
            </p:cNvSpPr>
            <p:nvPr/>
          </p:nvSpPr>
          <p:spPr bwMode="auto">
            <a:xfrm>
              <a:off x="2136" y="1993"/>
              <a:ext cx="1440" cy="526"/>
            </a:xfrm>
            <a:prstGeom prst="rect">
              <a:avLst/>
            </a:prstGeom>
            <a:solidFill>
              <a:srgbClr val="FF9900"/>
            </a:solidFill>
            <a:ln w="12700">
              <a:solidFill>
                <a:srgbClr val="663300"/>
              </a:solidFill>
              <a:miter lim="800000"/>
              <a:headEnd/>
              <a:tailEnd/>
            </a:ln>
            <a:effectLst>
              <a:outerShdw dist="35921" dir="2700000" algn="ctr" rotWithShape="0">
                <a:schemeClr val="tx1"/>
              </a:outerShdw>
            </a:effectLst>
          </p:spPr>
          <p:txBody>
            <a:bodyPr>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Processing Department 2</a:t>
              </a:r>
            </a:p>
          </p:txBody>
        </p:sp>
        <p:cxnSp>
          <p:nvCxnSpPr>
            <p:cNvPr id="7200" name="AutoShape 1030"/>
            <p:cNvCxnSpPr>
              <a:cxnSpLocks noChangeShapeType="1"/>
              <a:stCxn id="219139" idx="2"/>
              <a:endCxn id="219141" idx="0"/>
            </p:cNvCxnSpPr>
            <p:nvPr/>
          </p:nvCxnSpPr>
          <p:spPr bwMode="auto">
            <a:xfrm>
              <a:off x="2856" y="1630"/>
              <a:ext cx="0" cy="363"/>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grpSp>
        <p:nvGrpSpPr>
          <p:cNvPr id="219143" name="Group 1031"/>
          <p:cNvGrpSpPr>
            <a:grpSpLocks/>
          </p:cNvGrpSpPr>
          <p:nvPr/>
        </p:nvGrpSpPr>
        <p:grpSpPr bwMode="auto">
          <a:xfrm>
            <a:off x="3390900" y="3998913"/>
            <a:ext cx="2286000" cy="1411287"/>
            <a:chOff x="2136" y="2519"/>
            <a:chExt cx="1440" cy="889"/>
          </a:xfrm>
        </p:grpSpPr>
        <p:sp>
          <p:nvSpPr>
            <p:cNvPr id="219144" name="Text Box 1032"/>
            <p:cNvSpPr txBox="1">
              <a:spLocks noChangeArrowheads="1"/>
            </p:cNvSpPr>
            <p:nvPr/>
          </p:nvSpPr>
          <p:spPr bwMode="auto">
            <a:xfrm>
              <a:off x="2136" y="2882"/>
              <a:ext cx="1440" cy="526"/>
            </a:xfrm>
            <a:prstGeom prst="rect">
              <a:avLst/>
            </a:prstGeom>
            <a:solidFill>
              <a:srgbClr val="FF9900"/>
            </a:solidFill>
            <a:ln w="12700">
              <a:solidFill>
                <a:srgbClr val="663300"/>
              </a:solidFill>
              <a:miter lim="800000"/>
              <a:headEnd/>
              <a:tailEnd/>
            </a:ln>
            <a:effectLst>
              <a:outerShdw dist="35921" dir="2700000" algn="ctr" rotWithShape="0">
                <a:schemeClr val="tx1"/>
              </a:outerShdw>
            </a:effectLst>
          </p:spPr>
          <p:txBody>
            <a:bodyPr>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Processing Department 3</a:t>
              </a:r>
            </a:p>
          </p:txBody>
        </p:sp>
        <p:cxnSp>
          <p:nvCxnSpPr>
            <p:cNvPr id="7198" name="AutoShape 1033"/>
            <p:cNvCxnSpPr>
              <a:cxnSpLocks noChangeShapeType="1"/>
              <a:stCxn id="219141" idx="2"/>
              <a:endCxn id="219144" idx="0"/>
            </p:cNvCxnSpPr>
            <p:nvPr/>
          </p:nvCxnSpPr>
          <p:spPr bwMode="auto">
            <a:xfrm>
              <a:off x="2856" y="2519"/>
              <a:ext cx="0" cy="363"/>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grpSp>
        <p:nvGrpSpPr>
          <p:cNvPr id="219146" name="Group 1034"/>
          <p:cNvGrpSpPr>
            <a:grpSpLocks/>
          </p:cNvGrpSpPr>
          <p:nvPr/>
        </p:nvGrpSpPr>
        <p:grpSpPr bwMode="auto">
          <a:xfrm>
            <a:off x="3311525" y="5410200"/>
            <a:ext cx="2438400" cy="1052513"/>
            <a:chOff x="2086" y="3408"/>
            <a:chExt cx="1536" cy="663"/>
          </a:xfrm>
        </p:grpSpPr>
        <p:sp>
          <p:nvSpPr>
            <p:cNvPr id="7195" name="Text Box 1035"/>
            <p:cNvSpPr txBox="1">
              <a:spLocks noChangeArrowheads="1"/>
            </p:cNvSpPr>
            <p:nvPr/>
          </p:nvSpPr>
          <p:spPr bwMode="auto">
            <a:xfrm>
              <a:off x="2086" y="3744"/>
              <a:ext cx="1536" cy="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a:t>Finished Goods</a:t>
              </a:r>
            </a:p>
          </p:txBody>
        </p:sp>
        <p:cxnSp>
          <p:nvCxnSpPr>
            <p:cNvPr id="7196" name="AutoShape 1036"/>
            <p:cNvCxnSpPr>
              <a:cxnSpLocks noChangeShapeType="1"/>
              <a:stCxn id="219144" idx="2"/>
              <a:endCxn id="7195" idx="0"/>
            </p:cNvCxnSpPr>
            <p:nvPr/>
          </p:nvCxnSpPr>
          <p:spPr bwMode="auto">
            <a:xfrm flipH="1">
              <a:off x="2854" y="3408"/>
              <a:ext cx="2" cy="336"/>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sp>
        <p:nvSpPr>
          <p:cNvPr id="7175" name="Text Box 1037"/>
          <p:cNvSpPr txBox="1">
            <a:spLocks noChangeArrowheads="1"/>
          </p:cNvSpPr>
          <p:nvPr/>
        </p:nvSpPr>
        <p:spPr bwMode="auto">
          <a:xfrm>
            <a:off x="4097338" y="1233488"/>
            <a:ext cx="9144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a:t>Start</a:t>
            </a:r>
          </a:p>
        </p:txBody>
      </p:sp>
      <p:grpSp>
        <p:nvGrpSpPr>
          <p:cNvPr id="219150" name="Group 1038"/>
          <p:cNvGrpSpPr>
            <a:grpSpLocks/>
          </p:cNvGrpSpPr>
          <p:nvPr/>
        </p:nvGrpSpPr>
        <p:grpSpPr bwMode="auto">
          <a:xfrm>
            <a:off x="1143000" y="1687513"/>
            <a:ext cx="2247900" cy="946150"/>
            <a:chOff x="720" y="1063"/>
            <a:chExt cx="1416" cy="596"/>
          </a:xfrm>
        </p:grpSpPr>
        <p:sp>
          <p:nvSpPr>
            <p:cNvPr id="219151" name="Text Box 1039"/>
            <p:cNvSpPr txBox="1">
              <a:spLocks noChangeArrowheads="1"/>
            </p:cNvSpPr>
            <p:nvPr/>
          </p:nvSpPr>
          <p:spPr bwMode="auto">
            <a:xfrm>
              <a:off x="720" y="1063"/>
              <a:ext cx="1056"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006600"/>
                  </a:solidFill>
                  <a:effectLst>
                    <a:outerShdw blurRad="38100" dist="38100" dir="2700000" algn="tl">
                      <a:srgbClr val="C0C0C0"/>
                    </a:outerShdw>
                  </a:effectLst>
                </a:rPr>
                <a:t>Basic raw materials</a:t>
              </a:r>
            </a:p>
          </p:txBody>
        </p:sp>
        <p:cxnSp>
          <p:nvCxnSpPr>
            <p:cNvPr id="7194" name="AutoShape 1040"/>
            <p:cNvCxnSpPr>
              <a:cxnSpLocks noChangeShapeType="1"/>
              <a:stCxn id="219151" idx="3"/>
              <a:endCxn id="219139" idx="1"/>
            </p:cNvCxnSpPr>
            <p:nvPr/>
          </p:nvCxnSpPr>
          <p:spPr bwMode="auto">
            <a:xfrm>
              <a:off x="1776" y="1361"/>
              <a:ext cx="360" cy="6"/>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grpSp>
        <p:nvGrpSpPr>
          <p:cNvPr id="219153" name="Group 1041"/>
          <p:cNvGrpSpPr>
            <a:grpSpLocks/>
          </p:cNvGrpSpPr>
          <p:nvPr/>
        </p:nvGrpSpPr>
        <p:grpSpPr bwMode="auto">
          <a:xfrm>
            <a:off x="5676900" y="1703388"/>
            <a:ext cx="2424113" cy="946150"/>
            <a:chOff x="3576" y="1073"/>
            <a:chExt cx="1527" cy="596"/>
          </a:xfrm>
        </p:grpSpPr>
        <p:sp>
          <p:nvSpPr>
            <p:cNvPr id="219154" name="Text Box 1042"/>
            <p:cNvSpPr txBox="1">
              <a:spLocks noChangeArrowheads="1"/>
            </p:cNvSpPr>
            <p:nvPr/>
          </p:nvSpPr>
          <p:spPr bwMode="auto">
            <a:xfrm>
              <a:off x="3999" y="1073"/>
              <a:ext cx="1104"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006600"/>
                  </a:solidFill>
                  <a:effectLst>
                    <a:outerShdw blurRad="38100" dist="38100" dir="2700000" algn="tl">
                      <a:srgbClr val="C0C0C0"/>
                    </a:outerShdw>
                  </a:effectLst>
                </a:rPr>
                <a:t>Processing costs</a:t>
              </a:r>
            </a:p>
          </p:txBody>
        </p:sp>
        <p:cxnSp>
          <p:nvCxnSpPr>
            <p:cNvPr id="7192" name="AutoShape 1043"/>
            <p:cNvCxnSpPr>
              <a:cxnSpLocks noChangeShapeType="1"/>
              <a:stCxn id="219154" idx="1"/>
              <a:endCxn id="219139" idx="3"/>
            </p:cNvCxnSpPr>
            <p:nvPr/>
          </p:nvCxnSpPr>
          <p:spPr bwMode="auto">
            <a:xfrm flipH="1" flipV="1">
              <a:off x="3576" y="1367"/>
              <a:ext cx="423" cy="4"/>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sp>
        <p:nvSpPr>
          <p:cNvPr id="219156" name="Text Box 1044"/>
          <p:cNvSpPr txBox="1">
            <a:spLocks noChangeArrowheads="1"/>
          </p:cNvSpPr>
          <p:nvPr/>
        </p:nvSpPr>
        <p:spPr bwMode="auto">
          <a:xfrm>
            <a:off x="4572000" y="2649538"/>
            <a:ext cx="4114800" cy="427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200">
                <a:latin typeface="Arial" charset="0"/>
              </a:rPr>
              <a:t>Partially completed goods</a:t>
            </a:r>
          </a:p>
        </p:txBody>
      </p:sp>
      <p:sp>
        <p:nvSpPr>
          <p:cNvPr id="219157" name="Text Box 1045"/>
          <p:cNvSpPr txBox="1">
            <a:spLocks noChangeArrowheads="1"/>
          </p:cNvSpPr>
          <p:nvPr/>
        </p:nvSpPr>
        <p:spPr bwMode="auto">
          <a:xfrm>
            <a:off x="4572000" y="4068763"/>
            <a:ext cx="4114800" cy="427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200">
                <a:latin typeface="Arial" charset="0"/>
              </a:rPr>
              <a:t>Partially completed goods</a:t>
            </a:r>
          </a:p>
        </p:txBody>
      </p:sp>
      <p:grpSp>
        <p:nvGrpSpPr>
          <p:cNvPr id="219158" name="Group 1046"/>
          <p:cNvGrpSpPr>
            <a:grpSpLocks/>
          </p:cNvGrpSpPr>
          <p:nvPr/>
        </p:nvGrpSpPr>
        <p:grpSpPr bwMode="auto">
          <a:xfrm>
            <a:off x="5676900" y="3105150"/>
            <a:ext cx="2424113" cy="946150"/>
            <a:chOff x="3576" y="1956"/>
            <a:chExt cx="1527" cy="596"/>
          </a:xfrm>
        </p:grpSpPr>
        <p:sp>
          <p:nvSpPr>
            <p:cNvPr id="219159" name="Text Box 1047"/>
            <p:cNvSpPr txBox="1">
              <a:spLocks noChangeArrowheads="1"/>
            </p:cNvSpPr>
            <p:nvPr/>
          </p:nvSpPr>
          <p:spPr bwMode="auto">
            <a:xfrm>
              <a:off x="3999" y="1956"/>
              <a:ext cx="1104"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0000CC"/>
                  </a:solidFill>
                  <a:effectLst>
                    <a:outerShdw blurRad="38100" dist="38100" dir="2700000" algn="tl">
                      <a:srgbClr val="C0C0C0"/>
                    </a:outerShdw>
                  </a:effectLst>
                </a:rPr>
                <a:t>Processing costs</a:t>
              </a:r>
            </a:p>
          </p:txBody>
        </p:sp>
        <p:cxnSp>
          <p:nvCxnSpPr>
            <p:cNvPr id="7190" name="AutoShape 1048"/>
            <p:cNvCxnSpPr>
              <a:cxnSpLocks noChangeShapeType="1"/>
              <a:stCxn id="219159" idx="1"/>
              <a:endCxn id="219141" idx="3"/>
            </p:cNvCxnSpPr>
            <p:nvPr/>
          </p:nvCxnSpPr>
          <p:spPr bwMode="auto">
            <a:xfrm flipH="1">
              <a:off x="3576" y="2254"/>
              <a:ext cx="423" cy="2"/>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sp>
        <p:nvSpPr>
          <p:cNvPr id="219161" name="Text Box 1049"/>
          <p:cNvSpPr txBox="1">
            <a:spLocks noChangeArrowheads="1"/>
          </p:cNvSpPr>
          <p:nvPr/>
        </p:nvSpPr>
        <p:spPr bwMode="auto">
          <a:xfrm>
            <a:off x="4572000" y="5486400"/>
            <a:ext cx="41148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200">
                <a:latin typeface="Arial" charset="0"/>
              </a:rPr>
              <a:t>Completed goods</a:t>
            </a:r>
          </a:p>
        </p:txBody>
      </p:sp>
      <p:grpSp>
        <p:nvGrpSpPr>
          <p:cNvPr id="219162" name="Group 1050"/>
          <p:cNvGrpSpPr>
            <a:grpSpLocks/>
          </p:cNvGrpSpPr>
          <p:nvPr/>
        </p:nvGrpSpPr>
        <p:grpSpPr bwMode="auto">
          <a:xfrm>
            <a:off x="5676900" y="4518025"/>
            <a:ext cx="2424113" cy="946150"/>
            <a:chOff x="3576" y="2846"/>
            <a:chExt cx="1527" cy="596"/>
          </a:xfrm>
        </p:grpSpPr>
        <p:sp>
          <p:nvSpPr>
            <p:cNvPr id="219163" name="Text Box 1051"/>
            <p:cNvSpPr txBox="1">
              <a:spLocks noChangeArrowheads="1"/>
            </p:cNvSpPr>
            <p:nvPr/>
          </p:nvSpPr>
          <p:spPr bwMode="auto">
            <a:xfrm>
              <a:off x="3999" y="2846"/>
              <a:ext cx="1104" cy="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defRPr/>
              </a:pPr>
              <a:r>
                <a:rPr lang="en-US">
                  <a:solidFill>
                    <a:srgbClr val="9900CC"/>
                  </a:solidFill>
                  <a:effectLst>
                    <a:outerShdw blurRad="38100" dist="38100" dir="2700000" algn="tl">
                      <a:srgbClr val="C0C0C0"/>
                    </a:outerShdw>
                  </a:effectLst>
                </a:rPr>
                <a:t>Processing costs</a:t>
              </a:r>
            </a:p>
          </p:txBody>
        </p:sp>
        <p:cxnSp>
          <p:nvCxnSpPr>
            <p:cNvPr id="7188" name="AutoShape 1052"/>
            <p:cNvCxnSpPr>
              <a:cxnSpLocks noChangeShapeType="1"/>
              <a:stCxn id="219163" idx="1"/>
              <a:endCxn id="219144" idx="3"/>
            </p:cNvCxnSpPr>
            <p:nvPr/>
          </p:nvCxnSpPr>
          <p:spPr bwMode="auto">
            <a:xfrm flipH="1">
              <a:off x="3576" y="3144"/>
              <a:ext cx="423" cy="1"/>
            </a:xfrm>
            <a:prstGeom prst="straightConnector1">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cxnSp>
        <p:nvCxnSpPr>
          <p:cNvPr id="219169" name="AutoShape 1057"/>
          <p:cNvCxnSpPr>
            <a:cxnSpLocks noChangeShapeType="1"/>
            <a:stCxn id="219166" idx="2"/>
            <a:endCxn id="7195" idx="1"/>
          </p:cNvCxnSpPr>
          <p:nvPr/>
        </p:nvCxnSpPr>
        <p:spPr bwMode="auto">
          <a:xfrm rot="16200000" flipH="1">
            <a:off x="1507332" y="4399756"/>
            <a:ext cx="2201862" cy="1406525"/>
          </a:xfrm>
          <a:prstGeom prst="bentConnector2">
            <a:avLst/>
          </a:prstGeom>
          <a:noFill/>
          <a:ln w="38100">
            <a:solidFill>
              <a:srgbClr val="FF0000"/>
            </a:solidFill>
            <a:miter lim="800000"/>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nvGrpSpPr>
          <p:cNvPr id="219170" name="Group 1058"/>
          <p:cNvGrpSpPr>
            <a:grpSpLocks/>
          </p:cNvGrpSpPr>
          <p:nvPr/>
        </p:nvGrpSpPr>
        <p:grpSpPr bwMode="auto">
          <a:xfrm>
            <a:off x="762000" y="2587625"/>
            <a:ext cx="3771900" cy="1414463"/>
            <a:chOff x="480" y="1630"/>
            <a:chExt cx="2376" cy="891"/>
          </a:xfrm>
        </p:grpSpPr>
        <p:cxnSp>
          <p:nvCxnSpPr>
            <p:cNvPr id="7185" name="AutoShape 1056"/>
            <p:cNvCxnSpPr>
              <a:cxnSpLocks noChangeShapeType="1"/>
              <a:stCxn id="219139" idx="2"/>
              <a:endCxn id="219166" idx="0"/>
            </p:cNvCxnSpPr>
            <p:nvPr/>
          </p:nvCxnSpPr>
          <p:spPr bwMode="auto">
            <a:xfrm rot="5400000">
              <a:off x="1845" y="985"/>
              <a:ext cx="365" cy="1656"/>
            </a:xfrm>
            <a:prstGeom prst="bentConnector3">
              <a:avLst>
                <a:gd name="adj1" fmla="val 49861"/>
              </a:avLst>
            </a:prstGeom>
            <a:ln>
              <a:headEnd/>
              <a:tailEnd type="triangle" w="med" len="med"/>
            </a:ln>
            <a:extLst/>
          </p:spPr>
          <p:style>
            <a:lnRef idx="2">
              <a:schemeClr val="dk1"/>
            </a:lnRef>
            <a:fillRef idx="1">
              <a:schemeClr val="lt1"/>
            </a:fillRef>
            <a:effectRef idx="0">
              <a:schemeClr val="dk1"/>
            </a:effectRef>
            <a:fontRef idx="minor">
              <a:schemeClr val="dk1"/>
            </a:fontRef>
          </p:style>
        </p:cxnSp>
        <p:sp>
          <p:nvSpPr>
            <p:cNvPr id="219166" name="Text Box 1054"/>
            <p:cNvSpPr txBox="1">
              <a:spLocks noChangeArrowheads="1"/>
            </p:cNvSpPr>
            <p:nvPr/>
          </p:nvSpPr>
          <p:spPr bwMode="auto">
            <a:xfrm>
              <a:off x="480" y="1995"/>
              <a:ext cx="1440" cy="526"/>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2400">
                  <a:solidFill>
                    <a:schemeClr val="tx1"/>
                  </a:solidFill>
                  <a:latin typeface="Arial" charset="0"/>
                </a:rPr>
                <a:t>Processing Department A</a:t>
              </a:r>
            </a:p>
          </p:txBody>
        </p:sp>
      </p:grpSp>
    </p:spTree>
    <p:extLst>
      <p:ext uri="{BB962C8B-B14F-4D97-AF65-F5344CB8AC3E}">
        <p14:creationId xmlns:p14="http://schemas.microsoft.com/office/powerpoint/2010/main" xmlns="" val="25177708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19150"/>
                                        </p:tgtEl>
                                        <p:attrNameLst>
                                          <p:attrName>style.visibility</p:attrName>
                                        </p:attrNameLst>
                                      </p:cBhvr>
                                      <p:to>
                                        <p:strVal val="visible"/>
                                      </p:to>
                                    </p:set>
                                    <p:animEffect transition="in" filter="wipe(left)">
                                      <p:cBhvr>
                                        <p:cTn id="7" dur="500"/>
                                        <p:tgtEl>
                                          <p:spTgt spid="219150"/>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219153"/>
                                        </p:tgtEl>
                                        <p:attrNameLst>
                                          <p:attrName>style.visibility</p:attrName>
                                        </p:attrNameLst>
                                      </p:cBhvr>
                                      <p:to>
                                        <p:strVal val="visible"/>
                                      </p:to>
                                    </p:set>
                                    <p:animEffect transition="in" filter="wipe(right)">
                                      <p:cBhvr>
                                        <p:cTn id="11" dur="500"/>
                                        <p:tgtEl>
                                          <p:spTgt spid="21915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19156"/>
                                        </p:tgtEl>
                                        <p:attrNameLst>
                                          <p:attrName>style.visibility</p:attrName>
                                        </p:attrNameLst>
                                      </p:cBhvr>
                                      <p:to>
                                        <p:strVal val="visible"/>
                                      </p:to>
                                    </p:set>
                                    <p:animEffect transition="in" filter="dissolve">
                                      <p:cBhvr>
                                        <p:cTn id="16" dur="500"/>
                                        <p:tgtEl>
                                          <p:spTgt spid="219156"/>
                                        </p:tgtEl>
                                      </p:cBhvr>
                                    </p:animEffect>
                                  </p:childTnLst>
                                </p:cTn>
                              </p:par>
                            </p:childTnLst>
                          </p:cTn>
                        </p:par>
                        <p:par>
                          <p:cTn id="17" fill="hold" nodeType="afterGroup">
                            <p:stCondLst>
                              <p:cond delay="500"/>
                            </p:stCondLst>
                            <p:childTnLst>
                              <p:par>
                                <p:cTn id="18" presetID="22" presetClass="entr" presetSubtype="1" fill="hold" nodeType="afterEffect">
                                  <p:stCondLst>
                                    <p:cond delay="0"/>
                                  </p:stCondLst>
                                  <p:childTnLst>
                                    <p:set>
                                      <p:cBhvr>
                                        <p:cTn id="19" dur="1" fill="hold">
                                          <p:stCondLst>
                                            <p:cond delay="0"/>
                                          </p:stCondLst>
                                        </p:cTn>
                                        <p:tgtEl>
                                          <p:spTgt spid="219140"/>
                                        </p:tgtEl>
                                        <p:attrNameLst>
                                          <p:attrName>style.visibility</p:attrName>
                                        </p:attrNameLst>
                                      </p:cBhvr>
                                      <p:to>
                                        <p:strVal val="visible"/>
                                      </p:to>
                                    </p:set>
                                    <p:animEffect transition="in" filter="wipe(up)">
                                      <p:cBhvr>
                                        <p:cTn id="20" dur="500"/>
                                        <p:tgtEl>
                                          <p:spTgt spid="219140"/>
                                        </p:tgtEl>
                                      </p:cBhvr>
                                    </p:animEffect>
                                  </p:childTnLst>
                                </p:cTn>
                              </p:par>
                            </p:childTnLst>
                          </p:cTn>
                        </p:par>
                        <p:par>
                          <p:cTn id="21" fill="hold" nodeType="afterGroup">
                            <p:stCondLst>
                              <p:cond delay="1000"/>
                            </p:stCondLst>
                            <p:childTnLst>
                              <p:par>
                                <p:cTn id="22" presetID="18" presetClass="entr" presetSubtype="12" fill="hold" nodeType="afterEffect">
                                  <p:stCondLst>
                                    <p:cond delay="0"/>
                                  </p:stCondLst>
                                  <p:childTnLst>
                                    <p:set>
                                      <p:cBhvr>
                                        <p:cTn id="23" dur="1" fill="hold">
                                          <p:stCondLst>
                                            <p:cond delay="0"/>
                                          </p:stCondLst>
                                        </p:cTn>
                                        <p:tgtEl>
                                          <p:spTgt spid="219170"/>
                                        </p:tgtEl>
                                        <p:attrNameLst>
                                          <p:attrName>style.visibility</p:attrName>
                                        </p:attrNameLst>
                                      </p:cBhvr>
                                      <p:to>
                                        <p:strVal val="visible"/>
                                      </p:to>
                                    </p:set>
                                    <p:animEffect transition="in" filter="strips(downLeft)">
                                      <p:cBhvr>
                                        <p:cTn id="24" dur="500"/>
                                        <p:tgtEl>
                                          <p:spTgt spid="219170"/>
                                        </p:tgtEl>
                                      </p:cBhvr>
                                    </p:animEffect>
                                  </p:childTnLst>
                                </p:cTn>
                              </p:par>
                            </p:childTnLst>
                          </p:cTn>
                        </p:par>
                        <p:par>
                          <p:cTn id="25" fill="hold" nodeType="afterGroup">
                            <p:stCondLst>
                              <p:cond delay="1500"/>
                            </p:stCondLst>
                            <p:childTnLst>
                              <p:par>
                                <p:cTn id="26" presetID="22" presetClass="entr" presetSubtype="2" fill="hold" nodeType="afterEffect">
                                  <p:stCondLst>
                                    <p:cond delay="0"/>
                                  </p:stCondLst>
                                  <p:childTnLst>
                                    <p:set>
                                      <p:cBhvr>
                                        <p:cTn id="27" dur="1" fill="hold">
                                          <p:stCondLst>
                                            <p:cond delay="0"/>
                                          </p:stCondLst>
                                        </p:cTn>
                                        <p:tgtEl>
                                          <p:spTgt spid="219158"/>
                                        </p:tgtEl>
                                        <p:attrNameLst>
                                          <p:attrName>style.visibility</p:attrName>
                                        </p:attrNameLst>
                                      </p:cBhvr>
                                      <p:to>
                                        <p:strVal val="visible"/>
                                      </p:to>
                                    </p:set>
                                    <p:animEffect transition="in" filter="wipe(right)">
                                      <p:cBhvr>
                                        <p:cTn id="28" dur="500"/>
                                        <p:tgtEl>
                                          <p:spTgt spid="21915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219157"/>
                                        </p:tgtEl>
                                        <p:attrNameLst>
                                          <p:attrName>style.visibility</p:attrName>
                                        </p:attrNameLst>
                                      </p:cBhvr>
                                      <p:to>
                                        <p:strVal val="visible"/>
                                      </p:to>
                                    </p:set>
                                    <p:animEffect transition="in" filter="dissolve">
                                      <p:cBhvr>
                                        <p:cTn id="33" dur="500"/>
                                        <p:tgtEl>
                                          <p:spTgt spid="219157"/>
                                        </p:tgtEl>
                                      </p:cBhvr>
                                    </p:animEffect>
                                  </p:childTnLst>
                                </p:cTn>
                              </p:par>
                            </p:childTnLst>
                          </p:cTn>
                        </p:par>
                        <p:par>
                          <p:cTn id="34" fill="hold" nodeType="afterGroup">
                            <p:stCondLst>
                              <p:cond delay="500"/>
                            </p:stCondLst>
                            <p:childTnLst>
                              <p:par>
                                <p:cTn id="35" presetID="22" presetClass="entr" presetSubtype="1" fill="hold" nodeType="afterEffect">
                                  <p:stCondLst>
                                    <p:cond delay="0"/>
                                  </p:stCondLst>
                                  <p:childTnLst>
                                    <p:set>
                                      <p:cBhvr>
                                        <p:cTn id="36" dur="1" fill="hold">
                                          <p:stCondLst>
                                            <p:cond delay="0"/>
                                          </p:stCondLst>
                                        </p:cTn>
                                        <p:tgtEl>
                                          <p:spTgt spid="219143"/>
                                        </p:tgtEl>
                                        <p:attrNameLst>
                                          <p:attrName>style.visibility</p:attrName>
                                        </p:attrNameLst>
                                      </p:cBhvr>
                                      <p:to>
                                        <p:strVal val="visible"/>
                                      </p:to>
                                    </p:set>
                                    <p:animEffect transition="in" filter="wipe(up)">
                                      <p:cBhvr>
                                        <p:cTn id="37" dur="500"/>
                                        <p:tgtEl>
                                          <p:spTgt spid="219143"/>
                                        </p:tgtEl>
                                      </p:cBhvr>
                                    </p:animEffect>
                                  </p:childTnLst>
                                </p:cTn>
                              </p:par>
                            </p:childTnLst>
                          </p:cTn>
                        </p:par>
                        <p:par>
                          <p:cTn id="38" fill="hold" nodeType="afterGroup">
                            <p:stCondLst>
                              <p:cond delay="1000"/>
                            </p:stCondLst>
                            <p:childTnLst>
                              <p:par>
                                <p:cTn id="39" presetID="22" presetClass="entr" presetSubtype="2" fill="hold" nodeType="afterEffect">
                                  <p:stCondLst>
                                    <p:cond delay="0"/>
                                  </p:stCondLst>
                                  <p:childTnLst>
                                    <p:set>
                                      <p:cBhvr>
                                        <p:cTn id="40" dur="1" fill="hold">
                                          <p:stCondLst>
                                            <p:cond delay="0"/>
                                          </p:stCondLst>
                                        </p:cTn>
                                        <p:tgtEl>
                                          <p:spTgt spid="219162"/>
                                        </p:tgtEl>
                                        <p:attrNameLst>
                                          <p:attrName>style.visibility</p:attrName>
                                        </p:attrNameLst>
                                      </p:cBhvr>
                                      <p:to>
                                        <p:strVal val="visible"/>
                                      </p:to>
                                    </p:set>
                                    <p:animEffect transition="in" filter="wipe(right)">
                                      <p:cBhvr>
                                        <p:cTn id="41" dur="500"/>
                                        <p:tgtEl>
                                          <p:spTgt spid="219162"/>
                                        </p:tgtEl>
                                      </p:cBhvr>
                                    </p:animEffect>
                                  </p:childTnLst>
                                </p:cTn>
                              </p:par>
                            </p:childTnLst>
                          </p:cTn>
                        </p:par>
                        <p:par>
                          <p:cTn id="42" fill="hold" nodeType="afterGroup">
                            <p:stCondLst>
                              <p:cond delay="1500"/>
                            </p:stCondLst>
                            <p:childTnLst>
                              <p:par>
                                <p:cTn id="43" presetID="22" presetClass="entr" presetSubtype="1" fill="hold" grpId="0" nodeType="afterEffect">
                                  <p:stCondLst>
                                    <p:cond delay="0"/>
                                  </p:stCondLst>
                                  <p:childTnLst>
                                    <p:set>
                                      <p:cBhvr>
                                        <p:cTn id="44" dur="1" fill="hold">
                                          <p:stCondLst>
                                            <p:cond delay="0"/>
                                          </p:stCondLst>
                                        </p:cTn>
                                        <p:tgtEl>
                                          <p:spTgt spid="219161"/>
                                        </p:tgtEl>
                                        <p:attrNameLst>
                                          <p:attrName>style.visibility</p:attrName>
                                        </p:attrNameLst>
                                      </p:cBhvr>
                                      <p:to>
                                        <p:strVal val="visible"/>
                                      </p:to>
                                    </p:set>
                                    <p:animEffect transition="in" filter="wipe(up)">
                                      <p:cBhvr>
                                        <p:cTn id="45" dur="500"/>
                                        <p:tgtEl>
                                          <p:spTgt spid="21916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nodeType="clickEffect">
                                  <p:stCondLst>
                                    <p:cond delay="0"/>
                                  </p:stCondLst>
                                  <p:childTnLst>
                                    <p:set>
                                      <p:cBhvr>
                                        <p:cTn id="49" dur="1" fill="hold">
                                          <p:stCondLst>
                                            <p:cond delay="0"/>
                                          </p:stCondLst>
                                        </p:cTn>
                                        <p:tgtEl>
                                          <p:spTgt spid="219169"/>
                                        </p:tgtEl>
                                        <p:attrNameLst>
                                          <p:attrName>style.visibility</p:attrName>
                                        </p:attrNameLst>
                                      </p:cBhvr>
                                      <p:to>
                                        <p:strVal val="visible"/>
                                      </p:to>
                                    </p:set>
                                    <p:animEffect transition="in" filter="strips(downRight)">
                                      <p:cBhvr>
                                        <p:cTn id="50" dur="500"/>
                                        <p:tgtEl>
                                          <p:spTgt spid="219169"/>
                                        </p:tgtEl>
                                      </p:cBhvr>
                                    </p:animEffect>
                                  </p:childTnLst>
                                </p:cTn>
                              </p:par>
                            </p:childTnLst>
                          </p:cTn>
                        </p:par>
                        <p:par>
                          <p:cTn id="51" fill="hold" nodeType="afterGroup">
                            <p:stCondLst>
                              <p:cond delay="500"/>
                            </p:stCondLst>
                            <p:childTnLst>
                              <p:par>
                                <p:cTn id="52" presetID="22" presetClass="entr" presetSubtype="1" fill="hold" nodeType="afterEffect">
                                  <p:stCondLst>
                                    <p:cond delay="0"/>
                                  </p:stCondLst>
                                  <p:childTnLst>
                                    <p:set>
                                      <p:cBhvr>
                                        <p:cTn id="53" dur="1" fill="hold">
                                          <p:stCondLst>
                                            <p:cond delay="0"/>
                                          </p:stCondLst>
                                        </p:cTn>
                                        <p:tgtEl>
                                          <p:spTgt spid="219146"/>
                                        </p:tgtEl>
                                        <p:attrNameLst>
                                          <p:attrName>style.visibility</p:attrName>
                                        </p:attrNameLst>
                                      </p:cBhvr>
                                      <p:to>
                                        <p:strVal val="visible"/>
                                      </p:to>
                                    </p:set>
                                    <p:animEffect transition="in" filter="wipe(up)">
                                      <p:cBhvr>
                                        <p:cTn id="54" dur="500"/>
                                        <p:tgtEl>
                                          <p:spTgt spid="219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56" grpId="0" autoUpdateAnimBg="0"/>
      <p:bldP spid="219157" grpId="0" autoUpdateAnimBg="0"/>
      <p:bldP spid="219161"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3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normAutofit fontScale="90000"/>
          </a:bodyPr>
          <a:lstStyle/>
          <a:p>
            <a:r>
              <a:rPr lang="en-US" dirty="0" smtClean="0"/>
              <a:t>Flow of Materials, Labor and Overhead Costs</a:t>
            </a:r>
          </a:p>
        </p:txBody>
      </p:sp>
      <p:grpSp>
        <p:nvGrpSpPr>
          <p:cNvPr id="205848" name="Group 1048"/>
          <p:cNvGrpSpPr>
            <a:grpSpLocks/>
          </p:cNvGrpSpPr>
          <p:nvPr/>
        </p:nvGrpSpPr>
        <p:grpSpPr bwMode="auto">
          <a:xfrm>
            <a:off x="5880100" y="3124200"/>
            <a:ext cx="2900363" cy="831850"/>
            <a:chOff x="3704" y="1968"/>
            <a:chExt cx="1827" cy="524"/>
          </a:xfrm>
        </p:grpSpPr>
        <p:sp>
          <p:nvSpPr>
            <p:cNvPr id="8209" name="Line 1027"/>
            <p:cNvSpPr>
              <a:spLocks noChangeShapeType="1"/>
            </p:cNvSpPr>
            <p:nvPr/>
          </p:nvSpPr>
          <p:spPr bwMode="auto">
            <a:xfrm>
              <a:off x="3704" y="2219"/>
              <a:ext cx="704" cy="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205835" name="Rectangle 1035"/>
            <p:cNvSpPr>
              <a:spLocks noChangeArrowheads="1"/>
            </p:cNvSpPr>
            <p:nvPr/>
          </p:nvSpPr>
          <p:spPr bwMode="auto">
            <a:xfrm>
              <a:off x="4405" y="1968"/>
              <a:ext cx="1126" cy="524"/>
            </a:xfrm>
            <a:prstGeom prst="rect">
              <a:avLst/>
            </a:prstGeom>
            <a:solidFill>
              <a:srgbClr val="9900CC"/>
            </a:solidFill>
            <a:ln w="12700">
              <a:solidFill>
                <a:schemeClr val="tx1"/>
              </a:solidFill>
              <a:miter lim="800000"/>
              <a:headEnd/>
              <a:tailEnd/>
            </a:ln>
            <a:effectLst>
              <a:outerShdw dist="28398" dir="3806097" algn="ctr" rotWithShape="0">
                <a:schemeClr val="tx1"/>
              </a:outerShdw>
            </a:effectLst>
          </p:spPr>
          <p:txBody>
            <a:bodyPr lIns="90488" tIns="44450" rIns="90488" bIns="44450">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Finished</a:t>
              </a:r>
              <a:br>
                <a:rPr lang="en-US" sz="2400">
                  <a:solidFill>
                    <a:schemeClr val="bg1"/>
                  </a:solidFill>
                  <a:effectLst>
                    <a:outerShdw blurRad="38100" dist="38100" dir="2700000" algn="tl">
                      <a:srgbClr val="000000"/>
                    </a:outerShdw>
                  </a:effectLst>
                  <a:latin typeface="Arial" charset="0"/>
                </a:rPr>
              </a:br>
              <a:r>
                <a:rPr lang="en-US" sz="2400">
                  <a:solidFill>
                    <a:schemeClr val="bg1"/>
                  </a:solidFill>
                  <a:effectLst>
                    <a:outerShdw blurRad="38100" dist="38100" dir="2700000" algn="tl">
                      <a:srgbClr val="000000"/>
                    </a:outerShdw>
                  </a:effectLst>
                  <a:latin typeface="Arial" charset="0"/>
                </a:rPr>
                <a:t>Goods</a:t>
              </a:r>
            </a:p>
          </p:txBody>
        </p:sp>
      </p:grpSp>
      <p:grpSp>
        <p:nvGrpSpPr>
          <p:cNvPr id="205849" name="Group 1049"/>
          <p:cNvGrpSpPr>
            <a:grpSpLocks/>
          </p:cNvGrpSpPr>
          <p:nvPr/>
        </p:nvGrpSpPr>
        <p:grpSpPr bwMode="auto">
          <a:xfrm>
            <a:off x="7004050" y="3975100"/>
            <a:ext cx="1730375" cy="1852613"/>
            <a:chOff x="4412" y="2504"/>
            <a:chExt cx="1090" cy="1167"/>
          </a:xfrm>
        </p:grpSpPr>
        <p:sp>
          <p:nvSpPr>
            <p:cNvPr id="8207" name="Line 1028"/>
            <p:cNvSpPr>
              <a:spLocks noChangeShapeType="1"/>
            </p:cNvSpPr>
            <p:nvPr/>
          </p:nvSpPr>
          <p:spPr bwMode="auto">
            <a:xfrm>
              <a:off x="4944" y="2504"/>
              <a:ext cx="0" cy="416"/>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205836" name="Rectangle 1036"/>
            <p:cNvSpPr>
              <a:spLocks noChangeArrowheads="1"/>
            </p:cNvSpPr>
            <p:nvPr/>
          </p:nvSpPr>
          <p:spPr bwMode="auto">
            <a:xfrm>
              <a:off x="4412" y="2917"/>
              <a:ext cx="1090" cy="754"/>
            </a:xfrm>
            <a:prstGeom prst="rect">
              <a:avLst/>
            </a:prstGeom>
            <a:solidFill>
              <a:srgbClr val="9900CC"/>
            </a:solidFill>
            <a:ln w="12700">
              <a:solidFill>
                <a:schemeClr val="tx1"/>
              </a:solidFill>
              <a:miter lim="800000"/>
              <a:headEnd/>
              <a:tailEnd/>
            </a:ln>
            <a:effectLst>
              <a:outerShdw dist="35921" dir="2700000" algn="ctr" rotWithShape="0">
                <a:schemeClr val="tx1"/>
              </a:outerShdw>
            </a:effectLst>
          </p:spPr>
          <p:txBody>
            <a:bodyPr lIns="90488" tIns="44450" rIns="90488" bIns="44450">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Cost of </a:t>
              </a:r>
              <a:br>
                <a:rPr lang="en-US" sz="2400">
                  <a:solidFill>
                    <a:schemeClr val="bg1"/>
                  </a:solidFill>
                  <a:effectLst>
                    <a:outerShdw blurRad="38100" dist="38100" dir="2700000" algn="tl">
                      <a:srgbClr val="000000"/>
                    </a:outerShdw>
                  </a:effectLst>
                  <a:latin typeface="Arial" charset="0"/>
                </a:rPr>
              </a:br>
              <a:r>
                <a:rPr lang="en-US" sz="2400">
                  <a:solidFill>
                    <a:schemeClr val="bg1"/>
                  </a:solidFill>
                  <a:effectLst>
                    <a:outerShdw blurRad="38100" dist="38100" dir="2700000" algn="tl">
                      <a:srgbClr val="000000"/>
                    </a:outerShdw>
                  </a:effectLst>
                  <a:latin typeface="Arial" charset="0"/>
                </a:rPr>
                <a:t>Goods</a:t>
              </a:r>
              <a:br>
                <a:rPr lang="en-US" sz="2400">
                  <a:solidFill>
                    <a:schemeClr val="bg1"/>
                  </a:solidFill>
                  <a:effectLst>
                    <a:outerShdw blurRad="38100" dist="38100" dir="2700000" algn="tl">
                      <a:srgbClr val="000000"/>
                    </a:outerShdw>
                  </a:effectLst>
                  <a:latin typeface="Arial" charset="0"/>
                </a:rPr>
              </a:br>
              <a:r>
                <a:rPr lang="en-US" sz="2400">
                  <a:solidFill>
                    <a:schemeClr val="bg1"/>
                  </a:solidFill>
                  <a:effectLst>
                    <a:outerShdw blurRad="38100" dist="38100" dir="2700000" algn="tl">
                      <a:srgbClr val="000000"/>
                    </a:outerShdw>
                  </a:effectLst>
                  <a:latin typeface="Arial" charset="0"/>
                </a:rPr>
                <a:t>Sold</a:t>
              </a:r>
            </a:p>
          </p:txBody>
        </p:sp>
      </p:grpSp>
      <p:grpSp>
        <p:nvGrpSpPr>
          <p:cNvPr id="205846" name="Group 1046"/>
          <p:cNvGrpSpPr>
            <a:grpSpLocks/>
          </p:cNvGrpSpPr>
          <p:nvPr/>
        </p:nvGrpSpPr>
        <p:grpSpPr bwMode="auto">
          <a:xfrm>
            <a:off x="592138" y="3276600"/>
            <a:ext cx="3346450" cy="466725"/>
            <a:chOff x="373" y="2064"/>
            <a:chExt cx="2108" cy="294"/>
          </a:xfrm>
        </p:grpSpPr>
        <p:sp>
          <p:nvSpPr>
            <p:cNvPr id="8205" name="Line 1026"/>
            <p:cNvSpPr>
              <a:spLocks noChangeShapeType="1"/>
            </p:cNvSpPr>
            <p:nvPr/>
          </p:nvSpPr>
          <p:spPr bwMode="auto">
            <a:xfrm>
              <a:off x="1817" y="2219"/>
              <a:ext cx="664" cy="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205837" name="Rectangle 1037"/>
            <p:cNvSpPr>
              <a:spLocks noChangeArrowheads="1"/>
            </p:cNvSpPr>
            <p:nvPr/>
          </p:nvSpPr>
          <p:spPr bwMode="auto">
            <a:xfrm>
              <a:off x="373" y="2064"/>
              <a:ext cx="1480" cy="294"/>
            </a:xfrm>
            <a:prstGeom prst="rect">
              <a:avLst/>
            </a:prstGeom>
            <a:solidFill>
              <a:schemeClr val="accent2"/>
            </a:solidFill>
            <a:ln w="12700">
              <a:solidFill>
                <a:schemeClr val="tx1"/>
              </a:solidFill>
              <a:miter lim="800000"/>
              <a:headEnd/>
              <a:tailEnd/>
            </a:ln>
            <a:effectLst>
              <a:outerShdw dist="28398" dir="3806097" algn="ctr" rotWithShape="0">
                <a:schemeClr val="tx1"/>
              </a:outerShdw>
            </a:effectLst>
          </p:spPr>
          <p:txBody>
            <a:bodyPr lIns="90488" tIns="44450" rIns="90488" bIns="44450">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Direct Labor</a:t>
              </a:r>
            </a:p>
          </p:txBody>
        </p:sp>
      </p:grpSp>
      <p:sp>
        <p:nvSpPr>
          <p:cNvPr id="205839" name="Rectangle 1039"/>
          <p:cNvSpPr>
            <a:spLocks noChangeArrowheads="1"/>
          </p:cNvSpPr>
          <p:nvPr/>
        </p:nvSpPr>
        <p:spPr bwMode="auto">
          <a:xfrm>
            <a:off x="3962400" y="3160713"/>
            <a:ext cx="2133600" cy="81915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defRPr/>
            </a:pPr>
            <a:r>
              <a:rPr lang="en-US" sz="2400">
                <a:solidFill>
                  <a:schemeClr val="tx1"/>
                </a:solidFill>
                <a:latin typeface="Arial" charset="0"/>
              </a:rPr>
              <a:t>Processing</a:t>
            </a:r>
          </a:p>
          <a:p>
            <a:pPr algn="ctr">
              <a:defRPr/>
            </a:pPr>
            <a:r>
              <a:rPr lang="en-US" sz="2400">
                <a:solidFill>
                  <a:schemeClr val="tx1"/>
                </a:solidFill>
                <a:latin typeface="Arial" charset="0"/>
              </a:rPr>
              <a:t>Department</a:t>
            </a:r>
          </a:p>
        </p:txBody>
      </p:sp>
      <p:grpSp>
        <p:nvGrpSpPr>
          <p:cNvPr id="205845" name="Group 1045"/>
          <p:cNvGrpSpPr>
            <a:grpSpLocks/>
          </p:cNvGrpSpPr>
          <p:nvPr/>
        </p:nvGrpSpPr>
        <p:grpSpPr bwMode="auto">
          <a:xfrm>
            <a:off x="592138" y="2057400"/>
            <a:ext cx="4437062" cy="1103313"/>
            <a:chOff x="373" y="1296"/>
            <a:chExt cx="2795" cy="695"/>
          </a:xfrm>
        </p:grpSpPr>
        <p:cxnSp>
          <p:nvCxnSpPr>
            <p:cNvPr id="8203" name="AutoShape 1043"/>
            <p:cNvCxnSpPr>
              <a:cxnSpLocks noChangeShapeType="1"/>
              <a:stCxn id="205834" idx="3"/>
              <a:endCxn id="205839" idx="0"/>
            </p:cNvCxnSpPr>
            <p:nvPr/>
          </p:nvCxnSpPr>
          <p:spPr bwMode="auto">
            <a:xfrm>
              <a:off x="1853" y="1443"/>
              <a:ext cx="1315" cy="548"/>
            </a:xfrm>
            <a:prstGeom prst="bentConnector2">
              <a:avLst/>
            </a:prstGeom>
            <a:noFill/>
            <a:ln w="38100">
              <a:solidFill>
                <a:srgbClr val="FF0000"/>
              </a:solidFill>
              <a:miter lim="800000"/>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sp>
          <p:nvSpPr>
            <p:cNvPr id="205834" name="Rectangle 1034"/>
            <p:cNvSpPr>
              <a:spLocks noChangeArrowheads="1"/>
            </p:cNvSpPr>
            <p:nvPr/>
          </p:nvSpPr>
          <p:spPr bwMode="auto">
            <a:xfrm>
              <a:off x="373" y="1296"/>
              <a:ext cx="1480" cy="294"/>
            </a:xfrm>
            <a:prstGeom prst="rect">
              <a:avLst/>
            </a:prstGeom>
            <a:solidFill>
              <a:schemeClr val="accent2"/>
            </a:solidFill>
            <a:ln w="12700">
              <a:solidFill>
                <a:schemeClr val="tx1"/>
              </a:solidFill>
              <a:miter lim="800000"/>
              <a:headEnd/>
              <a:tailEnd/>
            </a:ln>
            <a:effectLst>
              <a:outerShdw dist="28398" dir="3806097" algn="ctr" rotWithShape="0">
                <a:schemeClr val="tx1"/>
              </a:outerShdw>
            </a:effectLst>
          </p:spPr>
          <p:txBody>
            <a:bodyPr lIns="90488" tIns="44450" rIns="90488" bIns="44450">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Direct Material</a:t>
              </a:r>
            </a:p>
          </p:txBody>
        </p:sp>
      </p:grpSp>
      <p:grpSp>
        <p:nvGrpSpPr>
          <p:cNvPr id="205847" name="Group 1047"/>
          <p:cNvGrpSpPr>
            <a:grpSpLocks/>
          </p:cNvGrpSpPr>
          <p:nvPr/>
        </p:nvGrpSpPr>
        <p:grpSpPr bwMode="auto">
          <a:xfrm>
            <a:off x="592138" y="3979863"/>
            <a:ext cx="4437062" cy="1423987"/>
            <a:chOff x="373" y="2507"/>
            <a:chExt cx="2795" cy="897"/>
          </a:xfrm>
        </p:grpSpPr>
        <p:cxnSp>
          <p:nvCxnSpPr>
            <p:cNvPr id="8201" name="AutoShape 1044"/>
            <p:cNvCxnSpPr>
              <a:cxnSpLocks noChangeShapeType="1"/>
              <a:stCxn id="205838" idx="3"/>
              <a:endCxn id="205839" idx="2"/>
            </p:cNvCxnSpPr>
            <p:nvPr/>
          </p:nvCxnSpPr>
          <p:spPr bwMode="auto">
            <a:xfrm flipV="1">
              <a:off x="1853" y="2507"/>
              <a:ext cx="1315" cy="635"/>
            </a:xfrm>
            <a:prstGeom prst="bentConnector2">
              <a:avLst/>
            </a:prstGeom>
            <a:noFill/>
            <a:ln w="38100">
              <a:solidFill>
                <a:srgbClr val="FF0000"/>
              </a:solidFill>
              <a:miter lim="800000"/>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sp>
          <p:nvSpPr>
            <p:cNvPr id="205838" name="Rectangle 1038"/>
            <p:cNvSpPr>
              <a:spLocks noChangeArrowheads="1"/>
            </p:cNvSpPr>
            <p:nvPr/>
          </p:nvSpPr>
          <p:spPr bwMode="auto">
            <a:xfrm>
              <a:off x="373" y="2880"/>
              <a:ext cx="1480" cy="524"/>
            </a:xfrm>
            <a:prstGeom prst="rect">
              <a:avLst/>
            </a:prstGeom>
            <a:solidFill>
              <a:schemeClr val="accent2"/>
            </a:solidFill>
            <a:ln w="12700">
              <a:solidFill>
                <a:schemeClr val="tx1"/>
              </a:solidFill>
              <a:miter lim="800000"/>
              <a:headEnd/>
              <a:tailEnd/>
            </a:ln>
            <a:effectLst>
              <a:outerShdw dist="28398" dir="3806097" algn="ctr" rotWithShape="0">
                <a:schemeClr val="tx1"/>
              </a:outerShdw>
            </a:effectLst>
          </p:spPr>
          <p:txBody>
            <a:bodyPr lIns="90488" tIns="44450" rIns="90488" bIns="44450">
              <a:spAutoFit/>
            </a:bodyPr>
            <a:lstStyle/>
            <a:p>
              <a:pPr algn="ctr">
                <a:spcBef>
                  <a:spcPct val="50000"/>
                </a:spcBef>
                <a:defRPr/>
              </a:pPr>
              <a:r>
                <a:rPr lang="en-US" sz="2400">
                  <a:solidFill>
                    <a:schemeClr val="bg1"/>
                  </a:solidFill>
                  <a:effectLst>
                    <a:outerShdw blurRad="38100" dist="38100" dir="2700000" algn="tl">
                      <a:srgbClr val="000000"/>
                    </a:outerShdw>
                  </a:effectLst>
                  <a:latin typeface="Arial" charset="0"/>
                </a:rPr>
                <a:t>ManufacturingOverhead </a:t>
              </a:r>
            </a:p>
          </p:txBody>
        </p:sp>
      </p:grpSp>
    </p:spTree>
    <p:extLst>
      <p:ext uri="{BB962C8B-B14F-4D97-AF65-F5344CB8AC3E}">
        <p14:creationId xmlns:p14="http://schemas.microsoft.com/office/powerpoint/2010/main" xmlns="" val="75769944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05845"/>
                                        </p:tgtEl>
                                        <p:attrNameLst>
                                          <p:attrName>style.visibility</p:attrName>
                                        </p:attrNameLst>
                                      </p:cBhvr>
                                      <p:to>
                                        <p:strVal val="visible"/>
                                      </p:to>
                                    </p:set>
                                    <p:animEffect transition="in" filter="wipe(left)">
                                      <p:cBhvr>
                                        <p:cTn id="7" dur="500"/>
                                        <p:tgtEl>
                                          <p:spTgt spid="205845"/>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05846"/>
                                        </p:tgtEl>
                                        <p:attrNameLst>
                                          <p:attrName>style.visibility</p:attrName>
                                        </p:attrNameLst>
                                      </p:cBhvr>
                                      <p:to>
                                        <p:strVal val="visible"/>
                                      </p:to>
                                    </p:set>
                                    <p:animEffect transition="in" filter="wipe(left)">
                                      <p:cBhvr>
                                        <p:cTn id="11" dur="500"/>
                                        <p:tgtEl>
                                          <p:spTgt spid="205846"/>
                                        </p:tgtEl>
                                      </p:cBhvr>
                                    </p:animEffect>
                                  </p:childTnLst>
                                </p:cTn>
                              </p:par>
                            </p:childTnLst>
                          </p:cTn>
                        </p:par>
                        <p:par>
                          <p:cTn id="12" fill="hold" nodeType="afterGroup">
                            <p:stCondLst>
                              <p:cond delay="1000"/>
                            </p:stCondLst>
                            <p:childTnLst>
                              <p:par>
                                <p:cTn id="13" presetID="18" presetClass="entr" presetSubtype="3" fill="hold" nodeType="afterEffect">
                                  <p:stCondLst>
                                    <p:cond delay="0"/>
                                  </p:stCondLst>
                                  <p:childTnLst>
                                    <p:set>
                                      <p:cBhvr>
                                        <p:cTn id="14" dur="1" fill="hold">
                                          <p:stCondLst>
                                            <p:cond delay="0"/>
                                          </p:stCondLst>
                                        </p:cTn>
                                        <p:tgtEl>
                                          <p:spTgt spid="205847"/>
                                        </p:tgtEl>
                                        <p:attrNameLst>
                                          <p:attrName>style.visibility</p:attrName>
                                        </p:attrNameLst>
                                      </p:cBhvr>
                                      <p:to>
                                        <p:strVal val="visible"/>
                                      </p:to>
                                    </p:set>
                                    <p:animEffect transition="in" filter="strips(upRight)">
                                      <p:cBhvr>
                                        <p:cTn id="15" dur="500"/>
                                        <p:tgtEl>
                                          <p:spTgt spid="20584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205848"/>
                                        </p:tgtEl>
                                        <p:attrNameLst>
                                          <p:attrName>style.visibility</p:attrName>
                                        </p:attrNameLst>
                                      </p:cBhvr>
                                      <p:to>
                                        <p:strVal val="visible"/>
                                      </p:to>
                                    </p:set>
                                    <p:animEffect transition="in" filter="wipe(left)">
                                      <p:cBhvr>
                                        <p:cTn id="20" dur="500"/>
                                        <p:tgtEl>
                                          <p:spTgt spid="205848"/>
                                        </p:tgtEl>
                                      </p:cBhvr>
                                    </p:animEffect>
                                  </p:childTnLst>
                                </p:cTn>
                              </p:par>
                            </p:childTnLst>
                          </p:cTn>
                        </p:par>
                        <p:par>
                          <p:cTn id="21" fill="hold" nodeType="afterGroup">
                            <p:stCondLst>
                              <p:cond delay="500"/>
                            </p:stCondLst>
                            <p:childTnLst>
                              <p:par>
                                <p:cTn id="22" presetID="22" presetClass="entr" presetSubtype="1" fill="hold" nodeType="afterEffect">
                                  <p:stCondLst>
                                    <p:cond delay="0"/>
                                  </p:stCondLst>
                                  <p:childTnLst>
                                    <p:set>
                                      <p:cBhvr>
                                        <p:cTn id="23" dur="1" fill="hold">
                                          <p:stCondLst>
                                            <p:cond delay="0"/>
                                          </p:stCondLst>
                                        </p:cTn>
                                        <p:tgtEl>
                                          <p:spTgt spid="205849"/>
                                        </p:tgtEl>
                                        <p:attrNameLst>
                                          <p:attrName>style.visibility</p:attrName>
                                        </p:attrNameLst>
                                      </p:cBhvr>
                                      <p:to>
                                        <p:strVal val="visible"/>
                                      </p:to>
                                    </p:set>
                                    <p:animEffect transition="in" filter="wipe(up)">
                                      <p:cBhvr>
                                        <p:cTn id="24" dur="500"/>
                                        <p:tgtEl>
                                          <p:spTgt spid="2058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Line 1026"/>
          <p:cNvSpPr>
            <a:spLocks noChangeShapeType="1"/>
          </p:cNvSpPr>
          <p:nvPr/>
        </p:nvSpPr>
        <p:spPr bwMode="auto">
          <a:xfrm>
            <a:off x="850900" y="1828800"/>
            <a:ext cx="279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19" name="Rectangle 1027"/>
          <p:cNvSpPr>
            <a:spLocks noChangeArrowheads="1"/>
          </p:cNvSpPr>
          <p:nvPr/>
        </p:nvSpPr>
        <p:spPr bwMode="auto">
          <a:xfrm>
            <a:off x="533400" y="1449388"/>
            <a:ext cx="2816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rgbClr val="FFFFFF"/>
                </a:solidFill>
                <a:latin typeface="Arial" charset="0"/>
              </a:rPr>
              <a:t>   Raw </a:t>
            </a:r>
            <a:r>
              <a:rPr lang="en-US" sz="2400" b="1">
                <a:solidFill>
                  <a:srgbClr val="0000CC"/>
                </a:solidFill>
                <a:latin typeface="Arial" charset="0"/>
              </a:rPr>
              <a:t>Materials</a:t>
            </a:r>
            <a:endParaRPr lang="en-US" sz="2400" b="1">
              <a:solidFill>
                <a:srgbClr val="FFFFFF"/>
              </a:solidFill>
              <a:latin typeface="Arial" charset="0"/>
            </a:endParaRPr>
          </a:p>
        </p:txBody>
      </p:sp>
      <p:sp>
        <p:nvSpPr>
          <p:cNvPr id="9220" name="Line 1028"/>
          <p:cNvSpPr>
            <a:spLocks noChangeShapeType="1"/>
          </p:cNvSpPr>
          <p:nvPr/>
        </p:nvSpPr>
        <p:spPr bwMode="auto">
          <a:xfrm>
            <a:off x="2209800" y="1841500"/>
            <a:ext cx="0" cy="15748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1" name="Rectangle 1029"/>
          <p:cNvSpPr>
            <a:spLocks noChangeArrowheads="1"/>
          </p:cNvSpPr>
          <p:nvPr/>
        </p:nvSpPr>
        <p:spPr bwMode="auto">
          <a:xfrm>
            <a:off x="511175" y="1905000"/>
            <a:ext cx="1901825" cy="3016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70000"/>
              </a:lnSpc>
              <a:spcBef>
                <a:spcPct val="30000"/>
              </a:spcBef>
            </a:pPr>
            <a:r>
              <a:rPr lang="en-US" sz="2000" b="1">
                <a:solidFill>
                  <a:srgbClr val="006600"/>
                </a:solidFill>
                <a:latin typeface="Arial" charset="0"/>
              </a:rPr>
              <a:t>Purchases</a:t>
            </a:r>
          </a:p>
        </p:txBody>
      </p:sp>
      <p:sp>
        <p:nvSpPr>
          <p:cNvPr id="9222" name="Line 1030"/>
          <p:cNvSpPr>
            <a:spLocks noChangeShapeType="1"/>
          </p:cNvSpPr>
          <p:nvPr/>
        </p:nvSpPr>
        <p:spPr bwMode="auto">
          <a:xfrm>
            <a:off x="5803900" y="4191000"/>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3" name="Line 1031"/>
          <p:cNvSpPr>
            <a:spLocks noChangeShapeType="1"/>
          </p:cNvSpPr>
          <p:nvPr/>
        </p:nvSpPr>
        <p:spPr bwMode="auto">
          <a:xfrm>
            <a:off x="7239000" y="4203700"/>
            <a:ext cx="0" cy="2108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4" name="Line 1032"/>
          <p:cNvSpPr>
            <a:spLocks noChangeShapeType="1"/>
          </p:cNvSpPr>
          <p:nvPr/>
        </p:nvSpPr>
        <p:spPr bwMode="auto">
          <a:xfrm>
            <a:off x="1155700" y="4302125"/>
            <a:ext cx="2413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5" name="Line 1033"/>
          <p:cNvSpPr>
            <a:spLocks noChangeShapeType="1"/>
          </p:cNvSpPr>
          <p:nvPr/>
        </p:nvSpPr>
        <p:spPr bwMode="auto">
          <a:xfrm>
            <a:off x="2286000" y="4314825"/>
            <a:ext cx="0" cy="172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6" name="Line 1034"/>
          <p:cNvSpPr>
            <a:spLocks noChangeShapeType="1"/>
          </p:cNvSpPr>
          <p:nvPr/>
        </p:nvSpPr>
        <p:spPr bwMode="auto">
          <a:xfrm>
            <a:off x="7239000" y="1687513"/>
            <a:ext cx="0" cy="14986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7" name="Rectangle 1036"/>
          <p:cNvSpPr>
            <a:spLocks noChangeArrowheads="1"/>
          </p:cNvSpPr>
          <p:nvPr/>
        </p:nvSpPr>
        <p:spPr bwMode="auto">
          <a:xfrm>
            <a:off x="2211388" y="1830388"/>
            <a:ext cx="12160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Material</a:t>
            </a:r>
          </a:p>
        </p:txBody>
      </p:sp>
      <p:sp>
        <p:nvSpPr>
          <p:cNvPr id="9228" name="Rectangle 1037"/>
          <p:cNvSpPr>
            <a:spLocks noChangeArrowheads="1"/>
          </p:cNvSpPr>
          <p:nvPr/>
        </p:nvSpPr>
        <p:spPr bwMode="auto">
          <a:xfrm>
            <a:off x="915988" y="4483100"/>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Other</a:t>
            </a:r>
            <a:br>
              <a:rPr lang="en-US" sz="2000" b="1">
                <a:solidFill>
                  <a:srgbClr val="006600"/>
                </a:solidFill>
                <a:latin typeface="Arial" charset="0"/>
              </a:rPr>
            </a:br>
            <a:r>
              <a:rPr lang="en-US" sz="2000" b="1">
                <a:solidFill>
                  <a:srgbClr val="006600"/>
                </a:solidFill>
                <a:latin typeface="Arial" charset="0"/>
              </a:rPr>
              <a:t>Overhead</a:t>
            </a:r>
          </a:p>
        </p:txBody>
      </p:sp>
      <p:sp>
        <p:nvSpPr>
          <p:cNvPr id="9229" name="Line 1038"/>
          <p:cNvSpPr>
            <a:spLocks noChangeShapeType="1"/>
          </p:cNvSpPr>
          <p:nvPr/>
        </p:nvSpPr>
        <p:spPr bwMode="auto">
          <a:xfrm>
            <a:off x="5880100" y="1674813"/>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30" name="Rectangle 1039"/>
          <p:cNvSpPr>
            <a:spLocks noChangeArrowheads="1"/>
          </p:cNvSpPr>
          <p:nvPr/>
        </p:nvSpPr>
        <p:spPr bwMode="auto">
          <a:xfrm>
            <a:off x="838200" y="3540125"/>
            <a:ext cx="28924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sz="2400" b="1">
                <a:solidFill>
                  <a:srgbClr val="0000CC"/>
                </a:solidFill>
                <a:latin typeface="Arial" charset="0"/>
              </a:rPr>
              <a:t>Manufacturing Overhead</a:t>
            </a:r>
          </a:p>
        </p:txBody>
      </p:sp>
      <p:sp>
        <p:nvSpPr>
          <p:cNvPr id="9231" name="Rectangle 1041"/>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sp>
        <p:nvSpPr>
          <p:cNvPr id="9232" name="Rectangle 1042"/>
          <p:cNvSpPr>
            <a:spLocks noChangeArrowheads="1"/>
          </p:cNvSpPr>
          <p:nvPr/>
        </p:nvSpPr>
        <p:spPr bwMode="auto">
          <a:xfrm>
            <a:off x="5253038" y="3506788"/>
            <a:ext cx="3733800" cy="711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400" b="1">
                <a:latin typeface="Arial" charset="0"/>
              </a:rPr>
              <a:t> Work in Process</a:t>
            </a:r>
            <a:br>
              <a:rPr lang="en-US" sz="2400" b="1">
                <a:latin typeface="Arial" charset="0"/>
              </a:rPr>
            </a:br>
            <a:r>
              <a:rPr lang="en-US" sz="2400" b="1">
                <a:latin typeface="Arial" charset="0"/>
              </a:rPr>
              <a:t>    </a:t>
            </a:r>
            <a:r>
              <a:rPr lang="en-US" sz="2400" b="1">
                <a:solidFill>
                  <a:srgbClr val="9900CC"/>
                </a:solidFill>
                <a:latin typeface="Arial" charset="0"/>
              </a:rPr>
              <a:t>Finishing</a:t>
            </a:r>
            <a:r>
              <a:rPr lang="en-US" sz="2400" b="1">
                <a:latin typeface="Arial" charset="0"/>
              </a:rPr>
              <a:t> Department</a:t>
            </a:r>
          </a:p>
        </p:txBody>
      </p:sp>
      <p:sp>
        <p:nvSpPr>
          <p:cNvPr id="9233" name="Rectangle 1043"/>
          <p:cNvSpPr>
            <a:spLocks noChangeArrowheads="1"/>
          </p:cNvSpPr>
          <p:nvPr/>
        </p:nvSpPr>
        <p:spPr bwMode="auto">
          <a:xfrm>
            <a:off x="5416550" y="990600"/>
            <a:ext cx="3429000" cy="711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400" b="1">
                <a:latin typeface="Arial" charset="0"/>
              </a:rPr>
              <a:t> Work in Process</a:t>
            </a:r>
            <a:r>
              <a:rPr lang="en-US" sz="2400" b="1">
                <a:solidFill>
                  <a:srgbClr val="9900CC"/>
                </a:solidFill>
                <a:latin typeface="Arial" charset="0"/>
              </a:rPr>
              <a:t/>
            </a:r>
            <a:br>
              <a:rPr lang="en-US" sz="2400" b="1">
                <a:solidFill>
                  <a:srgbClr val="9900CC"/>
                </a:solidFill>
                <a:latin typeface="Arial" charset="0"/>
              </a:rPr>
            </a:br>
            <a:r>
              <a:rPr lang="en-US" sz="2400" b="1">
                <a:solidFill>
                  <a:srgbClr val="9900CC"/>
                </a:solidFill>
                <a:latin typeface="Arial" charset="0"/>
              </a:rPr>
              <a:t>    Mixing</a:t>
            </a:r>
            <a:r>
              <a:rPr lang="en-US" sz="2400" b="1">
                <a:latin typeface="Arial" charset="0"/>
              </a:rPr>
              <a:t> Department</a:t>
            </a:r>
          </a:p>
        </p:txBody>
      </p:sp>
      <p:grpSp>
        <p:nvGrpSpPr>
          <p:cNvPr id="208931" name="Group 1059"/>
          <p:cNvGrpSpPr>
            <a:grpSpLocks/>
          </p:cNvGrpSpPr>
          <p:nvPr/>
        </p:nvGrpSpPr>
        <p:grpSpPr bwMode="auto">
          <a:xfrm>
            <a:off x="3378200" y="1633538"/>
            <a:ext cx="4011613" cy="3638550"/>
            <a:chOff x="2128" y="1029"/>
            <a:chExt cx="2527" cy="2292"/>
          </a:xfrm>
        </p:grpSpPr>
        <p:sp>
          <p:nvSpPr>
            <p:cNvPr id="9245" name="Line 1046"/>
            <p:cNvSpPr>
              <a:spLocks noChangeShapeType="1"/>
            </p:cNvSpPr>
            <p:nvPr/>
          </p:nvSpPr>
          <p:spPr bwMode="auto">
            <a:xfrm>
              <a:off x="3184" y="2880"/>
              <a:ext cx="512" cy="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nvGrpSpPr>
            <p:cNvPr id="9246" name="Group 1057"/>
            <p:cNvGrpSpPr>
              <a:grpSpLocks/>
            </p:cNvGrpSpPr>
            <p:nvPr/>
          </p:nvGrpSpPr>
          <p:grpSpPr bwMode="auto">
            <a:xfrm>
              <a:off x="2128" y="1029"/>
              <a:ext cx="2527" cy="2292"/>
              <a:chOff x="2128" y="1029"/>
              <a:chExt cx="2527" cy="2292"/>
            </a:xfrm>
          </p:grpSpPr>
          <p:sp>
            <p:nvSpPr>
              <p:cNvPr id="9247" name="Rectangle 1035"/>
              <p:cNvSpPr>
                <a:spLocks noChangeArrowheads="1"/>
              </p:cNvSpPr>
              <p:nvPr/>
            </p:nvSpPr>
            <p:spPr bwMode="auto">
              <a:xfrm>
                <a:off x="3553" y="1029"/>
                <a:ext cx="1054" cy="10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br>
                  <a:rPr lang="en-US" sz="2000" b="1">
                    <a:solidFill>
                      <a:srgbClr val="FF0000"/>
                    </a:solidFill>
                    <a:latin typeface="Arial" charset="0"/>
                  </a:rPr>
                </a:br>
                <a:r>
                  <a:rPr lang="en-US" sz="2000" b="1">
                    <a:solidFill>
                      <a:srgbClr val="FF0000"/>
                    </a:solidFill>
                    <a:latin typeface="Arial" charset="0"/>
                  </a:rPr>
                  <a:t/>
                </a:r>
                <a:br>
                  <a:rPr lang="en-US" sz="2000" b="1">
                    <a:solidFill>
                      <a:srgbClr val="FF0000"/>
                    </a:solidFill>
                    <a:latin typeface="Arial" charset="0"/>
                  </a:rPr>
                </a:br>
                <a:r>
                  <a:rPr lang="en-US" sz="2000" b="1">
                    <a:solidFill>
                      <a:srgbClr val="FF0000"/>
                    </a:solidFill>
                    <a:latin typeface="Arial" charset="0"/>
                  </a:rPr>
                  <a:t/>
                </a:r>
                <a:br>
                  <a:rPr lang="en-US" sz="2000" b="1">
                    <a:solidFill>
                      <a:srgbClr val="FF0000"/>
                    </a:solidFill>
                    <a:latin typeface="Arial" charset="0"/>
                  </a:rPr>
                </a:br>
                <a:endParaRPr lang="en-US" sz="2000" b="1">
                  <a:solidFill>
                    <a:srgbClr val="FF0000"/>
                  </a:solidFill>
                  <a:latin typeface="Arial" charset="0"/>
                </a:endParaRPr>
              </a:p>
            </p:txBody>
          </p:sp>
          <p:sp>
            <p:nvSpPr>
              <p:cNvPr id="9248" name="Rectangle 1040"/>
              <p:cNvSpPr>
                <a:spLocks noChangeArrowheads="1"/>
              </p:cNvSpPr>
              <p:nvPr/>
            </p:nvSpPr>
            <p:spPr bwMode="auto">
              <a:xfrm>
                <a:off x="3457" y="2689"/>
                <a:ext cx="1198" cy="6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br>
                  <a:rPr lang="en-US" sz="2000" b="1">
                    <a:solidFill>
                      <a:srgbClr val="FF0000"/>
                    </a:solidFill>
                    <a:latin typeface="Arial" charset="0"/>
                  </a:rPr>
                </a:br>
                <a:endParaRPr lang="en-US" sz="2000" b="1">
                  <a:solidFill>
                    <a:srgbClr val="FF0000"/>
                  </a:solidFill>
                  <a:latin typeface="Arial" charset="0"/>
                </a:endParaRPr>
              </a:p>
            </p:txBody>
          </p:sp>
          <p:sp>
            <p:nvSpPr>
              <p:cNvPr id="9249" name="Line 1045"/>
              <p:cNvSpPr>
                <a:spLocks noChangeShapeType="1"/>
              </p:cNvSpPr>
              <p:nvPr/>
            </p:nvSpPr>
            <p:spPr bwMode="auto">
              <a:xfrm>
                <a:off x="2128" y="1344"/>
                <a:ext cx="1568" cy="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9250" name="Line 1047"/>
              <p:cNvSpPr>
                <a:spLocks noChangeShapeType="1"/>
              </p:cNvSpPr>
              <p:nvPr/>
            </p:nvSpPr>
            <p:spPr bwMode="auto">
              <a:xfrm flipV="1">
                <a:off x="3192" y="1344"/>
                <a:ext cx="0" cy="1536"/>
              </a:xfrm>
              <a:prstGeom prst="line">
                <a:avLst/>
              </a:prstGeom>
              <a:noFill/>
              <a:ln w="38100">
                <a:solidFill>
                  <a:srgbClr val="FF00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9235" name="Rectangle 1053"/>
          <p:cNvSpPr>
            <a:spLocks noChangeArrowheads="1"/>
          </p:cNvSpPr>
          <p:nvPr/>
        </p:nvSpPr>
        <p:spPr bwMode="auto">
          <a:xfrm>
            <a:off x="2211388" y="2439988"/>
            <a:ext cx="12160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663300"/>
                </a:solidFill>
                <a:latin typeface="Arial" charset="0"/>
              </a:rPr>
              <a:t>Indirect</a:t>
            </a:r>
            <a:br>
              <a:rPr lang="en-US" sz="2000" b="1">
                <a:solidFill>
                  <a:srgbClr val="663300"/>
                </a:solidFill>
                <a:latin typeface="Arial" charset="0"/>
              </a:rPr>
            </a:br>
            <a:r>
              <a:rPr lang="en-US" sz="2000" b="1">
                <a:solidFill>
                  <a:srgbClr val="663300"/>
                </a:solidFill>
                <a:latin typeface="Arial" charset="0"/>
              </a:rPr>
              <a:t> Material</a:t>
            </a:r>
          </a:p>
        </p:txBody>
      </p:sp>
      <p:grpSp>
        <p:nvGrpSpPr>
          <p:cNvPr id="208930" name="Group 1058"/>
          <p:cNvGrpSpPr>
            <a:grpSpLocks/>
          </p:cNvGrpSpPr>
          <p:nvPr/>
        </p:nvGrpSpPr>
        <p:grpSpPr bwMode="auto">
          <a:xfrm>
            <a:off x="520700" y="2752725"/>
            <a:ext cx="3228975" cy="3038475"/>
            <a:chOff x="328" y="1734"/>
            <a:chExt cx="2034" cy="1914"/>
          </a:xfrm>
        </p:grpSpPr>
        <p:sp>
          <p:nvSpPr>
            <p:cNvPr id="9239" name="Line 1048"/>
            <p:cNvSpPr>
              <a:spLocks noChangeShapeType="1"/>
            </p:cNvSpPr>
            <p:nvPr/>
          </p:nvSpPr>
          <p:spPr bwMode="auto">
            <a:xfrm>
              <a:off x="2186" y="1734"/>
              <a:ext cx="176" cy="0"/>
            </a:xfrm>
            <a:prstGeom prst="line">
              <a:avLst/>
            </a:prstGeom>
            <a:noFill/>
            <a:ln w="38100">
              <a:solidFill>
                <a:srgbClr val="6633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9240" name="Line 1049"/>
            <p:cNvSpPr>
              <a:spLocks noChangeShapeType="1"/>
            </p:cNvSpPr>
            <p:nvPr/>
          </p:nvSpPr>
          <p:spPr bwMode="auto">
            <a:xfrm>
              <a:off x="2352" y="1736"/>
              <a:ext cx="0" cy="520"/>
            </a:xfrm>
            <a:prstGeom prst="line">
              <a:avLst/>
            </a:prstGeom>
            <a:noFill/>
            <a:ln w="38100">
              <a:solidFill>
                <a:srgbClr val="6633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9241" name="Line 1050"/>
            <p:cNvSpPr>
              <a:spLocks noChangeShapeType="1"/>
            </p:cNvSpPr>
            <p:nvPr/>
          </p:nvSpPr>
          <p:spPr bwMode="auto">
            <a:xfrm flipH="1">
              <a:off x="328" y="2256"/>
              <a:ext cx="2032" cy="0"/>
            </a:xfrm>
            <a:prstGeom prst="line">
              <a:avLst/>
            </a:prstGeom>
            <a:noFill/>
            <a:ln w="38100">
              <a:solidFill>
                <a:srgbClr val="6633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9242" name="Line 1051"/>
            <p:cNvSpPr>
              <a:spLocks noChangeShapeType="1"/>
            </p:cNvSpPr>
            <p:nvPr/>
          </p:nvSpPr>
          <p:spPr bwMode="auto">
            <a:xfrm>
              <a:off x="336" y="2256"/>
              <a:ext cx="0" cy="1200"/>
            </a:xfrm>
            <a:prstGeom prst="line">
              <a:avLst/>
            </a:prstGeom>
            <a:noFill/>
            <a:ln w="38100">
              <a:solidFill>
                <a:srgbClr val="6633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9243" name="Line 1052"/>
            <p:cNvSpPr>
              <a:spLocks noChangeShapeType="1"/>
            </p:cNvSpPr>
            <p:nvPr/>
          </p:nvSpPr>
          <p:spPr bwMode="auto">
            <a:xfrm>
              <a:off x="338" y="3446"/>
              <a:ext cx="328" cy="0"/>
            </a:xfrm>
            <a:prstGeom prst="line">
              <a:avLst/>
            </a:prstGeom>
            <a:noFill/>
            <a:ln w="38100">
              <a:solidFill>
                <a:srgbClr val="6633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9244" name="Rectangle 1054"/>
            <p:cNvSpPr>
              <a:spLocks noChangeArrowheads="1"/>
            </p:cNvSpPr>
            <p:nvPr/>
          </p:nvSpPr>
          <p:spPr bwMode="auto">
            <a:xfrm>
              <a:off x="625" y="3208"/>
              <a:ext cx="766"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663300"/>
                  </a:solidFill>
                  <a:latin typeface="Arial" charset="0"/>
                </a:rPr>
                <a:t>Indirect</a:t>
              </a:r>
              <a:br>
                <a:rPr lang="en-US" sz="2000" b="1">
                  <a:solidFill>
                    <a:srgbClr val="663300"/>
                  </a:solidFill>
                  <a:latin typeface="Arial" charset="0"/>
                </a:rPr>
              </a:br>
              <a:r>
                <a:rPr lang="en-US" sz="2000" b="1">
                  <a:solidFill>
                    <a:srgbClr val="663300"/>
                  </a:solidFill>
                  <a:latin typeface="Arial" charset="0"/>
                </a:rPr>
                <a:t> Material</a:t>
              </a:r>
            </a:p>
          </p:txBody>
        </p:sp>
      </p:grpSp>
      <p:sp>
        <p:nvSpPr>
          <p:cNvPr id="9237" name="Text Box 1055"/>
          <p:cNvSpPr txBox="1">
            <a:spLocks noChangeArrowheads="1"/>
          </p:cNvSpPr>
          <p:nvPr/>
        </p:nvSpPr>
        <p:spPr bwMode="auto">
          <a:xfrm>
            <a:off x="1328738" y="4251325"/>
            <a:ext cx="80486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1600" b="1">
                <a:latin typeface="Arial" charset="0"/>
              </a:rPr>
              <a:t>Actual</a:t>
            </a:r>
          </a:p>
        </p:txBody>
      </p:sp>
      <p:sp>
        <p:nvSpPr>
          <p:cNvPr id="9238" name="Text Box 1056"/>
          <p:cNvSpPr txBox="1">
            <a:spLocks noChangeArrowheads="1"/>
          </p:cNvSpPr>
          <p:nvPr/>
        </p:nvSpPr>
        <p:spPr bwMode="auto">
          <a:xfrm>
            <a:off x="2395538" y="4251325"/>
            <a:ext cx="928687"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1600" b="1">
                <a:latin typeface="Arial" charset="0"/>
              </a:rPr>
              <a:t>Applied</a:t>
            </a:r>
          </a:p>
        </p:txBody>
      </p:sp>
    </p:spTree>
    <p:extLst>
      <p:ext uri="{BB962C8B-B14F-4D97-AF65-F5344CB8AC3E}">
        <p14:creationId xmlns:p14="http://schemas.microsoft.com/office/powerpoint/2010/main" xmlns="" val="1992602997"/>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08931"/>
                                        </p:tgtEl>
                                        <p:attrNameLst>
                                          <p:attrName>style.visibility</p:attrName>
                                        </p:attrNameLst>
                                      </p:cBhvr>
                                      <p:to>
                                        <p:strVal val="visible"/>
                                      </p:to>
                                    </p:set>
                                    <p:animEffect transition="in" filter="strips(downRight)">
                                      <p:cBhvr>
                                        <p:cTn id="7" dur="500"/>
                                        <p:tgtEl>
                                          <p:spTgt spid="20893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208930"/>
                                        </p:tgtEl>
                                        <p:attrNameLst>
                                          <p:attrName>style.visibility</p:attrName>
                                        </p:attrNameLst>
                                      </p:cBhvr>
                                      <p:to>
                                        <p:strVal val="visible"/>
                                      </p:to>
                                    </p:set>
                                    <p:animEffect transition="in" filter="strips(downLeft)">
                                      <p:cBhvr>
                                        <p:cTn id="12" dur="500"/>
                                        <p:tgtEl>
                                          <p:spTgt spid="208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1026"/>
          <p:cNvSpPr>
            <a:spLocks noChangeShapeType="1"/>
          </p:cNvSpPr>
          <p:nvPr/>
        </p:nvSpPr>
        <p:spPr bwMode="auto">
          <a:xfrm>
            <a:off x="850900" y="1828800"/>
            <a:ext cx="279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43" name="Rectangle 1027"/>
          <p:cNvSpPr>
            <a:spLocks noChangeArrowheads="1"/>
          </p:cNvSpPr>
          <p:nvPr/>
        </p:nvSpPr>
        <p:spPr bwMode="auto">
          <a:xfrm>
            <a:off x="841375" y="1371600"/>
            <a:ext cx="2816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chemeClr val="accent2"/>
                </a:solidFill>
                <a:latin typeface="Arial" charset="0"/>
              </a:rPr>
              <a:t>   Wages Payable</a:t>
            </a:r>
          </a:p>
        </p:txBody>
      </p:sp>
      <p:sp>
        <p:nvSpPr>
          <p:cNvPr id="10244" name="Line 1028"/>
          <p:cNvSpPr>
            <a:spLocks noChangeShapeType="1"/>
          </p:cNvSpPr>
          <p:nvPr/>
        </p:nvSpPr>
        <p:spPr bwMode="auto">
          <a:xfrm>
            <a:off x="2209800" y="1841500"/>
            <a:ext cx="0" cy="15748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45" name="Line 1030"/>
          <p:cNvSpPr>
            <a:spLocks noChangeShapeType="1"/>
          </p:cNvSpPr>
          <p:nvPr/>
        </p:nvSpPr>
        <p:spPr bwMode="auto">
          <a:xfrm>
            <a:off x="5803900" y="4191000"/>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46" name="Line 1031"/>
          <p:cNvSpPr>
            <a:spLocks noChangeShapeType="1"/>
          </p:cNvSpPr>
          <p:nvPr/>
        </p:nvSpPr>
        <p:spPr bwMode="auto">
          <a:xfrm>
            <a:off x="7239000" y="4203700"/>
            <a:ext cx="0" cy="2108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47" name="Line 1034"/>
          <p:cNvSpPr>
            <a:spLocks noChangeShapeType="1"/>
          </p:cNvSpPr>
          <p:nvPr/>
        </p:nvSpPr>
        <p:spPr bwMode="auto">
          <a:xfrm>
            <a:off x="7239000" y="1687513"/>
            <a:ext cx="0" cy="14986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48" name="Rectangle 1035"/>
          <p:cNvSpPr>
            <a:spLocks noChangeArrowheads="1"/>
          </p:cNvSpPr>
          <p:nvPr/>
        </p:nvSpPr>
        <p:spPr bwMode="auto">
          <a:xfrm>
            <a:off x="5640388" y="1635125"/>
            <a:ext cx="1673225" cy="16129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br>
              <a:rPr lang="en-US" sz="2000" b="1">
                <a:solidFill>
                  <a:srgbClr val="FF0000"/>
                </a:solidFill>
                <a:latin typeface="Arial" charset="0"/>
              </a:rPr>
            </a:br>
            <a:r>
              <a:rPr lang="en-US" sz="2000" b="1">
                <a:solidFill>
                  <a:srgbClr val="FF0000"/>
                </a:solidFill>
                <a:latin typeface="Arial" charset="0"/>
              </a:rPr>
              <a:t/>
            </a:r>
            <a:br>
              <a:rPr lang="en-US" sz="2000" b="1">
                <a:solidFill>
                  <a:srgbClr val="FF0000"/>
                </a:solidFill>
                <a:latin typeface="Arial" charset="0"/>
              </a:rPr>
            </a:br>
            <a:r>
              <a:rPr lang="en-US" sz="2000" b="1">
                <a:solidFill>
                  <a:srgbClr val="FF0000"/>
                </a:solidFill>
                <a:latin typeface="Arial" charset="0"/>
              </a:rPr>
              <a:t/>
            </a:r>
            <a:br>
              <a:rPr lang="en-US" sz="2000" b="1">
                <a:solidFill>
                  <a:srgbClr val="FF0000"/>
                </a:solidFill>
                <a:latin typeface="Arial" charset="0"/>
              </a:rPr>
            </a:br>
            <a:endParaRPr lang="en-US" sz="2000" b="1">
              <a:solidFill>
                <a:srgbClr val="FF0000"/>
              </a:solidFill>
              <a:latin typeface="Arial" charset="0"/>
            </a:endParaRPr>
          </a:p>
        </p:txBody>
      </p:sp>
      <p:sp>
        <p:nvSpPr>
          <p:cNvPr id="10249" name="Line 1043"/>
          <p:cNvSpPr>
            <a:spLocks noChangeShapeType="1"/>
          </p:cNvSpPr>
          <p:nvPr/>
        </p:nvSpPr>
        <p:spPr bwMode="auto">
          <a:xfrm>
            <a:off x="5880100" y="1674813"/>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50" name="Rectangle 1045"/>
          <p:cNvSpPr>
            <a:spLocks noChangeArrowheads="1"/>
          </p:cNvSpPr>
          <p:nvPr/>
        </p:nvSpPr>
        <p:spPr bwMode="auto">
          <a:xfrm>
            <a:off x="5487988" y="4268788"/>
            <a:ext cx="1901825"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br>
              <a:rPr lang="en-US" sz="2000" b="1">
                <a:solidFill>
                  <a:srgbClr val="FF0000"/>
                </a:solidFill>
                <a:latin typeface="Arial" charset="0"/>
              </a:rPr>
            </a:br>
            <a:endParaRPr lang="en-US" sz="2000" b="1">
              <a:solidFill>
                <a:srgbClr val="FF0000"/>
              </a:solidFill>
              <a:latin typeface="Arial" charset="0"/>
            </a:endParaRPr>
          </a:p>
        </p:txBody>
      </p:sp>
      <p:sp>
        <p:nvSpPr>
          <p:cNvPr id="10251" name="Rectangle 1046"/>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sp>
        <p:nvSpPr>
          <p:cNvPr id="10252" name="Rectangle 1051"/>
          <p:cNvSpPr>
            <a:spLocks noChangeArrowheads="1"/>
          </p:cNvSpPr>
          <p:nvPr/>
        </p:nvSpPr>
        <p:spPr bwMode="auto">
          <a:xfrm>
            <a:off x="2184400" y="1982788"/>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a:t>
            </a:r>
            <a:br>
              <a:rPr lang="en-US" sz="2000" b="1">
                <a:solidFill>
                  <a:schemeClr val="accent2"/>
                </a:solidFill>
                <a:latin typeface="Arial" charset="0"/>
              </a:rPr>
            </a:br>
            <a:r>
              <a:rPr lang="en-US" sz="2000" b="1">
                <a:solidFill>
                  <a:schemeClr val="accent2"/>
                </a:solidFill>
                <a:latin typeface="Arial" charset="0"/>
              </a:rPr>
              <a:t> Labor</a:t>
            </a:r>
          </a:p>
        </p:txBody>
      </p:sp>
      <p:grpSp>
        <p:nvGrpSpPr>
          <p:cNvPr id="209973" name="Group 1077"/>
          <p:cNvGrpSpPr>
            <a:grpSpLocks/>
          </p:cNvGrpSpPr>
          <p:nvPr/>
        </p:nvGrpSpPr>
        <p:grpSpPr bwMode="auto">
          <a:xfrm>
            <a:off x="3416300" y="2243138"/>
            <a:ext cx="3738563" cy="3409950"/>
            <a:chOff x="2152" y="1413"/>
            <a:chExt cx="2355" cy="2148"/>
          </a:xfrm>
        </p:grpSpPr>
        <p:sp>
          <p:nvSpPr>
            <p:cNvPr id="10272" name="Rectangle 1052"/>
            <p:cNvSpPr>
              <a:spLocks noChangeArrowheads="1"/>
            </p:cNvSpPr>
            <p:nvPr/>
          </p:nvSpPr>
          <p:spPr bwMode="auto">
            <a:xfrm>
              <a:off x="3645" y="1413"/>
              <a:ext cx="862"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a:t>
              </a:r>
              <a:br>
                <a:rPr lang="en-US" sz="2000" b="1">
                  <a:solidFill>
                    <a:schemeClr val="accent2"/>
                  </a:solidFill>
                  <a:latin typeface="Arial" charset="0"/>
                </a:rPr>
              </a:br>
              <a:r>
                <a:rPr lang="en-US" sz="2000" b="1">
                  <a:solidFill>
                    <a:schemeClr val="accent2"/>
                  </a:solidFill>
                  <a:latin typeface="Arial" charset="0"/>
                </a:rPr>
                <a:t> Labor</a:t>
              </a:r>
            </a:p>
          </p:txBody>
        </p:sp>
        <p:sp>
          <p:nvSpPr>
            <p:cNvPr id="10273" name="Rectangle 1053"/>
            <p:cNvSpPr>
              <a:spLocks noChangeArrowheads="1"/>
            </p:cNvSpPr>
            <p:nvPr/>
          </p:nvSpPr>
          <p:spPr bwMode="auto">
            <a:xfrm>
              <a:off x="3645" y="3121"/>
              <a:ext cx="862"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a:t>
              </a:r>
              <a:br>
                <a:rPr lang="en-US" sz="2000" b="1">
                  <a:solidFill>
                    <a:schemeClr val="accent2"/>
                  </a:solidFill>
                  <a:latin typeface="Arial" charset="0"/>
                </a:rPr>
              </a:br>
              <a:r>
                <a:rPr lang="en-US" sz="2000" b="1">
                  <a:solidFill>
                    <a:schemeClr val="accent2"/>
                  </a:solidFill>
                  <a:latin typeface="Arial" charset="0"/>
                </a:rPr>
                <a:t> Labor</a:t>
              </a:r>
            </a:p>
          </p:txBody>
        </p:sp>
        <p:sp>
          <p:nvSpPr>
            <p:cNvPr id="10274" name="Line 1054"/>
            <p:cNvSpPr>
              <a:spLocks noChangeShapeType="1"/>
            </p:cNvSpPr>
            <p:nvPr/>
          </p:nvSpPr>
          <p:spPr bwMode="auto">
            <a:xfrm>
              <a:off x="2879" y="3320"/>
              <a:ext cx="800" cy="0"/>
            </a:xfrm>
            <a:prstGeom prst="line">
              <a:avLst/>
            </a:prstGeom>
            <a:noFill/>
            <a:ln w="38100">
              <a:solidFill>
                <a:schemeClr val="accent2"/>
              </a:solidFill>
              <a:round/>
              <a:headEnd/>
              <a:tailEnd type="triangle" w="med" len="med"/>
            </a:ln>
            <a:effectLst>
              <a:outerShdw dist="28398" dir="3806097"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0275" name="Line 1055"/>
            <p:cNvSpPr>
              <a:spLocks noChangeShapeType="1"/>
            </p:cNvSpPr>
            <p:nvPr/>
          </p:nvSpPr>
          <p:spPr bwMode="auto">
            <a:xfrm flipV="1">
              <a:off x="2880" y="1480"/>
              <a:ext cx="0" cy="1840"/>
            </a:xfrm>
            <a:prstGeom prst="line">
              <a:avLst/>
            </a:prstGeom>
            <a:noFill/>
            <a:ln w="38100">
              <a:solidFill>
                <a:schemeClr val="accent2"/>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0276" name="Line 1056"/>
            <p:cNvSpPr>
              <a:spLocks noChangeShapeType="1"/>
            </p:cNvSpPr>
            <p:nvPr/>
          </p:nvSpPr>
          <p:spPr bwMode="auto">
            <a:xfrm flipH="1">
              <a:off x="2152" y="1488"/>
              <a:ext cx="736" cy="0"/>
            </a:xfrm>
            <a:prstGeom prst="line">
              <a:avLst/>
            </a:prstGeom>
            <a:noFill/>
            <a:ln w="38100">
              <a:solidFill>
                <a:schemeClr val="accent2"/>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0277" name="Line 1057"/>
            <p:cNvSpPr>
              <a:spLocks noChangeShapeType="1"/>
            </p:cNvSpPr>
            <p:nvPr/>
          </p:nvSpPr>
          <p:spPr bwMode="auto">
            <a:xfrm>
              <a:off x="2888" y="1632"/>
              <a:ext cx="848" cy="0"/>
            </a:xfrm>
            <a:prstGeom prst="line">
              <a:avLst/>
            </a:prstGeom>
            <a:noFill/>
            <a:ln w="38100">
              <a:solidFill>
                <a:schemeClr val="accent2"/>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sp>
        <p:nvSpPr>
          <p:cNvPr id="10254" name="Rectangle 1058"/>
          <p:cNvSpPr>
            <a:spLocks noChangeArrowheads="1"/>
          </p:cNvSpPr>
          <p:nvPr/>
        </p:nvSpPr>
        <p:spPr bwMode="auto">
          <a:xfrm>
            <a:off x="2184400" y="2592388"/>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Indirect</a:t>
            </a:r>
            <a:br>
              <a:rPr lang="en-US" sz="2000" b="1">
                <a:solidFill>
                  <a:srgbClr val="006600"/>
                </a:solidFill>
                <a:latin typeface="Arial" charset="0"/>
              </a:rPr>
            </a:br>
            <a:r>
              <a:rPr lang="en-US" sz="2000" b="1">
                <a:solidFill>
                  <a:srgbClr val="006600"/>
                </a:solidFill>
                <a:latin typeface="Arial" charset="0"/>
              </a:rPr>
              <a:t>Labor</a:t>
            </a:r>
          </a:p>
        </p:txBody>
      </p:sp>
      <p:sp>
        <p:nvSpPr>
          <p:cNvPr id="10255" name="Line 1060"/>
          <p:cNvSpPr>
            <a:spLocks noChangeShapeType="1"/>
          </p:cNvSpPr>
          <p:nvPr/>
        </p:nvSpPr>
        <p:spPr bwMode="auto">
          <a:xfrm flipH="1">
            <a:off x="609600" y="3581400"/>
            <a:ext cx="3216275" cy="0"/>
          </a:xfrm>
          <a:prstGeom prst="line">
            <a:avLst/>
          </a:prstGeom>
          <a:noFill/>
          <a:ln w="28575">
            <a:solidFill>
              <a:srgbClr val="00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56" name="Line 1066"/>
          <p:cNvSpPr>
            <a:spLocks noChangeShapeType="1"/>
          </p:cNvSpPr>
          <p:nvPr/>
        </p:nvSpPr>
        <p:spPr bwMode="auto">
          <a:xfrm>
            <a:off x="1155700" y="4302125"/>
            <a:ext cx="2413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57" name="Line 1067"/>
          <p:cNvSpPr>
            <a:spLocks noChangeShapeType="1"/>
          </p:cNvSpPr>
          <p:nvPr/>
        </p:nvSpPr>
        <p:spPr bwMode="auto">
          <a:xfrm>
            <a:off x="2286000" y="4314825"/>
            <a:ext cx="0" cy="172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258" name="Rectangle 1068"/>
          <p:cNvSpPr>
            <a:spLocks noChangeArrowheads="1"/>
          </p:cNvSpPr>
          <p:nvPr/>
        </p:nvSpPr>
        <p:spPr bwMode="auto">
          <a:xfrm>
            <a:off x="915988" y="4483100"/>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Other</a:t>
            </a:r>
            <a:br>
              <a:rPr lang="en-US" sz="2000" b="1">
                <a:solidFill>
                  <a:srgbClr val="006600"/>
                </a:solidFill>
                <a:latin typeface="Arial" charset="0"/>
              </a:rPr>
            </a:br>
            <a:r>
              <a:rPr lang="en-US" sz="2000" b="1">
                <a:solidFill>
                  <a:srgbClr val="006600"/>
                </a:solidFill>
                <a:latin typeface="Arial" charset="0"/>
              </a:rPr>
              <a:t>Overhead</a:t>
            </a:r>
          </a:p>
        </p:txBody>
      </p:sp>
      <p:sp>
        <p:nvSpPr>
          <p:cNvPr id="10259" name="Rectangle 1069"/>
          <p:cNvSpPr>
            <a:spLocks noChangeArrowheads="1"/>
          </p:cNvSpPr>
          <p:nvPr/>
        </p:nvSpPr>
        <p:spPr bwMode="auto">
          <a:xfrm>
            <a:off x="838200" y="3540125"/>
            <a:ext cx="28924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sz="2400" b="1">
                <a:solidFill>
                  <a:srgbClr val="0000CC"/>
                </a:solidFill>
                <a:latin typeface="Arial" charset="0"/>
              </a:rPr>
              <a:t>Manufacturing Overhead</a:t>
            </a:r>
          </a:p>
        </p:txBody>
      </p:sp>
      <p:sp>
        <p:nvSpPr>
          <p:cNvPr id="10260" name="Rectangle 1073"/>
          <p:cNvSpPr>
            <a:spLocks noChangeArrowheads="1"/>
          </p:cNvSpPr>
          <p:nvPr/>
        </p:nvSpPr>
        <p:spPr bwMode="auto">
          <a:xfrm>
            <a:off x="992188" y="5092700"/>
            <a:ext cx="12160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663300"/>
                </a:solidFill>
                <a:latin typeface="Arial" charset="0"/>
              </a:rPr>
              <a:t>Indirect</a:t>
            </a:r>
            <a:br>
              <a:rPr lang="en-US" sz="2000" b="1">
                <a:solidFill>
                  <a:srgbClr val="663300"/>
                </a:solidFill>
                <a:latin typeface="Arial" charset="0"/>
              </a:rPr>
            </a:br>
            <a:r>
              <a:rPr lang="en-US" sz="2000" b="1">
                <a:solidFill>
                  <a:srgbClr val="663300"/>
                </a:solidFill>
                <a:latin typeface="Arial" charset="0"/>
              </a:rPr>
              <a:t> Material</a:t>
            </a:r>
          </a:p>
        </p:txBody>
      </p:sp>
      <p:sp>
        <p:nvSpPr>
          <p:cNvPr id="10261" name="Text Box 1074"/>
          <p:cNvSpPr txBox="1">
            <a:spLocks noChangeArrowheads="1"/>
          </p:cNvSpPr>
          <p:nvPr/>
        </p:nvSpPr>
        <p:spPr bwMode="auto">
          <a:xfrm>
            <a:off x="1328738" y="4251325"/>
            <a:ext cx="80486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1600" b="1">
                <a:latin typeface="Arial" charset="0"/>
              </a:rPr>
              <a:t>Actual</a:t>
            </a:r>
          </a:p>
        </p:txBody>
      </p:sp>
      <p:sp>
        <p:nvSpPr>
          <p:cNvPr id="10262" name="Text Box 1075"/>
          <p:cNvSpPr txBox="1">
            <a:spLocks noChangeArrowheads="1"/>
          </p:cNvSpPr>
          <p:nvPr/>
        </p:nvSpPr>
        <p:spPr bwMode="auto">
          <a:xfrm>
            <a:off x="2395538" y="4251325"/>
            <a:ext cx="928687"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1600" b="1">
                <a:latin typeface="Arial" charset="0"/>
              </a:rPr>
              <a:t>Applied</a:t>
            </a:r>
          </a:p>
        </p:txBody>
      </p:sp>
      <p:grpSp>
        <p:nvGrpSpPr>
          <p:cNvPr id="209975" name="Group 1079"/>
          <p:cNvGrpSpPr>
            <a:grpSpLocks/>
          </p:cNvGrpSpPr>
          <p:nvPr/>
        </p:nvGrpSpPr>
        <p:grpSpPr bwMode="auto">
          <a:xfrm>
            <a:off x="612775" y="2984500"/>
            <a:ext cx="3197225" cy="3340100"/>
            <a:chOff x="386" y="1880"/>
            <a:chExt cx="2014" cy="2104"/>
          </a:xfrm>
        </p:grpSpPr>
        <p:sp>
          <p:nvSpPr>
            <p:cNvPr id="10266" name="Line 1062"/>
            <p:cNvSpPr>
              <a:spLocks noChangeShapeType="1"/>
            </p:cNvSpPr>
            <p:nvPr/>
          </p:nvSpPr>
          <p:spPr bwMode="auto">
            <a:xfrm>
              <a:off x="386" y="3810"/>
              <a:ext cx="280" cy="0"/>
            </a:xfrm>
            <a:prstGeom prst="line">
              <a:avLst/>
            </a:prstGeom>
            <a:noFill/>
            <a:ln w="38100">
              <a:solidFill>
                <a:srgbClr val="0066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nvGrpSpPr>
            <p:cNvPr id="10267" name="Group 1078"/>
            <p:cNvGrpSpPr>
              <a:grpSpLocks/>
            </p:cNvGrpSpPr>
            <p:nvPr/>
          </p:nvGrpSpPr>
          <p:grpSpPr bwMode="auto">
            <a:xfrm>
              <a:off x="388" y="1880"/>
              <a:ext cx="2012" cy="2104"/>
              <a:chOff x="388" y="1880"/>
              <a:chExt cx="2012" cy="2104"/>
            </a:xfrm>
          </p:grpSpPr>
          <p:sp>
            <p:nvSpPr>
              <p:cNvPr id="10268" name="Line 1061"/>
              <p:cNvSpPr>
                <a:spLocks noChangeShapeType="1"/>
              </p:cNvSpPr>
              <p:nvPr/>
            </p:nvSpPr>
            <p:spPr bwMode="auto">
              <a:xfrm>
                <a:off x="2400" y="1880"/>
                <a:ext cx="0" cy="376"/>
              </a:xfrm>
              <a:prstGeom prst="line">
                <a:avLst/>
              </a:prstGeom>
              <a:noFill/>
              <a:ln w="38100">
                <a:solidFill>
                  <a:srgbClr val="0066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0269" name="Line 1063"/>
              <p:cNvSpPr>
                <a:spLocks noChangeShapeType="1"/>
              </p:cNvSpPr>
              <p:nvPr/>
            </p:nvSpPr>
            <p:spPr bwMode="auto">
              <a:xfrm>
                <a:off x="388" y="2256"/>
                <a:ext cx="0" cy="1564"/>
              </a:xfrm>
              <a:prstGeom prst="line">
                <a:avLst/>
              </a:prstGeom>
              <a:noFill/>
              <a:ln w="38100">
                <a:solidFill>
                  <a:srgbClr val="0066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0270" name="Line 1064"/>
              <p:cNvSpPr>
                <a:spLocks noChangeShapeType="1"/>
              </p:cNvSpPr>
              <p:nvPr/>
            </p:nvSpPr>
            <p:spPr bwMode="auto">
              <a:xfrm>
                <a:off x="2128" y="1886"/>
                <a:ext cx="272" cy="0"/>
              </a:xfrm>
              <a:prstGeom prst="line">
                <a:avLst/>
              </a:prstGeom>
              <a:noFill/>
              <a:ln w="38100">
                <a:solidFill>
                  <a:srgbClr val="0066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0271" name="Rectangle 1076"/>
              <p:cNvSpPr>
                <a:spLocks noChangeArrowheads="1"/>
              </p:cNvSpPr>
              <p:nvPr/>
            </p:nvSpPr>
            <p:spPr bwMode="auto">
              <a:xfrm>
                <a:off x="565" y="3544"/>
                <a:ext cx="862"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Indirect</a:t>
                </a:r>
                <a:br>
                  <a:rPr lang="en-US" sz="2000" b="1">
                    <a:solidFill>
                      <a:srgbClr val="006600"/>
                    </a:solidFill>
                    <a:latin typeface="Arial" charset="0"/>
                  </a:rPr>
                </a:br>
                <a:r>
                  <a:rPr lang="en-US" sz="2000" b="1">
                    <a:solidFill>
                      <a:srgbClr val="006600"/>
                    </a:solidFill>
                    <a:latin typeface="Arial" charset="0"/>
                  </a:rPr>
                  <a:t>Labor</a:t>
                </a:r>
              </a:p>
            </p:txBody>
          </p:sp>
        </p:grpSp>
      </p:grpSp>
      <p:sp>
        <p:nvSpPr>
          <p:cNvPr id="10264" name="Rectangle 1080"/>
          <p:cNvSpPr>
            <a:spLocks noChangeArrowheads="1"/>
          </p:cNvSpPr>
          <p:nvPr/>
        </p:nvSpPr>
        <p:spPr bwMode="auto">
          <a:xfrm>
            <a:off x="5253038" y="3506788"/>
            <a:ext cx="3733800" cy="711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400" b="1">
                <a:latin typeface="Arial" charset="0"/>
              </a:rPr>
              <a:t> Work in Process</a:t>
            </a:r>
            <a:br>
              <a:rPr lang="en-US" sz="2400" b="1">
                <a:latin typeface="Arial" charset="0"/>
              </a:rPr>
            </a:br>
            <a:r>
              <a:rPr lang="en-US" sz="2400" b="1">
                <a:latin typeface="Arial" charset="0"/>
              </a:rPr>
              <a:t>    </a:t>
            </a:r>
            <a:r>
              <a:rPr lang="en-US" sz="2400" b="1">
                <a:solidFill>
                  <a:srgbClr val="9900CC"/>
                </a:solidFill>
                <a:latin typeface="Arial" charset="0"/>
              </a:rPr>
              <a:t>Finishing</a:t>
            </a:r>
            <a:r>
              <a:rPr lang="en-US" sz="2400" b="1">
                <a:latin typeface="Arial" charset="0"/>
              </a:rPr>
              <a:t> Department</a:t>
            </a:r>
          </a:p>
        </p:txBody>
      </p:sp>
      <p:sp>
        <p:nvSpPr>
          <p:cNvPr id="10265" name="Rectangle 1081"/>
          <p:cNvSpPr>
            <a:spLocks noChangeArrowheads="1"/>
          </p:cNvSpPr>
          <p:nvPr/>
        </p:nvSpPr>
        <p:spPr bwMode="auto">
          <a:xfrm>
            <a:off x="5416550" y="990600"/>
            <a:ext cx="3429000" cy="711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400" b="1">
                <a:latin typeface="Arial" charset="0"/>
              </a:rPr>
              <a:t> Work in Process</a:t>
            </a:r>
            <a:r>
              <a:rPr lang="en-US" sz="2400" b="1">
                <a:solidFill>
                  <a:srgbClr val="9900CC"/>
                </a:solidFill>
                <a:latin typeface="Arial" charset="0"/>
              </a:rPr>
              <a:t/>
            </a:r>
            <a:br>
              <a:rPr lang="en-US" sz="2400" b="1">
                <a:solidFill>
                  <a:srgbClr val="9900CC"/>
                </a:solidFill>
                <a:latin typeface="Arial" charset="0"/>
              </a:rPr>
            </a:br>
            <a:r>
              <a:rPr lang="en-US" sz="2400" b="1">
                <a:solidFill>
                  <a:srgbClr val="9900CC"/>
                </a:solidFill>
                <a:latin typeface="Arial" charset="0"/>
              </a:rPr>
              <a:t>    Mixing</a:t>
            </a:r>
            <a:r>
              <a:rPr lang="en-US" sz="2400" b="1">
                <a:latin typeface="Arial" charset="0"/>
              </a:rPr>
              <a:t> Department</a:t>
            </a:r>
          </a:p>
        </p:txBody>
      </p:sp>
    </p:spTree>
    <p:extLst>
      <p:ext uri="{BB962C8B-B14F-4D97-AF65-F5344CB8AC3E}">
        <p14:creationId xmlns:p14="http://schemas.microsoft.com/office/powerpoint/2010/main" xmlns="" val="3929196214"/>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09973"/>
                                        </p:tgtEl>
                                        <p:attrNameLst>
                                          <p:attrName>style.visibility</p:attrName>
                                        </p:attrNameLst>
                                      </p:cBhvr>
                                      <p:to>
                                        <p:strVal val="visible"/>
                                      </p:to>
                                    </p:set>
                                    <p:animEffect transition="in" filter="strips(downRight)">
                                      <p:cBhvr>
                                        <p:cTn id="7" dur="500"/>
                                        <p:tgtEl>
                                          <p:spTgt spid="2099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209975"/>
                                        </p:tgtEl>
                                        <p:attrNameLst>
                                          <p:attrName>style.visibility</p:attrName>
                                        </p:attrNameLst>
                                      </p:cBhvr>
                                      <p:to>
                                        <p:strVal val="visible"/>
                                      </p:to>
                                    </p:set>
                                    <p:animEffect transition="in" filter="strips(downLeft)">
                                      <p:cBhvr>
                                        <p:cTn id="12" dur="500"/>
                                        <p:tgtEl>
                                          <p:spTgt spid="2099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Line 1026"/>
          <p:cNvSpPr>
            <a:spLocks noChangeShapeType="1"/>
          </p:cNvSpPr>
          <p:nvPr/>
        </p:nvSpPr>
        <p:spPr bwMode="auto">
          <a:xfrm>
            <a:off x="850900" y="1828800"/>
            <a:ext cx="279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7" name="Rectangle 1027"/>
          <p:cNvSpPr>
            <a:spLocks noChangeArrowheads="1"/>
          </p:cNvSpPr>
          <p:nvPr/>
        </p:nvSpPr>
        <p:spPr bwMode="auto">
          <a:xfrm>
            <a:off x="841375" y="1371600"/>
            <a:ext cx="2816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chemeClr val="accent2"/>
                </a:solidFill>
                <a:latin typeface="Arial" charset="0"/>
              </a:rPr>
              <a:t>   Wages Payable</a:t>
            </a:r>
          </a:p>
        </p:txBody>
      </p:sp>
      <p:sp>
        <p:nvSpPr>
          <p:cNvPr id="11268" name="Line 1028"/>
          <p:cNvSpPr>
            <a:spLocks noChangeShapeType="1"/>
          </p:cNvSpPr>
          <p:nvPr/>
        </p:nvSpPr>
        <p:spPr bwMode="auto">
          <a:xfrm>
            <a:off x="2209800" y="1841500"/>
            <a:ext cx="0" cy="15748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9" name="Line 1029"/>
          <p:cNvSpPr>
            <a:spLocks noChangeShapeType="1"/>
          </p:cNvSpPr>
          <p:nvPr/>
        </p:nvSpPr>
        <p:spPr bwMode="auto">
          <a:xfrm>
            <a:off x="5803900" y="4191000"/>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70" name="Line 1030"/>
          <p:cNvSpPr>
            <a:spLocks noChangeShapeType="1"/>
          </p:cNvSpPr>
          <p:nvPr/>
        </p:nvSpPr>
        <p:spPr bwMode="auto">
          <a:xfrm>
            <a:off x="7239000" y="4203700"/>
            <a:ext cx="0" cy="2108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71" name="Line 1033"/>
          <p:cNvSpPr>
            <a:spLocks noChangeShapeType="1"/>
          </p:cNvSpPr>
          <p:nvPr/>
        </p:nvSpPr>
        <p:spPr bwMode="auto">
          <a:xfrm>
            <a:off x="7239000" y="1687513"/>
            <a:ext cx="0" cy="14986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72" name="Rectangle 1034"/>
          <p:cNvSpPr>
            <a:spLocks noChangeArrowheads="1"/>
          </p:cNvSpPr>
          <p:nvPr/>
        </p:nvSpPr>
        <p:spPr bwMode="auto">
          <a:xfrm>
            <a:off x="5640388" y="1633538"/>
            <a:ext cx="1673225" cy="16129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br>
              <a:rPr lang="en-US" sz="2000" b="1">
                <a:solidFill>
                  <a:srgbClr val="FF0000"/>
                </a:solidFill>
                <a:latin typeface="Arial" charset="0"/>
              </a:rPr>
            </a:br>
            <a:r>
              <a:rPr lang="en-US" sz="2000" b="1">
                <a:solidFill>
                  <a:srgbClr val="FF0000"/>
                </a:solidFill>
                <a:latin typeface="Arial" charset="0"/>
              </a:rPr>
              <a:t/>
            </a:r>
            <a:br>
              <a:rPr lang="en-US" sz="2000" b="1">
                <a:solidFill>
                  <a:srgbClr val="FF0000"/>
                </a:solidFill>
                <a:latin typeface="Arial" charset="0"/>
              </a:rPr>
            </a:br>
            <a:r>
              <a:rPr lang="en-US" sz="2000" b="1">
                <a:solidFill>
                  <a:srgbClr val="FF0000"/>
                </a:solidFill>
                <a:latin typeface="Arial" charset="0"/>
              </a:rPr>
              <a:t/>
            </a:r>
            <a:br>
              <a:rPr lang="en-US" sz="2000" b="1">
                <a:solidFill>
                  <a:srgbClr val="FF0000"/>
                </a:solidFill>
                <a:latin typeface="Arial" charset="0"/>
              </a:rPr>
            </a:br>
            <a:endParaRPr lang="en-US" sz="2000" b="1">
              <a:solidFill>
                <a:srgbClr val="FF0000"/>
              </a:solidFill>
              <a:latin typeface="Arial" charset="0"/>
            </a:endParaRPr>
          </a:p>
        </p:txBody>
      </p:sp>
      <p:sp>
        <p:nvSpPr>
          <p:cNvPr id="11273" name="Line 1036"/>
          <p:cNvSpPr>
            <a:spLocks noChangeShapeType="1"/>
          </p:cNvSpPr>
          <p:nvPr/>
        </p:nvSpPr>
        <p:spPr bwMode="auto">
          <a:xfrm>
            <a:off x="5880100" y="1674813"/>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74" name="Rectangle 1038"/>
          <p:cNvSpPr>
            <a:spLocks noChangeArrowheads="1"/>
          </p:cNvSpPr>
          <p:nvPr/>
        </p:nvSpPr>
        <p:spPr bwMode="auto">
          <a:xfrm>
            <a:off x="5487988" y="4268788"/>
            <a:ext cx="1901825"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br>
              <a:rPr lang="en-US" sz="2000" b="1">
                <a:solidFill>
                  <a:srgbClr val="FF0000"/>
                </a:solidFill>
                <a:latin typeface="Arial" charset="0"/>
              </a:rPr>
            </a:br>
            <a:endParaRPr lang="en-US" sz="2000" b="1">
              <a:solidFill>
                <a:srgbClr val="FF0000"/>
              </a:solidFill>
              <a:latin typeface="Arial" charset="0"/>
            </a:endParaRPr>
          </a:p>
        </p:txBody>
      </p:sp>
      <p:sp>
        <p:nvSpPr>
          <p:cNvPr id="11275" name="Rectangle 1039"/>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sp>
        <p:nvSpPr>
          <p:cNvPr id="11276" name="Rectangle 1043"/>
          <p:cNvSpPr>
            <a:spLocks noChangeArrowheads="1"/>
          </p:cNvSpPr>
          <p:nvPr/>
        </p:nvSpPr>
        <p:spPr bwMode="auto">
          <a:xfrm>
            <a:off x="2184400" y="1982788"/>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a:t>
            </a:r>
            <a:br>
              <a:rPr lang="en-US" sz="2000" b="1">
                <a:solidFill>
                  <a:schemeClr val="accent2"/>
                </a:solidFill>
                <a:latin typeface="Arial" charset="0"/>
              </a:rPr>
            </a:br>
            <a:r>
              <a:rPr lang="en-US" sz="2000" b="1">
                <a:solidFill>
                  <a:schemeClr val="accent2"/>
                </a:solidFill>
                <a:latin typeface="Arial" charset="0"/>
              </a:rPr>
              <a:t> Labor</a:t>
            </a:r>
          </a:p>
        </p:txBody>
      </p:sp>
      <p:sp>
        <p:nvSpPr>
          <p:cNvPr id="11277" name="Rectangle 1044"/>
          <p:cNvSpPr>
            <a:spLocks noChangeArrowheads="1"/>
          </p:cNvSpPr>
          <p:nvPr/>
        </p:nvSpPr>
        <p:spPr bwMode="auto">
          <a:xfrm>
            <a:off x="5786438" y="2243138"/>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 Labor</a:t>
            </a:r>
          </a:p>
        </p:txBody>
      </p:sp>
      <p:sp>
        <p:nvSpPr>
          <p:cNvPr id="11278" name="Rectangle 1045"/>
          <p:cNvSpPr>
            <a:spLocks noChangeArrowheads="1"/>
          </p:cNvSpPr>
          <p:nvPr/>
        </p:nvSpPr>
        <p:spPr bwMode="auto">
          <a:xfrm>
            <a:off x="5786438" y="4954588"/>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a:t>
            </a:r>
            <a:br>
              <a:rPr lang="en-US" sz="2000" b="1">
                <a:solidFill>
                  <a:schemeClr val="accent2"/>
                </a:solidFill>
                <a:latin typeface="Arial" charset="0"/>
              </a:rPr>
            </a:br>
            <a:r>
              <a:rPr lang="en-US" sz="2000" b="1">
                <a:solidFill>
                  <a:schemeClr val="accent2"/>
                </a:solidFill>
                <a:latin typeface="Arial" charset="0"/>
              </a:rPr>
              <a:t> Labor</a:t>
            </a:r>
          </a:p>
        </p:txBody>
      </p:sp>
      <p:sp>
        <p:nvSpPr>
          <p:cNvPr id="11279" name="Rectangle 1046"/>
          <p:cNvSpPr>
            <a:spLocks noChangeArrowheads="1"/>
          </p:cNvSpPr>
          <p:nvPr/>
        </p:nvSpPr>
        <p:spPr bwMode="auto">
          <a:xfrm>
            <a:off x="2184400" y="2592388"/>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Indirect</a:t>
            </a:r>
            <a:br>
              <a:rPr lang="en-US" sz="2000" b="1">
                <a:solidFill>
                  <a:srgbClr val="006600"/>
                </a:solidFill>
                <a:latin typeface="Arial" charset="0"/>
              </a:rPr>
            </a:br>
            <a:r>
              <a:rPr lang="en-US" sz="2000" b="1">
                <a:solidFill>
                  <a:srgbClr val="006600"/>
                </a:solidFill>
                <a:latin typeface="Arial" charset="0"/>
              </a:rPr>
              <a:t>Labor</a:t>
            </a:r>
          </a:p>
        </p:txBody>
      </p:sp>
      <p:grpSp>
        <p:nvGrpSpPr>
          <p:cNvPr id="212014" name="Group 1070"/>
          <p:cNvGrpSpPr>
            <a:grpSpLocks/>
          </p:cNvGrpSpPr>
          <p:nvPr/>
        </p:nvGrpSpPr>
        <p:grpSpPr bwMode="auto">
          <a:xfrm>
            <a:off x="2133600" y="2817813"/>
            <a:ext cx="5138738" cy="3424237"/>
            <a:chOff x="1344" y="1775"/>
            <a:chExt cx="3237" cy="2157"/>
          </a:xfrm>
        </p:grpSpPr>
        <p:sp>
          <p:nvSpPr>
            <p:cNvPr id="11291" name="Rectangle 1053"/>
            <p:cNvSpPr>
              <a:spLocks noChangeArrowheads="1"/>
            </p:cNvSpPr>
            <p:nvPr/>
          </p:nvSpPr>
          <p:spPr bwMode="auto">
            <a:xfrm>
              <a:off x="1344" y="2832"/>
              <a:ext cx="1054" cy="82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9900CC"/>
                  </a:solidFill>
                  <a:latin typeface="Arial" charset="0"/>
                </a:rPr>
                <a:t>Overhead</a:t>
              </a:r>
              <a:br>
                <a:rPr lang="en-US" sz="2000" b="1">
                  <a:solidFill>
                    <a:srgbClr val="9900CC"/>
                  </a:solidFill>
                  <a:latin typeface="Arial" charset="0"/>
                </a:rPr>
              </a:br>
              <a:r>
                <a:rPr lang="en-US" sz="2000" b="1">
                  <a:solidFill>
                    <a:srgbClr val="9900CC"/>
                  </a:solidFill>
                  <a:latin typeface="Arial" charset="0"/>
                </a:rPr>
                <a:t>Applied to Work in</a:t>
              </a:r>
              <a:br>
                <a:rPr lang="en-US" sz="2000" b="1">
                  <a:solidFill>
                    <a:srgbClr val="9900CC"/>
                  </a:solidFill>
                  <a:latin typeface="Arial" charset="0"/>
                </a:rPr>
              </a:br>
              <a:r>
                <a:rPr lang="en-US" sz="2000" b="1">
                  <a:solidFill>
                    <a:srgbClr val="9900CC"/>
                  </a:solidFill>
                  <a:latin typeface="Arial" charset="0"/>
                </a:rPr>
                <a:t>Process</a:t>
              </a:r>
            </a:p>
          </p:txBody>
        </p:sp>
        <p:grpSp>
          <p:nvGrpSpPr>
            <p:cNvPr id="11292" name="Group 1069"/>
            <p:cNvGrpSpPr>
              <a:grpSpLocks/>
            </p:cNvGrpSpPr>
            <p:nvPr/>
          </p:nvGrpSpPr>
          <p:grpSpPr bwMode="auto">
            <a:xfrm>
              <a:off x="2264" y="1775"/>
              <a:ext cx="2317" cy="2157"/>
              <a:chOff x="2264" y="1775"/>
              <a:chExt cx="2317" cy="2157"/>
            </a:xfrm>
          </p:grpSpPr>
          <p:sp>
            <p:nvSpPr>
              <p:cNvPr id="11293" name="Rectangle 1054"/>
              <p:cNvSpPr>
                <a:spLocks noChangeArrowheads="1"/>
              </p:cNvSpPr>
              <p:nvPr/>
            </p:nvSpPr>
            <p:spPr bwMode="auto">
              <a:xfrm>
                <a:off x="3619" y="1775"/>
                <a:ext cx="962"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9900CC"/>
                    </a:solidFill>
                    <a:latin typeface="Arial" charset="0"/>
                  </a:rPr>
                  <a:t>Applied</a:t>
                </a:r>
                <a:br>
                  <a:rPr lang="en-US" sz="2000" b="1">
                    <a:solidFill>
                      <a:srgbClr val="9900CC"/>
                    </a:solidFill>
                    <a:latin typeface="Arial" charset="0"/>
                  </a:rPr>
                </a:br>
                <a:r>
                  <a:rPr lang="en-US" sz="2000" b="1">
                    <a:solidFill>
                      <a:srgbClr val="9900CC"/>
                    </a:solidFill>
                    <a:latin typeface="Arial" charset="0"/>
                  </a:rPr>
                  <a:t>Overhead</a:t>
                </a:r>
              </a:p>
            </p:txBody>
          </p:sp>
          <p:sp>
            <p:nvSpPr>
              <p:cNvPr id="11294" name="Rectangle 1055"/>
              <p:cNvSpPr>
                <a:spLocks noChangeArrowheads="1"/>
              </p:cNvSpPr>
              <p:nvPr/>
            </p:nvSpPr>
            <p:spPr bwMode="auto">
              <a:xfrm>
                <a:off x="3619" y="3492"/>
                <a:ext cx="962"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9900CC"/>
                    </a:solidFill>
                    <a:latin typeface="Arial" charset="0"/>
                  </a:rPr>
                  <a:t>Applied</a:t>
                </a:r>
                <a:br>
                  <a:rPr lang="en-US" sz="2000" b="1">
                    <a:solidFill>
                      <a:srgbClr val="9900CC"/>
                    </a:solidFill>
                    <a:latin typeface="Arial" charset="0"/>
                  </a:rPr>
                </a:br>
                <a:r>
                  <a:rPr lang="en-US" sz="2000" b="1">
                    <a:solidFill>
                      <a:srgbClr val="9900CC"/>
                    </a:solidFill>
                    <a:latin typeface="Arial" charset="0"/>
                  </a:rPr>
                  <a:t>Overhead</a:t>
                </a:r>
              </a:p>
            </p:txBody>
          </p:sp>
          <p:sp>
            <p:nvSpPr>
              <p:cNvPr id="11295" name="Line 1056"/>
              <p:cNvSpPr>
                <a:spLocks noChangeShapeType="1"/>
              </p:cNvSpPr>
              <p:nvPr/>
            </p:nvSpPr>
            <p:spPr bwMode="auto">
              <a:xfrm>
                <a:off x="2264" y="3264"/>
                <a:ext cx="272" cy="0"/>
              </a:xfrm>
              <a:prstGeom prst="line">
                <a:avLst/>
              </a:prstGeom>
              <a:noFill/>
              <a:ln w="38100">
                <a:solidFill>
                  <a:srgbClr val="9900CC"/>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1296" name="Line 1057"/>
              <p:cNvSpPr>
                <a:spLocks noChangeShapeType="1"/>
              </p:cNvSpPr>
              <p:nvPr/>
            </p:nvSpPr>
            <p:spPr bwMode="auto">
              <a:xfrm flipV="1">
                <a:off x="2544" y="2008"/>
                <a:ext cx="0" cy="1600"/>
              </a:xfrm>
              <a:prstGeom prst="line">
                <a:avLst/>
              </a:prstGeom>
              <a:noFill/>
              <a:ln w="38100">
                <a:solidFill>
                  <a:srgbClr val="9900CC"/>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1297" name="Line 1058"/>
              <p:cNvSpPr>
                <a:spLocks noChangeShapeType="1"/>
              </p:cNvSpPr>
              <p:nvPr/>
            </p:nvSpPr>
            <p:spPr bwMode="auto">
              <a:xfrm>
                <a:off x="2543" y="3602"/>
                <a:ext cx="1040" cy="0"/>
              </a:xfrm>
              <a:prstGeom prst="line">
                <a:avLst/>
              </a:prstGeom>
              <a:noFill/>
              <a:ln w="38100">
                <a:solidFill>
                  <a:srgbClr val="9900CC"/>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1298" name="Line 1059"/>
              <p:cNvSpPr>
                <a:spLocks noChangeShapeType="1"/>
              </p:cNvSpPr>
              <p:nvPr/>
            </p:nvSpPr>
            <p:spPr bwMode="auto">
              <a:xfrm>
                <a:off x="2552" y="2016"/>
                <a:ext cx="1040" cy="0"/>
              </a:xfrm>
              <a:prstGeom prst="line">
                <a:avLst/>
              </a:prstGeom>
              <a:noFill/>
              <a:ln w="38100">
                <a:solidFill>
                  <a:srgbClr val="9900CC"/>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11281" name="Line 1061"/>
          <p:cNvSpPr>
            <a:spLocks noChangeShapeType="1"/>
          </p:cNvSpPr>
          <p:nvPr/>
        </p:nvSpPr>
        <p:spPr bwMode="auto">
          <a:xfrm>
            <a:off x="1155700" y="4302125"/>
            <a:ext cx="2413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82" name="Line 1062"/>
          <p:cNvSpPr>
            <a:spLocks noChangeShapeType="1"/>
          </p:cNvSpPr>
          <p:nvPr/>
        </p:nvSpPr>
        <p:spPr bwMode="auto">
          <a:xfrm>
            <a:off x="2286000" y="4314825"/>
            <a:ext cx="0" cy="17272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83" name="Rectangle 1063"/>
          <p:cNvSpPr>
            <a:spLocks noChangeArrowheads="1"/>
          </p:cNvSpPr>
          <p:nvPr/>
        </p:nvSpPr>
        <p:spPr bwMode="auto">
          <a:xfrm>
            <a:off x="915988" y="4483100"/>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Other</a:t>
            </a:r>
            <a:br>
              <a:rPr lang="en-US" sz="2000" b="1">
                <a:solidFill>
                  <a:srgbClr val="006600"/>
                </a:solidFill>
                <a:latin typeface="Arial" charset="0"/>
              </a:rPr>
            </a:br>
            <a:r>
              <a:rPr lang="en-US" sz="2000" b="1">
                <a:solidFill>
                  <a:srgbClr val="006600"/>
                </a:solidFill>
                <a:latin typeface="Arial" charset="0"/>
              </a:rPr>
              <a:t>Overhead</a:t>
            </a:r>
          </a:p>
        </p:txBody>
      </p:sp>
      <p:sp>
        <p:nvSpPr>
          <p:cNvPr id="11284" name="Rectangle 1064"/>
          <p:cNvSpPr>
            <a:spLocks noChangeArrowheads="1"/>
          </p:cNvSpPr>
          <p:nvPr/>
        </p:nvSpPr>
        <p:spPr bwMode="auto">
          <a:xfrm>
            <a:off x="838200" y="3540125"/>
            <a:ext cx="28924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en-US" sz="2400" b="1">
                <a:solidFill>
                  <a:srgbClr val="0000CC"/>
                </a:solidFill>
                <a:latin typeface="Arial" charset="0"/>
              </a:rPr>
              <a:t>Manufacturing Overhead</a:t>
            </a:r>
          </a:p>
        </p:txBody>
      </p:sp>
      <p:sp>
        <p:nvSpPr>
          <p:cNvPr id="11285" name="Rectangle 1065"/>
          <p:cNvSpPr>
            <a:spLocks noChangeArrowheads="1"/>
          </p:cNvSpPr>
          <p:nvPr/>
        </p:nvSpPr>
        <p:spPr bwMode="auto">
          <a:xfrm>
            <a:off x="992188" y="5092700"/>
            <a:ext cx="12160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663300"/>
                </a:solidFill>
                <a:latin typeface="Arial" charset="0"/>
              </a:rPr>
              <a:t>Indirect</a:t>
            </a:r>
            <a:br>
              <a:rPr lang="en-US" sz="2000" b="1">
                <a:solidFill>
                  <a:srgbClr val="663300"/>
                </a:solidFill>
                <a:latin typeface="Arial" charset="0"/>
              </a:rPr>
            </a:br>
            <a:r>
              <a:rPr lang="en-US" sz="2000" b="1">
                <a:solidFill>
                  <a:srgbClr val="663300"/>
                </a:solidFill>
                <a:latin typeface="Arial" charset="0"/>
              </a:rPr>
              <a:t> Material</a:t>
            </a:r>
          </a:p>
        </p:txBody>
      </p:sp>
      <p:sp>
        <p:nvSpPr>
          <p:cNvPr id="11286" name="Text Box 1066"/>
          <p:cNvSpPr txBox="1">
            <a:spLocks noChangeArrowheads="1"/>
          </p:cNvSpPr>
          <p:nvPr/>
        </p:nvSpPr>
        <p:spPr bwMode="auto">
          <a:xfrm>
            <a:off x="1328738" y="4251325"/>
            <a:ext cx="804862"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1600" b="1">
                <a:latin typeface="Arial" charset="0"/>
              </a:rPr>
              <a:t>Actual</a:t>
            </a:r>
          </a:p>
        </p:txBody>
      </p:sp>
      <p:sp>
        <p:nvSpPr>
          <p:cNvPr id="11287" name="Text Box 1067"/>
          <p:cNvSpPr txBox="1">
            <a:spLocks noChangeArrowheads="1"/>
          </p:cNvSpPr>
          <p:nvPr/>
        </p:nvSpPr>
        <p:spPr bwMode="auto">
          <a:xfrm>
            <a:off x="2395538" y="4251325"/>
            <a:ext cx="928687"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r>
              <a:rPr lang="en-US" sz="1600" b="1">
                <a:latin typeface="Arial" charset="0"/>
              </a:rPr>
              <a:t>Applied</a:t>
            </a:r>
          </a:p>
        </p:txBody>
      </p:sp>
      <p:sp>
        <p:nvSpPr>
          <p:cNvPr id="11288" name="Rectangle 1068"/>
          <p:cNvSpPr>
            <a:spLocks noChangeArrowheads="1"/>
          </p:cNvSpPr>
          <p:nvPr/>
        </p:nvSpPr>
        <p:spPr bwMode="auto">
          <a:xfrm>
            <a:off x="896938" y="5626100"/>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Indirect</a:t>
            </a:r>
            <a:br>
              <a:rPr lang="en-US" sz="2000" b="1">
                <a:solidFill>
                  <a:srgbClr val="006600"/>
                </a:solidFill>
                <a:latin typeface="Arial" charset="0"/>
              </a:rPr>
            </a:br>
            <a:r>
              <a:rPr lang="en-US" sz="2000" b="1">
                <a:solidFill>
                  <a:srgbClr val="006600"/>
                </a:solidFill>
                <a:latin typeface="Arial" charset="0"/>
              </a:rPr>
              <a:t>Labor</a:t>
            </a:r>
          </a:p>
        </p:txBody>
      </p:sp>
      <p:sp>
        <p:nvSpPr>
          <p:cNvPr id="11289" name="Rectangle 1071"/>
          <p:cNvSpPr>
            <a:spLocks noChangeArrowheads="1"/>
          </p:cNvSpPr>
          <p:nvPr/>
        </p:nvSpPr>
        <p:spPr bwMode="auto">
          <a:xfrm>
            <a:off x="5253038" y="3506788"/>
            <a:ext cx="3733800" cy="711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400" b="1">
                <a:latin typeface="Arial" charset="0"/>
              </a:rPr>
              <a:t> Work in Process</a:t>
            </a:r>
            <a:br>
              <a:rPr lang="en-US" sz="2400" b="1">
                <a:latin typeface="Arial" charset="0"/>
              </a:rPr>
            </a:br>
            <a:r>
              <a:rPr lang="en-US" sz="2400" b="1">
                <a:latin typeface="Arial" charset="0"/>
              </a:rPr>
              <a:t>    </a:t>
            </a:r>
            <a:r>
              <a:rPr lang="en-US" sz="2400" b="1">
                <a:solidFill>
                  <a:srgbClr val="9900CC"/>
                </a:solidFill>
                <a:latin typeface="Arial" charset="0"/>
              </a:rPr>
              <a:t>Finishing</a:t>
            </a:r>
            <a:r>
              <a:rPr lang="en-US" sz="2400" b="1">
                <a:latin typeface="Arial" charset="0"/>
              </a:rPr>
              <a:t> Department</a:t>
            </a:r>
          </a:p>
        </p:txBody>
      </p:sp>
      <p:sp>
        <p:nvSpPr>
          <p:cNvPr id="11290" name="Rectangle 1072"/>
          <p:cNvSpPr>
            <a:spLocks noChangeArrowheads="1"/>
          </p:cNvSpPr>
          <p:nvPr/>
        </p:nvSpPr>
        <p:spPr bwMode="auto">
          <a:xfrm>
            <a:off x="5416550" y="990600"/>
            <a:ext cx="3429000" cy="711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400" b="1">
                <a:latin typeface="Arial" charset="0"/>
              </a:rPr>
              <a:t> Work in Process</a:t>
            </a:r>
            <a:r>
              <a:rPr lang="en-US" sz="2400" b="1">
                <a:solidFill>
                  <a:srgbClr val="9900CC"/>
                </a:solidFill>
                <a:latin typeface="Arial" charset="0"/>
              </a:rPr>
              <a:t/>
            </a:r>
            <a:br>
              <a:rPr lang="en-US" sz="2400" b="1">
                <a:solidFill>
                  <a:srgbClr val="9900CC"/>
                </a:solidFill>
                <a:latin typeface="Arial" charset="0"/>
              </a:rPr>
            </a:br>
            <a:r>
              <a:rPr lang="en-US" sz="2400" b="1">
                <a:solidFill>
                  <a:srgbClr val="9900CC"/>
                </a:solidFill>
                <a:latin typeface="Arial" charset="0"/>
              </a:rPr>
              <a:t>    Mixing</a:t>
            </a:r>
            <a:r>
              <a:rPr lang="en-US" sz="2400" b="1">
                <a:latin typeface="Arial" charset="0"/>
              </a:rPr>
              <a:t> Department</a:t>
            </a:r>
          </a:p>
        </p:txBody>
      </p:sp>
    </p:spTree>
    <p:extLst>
      <p:ext uri="{BB962C8B-B14F-4D97-AF65-F5344CB8AC3E}">
        <p14:creationId xmlns:p14="http://schemas.microsoft.com/office/powerpoint/2010/main" xmlns="" val="397376639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12014"/>
                                        </p:tgtEl>
                                        <p:attrNameLst>
                                          <p:attrName>style.visibility</p:attrName>
                                        </p:attrNameLst>
                                      </p:cBhvr>
                                      <p:to>
                                        <p:strVal val="visible"/>
                                      </p:to>
                                    </p:set>
                                    <p:animEffect transition="in" filter="wipe(left)">
                                      <p:cBhvr>
                                        <p:cTn id="7" dur="500"/>
                                        <p:tgtEl>
                                          <p:spTgt spid="2120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sp>
        <p:nvSpPr>
          <p:cNvPr id="134148" name="Rectangle 4"/>
          <p:cNvSpPr>
            <a:spLocks noChangeArrowheads="1"/>
          </p:cNvSpPr>
          <p:nvPr/>
        </p:nvSpPr>
        <p:spPr bwMode="auto">
          <a:xfrm>
            <a:off x="1409700" y="2652713"/>
            <a:ext cx="6324600" cy="2538412"/>
          </a:xfrm>
          <a:prstGeom prst="rect">
            <a:avLst/>
          </a:prstGeom>
          <a:solidFill>
            <a:schemeClr val="accent2"/>
          </a:solidFill>
          <a:ln w="12700">
            <a:solidFill>
              <a:schemeClr val="tx1"/>
            </a:solidFill>
            <a:miter lim="800000"/>
            <a:headEnd/>
            <a:tailEnd/>
          </a:ln>
          <a:effectLst>
            <a:outerShdw dist="35921" dir="2700000" algn="ctr" rotWithShape="0">
              <a:schemeClr val="tx1"/>
            </a:outerShdw>
          </a:effectLst>
        </p:spPr>
        <p:txBody>
          <a:bodyPr lIns="90488" tIns="44450" rIns="90488" bIns="44450">
            <a:spAutoFit/>
          </a:bodyPr>
          <a:lstStyle/>
          <a:p>
            <a:pPr algn="ctr">
              <a:spcBef>
                <a:spcPct val="50000"/>
              </a:spcBef>
              <a:defRPr/>
            </a:pPr>
            <a:r>
              <a:rPr lang="en-US" sz="3200">
                <a:solidFill>
                  <a:schemeClr val="bg1"/>
                </a:solidFill>
                <a:effectLst>
                  <a:outerShdw blurRad="38100" dist="38100" dir="2700000" algn="tl">
                    <a:srgbClr val="000000"/>
                  </a:outerShdw>
                </a:effectLst>
                <a:latin typeface="Arial" charset="0"/>
              </a:rPr>
              <a:t>Now, let’s transfer the partially completed goods from</a:t>
            </a:r>
            <a:br>
              <a:rPr lang="en-US" sz="3200">
                <a:solidFill>
                  <a:schemeClr val="bg1"/>
                </a:solidFill>
                <a:effectLst>
                  <a:outerShdw blurRad="38100" dist="38100" dir="2700000" algn="tl">
                    <a:srgbClr val="000000"/>
                  </a:outerShdw>
                </a:effectLst>
                <a:latin typeface="Arial" charset="0"/>
              </a:rPr>
            </a:br>
            <a:r>
              <a:rPr lang="en-US" sz="3200">
                <a:solidFill>
                  <a:schemeClr val="bg1"/>
                </a:solidFill>
                <a:effectLst>
                  <a:outerShdw blurRad="38100" dist="38100" dir="2700000" algn="tl">
                    <a:srgbClr val="000000"/>
                  </a:outerShdw>
                </a:effectLst>
                <a:latin typeface="Arial" charset="0"/>
              </a:rPr>
              <a:t>Mixing Department</a:t>
            </a:r>
            <a:br>
              <a:rPr lang="en-US" sz="3200">
                <a:solidFill>
                  <a:schemeClr val="bg1"/>
                </a:solidFill>
                <a:effectLst>
                  <a:outerShdw blurRad="38100" dist="38100" dir="2700000" algn="tl">
                    <a:srgbClr val="000000"/>
                  </a:outerShdw>
                </a:effectLst>
                <a:latin typeface="Arial" charset="0"/>
              </a:rPr>
            </a:br>
            <a:r>
              <a:rPr lang="en-US" sz="3200">
                <a:solidFill>
                  <a:srgbClr val="FFFF00"/>
                </a:solidFill>
                <a:effectLst>
                  <a:outerShdw blurRad="38100" dist="38100" dir="2700000" algn="tl">
                    <a:srgbClr val="000000"/>
                  </a:outerShdw>
                </a:effectLst>
                <a:latin typeface="Arial" charset="0"/>
              </a:rPr>
              <a:t>to</a:t>
            </a:r>
            <a:br>
              <a:rPr lang="en-US" sz="3200">
                <a:solidFill>
                  <a:srgbClr val="FFFF00"/>
                </a:solidFill>
                <a:effectLst>
                  <a:outerShdw blurRad="38100" dist="38100" dir="2700000" algn="tl">
                    <a:srgbClr val="000000"/>
                  </a:outerShdw>
                </a:effectLst>
                <a:latin typeface="Arial" charset="0"/>
              </a:rPr>
            </a:br>
            <a:r>
              <a:rPr lang="en-US" sz="3200">
                <a:solidFill>
                  <a:schemeClr val="bg1"/>
                </a:solidFill>
                <a:effectLst>
                  <a:outerShdw blurRad="38100" dist="38100" dir="2700000" algn="tl">
                    <a:srgbClr val="000000"/>
                  </a:outerShdw>
                </a:effectLst>
                <a:latin typeface="Arial" charset="0"/>
              </a:rPr>
              <a:t>Finishing Department.</a:t>
            </a:r>
          </a:p>
        </p:txBody>
      </p:sp>
    </p:spTree>
    <p:extLst>
      <p:ext uri="{BB962C8B-B14F-4D97-AF65-F5344CB8AC3E}">
        <p14:creationId xmlns:p14="http://schemas.microsoft.com/office/powerpoint/2010/main" xmlns="" val="204732653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2"/>
          <p:cNvSpPr>
            <a:spLocks noChangeShapeType="1"/>
          </p:cNvSpPr>
          <p:nvPr/>
        </p:nvSpPr>
        <p:spPr bwMode="auto">
          <a:xfrm>
            <a:off x="5699125" y="2660650"/>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315" name="Line 3"/>
          <p:cNvSpPr>
            <a:spLocks noChangeShapeType="1"/>
          </p:cNvSpPr>
          <p:nvPr/>
        </p:nvSpPr>
        <p:spPr bwMode="auto">
          <a:xfrm>
            <a:off x="2668588" y="2644775"/>
            <a:ext cx="0" cy="2003425"/>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316" name="Line 4"/>
          <p:cNvSpPr>
            <a:spLocks noChangeShapeType="1"/>
          </p:cNvSpPr>
          <p:nvPr/>
        </p:nvSpPr>
        <p:spPr bwMode="auto">
          <a:xfrm>
            <a:off x="1309688" y="2632075"/>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317" name="Rectangle 5"/>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sp>
        <p:nvSpPr>
          <p:cNvPr id="13318" name="Rectangle 9"/>
          <p:cNvSpPr>
            <a:spLocks noChangeArrowheads="1"/>
          </p:cNvSpPr>
          <p:nvPr/>
        </p:nvSpPr>
        <p:spPr bwMode="auto">
          <a:xfrm>
            <a:off x="1069975" y="2633663"/>
            <a:ext cx="16732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p>
        </p:txBody>
      </p:sp>
      <p:sp>
        <p:nvSpPr>
          <p:cNvPr id="13319" name="Rectangle 10"/>
          <p:cNvSpPr>
            <a:spLocks noChangeArrowheads="1"/>
          </p:cNvSpPr>
          <p:nvPr/>
        </p:nvSpPr>
        <p:spPr bwMode="auto">
          <a:xfrm>
            <a:off x="1216025" y="3243263"/>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a:t>
            </a:r>
            <a:br>
              <a:rPr lang="en-US" sz="2000" b="1">
                <a:solidFill>
                  <a:schemeClr val="accent2"/>
                </a:solidFill>
                <a:latin typeface="Arial" charset="0"/>
              </a:rPr>
            </a:br>
            <a:r>
              <a:rPr lang="en-US" sz="2000" b="1">
                <a:solidFill>
                  <a:schemeClr val="accent2"/>
                </a:solidFill>
                <a:latin typeface="Arial" charset="0"/>
              </a:rPr>
              <a:t> Labor</a:t>
            </a:r>
          </a:p>
        </p:txBody>
      </p:sp>
      <p:sp>
        <p:nvSpPr>
          <p:cNvPr id="13320" name="Rectangle 11"/>
          <p:cNvSpPr>
            <a:spLocks noChangeArrowheads="1"/>
          </p:cNvSpPr>
          <p:nvPr/>
        </p:nvSpPr>
        <p:spPr bwMode="auto">
          <a:xfrm>
            <a:off x="1174750" y="3832225"/>
            <a:ext cx="15271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9900CC"/>
                </a:solidFill>
                <a:latin typeface="Arial" charset="0"/>
              </a:rPr>
              <a:t>Applied</a:t>
            </a:r>
            <a:br>
              <a:rPr lang="en-US" sz="2000" b="1">
                <a:solidFill>
                  <a:srgbClr val="9900CC"/>
                </a:solidFill>
                <a:latin typeface="Arial" charset="0"/>
              </a:rPr>
            </a:br>
            <a:r>
              <a:rPr lang="en-US" sz="2000" b="1">
                <a:solidFill>
                  <a:srgbClr val="9900CC"/>
                </a:solidFill>
                <a:latin typeface="Arial" charset="0"/>
              </a:rPr>
              <a:t>Overhead</a:t>
            </a:r>
          </a:p>
        </p:txBody>
      </p:sp>
      <p:sp>
        <p:nvSpPr>
          <p:cNvPr id="13321" name="Rectangle 12"/>
          <p:cNvSpPr>
            <a:spLocks noChangeArrowheads="1"/>
          </p:cNvSpPr>
          <p:nvPr/>
        </p:nvSpPr>
        <p:spPr bwMode="auto">
          <a:xfrm>
            <a:off x="5535613" y="2711450"/>
            <a:ext cx="16732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p>
        </p:txBody>
      </p:sp>
      <p:sp>
        <p:nvSpPr>
          <p:cNvPr id="13322" name="Rectangle 13"/>
          <p:cNvSpPr>
            <a:spLocks noChangeArrowheads="1"/>
          </p:cNvSpPr>
          <p:nvPr/>
        </p:nvSpPr>
        <p:spPr bwMode="auto">
          <a:xfrm>
            <a:off x="5681663" y="3321050"/>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a:t>
            </a:r>
            <a:br>
              <a:rPr lang="en-US" sz="2000" b="1">
                <a:solidFill>
                  <a:schemeClr val="accent2"/>
                </a:solidFill>
                <a:latin typeface="Arial" charset="0"/>
              </a:rPr>
            </a:br>
            <a:r>
              <a:rPr lang="en-US" sz="2000" b="1">
                <a:solidFill>
                  <a:schemeClr val="accent2"/>
                </a:solidFill>
                <a:latin typeface="Arial" charset="0"/>
              </a:rPr>
              <a:t> Labor</a:t>
            </a:r>
          </a:p>
        </p:txBody>
      </p:sp>
      <p:sp>
        <p:nvSpPr>
          <p:cNvPr id="13323" name="Rectangle 14"/>
          <p:cNvSpPr>
            <a:spLocks noChangeArrowheads="1"/>
          </p:cNvSpPr>
          <p:nvPr/>
        </p:nvSpPr>
        <p:spPr bwMode="auto">
          <a:xfrm>
            <a:off x="5640388" y="3910013"/>
            <a:ext cx="15271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9900CC"/>
                </a:solidFill>
                <a:latin typeface="Arial" charset="0"/>
              </a:rPr>
              <a:t>Applied</a:t>
            </a:r>
            <a:br>
              <a:rPr lang="en-US" sz="2000" b="1">
                <a:solidFill>
                  <a:srgbClr val="9900CC"/>
                </a:solidFill>
                <a:latin typeface="Arial" charset="0"/>
              </a:rPr>
            </a:br>
            <a:r>
              <a:rPr lang="en-US" sz="2000" b="1">
                <a:solidFill>
                  <a:srgbClr val="9900CC"/>
                </a:solidFill>
                <a:latin typeface="Arial" charset="0"/>
              </a:rPr>
              <a:t>Overhead</a:t>
            </a:r>
          </a:p>
        </p:txBody>
      </p:sp>
      <p:sp>
        <p:nvSpPr>
          <p:cNvPr id="13324" name="Line 15"/>
          <p:cNvSpPr>
            <a:spLocks noChangeShapeType="1"/>
          </p:cNvSpPr>
          <p:nvPr/>
        </p:nvSpPr>
        <p:spPr bwMode="auto">
          <a:xfrm>
            <a:off x="7134225" y="2673350"/>
            <a:ext cx="0" cy="266065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135191" name="Group 23"/>
          <p:cNvGrpSpPr>
            <a:grpSpLocks/>
          </p:cNvGrpSpPr>
          <p:nvPr/>
        </p:nvGrpSpPr>
        <p:grpSpPr bwMode="auto">
          <a:xfrm>
            <a:off x="2593975" y="2667000"/>
            <a:ext cx="4641850" cy="2549525"/>
            <a:chOff x="1634" y="1680"/>
            <a:chExt cx="2924" cy="1606"/>
          </a:xfrm>
        </p:grpSpPr>
        <p:sp>
          <p:nvSpPr>
            <p:cNvPr id="13328" name="Rectangle 16"/>
            <p:cNvSpPr>
              <a:spLocks noChangeArrowheads="1"/>
            </p:cNvSpPr>
            <p:nvPr/>
          </p:nvSpPr>
          <p:spPr bwMode="auto">
            <a:xfrm>
              <a:off x="1634" y="1680"/>
              <a:ext cx="1150"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663300"/>
                  </a:solidFill>
                  <a:latin typeface="Arial" charset="0"/>
                </a:rPr>
                <a:t>Transferred</a:t>
              </a:r>
              <a:br>
                <a:rPr lang="en-US" sz="2000" b="1">
                  <a:solidFill>
                    <a:srgbClr val="663300"/>
                  </a:solidFill>
                  <a:latin typeface="Arial" charset="0"/>
                </a:rPr>
              </a:br>
              <a:r>
                <a:rPr lang="en-US" sz="2000" b="1">
                  <a:solidFill>
                    <a:srgbClr val="663300"/>
                  </a:solidFill>
                  <a:latin typeface="Arial" charset="0"/>
                </a:rPr>
                <a:t> to Finishing</a:t>
              </a:r>
            </a:p>
          </p:txBody>
        </p:sp>
        <p:sp>
          <p:nvSpPr>
            <p:cNvPr id="13329" name="Rectangle 21"/>
            <p:cNvSpPr>
              <a:spLocks noChangeArrowheads="1"/>
            </p:cNvSpPr>
            <p:nvPr/>
          </p:nvSpPr>
          <p:spPr bwMode="auto">
            <a:xfrm>
              <a:off x="3408" y="2846"/>
              <a:ext cx="1150" cy="44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663300"/>
                  </a:solidFill>
                  <a:latin typeface="Arial" charset="0"/>
                </a:rPr>
                <a:t>Transferred</a:t>
              </a:r>
              <a:br>
                <a:rPr lang="en-US" sz="2000" b="1">
                  <a:solidFill>
                    <a:srgbClr val="663300"/>
                  </a:solidFill>
                  <a:latin typeface="Arial" charset="0"/>
                </a:rPr>
              </a:br>
              <a:r>
                <a:rPr lang="en-US" sz="2000" b="1">
                  <a:solidFill>
                    <a:srgbClr val="663300"/>
                  </a:solidFill>
                  <a:latin typeface="Arial" charset="0"/>
                </a:rPr>
                <a:t> from Mixing</a:t>
              </a:r>
            </a:p>
          </p:txBody>
        </p:sp>
        <p:cxnSp>
          <p:nvCxnSpPr>
            <p:cNvPr id="13330" name="AutoShape 22"/>
            <p:cNvCxnSpPr>
              <a:cxnSpLocks noChangeShapeType="1"/>
              <a:stCxn id="13328" idx="3"/>
              <a:endCxn id="13329" idx="1"/>
            </p:cNvCxnSpPr>
            <p:nvPr/>
          </p:nvCxnSpPr>
          <p:spPr bwMode="auto">
            <a:xfrm>
              <a:off x="2784" y="1900"/>
              <a:ext cx="624" cy="1166"/>
            </a:xfrm>
            <a:prstGeom prst="bentConnector3">
              <a:avLst>
                <a:gd name="adj1" fmla="val 50000"/>
              </a:avLst>
            </a:prstGeom>
            <a:noFill/>
            <a:ln w="38100">
              <a:solidFill>
                <a:srgbClr val="663300"/>
              </a:solidFill>
              <a:miter lim="800000"/>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grpSp>
      <p:sp>
        <p:nvSpPr>
          <p:cNvPr id="13326" name="Rectangle 24"/>
          <p:cNvSpPr>
            <a:spLocks noChangeArrowheads="1"/>
          </p:cNvSpPr>
          <p:nvPr/>
        </p:nvSpPr>
        <p:spPr bwMode="auto">
          <a:xfrm>
            <a:off x="5130800" y="2057400"/>
            <a:ext cx="3733800" cy="606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000" b="1">
                <a:latin typeface="Arial" charset="0"/>
              </a:rPr>
              <a:t> Work in Process</a:t>
            </a:r>
            <a:br>
              <a:rPr lang="en-US" sz="2000" b="1">
                <a:latin typeface="Arial" charset="0"/>
              </a:rPr>
            </a:br>
            <a:r>
              <a:rPr lang="en-US" sz="2000" b="1">
                <a:latin typeface="Arial" charset="0"/>
              </a:rPr>
              <a:t>    </a:t>
            </a:r>
            <a:r>
              <a:rPr lang="en-US" sz="2000" b="1">
                <a:solidFill>
                  <a:srgbClr val="9900CC"/>
                </a:solidFill>
                <a:latin typeface="Arial" charset="0"/>
              </a:rPr>
              <a:t>Finishing</a:t>
            </a:r>
            <a:r>
              <a:rPr lang="en-US" sz="2000" b="1">
                <a:latin typeface="Arial" charset="0"/>
              </a:rPr>
              <a:t> Department</a:t>
            </a:r>
          </a:p>
        </p:txBody>
      </p:sp>
      <p:sp>
        <p:nvSpPr>
          <p:cNvPr id="13327" name="Rectangle 25"/>
          <p:cNvSpPr>
            <a:spLocks noChangeArrowheads="1"/>
          </p:cNvSpPr>
          <p:nvPr/>
        </p:nvSpPr>
        <p:spPr bwMode="auto">
          <a:xfrm>
            <a:off x="898525" y="2062163"/>
            <a:ext cx="3429000" cy="606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000" b="1">
                <a:latin typeface="Arial" charset="0"/>
              </a:rPr>
              <a:t>   Work in Process</a:t>
            </a:r>
            <a:r>
              <a:rPr lang="en-US" sz="2000" b="1">
                <a:solidFill>
                  <a:srgbClr val="9900CC"/>
                </a:solidFill>
                <a:latin typeface="Arial" charset="0"/>
              </a:rPr>
              <a:t/>
            </a:r>
            <a:br>
              <a:rPr lang="en-US" sz="2000" b="1">
                <a:solidFill>
                  <a:srgbClr val="9900CC"/>
                </a:solidFill>
                <a:latin typeface="Arial" charset="0"/>
              </a:rPr>
            </a:br>
            <a:r>
              <a:rPr lang="en-US" sz="2000" b="1">
                <a:solidFill>
                  <a:srgbClr val="9900CC"/>
                </a:solidFill>
                <a:latin typeface="Arial" charset="0"/>
              </a:rPr>
              <a:t>    Mixing</a:t>
            </a:r>
            <a:r>
              <a:rPr lang="en-US" sz="2000" b="1">
                <a:latin typeface="Arial" charset="0"/>
              </a:rPr>
              <a:t> Department</a:t>
            </a:r>
          </a:p>
        </p:txBody>
      </p:sp>
    </p:spTree>
    <p:extLst>
      <p:ext uri="{BB962C8B-B14F-4D97-AF65-F5344CB8AC3E}">
        <p14:creationId xmlns:p14="http://schemas.microsoft.com/office/powerpoint/2010/main" xmlns="" val="1460845034"/>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35191"/>
                                        </p:tgtEl>
                                        <p:attrNameLst>
                                          <p:attrName>style.visibility</p:attrName>
                                        </p:attrNameLst>
                                      </p:cBhvr>
                                      <p:to>
                                        <p:strVal val="visible"/>
                                      </p:to>
                                    </p:set>
                                    <p:animEffect transition="in" filter="strips(downRight)">
                                      <p:cBhvr>
                                        <p:cTn id="7" dur="500"/>
                                        <p:tgtEl>
                                          <p:spTgt spid="135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sp>
        <p:nvSpPr>
          <p:cNvPr id="137220" name="Rectangle 4"/>
          <p:cNvSpPr>
            <a:spLocks noChangeArrowheads="1"/>
          </p:cNvSpPr>
          <p:nvPr/>
        </p:nvSpPr>
        <p:spPr bwMode="auto">
          <a:xfrm>
            <a:off x="1295400" y="2590800"/>
            <a:ext cx="6705600" cy="920765"/>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spAutoFit/>
          </a:bodyPr>
          <a:lstStyle/>
          <a:p>
            <a:pPr algn="ctr">
              <a:spcBef>
                <a:spcPct val="50000"/>
              </a:spcBef>
              <a:defRPr/>
            </a:pPr>
            <a:r>
              <a:rPr lang="en-US" b="1" dirty="0">
                <a:solidFill>
                  <a:sysClr val="windowText" lastClr="000000"/>
                </a:solidFill>
                <a:latin typeface="Arial" charset="0"/>
              </a:rPr>
              <a:t>The goods have been completed in the Finishing Department and will be transferred to Finished Goods Inventory when they are ready to be sold.</a:t>
            </a:r>
          </a:p>
        </p:txBody>
      </p:sp>
    </p:spTree>
    <p:extLst>
      <p:ext uri="{BB962C8B-B14F-4D97-AF65-F5344CB8AC3E}">
        <p14:creationId xmlns:p14="http://schemas.microsoft.com/office/powerpoint/2010/main" xmlns="" val="414126681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5932488" y="1919288"/>
            <a:ext cx="25876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000" b="1">
                <a:latin typeface="Arial" charset="0"/>
              </a:rPr>
              <a:t>Finished Goods</a:t>
            </a:r>
          </a:p>
        </p:txBody>
      </p:sp>
      <p:sp>
        <p:nvSpPr>
          <p:cNvPr id="15363" name="Line 3"/>
          <p:cNvSpPr>
            <a:spLocks noChangeShapeType="1"/>
          </p:cNvSpPr>
          <p:nvPr/>
        </p:nvSpPr>
        <p:spPr bwMode="auto">
          <a:xfrm>
            <a:off x="3276600" y="4813300"/>
            <a:ext cx="3175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4" name="Line 4"/>
          <p:cNvSpPr>
            <a:spLocks noChangeShapeType="1"/>
          </p:cNvSpPr>
          <p:nvPr/>
        </p:nvSpPr>
        <p:spPr bwMode="auto">
          <a:xfrm>
            <a:off x="4864100" y="4826000"/>
            <a:ext cx="0" cy="14224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5" name="Rectangle 5"/>
          <p:cNvSpPr>
            <a:spLocks noChangeArrowheads="1"/>
          </p:cNvSpPr>
          <p:nvPr/>
        </p:nvSpPr>
        <p:spPr bwMode="auto">
          <a:xfrm>
            <a:off x="3251200" y="4376738"/>
            <a:ext cx="3197225" cy="3937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000" b="1">
                <a:latin typeface="Arial" charset="0"/>
              </a:rPr>
              <a:t> Cost of Goods Sold</a:t>
            </a:r>
          </a:p>
        </p:txBody>
      </p:sp>
      <p:sp>
        <p:nvSpPr>
          <p:cNvPr id="15366" name="Line 6"/>
          <p:cNvSpPr>
            <a:spLocks noChangeShapeType="1"/>
          </p:cNvSpPr>
          <p:nvPr/>
        </p:nvSpPr>
        <p:spPr bwMode="auto">
          <a:xfrm>
            <a:off x="5715000" y="2298700"/>
            <a:ext cx="279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7" name="Line 7"/>
          <p:cNvSpPr>
            <a:spLocks noChangeShapeType="1"/>
          </p:cNvSpPr>
          <p:nvPr/>
        </p:nvSpPr>
        <p:spPr bwMode="auto">
          <a:xfrm>
            <a:off x="7073900" y="2311400"/>
            <a:ext cx="0" cy="14224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8" name="Line 8"/>
          <p:cNvSpPr>
            <a:spLocks noChangeShapeType="1"/>
          </p:cNvSpPr>
          <p:nvPr/>
        </p:nvSpPr>
        <p:spPr bwMode="auto">
          <a:xfrm>
            <a:off x="990600" y="2298700"/>
            <a:ext cx="2870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9" name="Line 9"/>
          <p:cNvSpPr>
            <a:spLocks noChangeShapeType="1"/>
          </p:cNvSpPr>
          <p:nvPr/>
        </p:nvSpPr>
        <p:spPr bwMode="auto">
          <a:xfrm>
            <a:off x="2425700" y="2311400"/>
            <a:ext cx="0" cy="24257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70" name="Rectangle 10"/>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sp>
        <p:nvSpPr>
          <p:cNvPr id="15371" name="Rectangle 15"/>
          <p:cNvSpPr>
            <a:spLocks noChangeArrowheads="1"/>
          </p:cNvSpPr>
          <p:nvPr/>
        </p:nvSpPr>
        <p:spPr bwMode="auto">
          <a:xfrm>
            <a:off x="750888" y="2314575"/>
            <a:ext cx="1673225" cy="698500"/>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FF0000"/>
                </a:solidFill>
                <a:latin typeface="Arial" charset="0"/>
              </a:rPr>
              <a:t>Direct</a:t>
            </a:r>
            <a:br>
              <a:rPr lang="en-US" sz="2000" b="1">
                <a:solidFill>
                  <a:srgbClr val="FF0000"/>
                </a:solidFill>
                <a:latin typeface="Arial" charset="0"/>
              </a:rPr>
            </a:br>
            <a:r>
              <a:rPr lang="en-US" sz="2000" b="1">
                <a:solidFill>
                  <a:srgbClr val="FF0000"/>
                </a:solidFill>
                <a:latin typeface="Arial" charset="0"/>
              </a:rPr>
              <a:t> Material</a:t>
            </a:r>
          </a:p>
        </p:txBody>
      </p:sp>
      <p:sp>
        <p:nvSpPr>
          <p:cNvPr id="15372" name="Rectangle 16"/>
          <p:cNvSpPr>
            <a:spLocks noChangeArrowheads="1"/>
          </p:cNvSpPr>
          <p:nvPr/>
        </p:nvSpPr>
        <p:spPr bwMode="auto">
          <a:xfrm>
            <a:off x="896938" y="2924175"/>
            <a:ext cx="13684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Direct</a:t>
            </a:r>
            <a:br>
              <a:rPr lang="en-US" sz="2000" b="1">
                <a:solidFill>
                  <a:schemeClr val="accent2"/>
                </a:solidFill>
                <a:latin typeface="Arial" charset="0"/>
              </a:rPr>
            </a:br>
            <a:r>
              <a:rPr lang="en-US" sz="2000" b="1">
                <a:solidFill>
                  <a:schemeClr val="accent2"/>
                </a:solidFill>
                <a:latin typeface="Arial" charset="0"/>
              </a:rPr>
              <a:t> Labor</a:t>
            </a:r>
          </a:p>
        </p:txBody>
      </p:sp>
      <p:sp>
        <p:nvSpPr>
          <p:cNvPr id="15373" name="Rectangle 17"/>
          <p:cNvSpPr>
            <a:spLocks noChangeArrowheads="1"/>
          </p:cNvSpPr>
          <p:nvPr/>
        </p:nvSpPr>
        <p:spPr bwMode="auto">
          <a:xfrm>
            <a:off x="855663" y="3513138"/>
            <a:ext cx="152717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9900CC"/>
                </a:solidFill>
                <a:latin typeface="Arial" charset="0"/>
              </a:rPr>
              <a:t>Applied</a:t>
            </a:r>
            <a:br>
              <a:rPr lang="en-US" sz="2000" b="1">
                <a:solidFill>
                  <a:srgbClr val="9900CC"/>
                </a:solidFill>
                <a:latin typeface="Arial" charset="0"/>
              </a:rPr>
            </a:br>
            <a:r>
              <a:rPr lang="en-US" sz="2000" b="1">
                <a:solidFill>
                  <a:srgbClr val="9900CC"/>
                </a:solidFill>
                <a:latin typeface="Arial" charset="0"/>
              </a:rPr>
              <a:t>Overhead</a:t>
            </a:r>
          </a:p>
        </p:txBody>
      </p:sp>
      <p:sp>
        <p:nvSpPr>
          <p:cNvPr id="15374" name="Rectangle 18"/>
          <p:cNvSpPr>
            <a:spLocks noChangeArrowheads="1"/>
          </p:cNvSpPr>
          <p:nvPr/>
        </p:nvSpPr>
        <p:spPr bwMode="auto">
          <a:xfrm>
            <a:off x="654050" y="4076700"/>
            <a:ext cx="18256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663300"/>
                </a:solidFill>
                <a:latin typeface="Arial" charset="0"/>
              </a:rPr>
              <a:t>Transferred</a:t>
            </a:r>
            <a:br>
              <a:rPr lang="en-US" sz="2000" b="1">
                <a:solidFill>
                  <a:srgbClr val="663300"/>
                </a:solidFill>
                <a:latin typeface="Arial" charset="0"/>
              </a:rPr>
            </a:br>
            <a:r>
              <a:rPr lang="en-US" sz="2000" b="1">
                <a:solidFill>
                  <a:srgbClr val="663300"/>
                </a:solidFill>
                <a:latin typeface="Arial" charset="0"/>
              </a:rPr>
              <a:t> from Dept. A</a:t>
            </a:r>
          </a:p>
        </p:txBody>
      </p:sp>
      <p:grpSp>
        <p:nvGrpSpPr>
          <p:cNvPr id="213021" name="Group 29"/>
          <p:cNvGrpSpPr>
            <a:grpSpLocks/>
          </p:cNvGrpSpPr>
          <p:nvPr/>
        </p:nvGrpSpPr>
        <p:grpSpPr bwMode="auto">
          <a:xfrm>
            <a:off x="2946400" y="2376488"/>
            <a:ext cx="5740400" cy="3517900"/>
            <a:chOff x="1856" y="1497"/>
            <a:chExt cx="3616" cy="2216"/>
          </a:xfrm>
        </p:grpSpPr>
        <p:sp>
          <p:nvSpPr>
            <p:cNvPr id="15381" name="Rectangle 19"/>
            <p:cNvSpPr>
              <a:spLocks noChangeArrowheads="1"/>
            </p:cNvSpPr>
            <p:nvPr/>
          </p:nvSpPr>
          <p:spPr bwMode="auto">
            <a:xfrm>
              <a:off x="2201" y="3081"/>
              <a:ext cx="814" cy="6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Cost of</a:t>
              </a:r>
              <a:br>
                <a:rPr lang="en-US" sz="2000" b="1">
                  <a:solidFill>
                    <a:srgbClr val="006600"/>
                  </a:solidFill>
                  <a:latin typeface="Arial" charset="0"/>
                </a:rPr>
              </a:br>
              <a:r>
                <a:rPr lang="en-US" sz="2000" b="1">
                  <a:solidFill>
                    <a:srgbClr val="006600"/>
                  </a:solidFill>
                  <a:latin typeface="Arial" charset="0"/>
                </a:rPr>
                <a:t> Goods</a:t>
              </a:r>
              <a:br>
                <a:rPr lang="en-US" sz="2000" b="1">
                  <a:solidFill>
                    <a:srgbClr val="006600"/>
                  </a:solidFill>
                  <a:latin typeface="Arial" charset="0"/>
                </a:rPr>
              </a:br>
              <a:r>
                <a:rPr lang="en-US" sz="2000" b="1">
                  <a:solidFill>
                    <a:srgbClr val="006600"/>
                  </a:solidFill>
                  <a:latin typeface="Arial" charset="0"/>
                </a:rPr>
                <a:t>Sold </a:t>
              </a:r>
            </a:p>
          </p:txBody>
        </p:sp>
        <p:sp>
          <p:nvSpPr>
            <p:cNvPr id="15382" name="Rectangle 20"/>
            <p:cNvSpPr>
              <a:spLocks noChangeArrowheads="1"/>
            </p:cNvSpPr>
            <p:nvPr/>
          </p:nvSpPr>
          <p:spPr bwMode="auto">
            <a:xfrm>
              <a:off x="4457" y="1497"/>
              <a:ext cx="814" cy="6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rgbClr val="006600"/>
                  </a:solidFill>
                  <a:latin typeface="Arial" charset="0"/>
                </a:rPr>
                <a:t>Cost of</a:t>
              </a:r>
              <a:br>
                <a:rPr lang="en-US" sz="2000" b="1">
                  <a:solidFill>
                    <a:srgbClr val="006600"/>
                  </a:solidFill>
                  <a:latin typeface="Arial" charset="0"/>
                </a:rPr>
              </a:br>
              <a:r>
                <a:rPr lang="en-US" sz="2000" b="1">
                  <a:solidFill>
                    <a:srgbClr val="006600"/>
                  </a:solidFill>
                  <a:latin typeface="Arial" charset="0"/>
                </a:rPr>
                <a:t> Goods</a:t>
              </a:r>
              <a:br>
                <a:rPr lang="en-US" sz="2000" b="1">
                  <a:solidFill>
                    <a:srgbClr val="006600"/>
                  </a:solidFill>
                  <a:latin typeface="Arial" charset="0"/>
                </a:rPr>
              </a:br>
              <a:r>
                <a:rPr lang="en-US" sz="2000" b="1">
                  <a:solidFill>
                    <a:srgbClr val="006600"/>
                  </a:solidFill>
                  <a:latin typeface="Arial" charset="0"/>
                </a:rPr>
                <a:t>Sold </a:t>
              </a:r>
            </a:p>
          </p:txBody>
        </p:sp>
        <p:sp>
          <p:nvSpPr>
            <p:cNvPr id="15383" name="Line 21"/>
            <p:cNvSpPr>
              <a:spLocks noChangeShapeType="1"/>
            </p:cNvSpPr>
            <p:nvPr/>
          </p:nvSpPr>
          <p:spPr bwMode="auto">
            <a:xfrm>
              <a:off x="5462" y="1840"/>
              <a:ext cx="0" cy="800"/>
            </a:xfrm>
            <a:prstGeom prst="line">
              <a:avLst/>
            </a:prstGeom>
            <a:noFill/>
            <a:ln w="38100">
              <a:solidFill>
                <a:srgbClr val="0066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5384" name="Line 22"/>
            <p:cNvSpPr>
              <a:spLocks noChangeShapeType="1"/>
            </p:cNvSpPr>
            <p:nvPr/>
          </p:nvSpPr>
          <p:spPr bwMode="auto">
            <a:xfrm flipH="1">
              <a:off x="1856" y="2648"/>
              <a:ext cx="3616" cy="0"/>
            </a:xfrm>
            <a:prstGeom prst="line">
              <a:avLst/>
            </a:prstGeom>
            <a:noFill/>
            <a:ln w="38100">
              <a:solidFill>
                <a:srgbClr val="0066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5385" name="Line 23"/>
            <p:cNvSpPr>
              <a:spLocks noChangeShapeType="1"/>
            </p:cNvSpPr>
            <p:nvPr/>
          </p:nvSpPr>
          <p:spPr bwMode="auto">
            <a:xfrm>
              <a:off x="1864" y="2656"/>
              <a:ext cx="0" cy="704"/>
            </a:xfrm>
            <a:prstGeom prst="line">
              <a:avLst/>
            </a:prstGeom>
            <a:noFill/>
            <a:ln w="38100">
              <a:solidFill>
                <a:srgbClr val="0066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5386" name="Line 24"/>
            <p:cNvSpPr>
              <a:spLocks noChangeShapeType="1"/>
            </p:cNvSpPr>
            <p:nvPr/>
          </p:nvSpPr>
          <p:spPr bwMode="auto">
            <a:xfrm>
              <a:off x="1858" y="3362"/>
              <a:ext cx="384" cy="0"/>
            </a:xfrm>
            <a:prstGeom prst="line">
              <a:avLst/>
            </a:prstGeom>
            <a:noFill/>
            <a:ln w="38100">
              <a:solidFill>
                <a:srgbClr val="0066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5387" name="Line 25"/>
            <p:cNvSpPr>
              <a:spLocks noChangeShapeType="1"/>
            </p:cNvSpPr>
            <p:nvPr/>
          </p:nvSpPr>
          <p:spPr bwMode="auto">
            <a:xfrm flipH="1">
              <a:off x="5180" y="1843"/>
              <a:ext cx="288" cy="0"/>
            </a:xfrm>
            <a:prstGeom prst="line">
              <a:avLst/>
            </a:prstGeom>
            <a:noFill/>
            <a:ln w="38100">
              <a:solidFill>
                <a:srgbClr val="006600"/>
              </a:solidFill>
              <a:round/>
              <a:headEnd/>
              <a:tailEn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13020" name="Group 28"/>
          <p:cNvGrpSpPr>
            <a:grpSpLocks/>
          </p:cNvGrpSpPr>
          <p:nvPr/>
        </p:nvGrpSpPr>
        <p:grpSpPr bwMode="auto">
          <a:xfrm>
            <a:off x="2378075" y="2376488"/>
            <a:ext cx="4846638" cy="1003300"/>
            <a:chOff x="1498" y="1497"/>
            <a:chExt cx="3053" cy="632"/>
          </a:xfrm>
        </p:grpSpPr>
        <p:sp>
          <p:nvSpPr>
            <p:cNvPr id="15378" name="Rectangle 12"/>
            <p:cNvSpPr>
              <a:spLocks noChangeArrowheads="1"/>
            </p:cNvSpPr>
            <p:nvPr/>
          </p:nvSpPr>
          <p:spPr bwMode="auto">
            <a:xfrm>
              <a:off x="3256" y="1497"/>
              <a:ext cx="1295" cy="6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Cost of</a:t>
              </a:r>
              <a:br>
                <a:rPr lang="en-US" sz="2000" b="1">
                  <a:solidFill>
                    <a:schemeClr val="accent2"/>
                  </a:solidFill>
                  <a:latin typeface="Arial" charset="0"/>
                </a:rPr>
              </a:br>
              <a:r>
                <a:rPr lang="en-US" sz="2000" b="1">
                  <a:solidFill>
                    <a:schemeClr val="accent2"/>
                  </a:solidFill>
                  <a:latin typeface="Arial" charset="0"/>
                </a:rPr>
                <a:t> Goods</a:t>
              </a:r>
              <a:br>
                <a:rPr lang="en-US" sz="2000" b="1">
                  <a:solidFill>
                    <a:schemeClr val="accent2"/>
                  </a:solidFill>
                  <a:latin typeface="Arial" charset="0"/>
                </a:rPr>
              </a:br>
              <a:r>
                <a:rPr lang="en-US" sz="2000" b="1">
                  <a:solidFill>
                    <a:schemeClr val="accent2"/>
                  </a:solidFill>
                  <a:latin typeface="Arial" charset="0"/>
                </a:rPr>
                <a:t>Manufactured </a:t>
              </a:r>
            </a:p>
          </p:txBody>
        </p:sp>
        <p:sp>
          <p:nvSpPr>
            <p:cNvPr id="15379" name="Rectangle 13"/>
            <p:cNvSpPr>
              <a:spLocks noChangeArrowheads="1"/>
            </p:cNvSpPr>
            <p:nvPr/>
          </p:nvSpPr>
          <p:spPr bwMode="auto">
            <a:xfrm>
              <a:off x="1498" y="1497"/>
              <a:ext cx="1199" cy="6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000" b="1">
                  <a:solidFill>
                    <a:schemeClr val="accent2"/>
                  </a:solidFill>
                  <a:latin typeface="Arial" charset="0"/>
                </a:rPr>
                <a:t>Cost of</a:t>
              </a:r>
              <a:br>
                <a:rPr lang="en-US" sz="2000" b="1">
                  <a:solidFill>
                    <a:schemeClr val="accent2"/>
                  </a:solidFill>
                  <a:latin typeface="Arial" charset="0"/>
                </a:rPr>
              </a:br>
              <a:r>
                <a:rPr lang="en-US" sz="2000" b="1">
                  <a:solidFill>
                    <a:schemeClr val="accent2"/>
                  </a:solidFill>
                  <a:latin typeface="Arial" charset="0"/>
                </a:rPr>
                <a:t> Goods Manufactured</a:t>
              </a:r>
            </a:p>
          </p:txBody>
        </p:sp>
        <p:sp>
          <p:nvSpPr>
            <p:cNvPr id="15380" name="Line 26"/>
            <p:cNvSpPr>
              <a:spLocks noChangeShapeType="1"/>
            </p:cNvSpPr>
            <p:nvPr/>
          </p:nvSpPr>
          <p:spPr bwMode="auto">
            <a:xfrm>
              <a:off x="2488" y="1784"/>
              <a:ext cx="1008" cy="0"/>
            </a:xfrm>
            <a:prstGeom prst="line">
              <a:avLst/>
            </a:prstGeom>
            <a:noFill/>
            <a:ln w="38100">
              <a:solidFill>
                <a:schemeClr val="accent2"/>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sp>
        <p:nvSpPr>
          <p:cNvPr id="15377" name="Rectangle 27"/>
          <p:cNvSpPr>
            <a:spLocks noChangeArrowheads="1"/>
          </p:cNvSpPr>
          <p:nvPr/>
        </p:nvSpPr>
        <p:spPr bwMode="auto">
          <a:xfrm>
            <a:off x="381000" y="1728788"/>
            <a:ext cx="3733800" cy="606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85000"/>
              </a:lnSpc>
              <a:spcBef>
                <a:spcPct val="50000"/>
              </a:spcBef>
            </a:pPr>
            <a:r>
              <a:rPr lang="en-US" sz="2000" b="1">
                <a:latin typeface="Arial" charset="0"/>
              </a:rPr>
              <a:t> Work in Process</a:t>
            </a:r>
            <a:br>
              <a:rPr lang="en-US" sz="2000" b="1">
                <a:latin typeface="Arial" charset="0"/>
              </a:rPr>
            </a:br>
            <a:r>
              <a:rPr lang="en-US" sz="2000" b="1">
                <a:latin typeface="Arial" charset="0"/>
              </a:rPr>
              <a:t>    </a:t>
            </a:r>
            <a:r>
              <a:rPr lang="en-US" sz="2000" b="1">
                <a:solidFill>
                  <a:srgbClr val="9900CC"/>
                </a:solidFill>
                <a:latin typeface="Arial" charset="0"/>
              </a:rPr>
              <a:t>Finishing</a:t>
            </a:r>
            <a:r>
              <a:rPr lang="en-US" sz="2000" b="1">
                <a:latin typeface="Arial" charset="0"/>
              </a:rPr>
              <a:t> Department</a:t>
            </a:r>
          </a:p>
        </p:txBody>
      </p:sp>
    </p:spTree>
    <p:extLst>
      <p:ext uri="{BB962C8B-B14F-4D97-AF65-F5344CB8AC3E}">
        <p14:creationId xmlns:p14="http://schemas.microsoft.com/office/powerpoint/2010/main" xmlns="" val="312856583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13020"/>
                                        </p:tgtEl>
                                        <p:attrNameLst>
                                          <p:attrName>style.visibility</p:attrName>
                                        </p:attrNameLst>
                                      </p:cBhvr>
                                      <p:to>
                                        <p:strVal val="visible"/>
                                      </p:to>
                                    </p:set>
                                    <p:animEffect transition="in" filter="wipe(left)">
                                      <p:cBhvr>
                                        <p:cTn id="7" dur="500"/>
                                        <p:tgtEl>
                                          <p:spTgt spid="2130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213021"/>
                                        </p:tgtEl>
                                        <p:attrNameLst>
                                          <p:attrName>style.visibility</p:attrName>
                                        </p:attrNameLst>
                                      </p:cBhvr>
                                      <p:to>
                                        <p:strVal val="visible"/>
                                      </p:to>
                                    </p:set>
                                    <p:animEffect transition="in" filter="strips(downLeft)">
                                      <p:cBhvr>
                                        <p:cTn id="12" dur="500"/>
                                        <p:tgtEl>
                                          <p:spTgt spid="2130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dirty="0" smtClean="0"/>
              <a:t>Materials, Labor, and Overhead Cost Entries</a:t>
            </a:r>
            <a:endParaRPr lang="en-US" sz="3200" dirty="0" smtClean="0"/>
          </a:p>
        </p:txBody>
      </p:sp>
      <p:graphicFrame>
        <p:nvGraphicFramePr>
          <p:cNvPr id="16387" name="Object 3"/>
          <p:cNvGraphicFramePr>
            <a:graphicFrameLocks/>
          </p:cNvGraphicFramePr>
          <p:nvPr/>
        </p:nvGraphicFramePr>
        <p:xfrm>
          <a:off x="677863" y="1600200"/>
          <a:ext cx="8237537" cy="4356100"/>
        </p:xfrm>
        <a:graphic>
          <a:graphicData uri="http://schemas.openxmlformats.org/presentationml/2006/ole">
            <p:oleObj spid="_x0000_s1034" name="Worksheet" r:id="rId3" imgW="4538520" imgH="2398320" progId="Excel.Sheet.8">
              <p:embed/>
            </p:oleObj>
          </a:graphicData>
        </a:graphic>
      </p:graphicFrame>
    </p:spTree>
    <p:extLst>
      <p:ext uri="{BB962C8B-B14F-4D97-AF65-F5344CB8AC3E}">
        <p14:creationId xmlns:p14="http://schemas.microsoft.com/office/powerpoint/2010/main" xmlns="" val="108859206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graphicFrame>
        <p:nvGraphicFramePr>
          <p:cNvPr id="17411" name="Object 1027"/>
          <p:cNvGraphicFramePr>
            <a:graphicFrameLocks/>
          </p:cNvGraphicFramePr>
          <p:nvPr/>
        </p:nvGraphicFramePr>
        <p:xfrm>
          <a:off x="696913" y="1600200"/>
          <a:ext cx="8142287" cy="4495800"/>
        </p:xfrm>
        <a:graphic>
          <a:graphicData uri="http://schemas.openxmlformats.org/presentationml/2006/ole">
            <p:oleObj spid="_x0000_s2058" name="Worksheet" r:id="rId3" imgW="4566960" imgH="2398320" progId="Excel.Sheet.8">
              <p:embed/>
            </p:oleObj>
          </a:graphicData>
        </a:graphic>
      </p:graphicFrame>
    </p:spTree>
    <p:extLst>
      <p:ext uri="{BB962C8B-B14F-4D97-AF65-F5344CB8AC3E}">
        <p14:creationId xmlns:p14="http://schemas.microsoft.com/office/powerpoint/2010/main" xmlns="" val="397121274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graphicFrame>
        <p:nvGraphicFramePr>
          <p:cNvPr id="18435" name="Object 3"/>
          <p:cNvGraphicFramePr>
            <a:graphicFrameLocks/>
          </p:cNvGraphicFramePr>
          <p:nvPr/>
        </p:nvGraphicFramePr>
        <p:xfrm>
          <a:off x="695325" y="1600200"/>
          <a:ext cx="8220075" cy="4357688"/>
        </p:xfrm>
        <a:graphic>
          <a:graphicData uri="http://schemas.openxmlformats.org/presentationml/2006/ole">
            <p:oleObj spid="_x0000_s3082" name="Worksheet" r:id="rId3" imgW="4519800" imgH="2398320" progId="Excel.Sheet.8">
              <p:embed/>
            </p:oleObj>
          </a:graphicData>
        </a:graphic>
      </p:graphicFrame>
    </p:spTree>
    <p:extLst>
      <p:ext uri="{BB962C8B-B14F-4D97-AF65-F5344CB8AC3E}">
        <p14:creationId xmlns:p14="http://schemas.microsoft.com/office/powerpoint/2010/main" xmlns="" val="168110421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graphicFrame>
        <p:nvGraphicFramePr>
          <p:cNvPr id="19459" name="Object 1027"/>
          <p:cNvGraphicFramePr>
            <a:graphicFrameLocks/>
          </p:cNvGraphicFramePr>
          <p:nvPr/>
        </p:nvGraphicFramePr>
        <p:xfrm>
          <a:off x="679450" y="1600200"/>
          <a:ext cx="8159750" cy="4343400"/>
        </p:xfrm>
        <a:graphic>
          <a:graphicData uri="http://schemas.openxmlformats.org/presentationml/2006/ole">
            <p:oleObj spid="_x0000_s4106" name="Worksheet" r:id="rId3" imgW="4737960" imgH="2398320" progId="Excel.Sheet.8">
              <p:embed/>
            </p:oleObj>
          </a:graphicData>
        </a:graphic>
      </p:graphicFrame>
    </p:spTree>
    <p:extLst>
      <p:ext uri="{BB962C8B-B14F-4D97-AF65-F5344CB8AC3E}">
        <p14:creationId xmlns:p14="http://schemas.microsoft.com/office/powerpoint/2010/main" xmlns="" val="299977195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graphicFrame>
        <p:nvGraphicFramePr>
          <p:cNvPr id="20483" name="Object 1027"/>
          <p:cNvGraphicFramePr>
            <a:graphicFrameLocks/>
          </p:cNvGraphicFramePr>
          <p:nvPr/>
        </p:nvGraphicFramePr>
        <p:xfrm>
          <a:off x="663575" y="1600200"/>
          <a:ext cx="8404225" cy="3892550"/>
        </p:xfrm>
        <a:graphic>
          <a:graphicData uri="http://schemas.openxmlformats.org/presentationml/2006/ole">
            <p:oleObj spid="_x0000_s5130" name="Worksheet" r:id="rId3" imgW="4984920" imgH="2398320" progId="Excel.Sheet.8">
              <p:embed/>
            </p:oleObj>
          </a:graphicData>
        </a:graphic>
      </p:graphicFrame>
    </p:spTree>
    <p:extLst>
      <p:ext uri="{BB962C8B-B14F-4D97-AF65-F5344CB8AC3E}">
        <p14:creationId xmlns:p14="http://schemas.microsoft.com/office/powerpoint/2010/main" xmlns="" val="219751102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ormAutofit fontScale="90000"/>
          </a:bodyPr>
          <a:lstStyle/>
          <a:p>
            <a:r>
              <a:rPr lang="en-US" smtClean="0"/>
              <a:t>Flow of Materials, Labor and Overhead Costs</a:t>
            </a:r>
          </a:p>
        </p:txBody>
      </p:sp>
      <p:graphicFrame>
        <p:nvGraphicFramePr>
          <p:cNvPr id="21507" name="Object 3"/>
          <p:cNvGraphicFramePr>
            <a:graphicFrameLocks/>
          </p:cNvGraphicFramePr>
          <p:nvPr/>
        </p:nvGraphicFramePr>
        <p:xfrm>
          <a:off x="661988" y="1606550"/>
          <a:ext cx="8101012" cy="4565650"/>
        </p:xfrm>
        <a:graphic>
          <a:graphicData uri="http://schemas.openxmlformats.org/presentationml/2006/ole">
            <p:oleObj spid="_x0000_s6154" name="Worksheet" r:id="rId3" imgW="4291920" imgH="2398320" progId="Excel.Sheet.8">
              <p:embed/>
            </p:oleObj>
          </a:graphicData>
        </a:graphic>
      </p:graphicFrame>
    </p:spTree>
    <p:extLst>
      <p:ext uri="{BB962C8B-B14F-4D97-AF65-F5344CB8AC3E}">
        <p14:creationId xmlns:p14="http://schemas.microsoft.com/office/powerpoint/2010/main" xmlns="" val="224766388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p:txBody>
          <a:bodyPr>
            <a:normAutofit/>
          </a:bodyPr>
          <a:lstStyle/>
          <a:p>
            <a:r>
              <a:rPr lang="en-US" dirty="0"/>
              <a:t>Types of Costing Systems Used to Determine Product </a:t>
            </a:r>
            <a:r>
              <a:rPr lang="en-US" dirty="0" smtClean="0"/>
              <a:t>Costs</a:t>
            </a:r>
          </a:p>
          <a:p>
            <a:r>
              <a:rPr lang="en-US" dirty="0"/>
              <a:t>Differences Between Job-Order and Process </a:t>
            </a:r>
            <a:r>
              <a:rPr lang="en-US" dirty="0" smtClean="0"/>
              <a:t>Costing</a:t>
            </a:r>
          </a:p>
          <a:p>
            <a:r>
              <a:rPr lang="en-US" dirty="0"/>
              <a:t>Sequential Processing </a:t>
            </a:r>
            <a:r>
              <a:rPr lang="en-US" dirty="0" smtClean="0"/>
              <a:t>Departments</a:t>
            </a:r>
          </a:p>
          <a:p>
            <a:r>
              <a:rPr lang="en-US" dirty="0"/>
              <a:t>Parallel Processing </a:t>
            </a:r>
            <a:r>
              <a:rPr lang="en-US" dirty="0" smtClean="0"/>
              <a:t>Departments</a:t>
            </a:r>
          </a:p>
          <a:p>
            <a:r>
              <a:rPr lang="en-US" dirty="0"/>
              <a:t>Flow of Materials, Labor and Overhead </a:t>
            </a:r>
            <a:r>
              <a:rPr lang="en-US" dirty="0" smtClean="0"/>
              <a:t>Costs</a:t>
            </a:r>
          </a:p>
          <a:p>
            <a:r>
              <a:rPr lang="en-US" dirty="0"/>
              <a:t>Materials, Labor, and Overhead Cost </a:t>
            </a:r>
            <a:r>
              <a:rPr lang="en-US" dirty="0" smtClean="0"/>
              <a:t>Entries</a:t>
            </a:r>
            <a:endParaRPr lang="en-US" dirty="0" smtClean="0"/>
          </a:p>
        </p:txBody>
      </p:sp>
    </p:spTree>
    <p:extLst>
      <p:ext uri="{BB962C8B-B14F-4D97-AF65-F5344CB8AC3E}">
        <p14:creationId xmlns:p14="http://schemas.microsoft.com/office/powerpoint/2010/main" xmlns="" val="403126492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050"/>
          <p:cNvSpPr>
            <a:spLocks noGrp="1" noChangeArrowheads="1"/>
          </p:cNvSpPr>
          <p:nvPr>
            <p:ph type="title"/>
          </p:nvPr>
        </p:nvSpPr>
        <p:spPr/>
        <p:txBody>
          <a:bodyPr/>
          <a:lstStyle/>
          <a:p>
            <a:r>
              <a:rPr lang="en-US" dirty="0" smtClean="0"/>
              <a:t>Equivalent Units of Production</a:t>
            </a:r>
          </a:p>
        </p:txBody>
      </p:sp>
      <p:sp>
        <p:nvSpPr>
          <p:cNvPr id="214019" name="Rectangle 2051"/>
          <p:cNvSpPr>
            <a:spLocks noGrp="1" noChangeArrowheads="1"/>
          </p:cNvSpPr>
          <p:nvPr>
            <p:ph type="body" idx="1"/>
          </p:nvPr>
        </p:nvSpPr>
        <p:spPr>
          <a:xfrm>
            <a:off x="685800" y="1524000"/>
            <a:ext cx="8001000" cy="1676400"/>
          </a:xfrm>
          <a:solidFill>
            <a:schemeClr val="accent2"/>
          </a:solidFill>
          <a:ln>
            <a:solidFill>
              <a:schemeClr val="tx1"/>
            </a:solidFill>
            <a:miter lim="800000"/>
            <a:headEnd/>
            <a:tailEnd/>
          </a:ln>
          <a:effectLst>
            <a:outerShdw dist="35921" dir="2700000" algn="ctr" rotWithShape="0">
              <a:schemeClr val="tx1"/>
            </a:outerShdw>
          </a:effectLst>
        </p:spPr>
        <p:txBody>
          <a:bodyPr/>
          <a:lstStyle/>
          <a:p>
            <a:pPr algn="ctr">
              <a:lnSpc>
                <a:spcPct val="90000"/>
              </a:lnSpc>
              <a:spcBef>
                <a:spcPct val="40000"/>
              </a:spcBef>
              <a:buFont typeface="Wingdings" pitchFamily="2" charset="2"/>
              <a:buNone/>
              <a:defRPr/>
            </a:pPr>
            <a:r>
              <a:rPr lang="en-US" sz="2600" smtClean="0">
                <a:solidFill>
                  <a:schemeClr val="bg1"/>
                </a:solidFill>
                <a:effectLst>
                  <a:outerShdw blurRad="38100" dist="38100" dir="2700000" algn="tl">
                    <a:srgbClr val="000000"/>
                  </a:outerShdw>
                </a:effectLst>
              </a:rPr>
              <a:t>Equivalent units are partially complete and are part of work in process inventory. It is the concept of expressing partially completed products as a smaller number of fully completed units.</a:t>
            </a:r>
          </a:p>
        </p:txBody>
      </p:sp>
      <p:grpSp>
        <p:nvGrpSpPr>
          <p:cNvPr id="22532" name="Group 2099"/>
          <p:cNvGrpSpPr>
            <a:grpSpLocks/>
          </p:cNvGrpSpPr>
          <p:nvPr/>
        </p:nvGrpSpPr>
        <p:grpSpPr bwMode="auto">
          <a:xfrm>
            <a:off x="1887538" y="3335338"/>
            <a:ext cx="5486400" cy="1295400"/>
            <a:chOff x="1189" y="2101"/>
            <a:chExt cx="3456" cy="816"/>
          </a:xfrm>
        </p:grpSpPr>
        <p:sp>
          <p:nvSpPr>
            <p:cNvPr id="22534" name="AutoShape 2092"/>
            <p:cNvSpPr>
              <a:spLocks noChangeArrowheads="1"/>
            </p:cNvSpPr>
            <p:nvPr/>
          </p:nvSpPr>
          <p:spPr bwMode="auto">
            <a:xfrm>
              <a:off x="1189" y="2173"/>
              <a:ext cx="816" cy="672"/>
            </a:xfrm>
            <a:custGeom>
              <a:avLst/>
              <a:gdLst>
                <a:gd name="T0" fmla="*/ 408 w 21600"/>
                <a:gd name="T1" fmla="*/ 0 h 21600"/>
                <a:gd name="T2" fmla="*/ 102 w 21600"/>
                <a:gd name="T3" fmla="*/ 336 h 21600"/>
                <a:gd name="T4" fmla="*/ 408 w 21600"/>
                <a:gd name="T5" fmla="*/ 168 h 21600"/>
                <a:gd name="T6" fmla="*/ 714 w 21600"/>
                <a:gd name="T7" fmla="*/ 336 h 21600"/>
                <a:gd name="T8" fmla="*/ 0 60000 65536"/>
                <a:gd name="T9" fmla="*/ 0 60000 65536"/>
                <a:gd name="T10" fmla="*/ 0 60000 65536"/>
                <a:gd name="T11" fmla="*/ 0 60000 65536"/>
                <a:gd name="T12" fmla="*/ 0 w 21600"/>
                <a:gd name="T13" fmla="*/ 0 h 21600"/>
                <a:gd name="T14" fmla="*/ 21600 w 21600"/>
                <a:gd name="T15" fmla="*/ 771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006600"/>
            </a:solidFill>
            <a:ln w="9525">
              <a:solidFill>
                <a:schemeClr val="tx1"/>
              </a:solidFill>
              <a:miter lim="800000"/>
              <a:headEnd/>
              <a:tailEnd/>
            </a:ln>
            <a:effectLst>
              <a:outerShdw dist="45791" dir="2021404" algn="ctr" rotWithShape="0">
                <a:schemeClr val="tx1"/>
              </a:outerShdw>
            </a:effectLst>
          </p:spPr>
          <p:txBody>
            <a:bodyPr wrap="none" anchor="ctr"/>
            <a:lstStyle/>
            <a:p>
              <a:endParaRPr lang="en-US"/>
            </a:p>
          </p:txBody>
        </p:sp>
        <p:sp>
          <p:nvSpPr>
            <p:cNvPr id="22535" name="AutoShape 2093"/>
            <p:cNvSpPr>
              <a:spLocks noChangeArrowheads="1"/>
            </p:cNvSpPr>
            <p:nvPr/>
          </p:nvSpPr>
          <p:spPr bwMode="auto">
            <a:xfrm rot="10800000">
              <a:off x="2437" y="2173"/>
              <a:ext cx="816" cy="672"/>
            </a:xfrm>
            <a:custGeom>
              <a:avLst/>
              <a:gdLst>
                <a:gd name="T0" fmla="*/ 408 w 21600"/>
                <a:gd name="T1" fmla="*/ 0 h 21600"/>
                <a:gd name="T2" fmla="*/ 102 w 21600"/>
                <a:gd name="T3" fmla="*/ 336 h 21600"/>
                <a:gd name="T4" fmla="*/ 408 w 21600"/>
                <a:gd name="T5" fmla="*/ 168 h 21600"/>
                <a:gd name="T6" fmla="*/ 714 w 21600"/>
                <a:gd name="T7" fmla="*/ 336 h 21600"/>
                <a:gd name="T8" fmla="*/ 0 60000 65536"/>
                <a:gd name="T9" fmla="*/ 0 60000 65536"/>
                <a:gd name="T10" fmla="*/ 0 60000 65536"/>
                <a:gd name="T11" fmla="*/ 0 60000 65536"/>
                <a:gd name="T12" fmla="*/ 0 w 21600"/>
                <a:gd name="T13" fmla="*/ 0 h 21600"/>
                <a:gd name="T14" fmla="*/ 21600 w 21600"/>
                <a:gd name="T15" fmla="*/ 771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663300"/>
            </a:solidFill>
            <a:ln w="9525">
              <a:solidFill>
                <a:schemeClr val="tx1"/>
              </a:solidFill>
              <a:miter lim="800000"/>
              <a:headEnd/>
              <a:tailEnd/>
            </a:ln>
            <a:effectLst>
              <a:outerShdw dist="45791" dir="2021404" algn="ctr" rotWithShape="0">
                <a:schemeClr val="tx1"/>
              </a:outerShdw>
            </a:effectLst>
          </p:spPr>
          <p:txBody>
            <a:bodyPr wrap="none" anchor="ctr"/>
            <a:lstStyle/>
            <a:p>
              <a:endParaRPr lang="en-US"/>
            </a:p>
          </p:txBody>
        </p:sp>
        <p:sp>
          <p:nvSpPr>
            <p:cNvPr id="22536" name="AutoShape 2094"/>
            <p:cNvSpPr>
              <a:spLocks noChangeArrowheads="1"/>
            </p:cNvSpPr>
            <p:nvPr/>
          </p:nvSpPr>
          <p:spPr bwMode="auto">
            <a:xfrm>
              <a:off x="3829" y="2101"/>
              <a:ext cx="816" cy="816"/>
            </a:xfrm>
            <a:custGeom>
              <a:avLst/>
              <a:gdLst>
                <a:gd name="T0" fmla="*/ 408 w 21600"/>
                <a:gd name="T1" fmla="*/ 0 h 21600"/>
                <a:gd name="T2" fmla="*/ 119 w 21600"/>
                <a:gd name="T3" fmla="*/ 119 h 21600"/>
                <a:gd name="T4" fmla="*/ 0 w 21600"/>
                <a:gd name="T5" fmla="*/ 408 h 21600"/>
                <a:gd name="T6" fmla="*/ 119 w 21600"/>
                <a:gd name="T7" fmla="*/ 697 h 21600"/>
                <a:gd name="T8" fmla="*/ 408 w 21600"/>
                <a:gd name="T9" fmla="*/ 816 h 21600"/>
                <a:gd name="T10" fmla="*/ 697 w 21600"/>
                <a:gd name="T11" fmla="*/ 697 h 21600"/>
                <a:gd name="T12" fmla="*/ 816 w 21600"/>
                <a:gd name="T13" fmla="*/ 408 h 21600"/>
                <a:gd name="T14" fmla="*/ 697 w 21600"/>
                <a:gd name="T15" fmla="*/ 119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00CC"/>
            </a:solidFill>
            <a:ln w="9525">
              <a:solidFill>
                <a:schemeClr val="tx1"/>
              </a:solidFill>
              <a:round/>
              <a:headEnd/>
              <a:tailEnd/>
            </a:ln>
            <a:effectLst>
              <a:outerShdw dist="53882" dir="2700000" algn="ctr" rotWithShape="0">
                <a:schemeClr val="tx1"/>
              </a:outerShdw>
            </a:effectLst>
          </p:spPr>
          <p:txBody>
            <a:bodyPr wrap="none" anchor="ctr"/>
            <a:lstStyle/>
            <a:p>
              <a:endParaRPr lang="en-US"/>
            </a:p>
          </p:txBody>
        </p:sp>
        <p:sp>
          <p:nvSpPr>
            <p:cNvPr id="22537" name="Text Box 2095"/>
            <p:cNvSpPr txBox="1">
              <a:spLocks noChangeArrowheads="1"/>
            </p:cNvSpPr>
            <p:nvPr/>
          </p:nvSpPr>
          <p:spPr bwMode="auto">
            <a:xfrm>
              <a:off x="2068" y="2244"/>
              <a:ext cx="336" cy="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5000" b="1" baseline="-25000"/>
                <a:t>+</a:t>
              </a:r>
            </a:p>
          </p:txBody>
        </p:sp>
        <p:sp>
          <p:nvSpPr>
            <p:cNvPr id="22538" name="Text Box 2096"/>
            <p:cNvSpPr txBox="1">
              <a:spLocks noChangeArrowheads="1"/>
            </p:cNvSpPr>
            <p:nvPr/>
          </p:nvSpPr>
          <p:spPr bwMode="auto">
            <a:xfrm>
              <a:off x="3401" y="2244"/>
              <a:ext cx="336" cy="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5000" b="1" baseline="-25000"/>
                <a:t>=</a:t>
              </a:r>
            </a:p>
          </p:txBody>
        </p:sp>
      </p:grpSp>
      <p:sp>
        <p:nvSpPr>
          <p:cNvPr id="214066" name="Rectangle 2098"/>
          <p:cNvSpPr>
            <a:spLocks noChangeArrowheads="1"/>
          </p:cNvSpPr>
          <p:nvPr/>
        </p:nvSpPr>
        <p:spPr bwMode="auto">
          <a:xfrm>
            <a:off x="685800" y="4800600"/>
            <a:ext cx="8153400" cy="1292225"/>
          </a:xfrm>
          <a:prstGeom prst="rect">
            <a:avLst/>
          </a:prstGeom>
          <a:solidFill>
            <a:srgbClr val="FF9900"/>
          </a:solidFill>
          <a:ln w="12700">
            <a:solidFill>
              <a:schemeClr val="tx1"/>
            </a:solidFill>
            <a:miter lim="800000"/>
            <a:headEnd/>
            <a:tailEnd/>
          </a:ln>
          <a:effectLst>
            <a:outerShdw dist="53882" dir="2700000" algn="ctr" rotWithShape="0">
              <a:schemeClr val="tx1"/>
            </a:outerShdw>
          </a:effectLst>
        </p:spPr>
        <p:txBody>
          <a:bodyPr lIns="90488" tIns="44450" rIns="90488" bIns="44450">
            <a:spAutoFit/>
          </a:bodyPr>
          <a:lstStyle/>
          <a:p>
            <a:pPr algn="ctr">
              <a:spcBef>
                <a:spcPct val="50000"/>
              </a:spcBef>
              <a:defRPr/>
            </a:pPr>
            <a:r>
              <a:rPr lang="en-US" sz="2600">
                <a:solidFill>
                  <a:schemeClr val="bg1"/>
                </a:solidFill>
                <a:effectLst>
                  <a:outerShdw blurRad="38100" dist="38100" dir="2700000" algn="tl">
                    <a:srgbClr val="000000"/>
                  </a:outerShdw>
                </a:effectLst>
                <a:latin typeface="Arial" charset="0"/>
              </a:rPr>
              <a:t>Two one-half completed products are equivalent to one completed product. So, 10,000 units 70% complete are </a:t>
            </a:r>
            <a:r>
              <a:rPr lang="en-US" sz="2600">
                <a:solidFill>
                  <a:srgbClr val="0000CC"/>
                </a:solidFill>
                <a:effectLst>
                  <a:outerShdw blurRad="38100" dist="38100" dir="2700000" algn="tl">
                    <a:srgbClr val="000000"/>
                  </a:outerShdw>
                </a:effectLst>
                <a:latin typeface="Arial" charset="0"/>
              </a:rPr>
              <a:t>equivalent to</a:t>
            </a:r>
            <a:r>
              <a:rPr lang="en-US" sz="2600">
                <a:solidFill>
                  <a:schemeClr val="bg1"/>
                </a:solidFill>
                <a:effectLst>
                  <a:outerShdw blurRad="38100" dist="38100" dir="2700000" algn="tl">
                    <a:srgbClr val="000000"/>
                  </a:outerShdw>
                </a:effectLst>
                <a:latin typeface="Arial" charset="0"/>
              </a:rPr>
              <a:t> 7,000 complete units.</a:t>
            </a:r>
          </a:p>
        </p:txBody>
      </p:sp>
    </p:spTree>
    <p:extLst>
      <p:ext uri="{BB962C8B-B14F-4D97-AF65-F5344CB8AC3E}">
        <p14:creationId xmlns:p14="http://schemas.microsoft.com/office/powerpoint/2010/main" xmlns="" val="115559439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685800" y="1371600"/>
            <a:ext cx="8153400" cy="4648200"/>
          </a:xfrm>
          <a:prstGeom prst="rect">
            <a:avLst/>
          </a:prstGeom>
          <a:solidFill>
            <a:schemeClr val="bg1"/>
          </a:solidFill>
          <a:ln w="12700">
            <a:solidFill>
              <a:schemeClr val="tx1"/>
            </a:solidFill>
            <a:miter lim="800000"/>
            <a:headEnd/>
            <a:tailEnd/>
          </a:ln>
          <a:effectLst>
            <a:outerShdw dist="53882" dir="2700000" algn="ctr" rotWithShape="0">
              <a:schemeClr val="tx1"/>
            </a:outerShdw>
          </a:effectLst>
        </p:spPr>
        <p:txBody>
          <a:bodyPr lIns="90488" tIns="44450" rIns="90488" bIns="44450"/>
          <a:lstStyle/>
          <a:p>
            <a:pPr marL="342900" indent="-342900" algn="ctr">
              <a:spcBef>
                <a:spcPct val="20000"/>
              </a:spcBef>
              <a:defRPr/>
            </a:pPr>
            <a:r>
              <a:rPr lang="en-US" sz="3000">
                <a:solidFill>
                  <a:srgbClr val="0000CC"/>
                </a:solidFill>
                <a:latin typeface="Arial" charset="0"/>
              </a:rPr>
              <a:t>   For the current period, Matrix started 15,000 units and completed 10,000 units, leaving 5,000 units in process 30 percent complete.  How many equivalent units of production did Matrix have for the period?</a:t>
            </a:r>
          </a:p>
          <a:p>
            <a:pPr marL="342900" indent="-342900">
              <a:spcBef>
                <a:spcPct val="20000"/>
              </a:spcBef>
              <a:defRPr/>
            </a:pPr>
            <a:r>
              <a:rPr lang="en-US" sz="3000">
                <a:solidFill>
                  <a:srgbClr val="0000CC"/>
                </a:solidFill>
                <a:latin typeface="Arial" charset="0"/>
              </a:rPr>
              <a:t>	   a.  10,000</a:t>
            </a:r>
          </a:p>
          <a:p>
            <a:pPr marL="342900" indent="-342900">
              <a:spcBef>
                <a:spcPct val="20000"/>
              </a:spcBef>
              <a:defRPr/>
            </a:pPr>
            <a:r>
              <a:rPr lang="en-US" sz="3000">
                <a:solidFill>
                  <a:srgbClr val="0000CC"/>
                </a:solidFill>
                <a:latin typeface="Arial" charset="0"/>
              </a:rPr>
              <a:t>	   b.  11,500</a:t>
            </a:r>
          </a:p>
          <a:p>
            <a:pPr marL="342900" indent="-342900">
              <a:spcBef>
                <a:spcPct val="20000"/>
              </a:spcBef>
              <a:defRPr/>
            </a:pPr>
            <a:r>
              <a:rPr lang="en-US" sz="3000">
                <a:solidFill>
                  <a:srgbClr val="0000CC"/>
                </a:solidFill>
                <a:latin typeface="Arial" charset="0"/>
              </a:rPr>
              <a:t>	   c.  13,500</a:t>
            </a:r>
          </a:p>
          <a:p>
            <a:pPr marL="342900" indent="-342900">
              <a:spcBef>
                <a:spcPct val="20000"/>
              </a:spcBef>
              <a:defRPr/>
            </a:pPr>
            <a:r>
              <a:rPr lang="en-US" sz="3000">
                <a:solidFill>
                  <a:srgbClr val="0000CC"/>
                </a:solidFill>
                <a:latin typeface="Arial" charset="0"/>
              </a:rPr>
              <a:t>	   d.  15,000</a:t>
            </a:r>
          </a:p>
        </p:txBody>
      </p:sp>
      <p:sp>
        <p:nvSpPr>
          <p:cNvPr id="23555"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r>
              <a:rPr lang="en-US" dirty="0" smtClean="0"/>
              <a:t>MCQs Test</a:t>
            </a:r>
          </a:p>
        </p:txBody>
      </p:sp>
    </p:spTree>
    <p:extLst>
      <p:ext uri="{BB962C8B-B14F-4D97-AF65-F5344CB8AC3E}">
        <p14:creationId xmlns:p14="http://schemas.microsoft.com/office/powerpoint/2010/main" xmlns="" val="343137876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685800" y="1371600"/>
            <a:ext cx="8153400" cy="4648200"/>
          </a:xfrm>
          <a:prstGeom prst="rect">
            <a:avLst/>
          </a:prstGeom>
          <a:solidFill>
            <a:schemeClr val="bg1"/>
          </a:solidFill>
          <a:ln w="12700">
            <a:solidFill>
              <a:schemeClr val="tx1"/>
            </a:solidFill>
            <a:miter lim="800000"/>
            <a:headEnd/>
            <a:tailEnd/>
          </a:ln>
          <a:effectLst>
            <a:outerShdw dist="53882" dir="2700000" algn="ctr" rotWithShape="0">
              <a:schemeClr val="tx1"/>
            </a:outerShdw>
          </a:effectLst>
        </p:spPr>
        <p:txBody>
          <a:bodyPr lIns="90488" tIns="44450" rIns="90488" bIns="44450"/>
          <a:lstStyle/>
          <a:p>
            <a:pPr marL="342900" indent="-342900" algn="ctr">
              <a:spcBef>
                <a:spcPct val="20000"/>
              </a:spcBef>
              <a:defRPr/>
            </a:pPr>
            <a:r>
              <a:rPr lang="en-US" sz="3000">
                <a:solidFill>
                  <a:srgbClr val="0000CC"/>
                </a:solidFill>
                <a:latin typeface="Arial" charset="0"/>
              </a:rPr>
              <a:t>   For the current period, Matrix started 15,000 units and completed 10,000 units, leaving 5,000 units in process 30 percent complete.  How many equivalent units of production did Matrix have for the period?</a:t>
            </a:r>
          </a:p>
          <a:p>
            <a:pPr marL="342900" indent="-342900">
              <a:spcBef>
                <a:spcPct val="20000"/>
              </a:spcBef>
              <a:defRPr/>
            </a:pPr>
            <a:r>
              <a:rPr lang="en-US" sz="3000">
                <a:solidFill>
                  <a:srgbClr val="0000CC"/>
                </a:solidFill>
                <a:latin typeface="Arial" charset="0"/>
              </a:rPr>
              <a:t>	   </a:t>
            </a:r>
            <a:r>
              <a:rPr lang="en-US" sz="3000">
                <a:solidFill>
                  <a:schemeClr val="bg2"/>
                </a:solidFill>
                <a:latin typeface="Arial" charset="0"/>
              </a:rPr>
              <a:t>a.  10,000</a:t>
            </a:r>
          </a:p>
          <a:p>
            <a:pPr marL="342900" indent="-342900">
              <a:spcBef>
                <a:spcPct val="20000"/>
              </a:spcBef>
              <a:defRPr/>
            </a:pPr>
            <a:r>
              <a:rPr lang="en-US" sz="3000">
                <a:solidFill>
                  <a:srgbClr val="0000CC"/>
                </a:solidFill>
                <a:latin typeface="Arial" charset="0"/>
              </a:rPr>
              <a:t>	   b.  11,500</a:t>
            </a:r>
          </a:p>
          <a:p>
            <a:pPr marL="342900" indent="-342900">
              <a:spcBef>
                <a:spcPct val="20000"/>
              </a:spcBef>
              <a:defRPr/>
            </a:pPr>
            <a:r>
              <a:rPr lang="en-US" sz="3000">
                <a:solidFill>
                  <a:srgbClr val="0000CC"/>
                </a:solidFill>
                <a:latin typeface="Arial" charset="0"/>
              </a:rPr>
              <a:t>	   </a:t>
            </a:r>
            <a:r>
              <a:rPr lang="en-US" sz="3000">
                <a:solidFill>
                  <a:schemeClr val="bg2"/>
                </a:solidFill>
                <a:latin typeface="Arial" charset="0"/>
              </a:rPr>
              <a:t>c.  13,500</a:t>
            </a:r>
          </a:p>
          <a:p>
            <a:pPr marL="342900" indent="-342900">
              <a:spcBef>
                <a:spcPct val="20000"/>
              </a:spcBef>
              <a:defRPr/>
            </a:pPr>
            <a:r>
              <a:rPr lang="en-US" sz="3000">
                <a:solidFill>
                  <a:schemeClr val="bg2"/>
                </a:solidFill>
                <a:latin typeface="Arial" charset="0"/>
              </a:rPr>
              <a:t>	   d.  15,000</a:t>
            </a:r>
          </a:p>
        </p:txBody>
      </p:sp>
      <p:sp>
        <p:nvSpPr>
          <p:cNvPr id="24579"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r>
              <a:rPr lang="en-US" dirty="0"/>
              <a:t>MCQs Test</a:t>
            </a:r>
            <a:endParaRPr lang="en-US" dirty="0" smtClean="0"/>
          </a:p>
        </p:txBody>
      </p:sp>
      <p:sp>
        <p:nvSpPr>
          <p:cNvPr id="24580" name="Oval 4"/>
          <p:cNvSpPr>
            <a:spLocks noChangeArrowheads="1"/>
          </p:cNvSpPr>
          <p:nvPr/>
        </p:nvSpPr>
        <p:spPr bwMode="auto">
          <a:xfrm>
            <a:off x="1211263" y="4259263"/>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4581" name="AutoShape 5"/>
          <p:cNvSpPr>
            <a:spLocks noChangeArrowheads="1"/>
          </p:cNvSpPr>
          <p:nvPr/>
        </p:nvSpPr>
        <p:spPr bwMode="auto">
          <a:xfrm flipH="1">
            <a:off x="3219450" y="4327525"/>
            <a:ext cx="596900" cy="444500"/>
          </a:xfrm>
          <a:prstGeom prst="rightArrow">
            <a:avLst>
              <a:gd name="adj1" fmla="val 50000"/>
              <a:gd name="adj2" fmla="val 67149"/>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sp>
        <p:nvSpPr>
          <p:cNvPr id="24582" name="Rectangle 6"/>
          <p:cNvSpPr>
            <a:spLocks noChangeArrowheads="1"/>
          </p:cNvSpPr>
          <p:nvPr/>
        </p:nvSpPr>
        <p:spPr bwMode="auto">
          <a:xfrm>
            <a:off x="3832225" y="4114800"/>
            <a:ext cx="5083175" cy="831850"/>
          </a:xfrm>
          <a:prstGeom prst="rect">
            <a:avLst/>
          </a:prstGeom>
          <a:solidFill>
            <a:srgbClr val="FFFFFF"/>
          </a:solidFill>
          <a:ln w="12700">
            <a:solidFill>
              <a:schemeClr val="tx1"/>
            </a:solidFill>
            <a:miter lim="800000"/>
            <a:headEnd/>
            <a:tailEnd/>
          </a:ln>
          <a:effectLst>
            <a:outerShdw dist="45791" dir="3378596" algn="ctr" rotWithShape="0">
              <a:schemeClr val="tx1"/>
            </a:outerShdw>
          </a:effectLst>
        </p:spPr>
        <p:txBody>
          <a:bodyPr lIns="90488" tIns="44450" rIns="90488" bIns="44450">
            <a:spAutoFit/>
          </a:bodyPr>
          <a:lstStyle/>
          <a:p>
            <a:pPr>
              <a:spcBef>
                <a:spcPct val="50000"/>
              </a:spcBef>
            </a:pPr>
            <a:r>
              <a:rPr lang="en-US" sz="2400" b="1">
                <a:latin typeface="Arial" charset="0"/>
              </a:rPr>
              <a:t> 10,000 units + (5,000 units × .30) </a:t>
            </a:r>
            <a:br>
              <a:rPr lang="en-US" sz="2400" b="1">
                <a:latin typeface="Arial" charset="0"/>
              </a:rPr>
            </a:br>
            <a:r>
              <a:rPr lang="en-US" sz="2400" b="1">
                <a:latin typeface="Arial" charset="0"/>
              </a:rPr>
              <a:t>  = 11,500 equivalent units</a:t>
            </a:r>
          </a:p>
        </p:txBody>
      </p:sp>
    </p:spTree>
    <p:extLst>
      <p:ext uri="{BB962C8B-B14F-4D97-AF65-F5344CB8AC3E}">
        <p14:creationId xmlns:p14="http://schemas.microsoft.com/office/powerpoint/2010/main" xmlns="" val="315096743"/>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Equivalent Units of Production</a:t>
            </a:r>
          </a:p>
        </p:txBody>
      </p:sp>
      <p:sp>
        <p:nvSpPr>
          <p:cNvPr id="147459" name="Rectangle 3"/>
          <p:cNvSpPr>
            <a:spLocks noGrp="1" noChangeArrowheads="1"/>
          </p:cNvSpPr>
          <p:nvPr>
            <p:ph type="body" idx="1"/>
          </p:nvPr>
        </p:nvSpPr>
        <p:spPr>
          <a:xfrm>
            <a:off x="1371600" y="1828800"/>
            <a:ext cx="6781800" cy="1143000"/>
          </a:xfrm>
          <a:solidFill>
            <a:schemeClr val="accent2"/>
          </a:solidFill>
          <a:ln w="12700">
            <a:solidFill>
              <a:schemeClr val="tx1"/>
            </a:solidFill>
            <a:miter lim="800000"/>
            <a:headEnd/>
            <a:tailEnd/>
          </a:ln>
          <a:effectLst>
            <a:outerShdw dist="35921" dir="2700000" algn="ctr" rotWithShape="0">
              <a:schemeClr val="tx1"/>
            </a:outerShdw>
          </a:effectLst>
        </p:spPr>
        <p:txBody>
          <a:bodyPr lIns="90488" tIns="44450" rIns="90488" bIns="44450"/>
          <a:lstStyle/>
          <a:p>
            <a:pPr algn="ctr">
              <a:lnSpc>
                <a:spcPct val="95000"/>
              </a:lnSpc>
              <a:spcBef>
                <a:spcPct val="40000"/>
              </a:spcBef>
              <a:buFont typeface="Wingdings" pitchFamily="2" charset="2"/>
              <a:buNone/>
              <a:defRPr/>
            </a:pPr>
            <a:r>
              <a:rPr lang="en-US" smtClean="0">
                <a:solidFill>
                  <a:schemeClr val="bg1"/>
                </a:solidFill>
                <a:effectLst>
                  <a:outerShdw blurRad="38100" dist="38100" dir="2700000" algn="tl">
                    <a:srgbClr val="000000"/>
                  </a:outerShdw>
                </a:effectLst>
              </a:rPr>
              <a:t>To calculate the cost per</a:t>
            </a:r>
            <a:br>
              <a:rPr lang="en-US" smtClean="0">
                <a:solidFill>
                  <a:schemeClr val="bg1"/>
                </a:solidFill>
                <a:effectLst>
                  <a:outerShdw blurRad="38100" dist="38100" dir="2700000" algn="tl">
                    <a:srgbClr val="000000"/>
                  </a:outerShdw>
                </a:effectLst>
              </a:rPr>
            </a:br>
            <a:r>
              <a:rPr lang="en-US" smtClean="0">
                <a:solidFill>
                  <a:schemeClr val="bg1"/>
                </a:solidFill>
                <a:effectLst>
                  <a:outerShdw blurRad="38100" dist="38100" dir="2700000" algn="tl">
                    <a:srgbClr val="000000"/>
                  </a:outerShdw>
                </a:effectLst>
              </a:rPr>
              <a:t>equivalent unit for the period:</a:t>
            </a:r>
          </a:p>
        </p:txBody>
      </p:sp>
      <p:grpSp>
        <p:nvGrpSpPr>
          <p:cNvPr id="25604" name="Group 10"/>
          <p:cNvGrpSpPr>
            <a:grpSpLocks/>
          </p:cNvGrpSpPr>
          <p:nvPr/>
        </p:nvGrpSpPr>
        <p:grpSpPr bwMode="auto">
          <a:xfrm>
            <a:off x="779463" y="3276600"/>
            <a:ext cx="8001000" cy="1676400"/>
            <a:chOff x="491" y="2064"/>
            <a:chExt cx="5040" cy="1056"/>
          </a:xfrm>
        </p:grpSpPr>
        <p:sp>
          <p:nvSpPr>
            <p:cNvPr id="25605" name="Rectangle 9"/>
            <p:cNvSpPr>
              <a:spLocks noChangeArrowheads="1"/>
            </p:cNvSpPr>
            <p:nvPr/>
          </p:nvSpPr>
          <p:spPr bwMode="auto">
            <a:xfrm>
              <a:off x="491" y="2064"/>
              <a:ext cx="5040" cy="1056"/>
            </a:xfrm>
            <a:prstGeom prst="rect">
              <a:avLst/>
            </a:prstGeom>
            <a:solidFill>
              <a:srgbClr val="FFFF00"/>
            </a:solidFill>
            <a:ln w="9525">
              <a:solidFill>
                <a:schemeClr val="tx1"/>
              </a:solidFill>
              <a:miter lim="800000"/>
              <a:headEnd/>
              <a:tailEnd/>
            </a:ln>
            <a:effectLst>
              <a:outerShdw dist="53882" dir="2700000" algn="ctr" rotWithShape="0">
                <a:schemeClr val="tx1"/>
              </a:outerShdw>
            </a:effectLst>
          </p:spPr>
          <p:txBody>
            <a:bodyPr wrap="none" anchor="ctr"/>
            <a:lstStyle/>
            <a:p>
              <a:endParaRPr lang="en-US"/>
            </a:p>
          </p:txBody>
        </p:sp>
        <p:grpSp>
          <p:nvGrpSpPr>
            <p:cNvPr id="25606" name="Group 8"/>
            <p:cNvGrpSpPr>
              <a:grpSpLocks/>
            </p:cNvGrpSpPr>
            <p:nvPr/>
          </p:nvGrpSpPr>
          <p:grpSpPr bwMode="auto">
            <a:xfrm>
              <a:off x="672" y="2184"/>
              <a:ext cx="4844" cy="815"/>
              <a:chOff x="578" y="2182"/>
              <a:chExt cx="4844" cy="815"/>
            </a:xfrm>
          </p:grpSpPr>
          <p:sp>
            <p:nvSpPr>
              <p:cNvPr id="147460" name="Rectangle 4"/>
              <p:cNvSpPr>
                <a:spLocks noChangeArrowheads="1"/>
              </p:cNvSpPr>
              <p:nvPr/>
            </p:nvSpPr>
            <p:spPr bwMode="auto">
              <a:xfrm>
                <a:off x="578" y="2182"/>
                <a:ext cx="1150"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sz="2400" b="1">
                    <a:solidFill>
                      <a:schemeClr val="accent2"/>
                    </a:solidFill>
                    <a:effectLst>
                      <a:outerShdw blurRad="38100" dist="38100" dir="2700000" algn="tl">
                        <a:srgbClr val="C0C0C0"/>
                      </a:outerShdw>
                    </a:effectLst>
                    <a:latin typeface="Arial" charset="0"/>
                  </a:rPr>
                  <a:t>Cost per</a:t>
                </a:r>
                <a:br>
                  <a:rPr lang="en-US" sz="2400" b="1">
                    <a:solidFill>
                      <a:schemeClr val="accent2"/>
                    </a:solidFill>
                    <a:effectLst>
                      <a:outerShdw blurRad="38100" dist="38100" dir="2700000" algn="tl">
                        <a:srgbClr val="C0C0C0"/>
                      </a:outerShdw>
                    </a:effectLst>
                    <a:latin typeface="Arial" charset="0"/>
                  </a:rPr>
                </a:br>
                <a:r>
                  <a:rPr lang="en-US" sz="2400" b="1">
                    <a:solidFill>
                      <a:schemeClr val="accent2"/>
                    </a:solidFill>
                    <a:effectLst>
                      <a:outerShdw blurRad="38100" dist="38100" dir="2700000" algn="tl">
                        <a:srgbClr val="C0C0C0"/>
                      </a:outerShdw>
                    </a:effectLst>
                    <a:latin typeface="Arial" charset="0"/>
                  </a:rPr>
                  <a:t>equivalent    </a:t>
                </a:r>
                <a:br>
                  <a:rPr lang="en-US" sz="2400" b="1">
                    <a:solidFill>
                      <a:schemeClr val="accent2"/>
                    </a:solidFill>
                    <a:effectLst>
                      <a:outerShdw blurRad="38100" dist="38100" dir="2700000" algn="tl">
                        <a:srgbClr val="C0C0C0"/>
                      </a:outerShdw>
                    </a:effectLst>
                    <a:latin typeface="Arial" charset="0"/>
                  </a:rPr>
                </a:br>
                <a:r>
                  <a:rPr lang="en-US" sz="2400" b="1">
                    <a:solidFill>
                      <a:schemeClr val="accent2"/>
                    </a:solidFill>
                    <a:effectLst>
                      <a:outerShdw blurRad="38100" dist="38100" dir="2700000" algn="tl">
                        <a:srgbClr val="C0C0C0"/>
                      </a:outerShdw>
                    </a:effectLst>
                    <a:latin typeface="Arial" charset="0"/>
                  </a:rPr>
                  <a:t>unit</a:t>
                </a:r>
              </a:p>
            </p:txBody>
          </p:sp>
          <p:sp>
            <p:nvSpPr>
              <p:cNvPr id="147461" name="Rectangle 5"/>
              <p:cNvSpPr>
                <a:spLocks noChangeArrowheads="1"/>
              </p:cNvSpPr>
              <p:nvPr/>
            </p:nvSpPr>
            <p:spPr bwMode="auto">
              <a:xfrm>
                <a:off x="1847" y="2391"/>
                <a:ext cx="238"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b="1">
                    <a:solidFill>
                      <a:schemeClr val="accent2"/>
                    </a:solidFill>
                    <a:effectLst>
                      <a:outerShdw blurRad="38100" dist="38100" dir="2700000" algn="tl">
                        <a:srgbClr val="C0C0C0"/>
                      </a:outerShdw>
                    </a:effectLst>
                    <a:latin typeface="Arial" charset="0"/>
                  </a:rPr>
                  <a:t>=</a:t>
                </a:r>
              </a:p>
            </p:txBody>
          </p:sp>
          <p:sp>
            <p:nvSpPr>
              <p:cNvPr id="147462" name="Rectangle 6"/>
              <p:cNvSpPr>
                <a:spLocks noChangeArrowheads="1"/>
              </p:cNvSpPr>
              <p:nvPr/>
            </p:nvSpPr>
            <p:spPr bwMode="auto">
              <a:xfrm>
                <a:off x="2064" y="2182"/>
                <a:ext cx="3358" cy="81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110000"/>
                  </a:lnSpc>
                  <a:spcBef>
                    <a:spcPct val="15000"/>
                  </a:spcBef>
                  <a:defRPr/>
                </a:pPr>
                <a:r>
                  <a:rPr lang="en-US" sz="2400" b="1">
                    <a:solidFill>
                      <a:schemeClr val="accent2"/>
                    </a:solidFill>
                    <a:effectLst>
                      <a:outerShdw blurRad="38100" dist="38100" dir="2700000" algn="tl">
                        <a:srgbClr val="C0C0C0"/>
                      </a:outerShdw>
                    </a:effectLst>
                    <a:latin typeface="Arial" charset="0"/>
                  </a:rPr>
                  <a:t>Costs for the period</a:t>
                </a:r>
                <a:br>
                  <a:rPr lang="en-US" sz="2400" b="1">
                    <a:solidFill>
                      <a:schemeClr val="accent2"/>
                    </a:solidFill>
                    <a:effectLst>
                      <a:outerShdw blurRad="38100" dist="38100" dir="2700000" algn="tl">
                        <a:srgbClr val="C0C0C0"/>
                      </a:outerShdw>
                    </a:effectLst>
                    <a:latin typeface="Arial" charset="0"/>
                  </a:rPr>
                </a:br>
                <a:r>
                  <a:rPr lang="en-US" sz="2400" b="1">
                    <a:solidFill>
                      <a:schemeClr val="accent2"/>
                    </a:solidFill>
                    <a:effectLst>
                      <a:outerShdw blurRad="38100" dist="38100" dir="2700000" algn="tl">
                        <a:srgbClr val="C0C0C0"/>
                      </a:outerShdw>
                    </a:effectLst>
                    <a:latin typeface="Arial" charset="0"/>
                  </a:rPr>
                  <a:t>Equivalent units of production</a:t>
                </a:r>
                <a:br>
                  <a:rPr lang="en-US" sz="2400" b="1">
                    <a:solidFill>
                      <a:schemeClr val="accent2"/>
                    </a:solidFill>
                    <a:effectLst>
                      <a:outerShdw blurRad="38100" dist="38100" dir="2700000" algn="tl">
                        <a:srgbClr val="C0C0C0"/>
                      </a:outerShdw>
                    </a:effectLst>
                    <a:latin typeface="Arial" charset="0"/>
                  </a:rPr>
                </a:br>
                <a:r>
                  <a:rPr lang="en-US" sz="2400" b="1">
                    <a:solidFill>
                      <a:schemeClr val="accent2"/>
                    </a:solidFill>
                    <a:effectLst>
                      <a:outerShdw blurRad="38100" dist="38100" dir="2700000" algn="tl">
                        <a:srgbClr val="C0C0C0"/>
                      </a:outerShdw>
                    </a:effectLst>
                    <a:latin typeface="Arial" charset="0"/>
                  </a:rPr>
                  <a:t>for the period</a:t>
                </a:r>
              </a:p>
            </p:txBody>
          </p:sp>
          <p:sp>
            <p:nvSpPr>
              <p:cNvPr id="25610" name="Line 7"/>
              <p:cNvSpPr>
                <a:spLocks noChangeShapeType="1"/>
              </p:cNvSpPr>
              <p:nvPr/>
            </p:nvSpPr>
            <p:spPr bwMode="auto">
              <a:xfrm>
                <a:off x="2324" y="2477"/>
                <a:ext cx="2816" cy="0"/>
              </a:xfrm>
              <a:prstGeom prst="line">
                <a:avLst/>
              </a:prstGeom>
              <a:noFill/>
              <a:ln w="254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spTree>
    <p:extLst>
      <p:ext uri="{BB962C8B-B14F-4D97-AF65-F5344CB8AC3E}">
        <p14:creationId xmlns:p14="http://schemas.microsoft.com/office/powerpoint/2010/main" xmlns="" val="303535504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838200" y="1295400"/>
            <a:ext cx="7880350" cy="495300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lstStyle/>
          <a:p>
            <a:pPr marL="342900" indent="-342900" algn="ctr">
              <a:spcBef>
                <a:spcPct val="20000"/>
              </a:spcBef>
              <a:defRPr/>
            </a:pPr>
            <a:r>
              <a:rPr lang="en-US" sz="3200">
                <a:solidFill>
                  <a:srgbClr val="663300"/>
                </a:solidFill>
                <a:latin typeface="Arial" charset="0"/>
              </a:rPr>
              <a:t>Now assume that Matrix incurred $27,600 in production costs for the 11,500 equivalent units of production.  What was Matrix’s cost per equivalent unit for the period?</a:t>
            </a:r>
          </a:p>
          <a:p>
            <a:pPr marL="342900" indent="-342900">
              <a:spcBef>
                <a:spcPct val="20000"/>
              </a:spcBef>
              <a:defRPr/>
            </a:pPr>
            <a:r>
              <a:rPr lang="en-US" sz="3200">
                <a:solidFill>
                  <a:srgbClr val="663300"/>
                </a:solidFill>
                <a:latin typeface="Arial" charset="0"/>
              </a:rPr>
              <a:t>	a.	$1.84</a:t>
            </a:r>
          </a:p>
          <a:p>
            <a:pPr marL="342900" indent="-342900">
              <a:spcBef>
                <a:spcPct val="20000"/>
              </a:spcBef>
              <a:defRPr/>
            </a:pPr>
            <a:r>
              <a:rPr lang="en-US" sz="3200">
                <a:solidFill>
                  <a:srgbClr val="663300"/>
                </a:solidFill>
                <a:latin typeface="Arial" charset="0"/>
              </a:rPr>
              <a:t>	b.	$2.40</a:t>
            </a:r>
          </a:p>
          <a:p>
            <a:pPr marL="342900" indent="-342900">
              <a:spcBef>
                <a:spcPct val="20000"/>
              </a:spcBef>
              <a:defRPr/>
            </a:pPr>
            <a:r>
              <a:rPr lang="en-US" sz="3200">
                <a:solidFill>
                  <a:srgbClr val="663300"/>
                </a:solidFill>
                <a:latin typeface="Arial" charset="0"/>
              </a:rPr>
              <a:t>	c.	$2.76</a:t>
            </a:r>
          </a:p>
          <a:p>
            <a:pPr marL="342900" indent="-342900">
              <a:spcBef>
                <a:spcPct val="20000"/>
              </a:spcBef>
              <a:defRPr/>
            </a:pPr>
            <a:r>
              <a:rPr lang="en-US" sz="3200">
                <a:solidFill>
                  <a:srgbClr val="663300"/>
                </a:solidFill>
                <a:latin typeface="Arial" charset="0"/>
              </a:rPr>
              <a:t>	d.	$2.90</a:t>
            </a:r>
          </a:p>
        </p:txBody>
      </p:sp>
      <p:sp>
        <p:nvSpPr>
          <p:cNvPr id="26627" name="Rectangle 3"/>
          <p:cNvSpPr>
            <a:spLocks noChangeArrowheads="1"/>
          </p:cNvSpPr>
          <p:nvPr/>
        </p:nvSpPr>
        <p:spPr bwMode="auto">
          <a:xfrm>
            <a:off x="1219200" y="266700"/>
            <a:ext cx="76962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nSpc>
                <a:spcPct val="90000"/>
              </a:lnSpc>
            </a:pPr>
            <a:endParaRPr kumimoji="1" lang="en-US" sz="4000" b="1">
              <a:solidFill>
                <a:schemeClr val="tx2"/>
              </a:solidFill>
            </a:endParaRPr>
          </a:p>
        </p:txBody>
      </p:sp>
      <p:sp>
        <p:nvSpPr>
          <p:cNvPr id="26628" name="Rectangle 5"/>
          <p:cNvSpPr>
            <a:spLocks noChangeArrowheads="1"/>
          </p:cNvSpPr>
          <p:nvPr/>
        </p:nvSpPr>
        <p:spPr bwMode="auto">
          <a:xfrm>
            <a:off x="762000" y="152400"/>
            <a:ext cx="8001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chor="ctr"/>
          <a:lstStyle/>
          <a:p>
            <a:pPr algn="ctr"/>
            <a:r>
              <a:rPr lang="en-US" sz="4000" dirty="0"/>
              <a:t>MCQs Test</a:t>
            </a:r>
            <a:endParaRPr kumimoji="1" lang="en-US" sz="4000" b="1" dirty="0">
              <a:solidFill>
                <a:schemeClr val="tx2"/>
              </a:solidFill>
            </a:endParaRPr>
          </a:p>
        </p:txBody>
      </p:sp>
    </p:spTree>
    <p:extLst>
      <p:ext uri="{BB962C8B-B14F-4D97-AF65-F5344CB8AC3E}">
        <p14:creationId xmlns:p14="http://schemas.microsoft.com/office/powerpoint/2010/main" xmlns="" val="3314480452"/>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1026"/>
          <p:cNvSpPr>
            <a:spLocks noChangeArrowheads="1"/>
          </p:cNvSpPr>
          <p:nvPr/>
        </p:nvSpPr>
        <p:spPr bwMode="auto">
          <a:xfrm>
            <a:off x="838200" y="1295400"/>
            <a:ext cx="7880350" cy="495300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lstStyle/>
          <a:p>
            <a:pPr marL="342900" indent="-342900" algn="ctr">
              <a:spcBef>
                <a:spcPct val="20000"/>
              </a:spcBef>
              <a:defRPr/>
            </a:pPr>
            <a:r>
              <a:rPr lang="en-US" sz="3200">
                <a:solidFill>
                  <a:srgbClr val="663300"/>
                </a:solidFill>
                <a:latin typeface="Arial" charset="0"/>
              </a:rPr>
              <a:t>Now assume that Matrix incurred $27,600 in production costs for the 11,500 equivalent units of production.  What was Matrix’s cost per equivalent unit for the period?</a:t>
            </a:r>
          </a:p>
          <a:p>
            <a:pPr marL="342900" indent="-342900">
              <a:spcBef>
                <a:spcPct val="20000"/>
              </a:spcBef>
              <a:defRPr/>
            </a:pPr>
            <a:r>
              <a:rPr lang="en-US" sz="3200">
                <a:solidFill>
                  <a:srgbClr val="663300"/>
                </a:solidFill>
                <a:latin typeface="Arial" charset="0"/>
              </a:rPr>
              <a:t>	</a:t>
            </a:r>
            <a:r>
              <a:rPr lang="en-US" sz="3200">
                <a:solidFill>
                  <a:srgbClr val="F8F8F8"/>
                </a:solidFill>
                <a:latin typeface="Arial" charset="0"/>
              </a:rPr>
              <a:t>a.	$1.84</a:t>
            </a:r>
          </a:p>
          <a:p>
            <a:pPr marL="342900" indent="-342900">
              <a:spcBef>
                <a:spcPct val="20000"/>
              </a:spcBef>
              <a:defRPr/>
            </a:pPr>
            <a:r>
              <a:rPr lang="en-US" sz="3200">
                <a:solidFill>
                  <a:srgbClr val="663300"/>
                </a:solidFill>
                <a:latin typeface="Arial" charset="0"/>
              </a:rPr>
              <a:t>	b.	$2.40</a:t>
            </a:r>
          </a:p>
          <a:p>
            <a:pPr marL="342900" indent="-342900">
              <a:spcBef>
                <a:spcPct val="20000"/>
              </a:spcBef>
              <a:defRPr/>
            </a:pPr>
            <a:r>
              <a:rPr lang="en-US" sz="3200">
                <a:solidFill>
                  <a:srgbClr val="663300"/>
                </a:solidFill>
                <a:latin typeface="Arial" charset="0"/>
              </a:rPr>
              <a:t>	</a:t>
            </a:r>
            <a:r>
              <a:rPr lang="en-US" sz="3200">
                <a:solidFill>
                  <a:srgbClr val="F8F8F8"/>
                </a:solidFill>
                <a:latin typeface="Arial" charset="0"/>
              </a:rPr>
              <a:t>c.	$2.76</a:t>
            </a:r>
          </a:p>
          <a:p>
            <a:pPr marL="342900" indent="-342900">
              <a:spcBef>
                <a:spcPct val="20000"/>
              </a:spcBef>
              <a:defRPr/>
            </a:pPr>
            <a:r>
              <a:rPr lang="en-US" sz="3200">
                <a:solidFill>
                  <a:srgbClr val="F8F8F8"/>
                </a:solidFill>
                <a:latin typeface="Arial" charset="0"/>
              </a:rPr>
              <a:t>	d.	$2.90</a:t>
            </a:r>
          </a:p>
        </p:txBody>
      </p:sp>
      <p:sp>
        <p:nvSpPr>
          <p:cNvPr id="27651" name="Rectangle 1027"/>
          <p:cNvSpPr>
            <a:spLocks noChangeArrowheads="1"/>
          </p:cNvSpPr>
          <p:nvPr/>
        </p:nvSpPr>
        <p:spPr bwMode="auto">
          <a:xfrm>
            <a:off x="1219200" y="266700"/>
            <a:ext cx="76962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nSpc>
                <a:spcPct val="90000"/>
              </a:lnSpc>
            </a:pPr>
            <a:endParaRPr kumimoji="1" lang="en-US" sz="4000" b="1">
              <a:solidFill>
                <a:schemeClr val="tx2"/>
              </a:solidFill>
            </a:endParaRPr>
          </a:p>
        </p:txBody>
      </p:sp>
      <p:sp>
        <p:nvSpPr>
          <p:cNvPr id="27652" name="Rectangle 1028"/>
          <p:cNvSpPr>
            <a:spLocks noChangeArrowheads="1"/>
          </p:cNvSpPr>
          <p:nvPr/>
        </p:nvSpPr>
        <p:spPr bwMode="auto">
          <a:xfrm>
            <a:off x="762000" y="152400"/>
            <a:ext cx="8001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chor="ctr"/>
          <a:lstStyle/>
          <a:p>
            <a:pPr algn="ctr"/>
            <a:r>
              <a:rPr lang="en-US" sz="4000" dirty="0"/>
              <a:t>MCQs Test</a:t>
            </a:r>
            <a:endParaRPr kumimoji="1" lang="en-US" sz="4000" b="1" dirty="0">
              <a:solidFill>
                <a:schemeClr val="tx2"/>
              </a:solidFill>
            </a:endParaRPr>
          </a:p>
        </p:txBody>
      </p:sp>
      <p:sp>
        <p:nvSpPr>
          <p:cNvPr id="27653" name="AutoShape 1029"/>
          <p:cNvSpPr>
            <a:spLocks noChangeArrowheads="1"/>
          </p:cNvSpPr>
          <p:nvPr/>
        </p:nvSpPr>
        <p:spPr bwMode="auto">
          <a:xfrm flipH="1">
            <a:off x="2984500" y="4495800"/>
            <a:ext cx="825500" cy="444500"/>
          </a:xfrm>
          <a:prstGeom prst="rightArrow">
            <a:avLst>
              <a:gd name="adj1" fmla="val 50000"/>
              <a:gd name="adj2" fmla="val 92866"/>
            </a:avLst>
          </a:prstGeom>
          <a:solidFill>
            <a:srgbClr val="FF0000"/>
          </a:solidFill>
          <a:ln w="12700">
            <a:solidFill>
              <a:schemeClr val="tx1"/>
            </a:solidFill>
            <a:miter lim="800000"/>
            <a:headEnd/>
            <a:tailEnd/>
          </a:ln>
          <a:effectLst>
            <a:outerShdw dist="17961" dir="2700000" algn="ctr" rotWithShape="0">
              <a:schemeClr val="tx1"/>
            </a:outerShdw>
          </a:effectLst>
        </p:spPr>
        <p:txBody>
          <a:bodyPr wrap="none" anchor="ctr"/>
          <a:lstStyle/>
          <a:p>
            <a:endParaRPr lang="en-US"/>
          </a:p>
        </p:txBody>
      </p:sp>
      <p:sp>
        <p:nvSpPr>
          <p:cNvPr id="27654" name="Oval 1030"/>
          <p:cNvSpPr>
            <a:spLocks noChangeArrowheads="1"/>
          </p:cNvSpPr>
          <p:nvPr/>
        </p:nvSpPr>
        <p:spPr bwMode="auto">
          <a:xfrm>
            <a:off x="1041400" y="4454525"/>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rgbClr val="FF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55" name="Rectangle 1031"/>
          <p:cNvSpPr>
            <a:spLocks noChangeArrowheads="1"/>
          </p:cNvSpPr>
          <p:nvPr/>
        </p:nvSpPr>
        <p:spPr bwMode="auto">
          <a:xfrm>
            <a:off x="3733800" y="4191000"/>
            <a:ext cx="5006975" cy="1039813"/>
          </a:xfrm>
          <a:prstGeom prst="rect">
            <a:avLst/>
          </a:prstGeom>
          <a:solidFill>
            <a:srgbClr val="FFFFFF"/>
          </a:solidFill>
          <a:ln w="38100" cmpd="dbl">
            <a:solidFill>
              <a:schemeClr val="tx1"/>
            </a:solidFill>
            <a:miter lim="800000"/>
            <a:headEnd/>
            <a:tailEnd/>
          </a:ln>
          <a:effectLst>
            <a:outerShdw dist="71842" dir="2700000" algn="ctr" rotWithShape="0">
              <a:schemeClr val="tx1"/>
            </a:outerShdw>
          </a:effectLst>
        </p:spPr>
        <p:txBody>
          <a:bodyPr lIns="90488" tIns="44450" rIns="90488" bIns="44450">
            <a:spAutoFit/>
          </a:bodyPr>
          <a:lstStyle/>
          <a:p>
            <a:pPr>
              <a:spcBef>
                <a:spcPct val="50000"/>
              </a:spcBef>
            </a:pPr>
            <a:r>
              <a:rPr lang="en-US" sz="2400" b="1">
                <a:latin typeface="Arial" charset="0"/>
              </a:rPr>
              <a:t>$27,600 ÷ 11,500 equivalent units</a:t>
            </a:r>
          </a:p>
          <a:p>
            <a:pPr>
              <a:spcBef>
                <a:spcPct val="50000"/>
              </a:spcBef>
            </a:pPr>
            <a:r>
              <a:rPr lang="en-US" sz="2400" b="1">
                <a:latin typeface="Arial" charset="0"/>
              </a:rPr>
              <a:t> = $2.40 per equivalent unit</a:t>
            </a:r>
          </a:p>
        </p:txBody>
      </p:sp>
    </p:spTree>
    <p:extLst>
      <p:ext uri="{BB962C8B-B14F-4D97-AF65-F5344CB8AC3E}">
        <p14:creationId xmlns:p14="http://schemas.microsoft.com/office/powerpoint/2010/main" xmlns="" val="58011779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p:txBody>
          <a:bodyPr>
            <a:normAutofit/>
          </a:bodyPr>
          <a:lstStyle/>
          <a:p>
            <a:r>
              <a:rPr lang="en-US" dirty="0"/>
              <a:t>Types of Costing Systems Used to Determine Product </a:t>
            </a:r>
            <a:r>
              <a:rPr lang="en-US" dirty="0" smtClean="0"/>
              <a:t>Costs</a:t>
            </a:r>
          </a:p>
          <a:p>
            <a:r>
              <a:rPr lang="en-US" dirty="0"/>
              <a:t>Differences Between Job-Order and Process </a:t>
            </a:r>
            <a:r>
              <a:rPr lang="en-US" dirty="0" smtClean="0"/>
              <a:t>Costing</a:t>
            </a:r>
          </a:p>
          <a:p>
            <a:r>
              <a:rPr lang="en-US" dirty="0"/>
              <a:t>Sequential Processing </a:t>
            </a:r>
            <a:r>
              <a:rPr lang="en-US" dirty="0" smtClean="0"/>
              <a:t>Departments</a:t>
            </a:r>
          </a:p>
          <a:p>
            <a:r>
              <a:rPr lang="en-US" dirty="0"/>
              <a:t>Parallel Processing </a:t>
            </a:r>
            <a:r>
              <a:rPr lang="en-US" dirty="0" smtClean="0"/>
              <a:t>Departments</a:t>
            </a:r>
          </a:p>
          <a:p>
            <a:r>
              <a:rPr lang="en-US" dirty="0"/>
              <a:t>Flow of Materials, Labor and Overhead </a:t>
            </a:r>
            <a:r>
              <a:rPr lang="en-US" dirty="0" smtClean="0"/>
              <a:t>Costs</a:t>
            </a:r>
          </a:p>
          <a:p>
            <a:r>
              <a:rPr lang="en-US" dirty="0"/>
              <a:t>Materials, Labor, and Overhead Cost </a:t>
            </a:r>
            <a:r>
              <a:rPr lang="en-US" dirty="0" smtClean="0"/>
              <a:t>Entries</a:t>
            </a:r>
            <a:endParaRPr lang="en-US" dirty="0" smtClean="0"/>
          </a:p>
        </p:txBody>
      </p:sp>
    </p:spTree>
    <p:extLst>
      <p:ext uri="{BB962C8B-B14F-4D97-AF65-F5344CB8AC3E}">
        <p14:creationId xmlns:p14="http://schemas.microsoft.com/office/powerpoint/2010/main" xmlns="" val="403126492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End of Lecture 14</a:t>
            </a:r>
            <a:endParaRPr lang="en-US" dirty="0"/>
          </a:p>
        </p:txBody>
      </p:sp>
    </p:spTree>
    <p:extLst>
      <p:ext uri="{BB962C8B-B14F-4D97-AF65-F5344CB8AC3E}">
        <p14:creationId xmlns:p14="http://schemas.microsoft.com/office/powerpoint/2010/main" xmlns="" val="101586344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TotalTime>
  <Words>844</Words>
  <Application>Microsoft Office PowerPoint</Application>
  <PresentationFormat>On-screen Show (4:3)</PresentationFormat>
  <Paragraphs>210</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Worksheet</vt:lpstr>
      <vt:lpstr>Lecture 14</vt:lpstr>
      <vt:lpstr>Chapter Overview</vt:lpstr>
      <vt:lpstr>Systems Design: Process Costing</vt:lpstr>
      <vt:lpstr>Types of Costing Systems Used to Determine Product Costs</vt:lpstr>
      <vt:lpstr>Types of Costing Systems Used to Determine Product Costs</vt:lpstr>
      <vt:lpstr>Differences Between Job-Order and Process Costing</vt:lpstr>
      <vt:lpstr>Sequential Processing Departments</vt:lpstr>
      <vt:lpstr>Parallel Processing Departments</vt:lpstr>
      <vt:lpstr>Flow of Materials, Labor and Overhead Costs</vt:lpstr>
      <vt:lpstr>Flow of Materials, Labor and Overhead Costs</vt:lpstr>
      <vt:lpstr>Flow of Materials, Labor and Overhead Costs</vt:lpstr>
      <vt:lpstr>Flow of Materials, Labor and Overhead Costs</vt:lpstr>
      <vt:lpstr>Flow of Materials, Labor and Overhead Costs</vt:lpstr>
      <vt:lpstr>Flow of Materials, Labor and Overhead Costs</vt:lpstr>
      <vt:lpstr>Flow of Materials, Labor and Overhead Costs</vt:lpstr>
      <vt:lpstr>Flow of Materials, Labor and Overhead Costs</vt:lpstr>
      <vt:lpstr>Materials, Labor, and Overhead Cost Entries</vt:lpstr>
      <vt:lpstr>Flow of Materials, Labor and Overhead Costs</vt:lpstr>
      <vt:lpstr>Flow of Materials, Labor and Overhead Costs</vt:lpstr>
      <vt:lpstr>Flow of Materials, Labor and Overhead Costs</vt:lpstr>
      <vt:lpstr>Flow of Materials, Labor and Overhead Costs</vt:lpstr>
      <vt:lpstr>Flow of Materials, Labor and Overhead Costs</vt:lpstr>
      <vt:lpstr>Lecture Overview</vt:lpstr>
      <vt:lpstr>Equivalent Units of Production</vt:lpstr>
      <vt:lpstr>MCQs Test</vt:lpstr>
      <vt:lpstr>MCQs Test</vt:lpstr>
      <vt:lpstr>Equivalent Units of Production</vt:lpstr>
      <vt:lpstr>Slide 28</vt:lpstr>
      <vt:lpstr>Slide 29</vt:lpstr>
      <vt:lpstr>Lecture Overview</vt:lpstr>
      <vt:lpstr>End of Lecture 14</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11</dc:title>
  <dc:creator>MyUserName</dc:creator>
  <cp:lastModifiedBy>NTS</cp:lastModifiedBy>
  <cp:revision>18</cp:revision>
  <dcterms:created xsi:type="dcterms:W3CDTF">2012-10-23T07:42:56Z</dcterms:created>
  <dcterms:modified xsi:type="dcterms:W3CDTF">2012-11-12T06:39:56Z</dcterms:modified>
</cp:coreProperties>
</file>