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9084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7140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127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69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0952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131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91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2591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930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9018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687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69792-D484-4E29-BFE3-51E2E40E5404}" type="datetimeFigureOut">
              <a:rPr lang="en-US" smtClean="0"/>
              <a:pPr/>
              <a:t>11/8/2012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5B5161-50FA-4DA3-9197-415CC0B19C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3047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7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8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Lecture 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1305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Problem Question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Job-Order Costing Document Flow Summary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Job-Order System Cost Flows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Overhead Application Example</a:t>
            </a:r>
          </a:p>
          <a:p>
            <a:pPr>
              <a:lnSpc>
                <a:spcPct val="90000"/>
              </a:lnSpc>
            </a:pPr>
            <a:r>
              <a:rPr lang="en-US" dirty="0" err="1" smtClean="0"/>
              <a:t>Overapplied</a:t>
            </a:r>
            <a:r>
              <a:rPr lang="en-US" dirty="0" smtClean="0"/>
              <a:t> and </a:t>
            </a:r>
            <a:r>
              <a:rPr lang="en-US" dirty="0" err="1" smtClean="0"/>
              <a:t>Underapplied</a:t>
            </a:r>
            <a:r>
              <a:rPr lang="en-US" dirty="0" smtClean="0"/>
              <a:t> Manufacturing Overhead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MCQs Test Questions</a:t>
            </a:r>
          </a:p>
          <a:p>
            <a:pPr>
              <a:lnSpc>
                <a:spcPct val="90000"/>
              </a:lnSpc>
            </a:pPr>
            <a:endParaRPr lang="en-US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158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Cost Flows – Material Purchases 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001000" cy="14224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z="2800" smtClean="0"/>
              <a:t>Raw material purchases are recorded in an</a:t>
            </a:r>
            <a:br>
              <a:rPr lang="en-US" sz="2800" smtClean="0"/>
            </a:br>
            <a:r>
              <a:rPr lang="en-US" sz="2800" smtClean="0"/>
              <a:t>inventory account. </a:t>
            </a:r>
          </a:p>
        </p:txBody>
      </p:sp>
      <p:graphicFrame>
        <p:nvGraphicFramePr>
          <p:cNvPr id="91140" name="Object 4"/>
          <p:cNvGraphicFramePr>
            <a:graphicFrameLocks/>
          </p:cNvGraphicFramePr>
          <p:nvPr/>
        </p:nvGraphicFramePr>
        <p:xfrm>
          <a:off x="457200" y="3352800"/>
          <a:ext cx="8572500" cy="2924175"/>
        </p:xfrm>
        <a:graphic>
          <a:graphicData uri="http://schemas.openxmlformats.org/presentationml/2006/ole">
            <p:oleObj spid="_x0000_s1027" name="Worksheet" r:id="rId3" imgW="4734000" imgH="17049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2966217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067800" cy="19812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z="2800" smtClean="0"/>
              <a:t> Direct materials issued to a job increase Work in Process and decrease Raw Materials.  Indirect materials used are charged to Manufacturing Overhead and also decrease Raw Materials. 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Cost Flows – Material Usage</a:t>
            </a:r>
          </a:p>
        </p:txBody>
      </p:sp>
      <p:graphicFrame>
        <p:nvGraphicFramePr>
          <p:cNvPr id="92165" name="Object 5"/>
          <p:cNvGraphicFramePr>
            <a:graphicFrameLocks/>
          </p:cNvGraphicFramePr>
          <p:nvPr/>
        </p:nvGraphicFramePr>
        <p:xfrm>
          <a:off x="457200" y="3352800"/>
          <a:ext cx="8572500" cy="2924175"/>
        </p:xfrm>
        <a:graphic>
          <a:graphicData uri="http://schemas.openxmlformats.org/presentationml/2006/ole">
            <p:oleObj spid="_x0000_s2051" name="Worksheet" r:id="rId3" imgW="4734000" imgH="17049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0593947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Cost Flows – Labor</a:t>
            </a:r>
          </a:p>
        </p:txBody>
      </p:sp>
      <p:sp>
        <p:nvSpPr>
          <p:cNvPr id="8089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534400" cy="19812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z="2800" smtClean="0"/>
              <a:t>   The cost of direct labor incurred increases Work in Process and the cost of indirect labor increases Manufacturing Overhead. </a:t>
            </a:r>
          </a:p>
        </p:txBody>
      </p:sp>
      <p:graphicFrame>
        <p:nvGraphicFramePr>
          <p:cNvPr id="93190" name="Object 6"/>
          <p:cNvGraphicFramePr>
            <a:graphicFrameLocks/>
          </p:cNvGraphicFramePr>
          <p:nvPr/>
        </p:nvGraphicFramePr>
        <p:xfrm>
          <a:off x="457200" y="3352800"/>
          <a:ext cx="8572500" cy="2924175"/>
        </p:xfrm>
        <a:graphic>
          <a:graphicData uri="http://schemas.openxmlformats.org/presentationml/2006/ole">
            <p:oleObj spid="_x0000_s3075" name="Worksheet" r:id="rId3" imgW="4734000" imgH="17049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59726020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Cost Flows – Actual Overhead</a:t>
            </a:r>
          </a:p>
        </p:txBody>
      </p:sp>
      <p:graphicFrame>
        <p:nvGraphicFramePr>
          <p:cNvPr id="100356" name="Object 4"/>
          <p:cNvGraphicFramePr>
            <a:graphicFrameLocks/>
          </p:cNvGraphicFramePr>
          <p:nvPr/>
        </p:nvGraphicFramePr>
        <p:xfrm>
          <a:off x="457200" y="3352800"/>
          <a:ext cx="8572500" cy="2924175"/>
        </p:xfrm>
        <a:graphic>
          <a:graphicData uri="http://schemas.openxmlformats.org/presentationml/2006/ole">
            <p:oleObj spid="_x0000_s4099" name="Worksheet" r:id="rId3" imgW="4734000" imgH="1704960" progId="Excel.Sheet.8">
              <p:embed/>
            </p:oleObj>
          </a:graphicData>
        </a:graphic>
      </p:graphicFrame>
      <p:sp>
        <p:nvSpPr>
          <p:cNvPr id="10035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534400" cy="17526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  <a:defRPr/>
            </a:pPr>
            <a:r>
              <a:rPr lang="en-US" sz="280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r>
              <a:rPr lang="en-US" sz="2800" smtClean="0"/>
              <a:t>In addition to indirect materials and indirect labor, other manufacturing overhead costs are charged</a:t>
            </a:r>
            <a:r>
              <a:rPr lang="en-US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smtClean="0"/>
              <a:t>to the</a:t>
            </a:r>
            <a:r>
              <a:rPr lang="en-US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smtClean="0"/>
              <a:t>Manufacturing Overhead account as they are incurred. </a:t>
            </a:r>
          </a:p>
        </p:txBody>
      </p:sp>
    </p:spTree>
    <p:extLst>
      <p:ext uri="{BB962C8B-B14F-4D97-AF65-F5344CB8AC3E}">
        <p14:creationId xmlns:p14="http://schemas.microsoft.com/office/powerpoint/2010/main" xmlns="" val="143566507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0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Cost Flows – Overhead Applied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534400" cy="17526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  <a:defRPr/>
            </a:pPr>
            <a:r>
              <a:rPr lang="en-US" sz="2800" smtClean="0"/>
              <a:t>   Work in Process is increased when Manufacturing Overhead is</a:t>
            </a:r>
            <a:r>
              <a:rPr lang="en-US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smtClean="0">
                <a:solidFill>
                  <a:srgbClr val="FF3300"/>
                </a:solidFill>
              </a:rPr>
              <a:t>applied</a:t>
            </a:r>
            <a:r>
              <a:rPr lang="en-US" sz="28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800" smtClean="0"/>
              <a:t>to jobs. </a:t>
            </a:r>
          </a:p>
        </p:txBody>
      </p:sp>
      <p:graphicFrame>
        <p:nvGraphicFramePr>
          <p:cNvPr id="95237" name="Object 5"/>
          <p:cNvGraphicFramePr>
            <a:graphicFrameLocks/>
          </p:cNvGraphicFramePr>
          <p:nvPr/>
        </p:nvGraphicFramePr>
        <p:xfrm>
          <a:off x="457200" y="3352800"/>
          <a:ext cx="8572500" cy="2924175"/>
        </p:xfrm>
        <a:graphic>
          <a:graphicData uri="http://schemas.openxmlformats.org/presentationml/2006/ole">
            <p:oleObj spid="_x0000_s5123" name="Worksheet" r:id="rId3" imgW="4734000" imgH="17049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54686135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Cost Flows – Period Expenses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534400" cy="12192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z="2800" smtClean="0"/>
              <a:t>   Nonmanufacturing costs (</a:t>
            </a:r>
            <a:r>
              <a:rPr lang="en-US" sz="2800" smtClean="0">
                <a:solidFill>
                  <a:srgbClr val="FF3300"/>
                </a:solidFill>
              </a:rPr>
              <a:t>period expenses</a:t>
            </a:r>
            <a:r>
              <a:rPr lang="en-US" sz="2800" smtClean="0"/>
              <a:t>) are charged to expense as they are incurred.  </a:t>
            </a:r>
          </a:p>
        </p:txBody>
      </p:sp>
      <p:graphicFrame>
        <p:nvGraphicFramePr>
          <p:cNvPr id="96261" name="Object 5"/>
          <p:cNvGraphicFramePr>
            <a:graphicFrameLocks/>
          </p:cNvGraphicFramePr>
          <p:nvPr/>
        </p:nvGraphicFramePr>
        <p:xfrm>
          <a:off x="457200" y="3352800"/>
          <a:ext cx="8572500" cy="2924175"/>
        </p:xfrm>
        <a:graphic>
          <a:graphicData uri="http://schemas.openxmlformats.org/presentationml/2006/ole">
            <p:oleObj spid="_x0000_s6147" name="Worksheet" r:id="rId3" imgW="4734000" imgH="17049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31665489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 smtClean="0"/>
              <a:t>Cost Flows – Cost of Goods Manufactured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534400" cy="17526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z="2800" smtClean="0"/>
              <a:t>   As jobs are completed, the Cost of Goods Manufactured is transferred to Finished Goods from Work in Process.  </a:t>
            </a:r>
          </a:p>
        </p:txBody>
      </p:sp>
      <p:graphicFrame>
        <p:nvGraphicFramePr>
          <p:cNvPr id="97285" name="Object 5"/>
          <p:cNvGraphicFramePr>
            <a:graphicFrameLocks/>
          </p:cNvGraphicFramePr>
          <p:nvPr/>
        </p:nvGraphicFramePr>
        <p:xfrm>
          <a:off x="457200" y="3352800"/>
          <a:ext cx="8572500" cy="2924175"/>
        </p:xfrm>
        <a:graphic>
          <a:graphicData uri="http://schemas.openxmlformats.org/presentationml/2006/ole">
            <p:oleObj spid="_x0000_s7171" name="Worksheet" r:id="rId3" imgW="4734000" imgH="17049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9473185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r>
              <a:rPr lang="en-US" dirty="0" smtClean="0"/>
              <a:t>Cost Flows – Sales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534400" cy="17526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>
              <a:buFont typeface="Wingdings" pitchFamily="2" charset="2"/>
              <a:buNone/>
            </a:pPr>
            <a:r>
              <a:rPr lang="en-US" sz="2800" smtClean="0"/>
              <a:t>    When finished goods are sold, two entries are required:  (1) to record the sale; and (2) to record Cost of Goods Sold and reduce Finished Goods.  </a:t>
            </a:r>
          </a:p>
        </p:txBody>
      </p:sp>
      <p:graphicFrame>
        <p:nvGraphicFramePr>
          <p:cNvPr id="98309" name="Object 5"/>
          <p:cNvGraphicFramePr>
            <a:graphicFrameLocks/>
          </p:cNvGraphicFramePr>
          <p:nvPr/>
        </p:nvGraphicFramePr>
        <p:xfrm>
          <a:off x="457200" y="3352800"/>
          <a:ext cx="8572500" cy="2924175"/>
        </p:xfrm>
        <a:graphic>
          <a:graphicData uri="http://schemas.openxmlformats.org/presentationml/2006/ole">
            <p:oleObj spid="_x0000_s8195" name="Worksheet" r:id="rId3" imgW="4734000" imgH="1704960" progId="Excel.Sheet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044624162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3200"/>
            <a:ext cx="8229600" cy="1143000"/>
          </a:xfrm>
        </p:spPr>
        <p:txBody>
          <a:bodyPr/>
          <a:lstStyle/>
          <a:p>
            <a:r>
              <a:rPr lang="en-US" b="1" dirty="0" smtClean="0"/>
              <a:t>Exercise Question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446920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92362"/>
          </a:xfrm>
        </p:spPr>
        <p:txBody>
          <a:bodyPr>
            <a:noAutofit/>
          </a:bodyPr>
          <a:lstStyle/>
          <a:p>
            <a:pPr marL="0" marR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Times New Roman"/>
                <a:ea typeface="Calibri"/>
                <a:cs typeface="Times New Roman"/>
              </a:rPr>
              <a:t>Unilever Company incurred $141000 of overhead during year just ended. However, $157000 of overhead was applied to production. At the conclusion of year, the following amounts of the year’s applied overhead remained in various manufacturing accounts.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5831933"/>
              </p:ext>
            </p:extLst>
          </p:nvPr>
        </p:nvGraphicFramePr>
        <p:xfrm>
          <a:off x="1066800" y="2971800"/>
          <a:ext cx="6400800" cy="1577340"/>
        </p:xfrm>
        <a:graphic>
          <a:graphicData uri="http://schemas.openxmlformats.org/drawingml/2006/table">
            <a:tbl>
              <a:tblPr firstRow="1" firstCol="1" bandRow="1"/>
              <a:tblGrid>
                <a:gridCol w="3200400"/>
                <a:gridCol w="3200400"/>
              </a:tblGrid>
              <a:tr h="4032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Applied overhead remaining in account on December 31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Work in process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$35250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5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Finished Good Inventory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49350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 of Goods Sold</a:t>
                      </a:r>
                      <a:endParaRPr lang="en-US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72400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04800" y="4800600"/>
            <a:ext cx="8610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Required: </a:t>
            </a:r>
            <a:endParaRPr lang="en-US" sz="2400" dirty="0"/>
          </a:p>
          <a:p>
            <a:pPr lvl="0"/>
            <a:r>
              <a:rPr lang="en-US" sz="2000" dirty="0"/>
              <a:t>Prepare a Journal Entry to close out the balance in the </a:t>
            </a:r>
            <a:r>
              <a:rPr lang="en-US" sz="2000" dirty="0" smtClean="0"/>
              <a:t>manufacturing </a:t>
            </a:r>
            <a:r>
              <a:rPr lang="en-US" sz="2000" dirty="0"/>
              <a:t>overhead</a:t>
            </a:r>
          </a:p>
          <a:p>
            <a:pPr lvl="0"/>
            <a:r>
              <a:rPr lang="en-US" sz="2000" dirty="0"/>
              <a:t>Prorate the balance to the three manufacturing accounts</a:t>
            </a:r>
          </a:p>
        </p:txBody>
      </p:sp>
    </p:spTree>
    <p:extLst>
      <p:ext uri="{BB962C8B-B14F-4D97-AF65-F5344CB8AC3E}">
        <p14:creationId xmlns:p14="http://schemas.microsoft.com/office/powerpoint/2010/main" xmlns="" val="4181617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2163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4975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Company XYZ had two orders for making gloves of two different kinds, Order 1 and Order Two. Following is the data concerning to the two orders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09269156"/>
              </p:ext>
            </p:extLst>
          </p:nvPr>
        </p:nvGraphicFramePr>
        <p:xfrm>
          <a:off x="380998" y="1676391"/>
          <a:ext cx="8305801" cy="504662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722048"/>
                <a:gridCol w="2037224"/>
                <a:gridCol w="2546529"/>
              </a:tblGrid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Manufacturing Overheads</a:t>
                      </a:r>
                      <a:endParaRPr lang="en-US" sz="3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                    Rs.</a:t>
                      </a:r>
                      <a:endParaRPr lang="en-US" sz="3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3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Rent on factory building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Depreciation on equipment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Utilities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Property Taxes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Insurance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Indirect Material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overheads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Order 1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Order Two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Material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Labor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Units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03163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Calculate the Manufacturing overheads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Company apply the manufacturing overheads through machine hours. How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FOH would be distributed according to the proration method when Order 2 is completed and out of which Cost of Goods Sold were Rs. 36000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98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Company XYZ had two orders for making gloves of two different kinds, Order 1 and Order Two. Following is the data concerning to the two orders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4310917"/>
              </p:ext>
            </p:extLst>
          </p:nvPr>
        </p:nvGraphicFramePr>
        <p:xfrm>
          <a:off x="380998" y="1676391"/>
          <a:ext cx="8305801" cy="504662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722048"/>
                <a:gridCol w="2037224"/>
                <a:gridCol w="2546529"/>
              </a:tblGrid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Manufacturing Overheads</a:t>
                      </a:r>
                      <a:endParaRPr lang="en-US" sz="3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                    Rs.</a:t>
                      </a:r>
                      <a:endParaRPr lang="en-US" sz="3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3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Rent on factory building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Depreciation on equipment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Utilities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Property Taxes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Insurance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Indirect Material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overheads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Order 1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Order Two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Material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Labor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Units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19867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3764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763000" cy="1143000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Company XYZ had two orders for making gloves of two different kinds, Order 1 and Order Two. Following is the data concerning to the two orders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>
                <a:latin typeface="Times New Roman" pitchFamily="18" charset="0"/>
                <a:cs typeface="Times New Roman" pitchFamily="18" charset="0"/>
              </a:rPr>
            </a:b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57178691"/>
              </p:ext>
            </p:extLst>
          </p:nvPr>
        </p:nvGraphicFramePr>
        <p:xfrm>
          <a:off x="380998" y="1676391"/>
          <a:ext cx="8305801" cy="504662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722048"/>
                <a:gridCol w="2037224"/>
                <a:gridCol w="2546529"/>
              </a:tblGrid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Manufacturing Overheads</a:t>
                      </a:r>
                      <a:endParaRPr lang="en-US" sz="3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                     Rs.</a:t>
                      </a:r>
                      <a:endParaRPr lang="en-US" sz="3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32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Rent on factory building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Depreciation on equipment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Utilities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Property Taxes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Insurance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Indirect Material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overheads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Budgeted 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endParaRPr lang="en-US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Order 1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Order Two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  <a:alpha val="20000"/>
                      </a:schemeClr>
                    </a:solidFill>
                  </a:tcPr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Material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Direct Labor Cost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Machine Hours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Units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en-US" sz="24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10000</a:t>
                      </a:r>
                      <a:endParaRPr lang="en-US" sz="2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04789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106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71800"/>
            <a:ext cx="8001000" cy="1143000"/>
          </a:xfrm>
          <a:noFill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algn="ctr"/>
            <a:r>
              <a:rPr lang="en-US" dirty="0" smtClean="0"/>
              <a:t>End of Chapter 3</a:t>
            </a:r>
          </a:p>
        </p:txBody>
      </p:sp>
    </p:spTree>
    <p:extLst>
      <p:ext uri="{BB962C8B-B14F-4D97-AF65-F5344CB8AC3E}">
        <p14:creationId xmlns:p14="http://schemas.microsoft.com/office/powerpoint/2010/main" xmlns="" val="88975367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sz="6600" dirty="0" smtClean="0"/>
              <a:t> End of Lecture </a:t>
            </a:r>
            <a:r>
              <a:rPr lang="en-US" sz="6600" dirty="0" smtClean="0"/>
              <a:t>13</a:t>
            </a:r>
            <a:endParaRPr lang="en-US" sz="6600" dirty="0" smtClean="0"/>
          </a:p>
        </p:txBody>
      </p:sp>
    </p:spTree>
    <p:extLst>
      <p:ext uri="{BB962C8B-B14F-4D97-AF65-F5344CB8AC3E}">
        <p14:creationId xmlns:p14="http://schemas.microsoft.com/office/powerpoint/2010/main" xmlns="" val="352288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626</Words>
  <Application>Microsoft Office PowerPoint</Application>
  <PresentationFormat>On-screen Show (4:3)</PresentationFormat>
  <Paragraphs>144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Worksheet</vt:lpstr>
      <vt:lpstr>Lecture 13</vt:lpstr>
      <vt:lpstr>Lecture overview</vt:lpstr>
      <vt:lpstr>Cost Flows – Material Purchases </vt:lpstr>
      <vt:lpstr>Cost Flows – Material Usage</vt:lpstr>
      <vt:lpstr>Cost Flows – Labor</vt:lpstr>
      <vt:lpstr>Cost Flows – Actual Overhead</vt:lpstr>
      <vt:lpstr>Cost Flows – Overhead Applied</vt:lpstr>
      <vt:lpstr>Cost Flows – Period Expenses</vt:lpstr>
      <vt:lpstr>Cost Flows – Cost of Goods Manufactured</vt:lpstr>
      <vt:lpstr>Cost Flows – Sales</vt:lpstr>
      <vt:lpstr>Exercise Question</vt:lpstr>
      <vt:lpstr>Unilever Company incurred $141000 of overhead during year just ended. However, $157000 of overhead was applied to production. At the conclusion of year, the following amounts of the year’s applied overhead remained in various manufacturing accounts.</vt:lpstr>
      <vt:lpstr>Slide 13</vt:lpstr>
      <vt:lpstr>Slide 14</vt:lpstr>
      <vt:lpstr>Company XYZ had two orders for making gloves of two different kinds, Order 1 and Order Two. Following is the data concerning to the two orders </vt:lpstr>
      <vt:lpstr>Requirements</vt:lpstr>
      <vt:lpstr>Company XYZ had two orders for making gloves of two different kinds, Order 1 and Order Two. Following is the data concerning to the two orders </vt:lpstr>
      <vt:lpstr>Slide 18</vt:lpstr>
      <vt:lpstr>Company XYZ had two orders for making gloves of two different kinds, Order 1 and Order Two. Following is the data concerning to the two orders </vt:lpstr>
      <vt:lpstr>Slide 20</vt:lpstr>
      <vt:lpstr>End of Chapter 3</vt:lpstr>
      <vt:lpstr> End of Lecture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13</dc:title>
  <dc:creator>Javid Chaudhry</dc:creator>
  <cp:lastModifiedBy>NTS</cp:lastModifiedBy>
  <cp:revision>4</cp:revision>
  <dcterms:created xsi:type="dcterms:W3CDTF">2012-11-07T07:51:40Z</dcterms:created>
  <dcterms:modified xsi:type="dcterms:W3CDTF">2012-11-08T08:08:57Z</dcterms:modified>
</cp:coreProperties>
</file>