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11" r:id="rId3"/>
    <p:sldId id="299" r:id="rId4"/>
    <p:sldId id="304" r:id="rId5"/>
    <p:sldId id="305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313" r:id="rId28"/>
    <p:sldId id="31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7288-588D-4FCA-9B4E-FADE8C6E7DCE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7AE9-45E9-4357-AD83-F81CADC37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848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7288-588D-4FCA-9B4E-FADE8C6E7DCE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7AE9-45E9-4357-AD83-F81CADC37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9139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7288-588D-4FCA-9B4E-FADE8C6E7DCE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7AE9-45E9-4357-AD83-F81CADC37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0954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7288-588D-4FCA-9B4E-FADE8C6E7DCE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7AE9-45E9-4357-AD83-F81CADC37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832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7288-588D-4FCA-9B4E-FADE8C6E7DCE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7AE9-45E9-4357-AD83-F81CADC37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8238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7288-588D-4FCA-9B4E-FADE8C6E7DCE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7AE9-45E9-4357-AD83-F81CADC37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8913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7288-588D-4FCA-9B4E-FADE8C6E7DCE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7AE9-45E9-4357-AD83-F81CADC37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5398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7288-588D-4FCA-9B4E-FADE8C6E7DCE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7AE9-45E9-4357-AD83-F81CADC37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595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7288-588D-4FCA-9B4E-FADE8C6E7DCE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7AE9-45E9-4357-AD83-F81CADC37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0911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7288-588D-4FCA-9B4E-FADE8C6E7DCE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7AE9-45E9-4357-AD83-F81CADC37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0469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7288-588D-4FCA-9B4E-FADE8C6E7DCE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7AE9-45E9-4357-AD83-F81CADC37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862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001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2000" y="1600200"/>
            <a:ext cx="39243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00200"/>
            <a:ext cx="39243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673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17288-588D-4FCA-9B4E-FADE8C6E7DCE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B7AE9-45E9-4357-AD83-F81CADC37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800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728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 of Manufacturing Overhead</a:t>
            </a:r>
          </a:p>
          <a:p>
            <a:r>
              <a:rPr lang="en-US" dirty="0" smtClean="0"/>
              <a:t>The Need for a Predetermined Manufacturing Overhead Rate</a:t>
            </a:r>
          </a:p>
          <a:p>
            <a:r>
              <a:rPr lang="en-US" dirty="0" smtClean="0"/>
              <a:t>Over/</a:t>
            </a:r>
            <a:r>
              <a:rPr lang="en-US" dirty="0" err="1" smtClean="0"/>
              <a:t>underapplied</a:t>
            </a:r>
            <a:r>
              <a:rPr lang="en-US" dirty="0" smtClean="0"/>
              <a:t> FOH</a:t>
            </a:r>
          </a:p>
          <a:p>
            <a:r>
              <a:rPr lang="en-US" dirty="0" smtClean="0"/>
              <a:t>MCQs Test with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640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/>
              <a:t>The Following data pertain to the </a:t>
            </a:r>
            <a:r>
              <a:rPr lang="en-US" sz="2800" dirty="0" err="1" smtClean="0"/>
              <a:t>Hudebia</a:t>
            </a:r>
            <a:r>
              <a:rPr lang="en-US" sz="2800" dirty="0" smtClean="0"/>
              <a:t> Restaurant Supply company for the year just ended.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50601946"/>
              </p:ext>
            </p:extLst>
          </p:nvPr>
        </p:nvGraphicFramePr>
        <p:xfrm>
          <a:off x="457200" y="1143000"/>
          <a:ext cx="8229600" cy="33375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6553200"/>
                <a:gridCol w="1676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Budgeted Sales Revenue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err="1" smtClean="0"/>
                        <a:t>Rs</a:t>
                      </a:r>
                      <a:r>
                        <a:rPr lang="en-US" sz="1800" b="1" dirty="0" smtClean="0"/>
                        <a:t>. 205000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Actual Manufacturing Overhead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smtClean="0"/>
                        <a:t>340000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Budgeted Machine</a:t>
                      </a:r>
                      <a:r>
                        <a:rPr lang="en-US" sz="1800" b="1" baseline="0" dirty="0" smtClean="0"/>
                        <a:t> Hours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smtClean="0"/>
                        <a:t>10000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Budgeted direct</a:t>
                      </a:r>
                      <a:r>
                        <a:rPr lang="en-US" sz="1800" b="1" baseline="0" dirty="0" smtClean="0"/>
                        <a:t> labor hours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smtClean="0"/>
                        <a:t>20000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Budgeted Direct</a:t>
                      </a:r>
                      <a:r>
                        <a:rPr lang="en-US" sz="1800" b="1" baseline="0" dirty="0" smtClean="0"/>
                        <a:t> labor rate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err="1" smtClean="0"/>
                        <a:t>Rs</a:t>
                      </a:r>
                      <a:r>
                        <a:rPr lang="en-US" sz="1800" b="1" dirty="0" smtClean="0"/>
                        <a:t>. 14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Budgeted</a:t>
                      </a:r>
                      <a:r>
                        <a:rPr lang="en-US" sz="1800" b="1" baseline="0" dirty="0" smtClean="0"/>
                        <a:t> Manufacturing overhead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err="1" smtClean="0"/>
                        <a:t>Rs</a:t>
                      </a:r>
                      <a:r>
                        <a:rPr lang="en-US" sz="1800" b="1" dirty="0" smtClean="0"/>
                        <a:t>. 364000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Budgeted Machine hours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smtClean="0"/>
                        <a:t>11000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Actual Direct Labor hours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smtClean="0"/>
                        <a:t>18000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Actual Direct labor rate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err="1" smtClean="0"/>
                        <a:t>Rs</a:t>
                      </a:r>
                      <a:r>
                        <a:rPr lang="en-US" sz="1800" b="1" dirty="0" smtClean="0"/>
                        <a:t>. 15</a:t>
                      </a:r>
                      <a:endParaRPr lang="en-US" sz="18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" y="4781788"/>
            <a:ext cx="89485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Compute the firm’s predetermined overhead rate for the year using each of the following </a:t>
            </a:r>
          </a:p>
          <a:p>
            <a:r>
              <a:rPr lang="en-US" dirty="0" smtClean="0"/>
              <a:t>       common cost drivers: a) machine hours, b) direct labor hours, c) direct labor dollars.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r>
              <a:rPr lang="en-US" dirty="0" smtClean="0"/>
              <a:t>2.    Calculate the over applied or under applied overhead for the year using each of the cost </a:t>
            </a:r>
          </a:p>
          <a:p>
            <a:r>
              <a:rPr lang="en-US" dirty="0" smtClean="0"/>
              <a:t>        drivers listed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5921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3998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2397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1219200" y="2590800"/>
            <a:ext cx="6477000" cy="1567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chemeClr val="accent2"/>
                </a:solidFill>
                <a:latin typeface="Arial" charset="0"/>
              </a:rPr>
              <a:t>Let’s summarize the document flow we have been discussing in a job-order costing system. 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1219200" y="266700"/>
            <a:ext cx="7696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pPr>
              <a:lnSpc>
                <a:spcPct val="90000"/>
              </a:lnSpc>
            </a:pPr>
            <a:r>
              <a:rPr lang="en-US" sz="4400" dirty="0">
                <a:solidFill>
                  <a:schemeClr val="tx2"/>
                </a:solidFill>
              </a:rPr>
              <a:t>Job-Order Costing</a:t>
            </a:r>
            <a:br>
              <a:rPr lang="en-US" sz="4400" dirty="0">
                <a:solidFill>
                  <a:schemeClr val="tx2"/>
                </a:solidFill>
              </a:rPr>
            </a:br>
            <a:r>
              <a:rPr lang="en-US" sz="4400" dirty="0">
                <a:solidFill>
                  <a:schemeClr val="tx2"/>
                </a:solidFill>
              </a:rPr>
              <a:t>Document Flow Summary</a:t>
            </a:r>
          </a:p>
        </p:txBody>
      </p:sp>
    </p:spTree>
    <p:extLst>
      <p:ext uri="{BB962C8B-B14F-4D97-AF65-F5344CB8AC3E}">
        <p14:creationId xmlns:p14="http://schemas.microsoft.com/office/powerpoint/2010/main" xmlns="" val="373858572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dirty="0" smtClean="0"/>
              <a:t>Job-Order Costing</a:t>
            </a:r>
            <a:br>
              <a:rPr lang="en-US" dirty="0" smtClean="0"/>
            </a:br>
            <a:r>
              <a:rPr lang="en-US" dirty="0" smtClean="0"/>
              <a:t>Document Flow Summary</a:t>
            </a:r>
          </a:p>
        </p:txBody>
      </p:sp>
      <p:sp>
        <p:nvSpPr>
          <p:cNvPr id="55299" name="Rectangle 7"/>
          <p:cNvSpPr>
            <a:spLocks noChangeArrowheads="1"/>
          </p:cNvSpPr>
          <p:nvPr/>
        </p:nvSpPr>
        <p:spPr bwMode="auto">
          <a:xfrm>
            <a:off x="6954838" y="2057400"/>
            <a:ext cx="1863725" cy="857250"/>
          </a:xfrm>
          <a:prstGeom prst="rect">
            <a:avLst/>
          </a:prstGeom>
          <a:solidFill>
            <a:srgbClr val="CCECFF"/>
          </a:solidFill>
          <a:ln w="38100" cmpd="dbl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Job Cost Sheets</a:t>
            </a:r>
          </a:p>
        </p:txBody>
      </p:sp>
      <p:sp>
        <p:nvSpPr>
          <p:cNvPr id="55300" name="Rectangle 10"/>
          <p:cNvSpPr>
            <a:spLocks noChangeArrowheads="1"/>
          </p:cNvSpPr>
          <p:nvPr/>
        </p:nvSpPr>
        <p:spPr bwMode="auto">
          <a:xfrm>
            <a:off x="3200400" y="3505200"/>
            <a:ext cx="2473325" cy="857250"/>
          </a:xfrm>
          <a:prstGeom prst="rect">
            <a:avLst/>
          </a:prstGeom>
          <a:solidFill>
            <a:srgbClr val="FFFFCC"/>
          </a:solidFill>
          <a:ln w="38100" cmpd="dbl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Materials</a:t>
            </a:r>
            <a:br>
              <a:rPr lang="en-US" sz="2400" b="1">
                <a:solidFill>
                  <a:srgbClr val="000000"/>
                </a:solidFill>
                <a:latin typeface="Arial" charset="0"/>
              </a:rPr>
            </a:br>
            <a:r>
              <a:rPr lang="en-US" sz="2400" b="1">
                <a:solidFill>
                  <a:srgbClr val="000000"/>
                </a:solidFill>
                <a:latin typeface="Arial" charset="0"/>
              </a:rPr>
              <a:t>Requisition</a:t>
            </a:r>
          </a:p>
        </p:txBody>
      </p:sp>
      <p:sp>
        <p:nvSpPr>
          <p:cNvPr id="55301" name="Rectangle 18"/>
          <p:cNvSpPr>
            <a:spLocks noChangeArrowheads="1"/>
          </p:cNvSpPr>
          <p:nvPr/>
        </p:nvSpPr>
        <p:spPr bwMode="auto">
          <a:xfrm>
            <a:off x="6716713" y="4706938"/>
            <a:ext cx="2339975" cy="1222375"/>
          </a:xfrm>
          <a:prstGeom prst="rect">
            <a:avLst/>
          </a:prstGeom>
          <a:solidFill>
            <a:srgbClr val="E3BEFF"/>
          </a:solidFill>
          <a:ln w="38100" cmpd="dbl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Manufacturing Overhead Account</a:t>
            </a:r>
          </a:p>
        </p:txBody>
      </p:sp>
      <p:grpSp>
        <p:nvGrpSpPr>
          <p:cNvPr id="55359" name="Group 63"/>
          <p:cNvGrpSpPr>
            <a:grpSpLocks/>
          </p:cNvGrpSpPr>
          <p:nvPr/>
        </p:nvGrpSpPr>
        <p:grpSpPr bwMode="auto">
          <a:xfrm>
            <a:off x="4437063" y="2087563"/>
            <a:ext cx="2498725" cy="1398587"/>
            <a:chOff x="2795" y="1315"/>
            <a:chExt cx="1574" cy="881"/>
          </a:xfrm>
        </p:grpSpPr>
        <p:sp>
          <p:nvSpPr>
            <p:cNvPr id="55335" name="Rectangle 13"/>
            <p:cNvSpPr>
              <a:spLocks noChangeArrowheads="1"/>
            </p:cNvSpPr>
            <p:nvPr/>
          </p:nvSpPr>
          <p:spPr bwMode="auto">
            <a:xfrm>
              <a:off x="3063" y="1315"/>
              <a:ext cx="958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solidFill>
                    <a:srgbClr val="FC0128"/>
                  </a:solidFill>
                  <a:latin typeface="Arial" charset="0"/>
                </a:rPr>
                <a:t>Direct materials</a:t>
              </a:r>
            </a:p>
          </p:txBody>
        </p:sp>
        <p:cxnSp>
          <p:nvCxnSpPr>
            <p:cNvPr id="55336" name="AutoShape 30"/>
            <p:cNvCxnSpPr>
              <a:cxnSpLocks noChangeShapeType="1"/>
              <a:stCxn id="55300" idx="0"/>
              <a:endCxn id="55299" idx="1"/>
            </p:cNvCxnSpPr>
            <p:nvPr/>
          </p:nvCxnSpPr>
          <p:spPr bwMode="auto">
            <a:xfrm rot="-5400000">
              <a:off x="3267" y="1094"/>
              <a:ext cx="630" cy="1574"/>
            </a:xfrm>
            <a:prstGeom prst="bentConnector2">
              <a:avLst/>
            </a:prstGeom>
            <a:noFill/>
            <a:ln w="381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5360" name="Group 64"/>
          <p:cNvGrpSpPr>
            <a:grpSpLocks/>
          </p:cNvGrpSpPr>
          <p:nvPr/>
        </p:nvGrpSpPr>
        <p:grpSpPr bwMode="auto">
          <a:xfrm>
            <a:off x="4437063" y="4381500"/>
            <a:ext cx="2260600" cy="1339850"/>
            <a:chOff x="2795" y="2760"/>
            <a:chExt cx="1424" cy="844"/>
          </a:xfrm>
        </p:grpSpPr>
        <p:sp>
          <p:nvSpPr>
            <p:cNvPr id="55333" name="Rectangle 17"/>
            <p:cNvSpPr>
              <a:spLocks noChangeArrowheads="1"/>
            </p:cNvSpPr>
            <p:nvPr/>
          </p:nvSpPr>
          <p:spPr bwMode="auto">
            <a:xfrm>
              <a:off x="3039" y="3088"/>
              <a:ext cx="1006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solidFill>
                    <a:srgbClr val="009900"/>
                  </a:solidFill>
                  <a:latin typeface="Arial" charset="0"/>
                </a:rPr>
                <a:t>Indirect materials</a:t>
              </a:r>
            </a:p>
          </p:txBody>
        </p:sp>
        <p:cxnSp>
          <p:nvCxnSpPr>
            <p:cNvPr id="55334" name="AutoShape 31"/>
            <p:cNvCxnSpPr>
              <a:cxnSpLocks noChangeShapeType="1"/>
              <a:stCxn id="55300" idx="2"/>
              <a:endCxn id="55301" idx="1"/>
            </p:cNvCxnSpPr>
            <p:nvPr/>
          </p:nvCxnSpPr>
          <p:spPr bwMode="auto">
            <a:xfrm rot="16200000" flipH="1">
              <a:off x="3212" y="2343"/>
              <a:ext cx="590" cy="1424"/>
            </a:xfrm>
            <a:prstGeom prst="bentConnector2">
              <a:avLst/>
            </a:prstGeom>
            <a:noFill/>
            <a:ln w="38100">
              <a:solidFill>
                <a:srgbClr val="0099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5331" name="Group 35"/>
          <p:cNvGrpSpPr>
            <a:grpSpLocks/>
          </p:cNvGrpSpPr>
          <p:nvPr/>
        </p:nvGrpSpPr>
        <p:grpSpPr bwMode="auto">
          <a:xfrm>
            <a:off x="762000" y="1524000"/>
            <a:ext cx="2971800" cy="1905000"/>
            <a:chOff x="624" y="1056"/>
            <a:chExt cx="1872" cy="1200"/>
          </a:xfrm>
        </p:grpSpPr>
        <p:sp>
          <p:nvSpPr>
            <p:cNvPr id="2" name="Oval 32"/>
            <p:cNvSpPr>
              <a:spLocks noChangeArrowheads="1"/>
            </p:cNvSpPr>
            <p:nvPr/>
          </p:nvSpPr>
          <p:spPr bwMode="auto">
            <a:xfrm>
              <a:off x="624" y="1056"/>
              <a:ext cx="1872" cy="1200"/>
            </a:xfrm>
            <a:prstGeom prst="ellipse">
              <a:avLst/>
            </a:prstGeom>
            <a:solidFill>
              <a:srgbClr val="0099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55332" name="Text Box 34"/>
            <p:cNvSpPr txBox="1">
              <a:spLocks noChangeArrowheads="1"/>
            </p:cNvSpPr>
            <p:nvPr/>
          </p:nvSpPr>
          <p:spPr bwMode="auto">
            <a:xfrm>
              <a:off x="854" y="1274"/>
              <a:ext cx="1450" cy="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2400" b="1">
                  <a:solidFill>
                    <a:schemeClr val="bg1"/>
                  </a:solidFill>
                  <a:latin typeface="Arial" charset="0"/>
                </a:rPr>
                <a:t>Materials used</a:t>
              </a:r>
              <a:br>
                <a:rPr lang="en-US" sz="2400" b="1">
                  <a:solidFill>
                    <a:schemeClr val="bg1"/>
                  </a:solidFill>
                  <a:latin typeface="Arial" charset="0"/>
                </a:rPr>
              </a:br>
              <a:r>
                <a:rPr lang="en-US" sz="2400" b="1">
                  <a:solidFill>
                    <a:schemeClr val="bg1"/>
                  </a:solidFill>
                  <a:latin typeface="Arial" charset="0"/>
                </a:rPr>
                <a:t>may be either</a:t>
              </a:r>
              <a:br>
                <a:rPr lang="en-US" sz="2400" b="1">
                  <a:solidFill>
                    <a:schemeClr val="bg1"/>
                  </a:solidFill>
                  <a:latin typeface="Arial" charset="0"/>
                </a:rPr>
              </a:br>
              <a:r>
                <a:rPr lang="en-US" sz="2400" b="1">
                  <a:solidFill>
                    <a:schemeClr val="bg1"/>
                  </a:solidFill>
                  <a:latin typeface="Arial" charset="0"/>
                </a:rPr>
                <a:t>direct or</a:t>
              </a:r>
              <a:br>
                <a:rPr lang="en-US" sz="2400" b="1">
                  <a:solidFill>
                    <a:schemeClr val="bg1"/>
                  </a:solidFill>
                  <a:latin typeface="Arial" charset="0"/>
                </a:rPr>
              </a:br>
              <a:r>
                <a:rPr lang="en-US" sz="2400" b="1">
                  <a:solidFill>
                    <a:schemeClr val="bg1"/>
                  </a:solidFill>
                  <a:latin typeface="Arial" charset="0"/>
                </a:rPr>
                <a:t>indirect.</a:t>
              </a:r>
            </a:p>
          </p:txBody>
        </p:sp>
      </p:grpSp>
      <p:grpSp>
        <p:nvGrpSpPr>
          <p:cNvPr id="55305" name="Group 62"/>
          <p:cNvGrpSpPr>
            <a:grpSpLocks/>
          </p:cNvGrpSpPr>
          <p:nvPr/>
        </p:nvGrpSpPr>
        <p:grpSpPr bwMode="auto">
          <a:xfrm>
            <a:off x="560388" y="4441825"/>
            <a:ext cx="2617787" cy="1968500"/>
            <a:chOff x="353" y="2798"/>
            <a:chExt cx="1649" cy="1240"/>
          </a:xfrm>
        </p:grpSpPr>
        <p:sp>
          <p:nvSpPr>
            <p:cNvPr id="55306" name="Freeform 37"/>
            <p:cNvSpPr>
              <a:spLocks/>
            </p:cNvSpPr>
            <p:nvPr/>
          </p:nvSpPr>
          <p:spPr bwMode="auto">
            <a:xfrm>
              <a:off x="353" y="2798"/>
              <a:ext cx="1649" cy="1240"/>
            </a:xfrm>
            <a:custGeom>
              <a:avLst/>
              <a:gdLst>
                <a:gd name="T0" fmla="*/ 26 w 13193"/>
                <a:gd name="T1" fmla="*/ 13 h 9916"/>
                <a:gd name="T2" fmla="*/ 26 w 13193"/>
                <a:gd name="T3" fmla="*/ 7 h 9916"/>
                <a:gd name="T4" fmla="*/ 23 w 13193"/>
                <a:gd name="T5" fmla="*/ 6 h 9916"/>
                <a:gd name="T6" fmla="*/ 23 w 13193"/>
                <a:gd name="T7" fmla="*/ 1 h 9916"/>
                <a:gd name="T8" fmla="*/ 21 w 13193"/>
                <a:gd name="T9" fmla="*/ 0 h 9916"/>
                <a:gd name="T10" fmla="*/ 18 w 13193"/>
                <a:gd name="T11" fmla="*/ 0 h 9916"/>
                <a:gd name="T12" fmla="*/ 18 w 13193"/>
                <a:gd name="T13" fmla="*/ 1 h 9916"/>
                <a:gd name="T14" fmla="*/ 18 w 13193"/>
                <a:gd name="T15" fmla="*/ 4 h 9916"/>
                <a:gd name="T16" fmla="*/ 15 w 13193"/>
                <a:gd name="T17" fmla="*/ 3 h 9916"/>
                <a:gd name="T18" fmla="*/ 15 w 13193"/>
                <a:gd name="T19" fmla="*/ 1 h 9916"/>
                <a:gd name="T20" fmla="*/ 12 w 13193"/>
                <a:gd name="T21" fmla="*/ 0 h 9916"/>
                <a:gd name="T22" fmla="*/ 9 w 13193"/>
                <a:gd name="T23" fmla="*/ 1 h 9916"/>
                <a:gd name="T24" fmla="*/ 9 w 13193"/>
                <a:gd name="T25" fmla="*/ 3 h 9916"/>
                <a:gd name="T26" fmla="*/ 8 w 13193"/>
                <a:gd name="T27" fmla="*/ 3 h 9916"/>
                <a:gd name="T28" fmla="*/ 8 w 13193"/>
                <a:gd name="T29" fmla="*/ 5 h 9916"/>
                <a:gd name="T30" fmla="*/ 0 w 13193"/>
                <a:gd name="T31" fmla="*/ 5 h 9916"/>
                <a:gd name="T32" fmla="*/ 1 w 13193"/>
                <a:gd name="T33" fmla="*/ 13 h 9916"/>
                <a:gd name="T34" fmla="*/ 8 w 13193"/>
                <a:gd name="T35" fmla="*/ 12 h 9916"/>
                <a:gd name="T36" fmla="*/ 9 w 13193"/>
                <a:gd name="T37" fmla="*/ 14 h 9916"/>
                <a:gd name="T38" fmla="*/ 7 w 13193"/>
                <a:gd name="T39" fmla="*/ 14 h 9916"/>
                <a:gd name="T40" fmla="*/ 9 w 13193"/>
                <a:gd name="T41" fmla="*/ 19 h 9916"/>
                <a:gd name="T42" fmla="*/ 14 w 13193"/>
                <a:gd name="T43" fmla="*/ 19 h 9916"/>
                <a:gd name="T44" fmla="*/ 14 w 13193"/>
                <a:gd name="T45" fmla="*/ 15 h 9916"/>
                <a:gd name="T46" fmla="*/ 15 w 13193"/>
                <a:gd name="T47" fmla="*/ 15 h 9916"/>
                <a:gd name="T48" fmla="*/ 15 w 13193"/>
                <a:gd name="T49" fmla="*/ 17 h 9916"/>
                <a:gd name="T50" fmla="*/ 21 w 13193"/>
                <a:gd name="T51" fmla="*/ 17 h 9916"/>
                <a:gd name="T52" fmla="*/ 21 w 13193"/>
                <a:gd name="T53" fmla="*/ 14 h 9916"/>
                <a:gd name="T54" fmla="*/ 22 w 13193"/>
                <a:gd name="T55" fmla="*/ 15 h 9916"/>
                <a:gd name="T56" fmla="*/ 26 w 13193"/>
                <a:gd name="T57" fmla="*/ 13 h 991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3193" h="9916">
                  <a:moveTo>
                    <a:pt x="13193" y="6743"/>
                  </a:moveTo>
                  <a:lnTo>
                    <a:pt x="13193" y="3527"/>
                  </a:lnTo>
                  <a:lnTo>
                    <a:pt x="11646" y="3174"/>
                  </a:lnTo>
                  <a:lnTo>
                    <a:pt x="11646" y="348"/>
                  </a:lnTo>
                  <a:lnTo>
                    <a:pt x="11036" y="120"/>
                  </a:lnTo>
                  <a:lnTo>
                    <a:pt x="9468" y="120"/>
                  </a:lnTo>
                  <a:lnTo>
                    <a:pt x="9018" y="348"/>
                  </a:lnTo>
                  <a:lnTo>
                    <a:pt x="9018" y="1973"/>
                  </a:lnTo>
                  <a:lnTo>
                    <a:pt x="7942" y="1556"/>
                  </a:lnTo>
                  <a:lnTo>
                    <a:pt x="7942" y="315"/>
                  </a:lnTo>
                  <a:lnTo>
                    <a:pt x="5999" y="0"/>
                  </a:lnTo>
                  <a:lnTo>
                    <a:pt x="4535" y="273"/>
                  </a:lnTo>
                  <a:lnTo>
                    <a:pt x="4535" y="1669"/>
                  </a:lnTo>
                  <a:lnTo>
                    <a:pt x="3933" y="1745"/>
                  </a:lnTo>
                  <a:lnTo>
                    <a:pt x="3933" y="2362"/>
                  </a:lnTo>
                  <a:lnTo>
                    <a:pt x="0" y="2555"/>
                  </a:lnTo>
                  <a:lnTo>
                    <a:pt x="652" y="6591"/>
                  </a:lnTo>
                  <a:lnTo>
                    <a:pt x="3933" y="6313"/>
                  </a:lnTo>
                  <a:lnTo>
                    <a:pt x="4799" y="7014"/>
                  </a:lnTo>
                  <a:lnTo>
                    <a:pt x="3412" y="7208"/>
                  </a:lnTo>
                  <a:lnTo>
                    <a:pt x="4460" y="9916"/>
                  </a:lnTo>
                  <a:lnTo>
                    <a:pt x="7158" y="9502"/>
                  </a:lnTo>
                  <a:lnTo>
                    <a:pt x="7158" y="7674"/>
                  </a:lnTo>
                  <a:lnTo>
                    <a:pt x="7865" y="7556"/>
                  </a:lnTo>
                  <a:lnTo>
                    <a:pt x="7865" y="8715"/>
                  </a:lnTo>
                  <a:lnTo>
                    <a:pt x="10933" y="8715"/>
                  </a:lnTo>
                  <a:lnTo>
                    <a:pt x="10933" y="7133"/>
                  </a:lnTo>
                  <a:lnTo>
                    <a:pt x="11460" y="7444"/>
                  </a:lnTo>
                  <a:lnTo>
                    <a:pt x="13193" y="6743"/>
                  </a:lnTo>
                  <a:close/>
                </a:path>
              </a:pathLst>
            </a:custGeom>
            <a:solidFill>
              <a:srgbClr val="FFEA00"/>
            </a:solidFill>
            <a:ln w="0">
              <a:solidFill>
                <a:srgbClr val="FFEA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07" name="Freeform 38"/>
            <p:cNvSpPr>
              <a:spLocks/>
            </p:cNvSpPr>
            <p:nvPr/>
          </p:nvSpPr>
          <p:spPr bwMode="auto">
            <a:xfrm>
              <a:off x="1556" y="3254"/>
              <a:ext cx="229" cy="475"/>
            </a:xfrm>
            <a:custGeom>
              <a:avLst/>
              <a:gdLst>
                <a:gd name="T0" fmla="*/ 0 w 1838"/>
                <a:gd name="T1" fmla="*/ 0 h 3797"/>
                <a:gd name="T2" fmla="*/ 4 w 1838"/>
                <a:gd name="T3" fmla="*/ 1 h 3797"/>
                <a:gd name="T4" fmla="*/ 4 w 1838"/>
                <a:gd name="T5" fmla="*/ 7 h 3797"/>
                <a:gd name="T6" fmla="*/ 2 w 1838"/>
                <a:gd name="T7" fmla="*/ 7 h 3797"/>
                <a:gd name="T8" fmla="*/ 2 w 1838"/>
                <a:gd name="T9" fmla="*/ 3 h 3797"/>
                <a:gd name="T10" fmla="*/ 2 w 1838"/>
                <a:gd name="T11" fmla="*/ 2 h 3797"/>
                <a:gd name="T12" fmla="*/ 0 w 1838"/>
                <a:gd name="T13" fmla="*/ 2 h 3797"/>
                <a:gd name="T14" fmla="*/ 0 w 1838"/>
                <a:gd name="T15" fmla="*/ 0 h 379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838" h="3797">
                  <a:moveTo>
                    <a:pt x="0" y="0"/>
                  </a:moveTo>
                  <a:lnTo>
                    <a:pt x="1838" y="424"/>
                  </a:lnTo>
                  <a:lnTo>
                    <a:pt x="1838" y="3797"/>
                  </a:lnTo>
                  <a:lnTo>
                    <a:pt x="1311" y="3486"/>
                  </a:lnTo>
                  <a:lnTo>
                    <a:pt x="1311" y="1430"/>
                  </a:lnTo>
                  <a:lnTo>
                    <a:pt x="1130" y="769"/>
                  </a:lnTo>
                  <a:lnTo>
                    <a:pt x="0" y="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08" name="Freeform 39"/>
            <p:cNvSpPr>
              <a:spLocks/>
            </p:cNvSpPr>
            <p:nvPr/>
          </p:nvSpPr>
          <p:spPr bwMode="auto">
            <a:xfrm>
              <a:off x="845" y="3016"/>
              <a:ext cx="208" cy="664"/>
            </a:xfrm>
            <a:custGeom>
              <a:avLst/>
              <a:gdLst>
                <a:gd name="T0" fmla="*/ 3 w 1671"/>
                <a:gd name="T1" fmla="*/ 2 h 5311"/>
                <a:gd name="T2" fmla="*/ 0 w 1671"/>
                <a:gd name="T3" fmla="*/ 0 h 5311"/>
                <a:gd name="T4" fmla="*/ 0 w 1671"/>
                <a:gd name="T5" fmla="*/ 10 h 5311"/>
                <a:gd name="T6" fmla="*/ 1 w 1671"/>
                <a:gd name="T7" fmla="*/ 10 h 5311"/>
                <a:gd name="T8" fmla="*/ 3 w 1671"/>
                <a:gd name="T9" fmla="*/ 10 h 5311"/>
                <a:gd name="T10" fmla="*/ 3 w 1671"/>
                <a:gd name="T11" fmla="*/ 2 h 53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71" h="5311">
                  <a:moveTo>
                    <a:pt x="1671" y="931"/>
                  </a:moveTo>
                  <a:lnTo>
                    <a:pt x="0" y="0"/>
                  </a:lnTo>
                  <a:lnTo>
                    <a:pt x="0" y="4887"/>
                  </a:lnTo>
                  <a:lnTo>
                    <a:pt x="499" y="5311"/>
                  </a:lnTo>
                  <a:lnTo>
                    <a:pt x="1671" y="5156"/>
                  </a:lnTo>
                  <a:lnTo>
                    <a:pt x="1671" y="93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09" name="Freeform 40"/>
            <p:cNvSpPr>
              <a:spLocks/>
            </p:cNvSpPr>
            <p:nvPr/>
          </p:nvSpPr>
          <p:spPr bwMode="auto">
            <a:xfrm>
              <a:off x="920" y="2832"/>
              <a:ext cx="249" cy="247"/>
            </a:xfrm>
            <a:custGeom>
              <a:avLst/>
              <a:gdLst>
                <a:gd name="T0" fmla="*/ 4 w 1991"/>
                <a:gd name="T1" fmla="*/ 1 h 1978"/>
                <a:gd name="T2" fmla="*/ 0 w 1991"/>
                <a:gd name="T3" fmla="*/ 0 h 1978"/>
                <a:gd name="T4" fmla="*/ 0 w 1991"/>
                <a:gd name="T5" fmla="*/ 3 h 1978"/>
                <a:gd name="T6" fmla="*/ 4 w 1991"/>
                <a:gd name="T7" fmla="*/ 4 h 1978"/>
                <a:gd name="T8" fmla="*/ 4 w 1991"/>
                <a:gd name="T9" fmla="*/ 1 h 19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91" h="1978">
                  <a:moveTo>
                    <a:pt x="1991" y="388"/>
                  </a:moveTo>
                  <a:lnTo>
                    <a:pt x="0" y="0"/>
                  </a:lnTo>
                  <a:lnTo>
                    <a:pt x="0" y="1472"/>
                  </a:lnTo>
                  <a:lnTo>
                    <a:pt x="1991" y="1978"/>
                  </a:lnTo>
                  <a:lnTo>
                    <a:pt x="1991" y="38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10" name="Freeform 41"/>
            <p:cNvSpPr>
              <a:spLocks/>
            </p:cNvSpPr>
            <p:nvPr/>
          </p:nvSpPr>
          <p:spPr bwMode="auto">
            <a:xfrm>
              <a:off x="353" y="3118"/>
              <a:ext cx="81" cy="504"/>
            </a:xfrm>
            <a:custGeom>
              <a:avLst/>
              <a:gdLst>
                <a:gd name="T0" fmla="*/ 0 w 652"/>
                <a:gd name="T1" fmla="*/ 0 h 4036"/>
                <a:gd name="T2" fmla="*/ 1 w 652"/>
                <a:gd name="T3" fmla="*/ 2 h 4036"/>
                <a:gd name="T4" fmla="*/ 1 w 652"/>
                <a:gd name="T5" fmla="*/ 8 h 4036"/>
                <a:gd name="T6" fmla="*/ 0 w 652"/>
                <a:gd name="T7" fmla="*/ 5 h 4036"/>
                <a:gd name="T8" fmla="*/ 0 w 652"/>
                <a:gd name="T9" fmla="*/ 0 h 40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2" h="4036">
                  <a:moveTo>
                    <a:pt x="0" y="0"/>
                  </a:moveTo>
                  <a:lnTo>
                    <a:pt x="652" y="931"/>
                  </a:lnTo>
                  <a:lnTo>
                    <a:pt x="652" y="4036"/>
                  </a:lnTo>
                  <a:lnTo>
                    <a:pt x="0" y="2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11" name="Freeform 42"/>
            <p:cNvSpPr>
              <a:spLocks/>
            </p:cNvSpPr>
            <p:nvPr/>
          </p:nvSpPr>
          <p:spPr bwMode="auto">
            <a:xfrm>
              <a:off x="779" y="3699"/>
              <a:ext cx="131" cy="339"/>
            </a:xfrm>
            <a:custGeom>
              <a:avLst/>
              <a:gdLst>
                <a:gd name="T0" fmla="*/ 2 w 1048"/>
                <a:gd name="T1" fmla="*/ 2 h 2708"/>
                <a:gd name="T2" fmla="*/ 0 w 1048"/>
                <a:gd name="T3" fmla="*/ 0 h 2708"/>
                <a:gd name="T4" fmla="*/ 0 w 1048"/>
                <a:gd name="T5" fmla="*/ 4 h 2708"/>
                <a:gd name="T6" fmla="*/ 2 w 1048"/>
                <a:gd name="T7" fmla="*/ 5 h 2708"/>
                <a:gd name="T8" fmla="*/ 2 w 1048"/>
                <a:gd name="T9" fmla="*/ 2 h 27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48" h="2708">
                  <a:moveTo>
                    <a:pt x="1048" y="890"/>
                  </a:moveTo>
                  <a:lnTo>
                    <a:pt x="0" y="0"/>
                  </a:lnTo>
                  <a:lnTo>
                    <a:pt x="0" y="1786"/>
                  </a:lnTo>
                  <a:lnTo>
                    <a:pt x="1048" y="2708"/>
                  </a:lnTo>
                  <a:lnTo>
                    <a:pt x="1048" y="89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12" name="Freeform 43"/>
            <p:cNvSpPr>
              <a:spLocks/>
            </p:cNvSpPr>
            <p:nvPr/>
          </p:nvSpPr>
          <p:spPr bwMode="auto">
            <a:xfrm>
              <a:off x="1556" y="3191"/>
              <a:ext cx="446" cy="538"/>
            </a:xfrm>
            <a:custGeom>
              <a:avLst/>
              <a:gdLst>
                <a:gd name="T0" fmla="*/ 0 w 3571"/>
                <a:gd name="T1" fmla="*/ 1 h 4304"/>
                <a:gd name="T2" fmla="*/ 4 w 3571"/>
                <a:gd name="T3" fmla="*/ 0 h 4304"/>
                <a:gd name="T4" fmla="*/ 7 w 3571"/>
                <a:gd name="T5" fmla="*/ 1 h 4304"/>
                <a:gd name="T6" fmla="*/ 7 w 3571"/>
                <a:gd name="T7" fmla="*/ 7 h 4304"/>
                <a:gd name="T8" fmla="*/ 4 w 3571"/>
                <a:gd name="T9" fmla="*/ 8 h 43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71" h="4304">
                  <a:moveTo>
                    <a:pt x="0" y="507"/>
                  </a:moveTo>
                  <a:lnTo>
                    <a:pt x="1866" y="0"/>
                  </a:lnTo>
                  <a:lnTo>
                    <a:pt x="3571" y="387"/>
                  </a:lnTo>
                  <a:lnTo>
                    <a:pt x="3571" y="3603"/>
                  </a:lnTo>
                  <a:lnTo>
                    <a:pt x="1838" y="4304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3" name="Line 44"/>
            <p:cNvSpPr>
              <a:spLocks noChangeShapeType="1"/>
            </p:cNvSpPr>
            <p:nvPr/>
          </p:nvSpPr>
          <p:spPr bwMode="auto">
            <a:xfrm flipH="1">
              <a:off x="1782" y="3239"/>
              <a:ext cx="220" cy="6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4" name="Freeform 45"/>
            <p:cNvSpPr>
              <a:spLocks/>
            </p:cNvSpPr>
            <p:nvPr/>
          </p:nvSpPr>
          <p:spPr bwMode="auto">
            <a:xfrm>
              <a:off x="1480" y="2813"/>
              <a:ext cx="329" cy="382"/>
            </a:xfrm>
            <a:custGeom>
              <a:avLst/>
              <a:gdLst>
                <a:gd name="T0" fmla="*/ 5 w 2628"/>
                <a:gd name="T1" fmla="*/ 6 h 3054"/>
                <a:gd name="T2" fmla="*/ 5 w 2628"/>
                <a:gd name="T3" fmla="*/ 1 h 3054"/>
                <a:gd name="T4" fmla="*/ 4 w 2628"/>
                <a:gd name="T5" fmla="*/ 0 h 3054"/>
                <a:gd name="T6" fmla="*/ 1 w 2628"/>
                <a:gd name="T7" fmla="*/ 0 h 3054"/>
                <a:gd name="T8" fmla="*/ 0 w 2628"/>
                <a:gd name="T9" fmla="*/ 1 h 3054"/>
                <a:gd name="T10" fmla="*/ 0 w 2628"/>
                <a:gd name="T11" fmla="*/ 4 h 30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28" h="3054">
                  <a:moveTo>
                    <a:pt x="2628" y="3054"/>
                  </a:moveTo>
                  <a:lnTo>
                    <a:pt x="2628" y="228"/>
                  </a:lnTo>
                  <a:lnTo>
                    <a:pt x="2046" y="0"/>
                  </a:lnTo>
                  <a:lnTo>
                    <a:pt x="450" y="0"/>
                  </a:lnTo>
                  <a:lnTo>
                    <a:pt x="0" y="228"/>
                  </a:lnTo>
                  <a:lnTo>
                    <a:pt x="0" y="1818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5" name="Line 46"/>
            <p:cNvSpPr>
              <a:spLocks noChangeShapeType="1"/>
            </p:cNvSpPr>
            <p:nvPr/>
          </p:nvSpPr>
          <p:spPr bwMode="auto">
            <a:xfrm flipH="1">
              <a:off x="1484" y="2842"/>
              <a:ext cx="32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6" name="Freeform 47"/>
            <p:cNvSpPr>
              <a:spLocks/>
            </p:cNvSpPr>
            <p:nvPr/>
          </p:nvSpPr>
          <p:spPr bwMode="auto">
            <a:xfrm>
              <a:off x="1346" y="2993"/>
              <a:ext cx="210" cy="357"/>
            </a:xfrm>
            <a:custGeom>
              <a:avLst/>
              <a:gdLst>
                <a:gd name="T0" fmla="*/ 3 w 1680"/>
                <a:gd name="T1" fmla="*/ 6 h 2860"/>
                <a:gd name="T2" fmla="*/ 3 w 1680"/>
                <a:gd name="T3" fmla="*/ 1 h 2860"/>
                <a:gd name="T4" fmla="*/ 0 w 1680"/>
                <a:gd name="T5" fmla="*/ 0 h 286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80" h="2860">
                  <a:moveTo>
                    <a:pt x="1680" y="2860"/>
                  </a:moveTo>
                  <a:lnTo>
                    <a:pt x="1680" y="65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7" name="Line 48"/>
            <p:cNvSpPr>
              <a:spLocks noChangeShapeType="1"/>
            </p:cNvSpPr>
            <p:nvPr/>
          </p:nvSpPr>
          <p:spPr bwMode="auto">
            <a:xfrm flipH="1">
              <a:off x="845" y="3007"/>
              <a:ext cx="75" cy="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8" name="Line 49"/>
            <p:cNvSpPr>
              <a:spLocks noChangeShapeType="1"/>
            </p:cNvSpPr>
            <p:nvPr/>
          </p:nvSpPr>
          <p:spPr bwMode="auto">
            <a:xfrm flipH="1">
              <a:off x="1053" y="3075"/>
              <a:ext cx="503" cy="5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9" name="Freeform 50"/>
            <p:cNvSpPr>
              <a:spLocks/>
            </p:cNvSpPr>
            <p:nvPr/>
          </p:nvSpPr>
          <p:spPr bwMode="auto">
            <a:xfrm>
              <a:off x="920" y="2798"/>
              <a:ext cx="426" cy="281"/>
            </a:xfrm>
            <a:custGeom>
              <a:avLst/>
              <a:gdLst>
                <a:gd name="T0" fmla="*/ 4 w 3407"/>
                <a:gd name="T1" fmla="*/ 4 h 2251"/>
                <a:gd name="T2" fmla="*/ 7 w 3407"/>
                <a:gd name="T3" fmla="*/ 4 h 2251"/>
                <a:gd name="T4" fmla="*/ 7 w 3407"/>
                <a:gd name="T5" fmla="*/ 1 h 2251"/>
                <a:gd name="T6" fmla="*/ 3 w 3407"/>
                <a:gd name="T7" fmla="*/ 0 h 2251"/>
                <a:gd name="T8" fmla="*/ 0 w 3407"/>
                <a:gd name="T9" fmla="*/ 0 h 2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07" h="2251">
                  <a:moveTo>
                    <a:pt x="1991" y="2251"/>
                  </a:moveTo>
                  <a:lnTo>
                    <a:pt x="3407" y="1862"/>
                  </a:lnTo>
                  <a:lnTo>
                    <a:pt x="3407" y="315"/>
                  </a:lnTo>
                  <a:lnTo>
                    <a:pt x="1464" y="0"/>
                  </a:lnTo>
                  <a:lnTo>
                    <a:pt x="0" y="273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20" name="Line 51"/>
            <p:cNvSpPr>
              <a:spLocks noChangeShapeType="1"/>
            </p:cNvSpPr>
            <p:nvPr/>
          </p:nvSpPr>
          <p:spPr bwMode="auto">
            <a:xfrm flipH="1">
              <a:off x="1169" y="2837"/>
              <a:ext cx="177" cy="4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21" name="Line 52"/>
            <p:cNvSpPr>
              <a:spLocks noChangeShapeType="1"/>
            </p:cNvSpPr>
            <p:nvPr/>
          </p:nvSpPr>
          <p:spPr bwMode="auto">
            <a:xfrm flipH="1" flipV="1">
              <a:off x="1011" y="2813"/>
              <a:ext cx="246" cy="4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22" name="Line 53"/>
            <p:cNvSpPr>
              <a:spLocks noChangeShapeType="1"/>
            </p:cNvSpPr>
            <p:nvPr/>
          </p:nvSpPr>
          <p:spPr bwMode="auto">
            <a:xfrm flipH="1">
              <a:off x="353" y="3093"/>
              <a:ext cx="492" cy="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23" name="Line 54"/>
            <p:cNvSpPr>
              <a:spLocks noChangeShapeType="1"/>
            </p:cNvSpPr>
            <p:nvPr/>
          </p:nvSpPr>
          <p:spPr bwMode="auto">
            <a:xfrm flipH="1">
              <a:off x="432" y="3211"/>
              <a:ext cx="413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24" name="Line 55"/>
            <p:cNvSpPr>
              <a:spLocks noChangeShapeType="1"/>
            </p:cNvSpPr>
            <p:nvPr/>
          </p:nvSpPr>
          <p:spPr bwMode="auto">
            <a:xfrm flipV="1">
              <a:off x="434" y="3587"/>
              <a:ext cx="41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25" name="Freeform 56"/>
            <p:cNvSpPr>
              <a:spLocks/>
            </p:cNvSpPr>
            <p:nvPr/>
          </p:nvSpPr>
          <p:spPr bwMode="auto">
            <a:xfrm>
              <a:off x="779" y="3656"/>
              <a:ext cx="469" cy="382"/>
            </a:xfrm>
            <a:custGeom>
              <a:avLst/>
              <a:gdLst>
                <a:gd name="T0" fmla="*/ 0 w 3746"/>
                <a:gd name="T1" fmla="*/ 1 h 3055"/>
                <a:gd name="T2" fmla="*/ 5 w 3746"/>
                <a:gd name="T3" fmla="*/ 0 h 3055"/>
                <a:gd name="T4" fmla="*/ 7 w 3746"/>
                <a:gd name="T5" fmla="*/ 2 h 3055"/>
                <a:gd name="T6" fmla="*/ 7 w 3746"/>
                <a:gd name="T7" fmla="*/ 5 h 3055"/>
                <a:gd name="T8" fmla="*/ 2 w 3746"/>
                <a:gd name="T9" fmla="*/ 6 h 30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46" h="3055">
                  <a:moveTo>
                    <a:pt x="0" y="347"/>
                  </a:moveTo>
                  <a:lnTo>
                    <a:pt x="2587" y="0"/>
                  </a:lnTo>
                  <a:lnTo>
                    <a:pt x="3746" y="813"/>
                  </a:lnTo>
                  <a:lnTo>
                    <a:pt x="3746" y="2641"/>
                  </a:lnTo>
                  <a:lnTo>
                    <a:pt x="1048" y="3055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26" name="Line 57"/>
            <p:cNvSpPr>
              <a:spLocks noChangeShapeType="1"/>
            </p:cNvSpPr>
            <p:nvPr/>
          </p:nvSpPr>
          <p:spPr bwMode="auto">
            <a:xfrm flipV="1">
              <a:off x="910" y="3743"/>
              <a:ext cx="426" cy="6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27" name="Line 58"/>
            <p:cNvSpPr>
              <a:spLocks noChangeShapeType="1"/>
            </p:cNvSpPr>
            <p:nvPr/>
          </p:nvSpPr>
          <p:spPr bwMode="auto">
            <a:xfrm flipV="1">
              <a:off x="841" y="3704"/>
              <a:ext cx="328" cy="4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28" name="Freeform 59"/>
            <p:cNvSpPr>
              <a:spLocks/>
            </p:cNvSpPr>
            <p:nvPr/>
          </p:nvSpPr>
          <p:spPr bwMode="auto">
            <a:xfrm>
              <a:off x="1336" y="3350"/>
              <a:ext cx="384" cy="537"/>
            </a:xfrm>
            <a:custGeom>
              <a:avLst/>
              <a:gdLst>
                <a:gd name="T0" fmla="*/ 4 w 3068"/>
                <a:gd name="T1" fmla="*/ 0 h 4299"/>
                <a:gd name="T2" fmla="*/ 0 w 3068"/>
                <a:gd name="T3" fmla="*/ 0 h 4299"/>
                <a:gd name="T4" fmla="*/ 0 w 3068"/>
                <a:gd name="T5" fmla="*/ 1 h 4299"/>
                <a:gd name="T6" fmla="*/ 0 w 3068"/>
                <a:gd name="T7" fmla="*/ 8 h 4299"/>
                <a:gd name="T8" fmla="*/ 6 w 3068"/>
                <a:gd name="T9" fmla="*/ 8 h 4299"/>
                <a:gd name="T10" fmla="*/ 6 w 3068"/>
                <a:gd name="T11" fmla="*/ 1 h 42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68" h="4299">
                  <a:moveTo>
                    <a:pt x="1757" y="0"/>
                  </a:moveTo>
                  <a:lnTo>
                    <a:pt x="77" y="0"/>
                  </a:lnTo>
                  <a:lnTo>
                    <a:pt x="0" y="661"/>
                  </a:lnTo>
                  <a:lnTo>
                    <a:pt x="0" y="4299"/>
                  </a:lnTo>
                  <a:lnTo>
                    <a:pt x="3068" y="4299"/>
                  </a:lnTo>
                  <a:lnTo>
                    <a:pt x="3068" y="66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29" name="Line 60"/>
            <p:cNvSpPr>
              <a:spLocks noChangeShapeType="1"/>
            </p:cNvSpPr>
            <p:nvPr/>
          </p:nvSpPr>
          <p:spPr bwMode="auto">
            <a:xfrm flipH="1">
              <a:off x="1340" y="3433"/>
              <a:ext cx="38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30" name="Line 61"/>
            <p:cNvSpPr>
              <a:spLocks noChangeShapeType="1"/>
            </p:cNvSpPr>
            <p:nvPr/>
          </p:nvSpPr>
          <p:spPr bwMode="auto">
            <a:xfrm flipH="1">
              <a:off x="1340" y="3389"/>
              <a:ext cx="36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0212342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5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5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5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5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8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mtClean="0"/>
              <a:t>Job-Order Costing</a:t>
            </a:r>
            <a:br>
              <a:rPr lang="en-US" smtClean="0"/>
            </a:br>
            <a:r>
              <a:rPr lang="en-US" smtClean="0"/>
              <a:t>Document Flow Summary</a:t>
            </a:r>
          </a:p>
        </p:txBody>
      </p:sp>
      <p:sp>
        <p:nvSpPr>
          <p:cNvPr id="56323" name="Rectangle 31"/>
          <p:cNvSpPr>
            <a:spLocks noChangeArrowheads="1"/>
          </p:cNvSpPr>
          <p:nvPr/>
        </p:nvSpPr>
        <p:spPr bwMode="auto">
          <a:xfrm>
            <a:off x="6954838" y="2057400"/>
            <a:ext cx="1863725" cy="857250"/>
          </a:xfrm>
          <a:prstGeom prst="rect">
            <a:avLst/>
          </a:prstGeom>
          <a:solidFill>
            <a:srgbClr val="CCECFF"/>
          </a:solidFill>
          <a:ln w="38100" cmpd="dbl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Job Cost Sheets</a:t>
            </a:r>
          </a:p>
        </p:txBody>
      </p:sp>
      <p:sp>
        <p:nvSpPr>
          <p:cNvPr id="56324" name="Rectangle 32"/>
          <p:cNvSpPr>
            <a:spLocks noChangeArrowheads="1"/>
          </p:cNvSpPr>
          <p:nvPr/>
        </p:nvSpPr>
        <p:spPr bwMode="auto">
          <a:xfrm>
            <a:off x="3200400" y="3505200"/>
            <a:ext cx="2473325" cy="459100"/>
          </a:xfrm>
          <a:prstGeom prst="rect">
            <a:avLst/>
          </a:prstGeom>
          <a:solidFill>
            <a:srgbClr val="FFCC00"/>
          </a:solidFill>
          <a:ln w="38100" cmpd="dbl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000000"/>
                </a:solidFill>
                <a:latin typeface="Arial" charset="0"/>
              </a:rPr>
              <a:t>Employee Time </a:t>
            </a:r>
          </a:p>
        </p:txBody>
      </p:sp>
      <p:sp>
        <p:nvSpPr>
          <p:cNvPr id="56325" name="Rectangle 35"/>
          <p:cNvSpPr>
            <a:spLocks noChangeArrowheads="1"/>
          </p:cNvSpPr>
          <p:nvPr/>
        </p:nvSpPr>
        <p:spPr bwMode="auto">
          <a:xfrm>
            <a:off x="6716713" y="4706938"/>
            <a:ext cx="2339975" cy="1222375"/>
          </a:xfrm>
          <a:prstGeom prst="rect">
            <a:avLst/>
          </a:prstGeom>
          <a:solidFill>
            <a:srgbClr val="E3BEFF"/>
          </a:solidFill>
          <a:ln w="38100" cmpd="dbl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Manufacturing Overhead Account</a:t>
            </a:r>
          </a:p>
        </p:txBody>
      </p:sp>
      <p:grpSp>
        <p:nvGrpSpPr>
          <p:cNvPr id="56597" name="Group 277"/>
          <p:cNvGrpSpPr>
            <a:grpSpLocks/>
          </p:cNvGrpSpPr>
          <p:nvPr/>
        </p:nvGrpSpPr>
        <p:grpSpPr bwMode="auto">
          <a:xfrm>
            <a:off x="4437063" y="2087563"/>
            <a:ext cx="2517775" cy="1417637"/>
            <a:chOff x="2795" y="1315"/>
            <a:chExt cx="1586" cy="893"/>
          </a:xfrm>
        </p:grpSpPr>
        <p:cxnSp>
          <p:nvCxnSpPr>
            <p:cNvPr id="56565" name="AutoShape 36"/>
            <p:cNvCxnSpPr>
              <a:cxnSpLocks noChangeShapeType="1"/>
              <a:stCxn id="56324" idx="0"/>
              <a:endCxn id="56323" idx="1"/>
            </p:cNvCxnSpPr>
            <p:nvPr/>
          </p:nvCxnSpPr>
          <p:spPr bwMode="auto">
            <a:xfrm rot="5400000" flipH="1" flipV="1">
              <a:off x="3267" y="1094"/>
              <a:ext cx="642" cy="1586"/>
            </a:xfrm>
            <a:prstGeom prst="bentConnector2">
              <a:avLst/>
            </a:prstGeom>
            <a:noFill/>
            <a:ln w="38100">
              <a:solidFill>
                <a:schemeClr val="accent2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6566" name="Rectangle 38"/>
            <p:cNvSpPr>
              <a:spLocks noChangeArrowheads="1"/>
            </p:cNvSpPr>
            <p:nvPr/>
          </p:nvSpPr>
          <p:spPr bwMode="auto">
            <a:xfrm>
              <a:off x="3063" y="1315"/>
              <a:ext cx="958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solidFill>
                    <a:schemeClr val="accent2"/>
                  </a:solidFill>
                  <a:latin typeface="Arial" charset="0"/>
                </a:rPr>
                <a:t>Direct Labor</a:t>
              </a:r>
            </a:p>
          </p:txBody>
        </p:sp>
      </p:grpSp>
      <p:grpSp>
        <p:nvGrpSpPr>
          <p:cNvPr id="56598" name="Group 278"/>
          <p:cNvGrpSpPr>
            <a:grpSpLocks/>
          </p:cNvGrpSpPr>
          <p:nvPr/>
        </p:nvGrpSpPr>
        <p:grpSpPr bwMode="auto">
          <a:xfrm>
            <a:off x="4438651" y="3963989"/>
            <a:ext cx="2279650" cy="1757363"/>
            <a:chOff x="2796" y="2497"/>
            <a:chExt cx="1436" cy="1107"/>
          </a:xfrm>
        </p:grpSpPr>
        <p:cxnSp>
          <p:nvCxnSpPr>
            <p:cNvPr id="56563" name="AutoShape 37"/>
            <p:cNvCxnSpPr>
              <a:cxnSpLocks noChangeShapeType="1"/>
              <a:stCxn id="56324" idx="2"/>
              <a:endCxn id="56325" idx="1"/>
            </p:cNvCxnSpPr>
            <p:nvPr/>
          </p:nvCxnSpPr>
          <p:spPr bwMode="auto">
            <a:xfrm rot="16200000" flipH="1">
              <a:off x="3087" y="2206"/>
              <a:ext cx="853" cy="1436"/>
            </a:xfrm>
            <a:prstGeom prst="bentConnector2">
              <a:avLst/>
            </a:prstGeom>
            <a:noFill/>
            <a:ln w="38100">
              <a:solidFill>
                <a:srgbClr val="FF33CC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6564" name="Rectangle 39"/>
            <p:cNvSpPr>
              <a:spLocks noChangeArrowheads="1"/>
            </p:cNvSpPr>
            <p:nvPr/>
          </p:nvSpPr>
          <p:spPr bwMode="auto">
            <a:xfrm>
              <a:off x="3039" y="3088"/>
              <a:ext cx="1006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solidFill>
                    <a:srgbClr val="FF33CC"/>
                  </a:solidFill>
                  <a:latin typeface="Arial" charset="0"/>
                </a:rPr>
                <a:t>Indirect Labor</a:t>
              </a:r>
            </a:p>
          </p:txBody>
        </p:sp>
      </p:grpSp>
      <p:sp>
        <p:nvSpPr>
          <p:cNvPr id="56328" name="Text Box 40"/>
          <p:cNvSpPr txBox="1">
            <a:spLocks noChangeArrowheads="1"/>
          </p:cNvSpPr>
          <p:nvPr/>
        </p:nvSpPr>
        <p:spPr bwMode="auto">
          <a:xfrm>
            <a:off x="1660525" y="1819275"/>
            <a:ext cx="184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endParaRPr lang="en-US"/>
          </a:p>
        </p:txBody>
      </p:sp>
      <p:grpSp>
        <p:nvGrpSpPr>
          <p:cNvPr id="56364" name="Group 44"/>
          <p:cNvGrpSpPr>
            <a:grpSpLocks/>
          </p:cNvGrpSpPr>
          <p:nvPr/>
        </p:nvGrpSpPr>
        <p:grpSpPr bwMode="auto">
          <a:xfrm>
            <a:off x="533400" y="1524000"/>
            <a:ext cx="3657600" cy="1524000"/>
            <a:chOff x="576" y="3072"/>
            <a:chExt cx="2304" cy="960"/>
          </a:xfrm>
        </p:grpSpPr>
        <p:sp>
          <p:nvSpPr>
            <p:cNvPr id="56561" name="AutoShape 43"/>
            <p:cNvSpPr>
              <a:spLocks noChangeArrowheads="1"/>
            </p:cNvSpPr>
            <p:nvPr/>
          </p:nvSpPr>
          <p:spPr bwMode="auto">
            <a:xfrm>
              <a:off x="576" y="3072"/>
              <a:ext cx="2304" cy="960"/>
            </a:xfrm>
            <a:prstGeom prst="hexagon">
              <a:avLst>
                <a:gd name="adj" fmla="val 60000"/>
                <a:gd name="vf" fmla="val 115470"/>
              </a:avLst>
            </a:prstGeom>
            <a:solidFill>
              <a:schemeClr val="accent2"/>
            </a:solidFill>
            <a:ln w="38100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562" name="Text Box 42"/>
            <p:cNvSpPr txBox="1">
              <a:spLocks noChangeArrowheads="1"/>
            </p:cNvSpPr>
            <p:nvPr/>
          </p:nvSpPr>
          <p:spPr bwMode="auto">
            <a:xfrm>
              <a:off x="827" y="3168"/>
              <a:ext cx="1802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/>
              <a:r>
                <a:rPr lang="en-US" sz="2400" b="1">
                  <a:solidFill>
                    <a:schemeClr val="bg1"/>
                  </a:solidFill>
                  <a:latin typeface="Arial" charset="0"/>
                </a:rPr>
                <a:t>An employee’s</a:t>
              </a:r>
              <a:br>
                <a:rPr lang="en-US" sz="2400" b="1">
                  <a:solidFill>
                    <a:schemeClr val="bg1"/>
                  </a:solidFill>
                  <a:latin typeface="Arial" charset="0"/>
                </a:rPr>
              </a:br>
              <a:r>
                <a:rPr lang="en-US" sz="2400" b="1">
                  <a:solidFill>
                    <a:schemeClr val="bg1"/>
                  </a:solidFill>
                  <a:latin typeface="Arial" charset="0"/>
                </a:rPr>
                <a:t>time may be either</a:t>
              </a:r>
              <a:br>
                <a:rPr lang="en-US" sz="2400" b="1">
                  <a:solidFill>
                    <a:schemeClr val="bg1"/>
                  </a:solidFill>
                  <a:latin typeface="Arial" charset="0"/>
                </a:rPr>
              </a:br>
              <a:r>
                <a:rPr lang="en-US" sz="2400" b="1">
                  <a:solidFill>
                    <a:schemeClr val="bg1"/>
                  </a:solidFill>
                  <a:latin typeface="Arial" charset="0"/>
                </a:rPr>
                <a:t>direct or indirect.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43927176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6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6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6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6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5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mtClean="0"/>
              <a:t>Job-Order Costing</a:t>
            </a:r>
            <a:br>
              <a:rPr lang="en-US" smtClean="0"/>
            </a:br>
            <a:r>
              <a:rPr lang="en-US" smtClean="0"/>
              <a:t>Document Flow Summary</a:t>
            </a:r>
          </a:p>
        </p:txBody>
      </p:sp>
      <p:sp>
        <p:nvSpPr>
          <p:cNvPr id="57347" name="Rectangle 6"/>
          <p:cNvSpPr>
            <a:spLocks noChangeArrowheads="1"/>
          </p:cNvSpPr>
          <p:nvPr/>
        </p:nvSpPr>
        <p:spPr bwMode="auto">
          <a:xfrm>
            <a:off x="3222625" y="3427413"/>
            <a:ext cx="2339975" cy="1222375"/>
          </a:xfrm>
          <a:prstGeom prst="rect">
            <a:avLst/>
          </a:prstGeom>
          <a:solidFill>
            <a:srgbClr val="E3BEFF"/>
          </a:solidFill>
          <a:ln w="38100" cmpd="dbl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Manufacturing Overhead Account</a:t>
            </a:r>
          </a:p>
        </p:txBody>
      </p:sp>
      <p:grpSp>
        <p:nvGrpSpPr>
          <p:cNvPr id="57368" name="Group 24"/>
          <p:cNvGrpSpPr>
            <a:grpSpLocks/>
          </p:cNvGrpSpPr>
          <p:nvPr/>
        </p:nvGrpSpPr>
        <p:grpSpPr bwMode="auto">
          <a:xfrm>
            <a:off x="655638" y="3427413"/>
            <a:ext cx="2547937" cy="1222375"/>
            <a:chOff x="413" y="2159"/>
            <a:chExt cx="1605" cy="770"/>
          </a:xfrm>
        </p:grpSpPr>
        <p:sp>
          <p:nvSpPr>
            <p:cNvPr id="57361" name="Rectangle 10"/>
            <p:cNvSpPr>
              <a:spLocks noChangeArrowheads="1"/>
            </p:cNvSpPr>
            <p:nvPr/>
          </p:nvSpPr>
          <p:spPr bwMode="auto">
            <a:xfrm>
              <a:off x="413" y="2159"/>
              <a:ext cx="1156" cy="770"/>
            </a:xfrm>
            <a:prstGeom prst="rect">
              <a:avLst/>
            </a:prstGeom>
            <a:solidFill>
              <a:srgbClr val="FCFEB9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solidFill>
                    <a:srgbClr val="000000"/>
                  </a:solidFill>
                  <a:latin typeface="Arial" charset="0"/>
                </a:rPr>
                <a:t>Other</a:t>
              </a:r>
              <a:br>
                <a:rPr lang="en-US" sz="2400" b="1">
                  <a:solidFill>
                    <a:srgbClr val="000000"/>
                  </a:solidFill>
                  <a:latin typeface="Arial" charset="0"/>
                </a:rPr>
              </a:br>
              <a:r>
                <a:rPr lang="en-US" sz="2400" b="1">
                  <a:solidFill>
                    <a:srgbClr val="000000"/>
                  </a:solidFill>
                  <a:latin typeface="Arial" charset="0"/>
                </a:rPr>
                <a:t>Actual OH</a:t>
              </a:r>
              <a:br>
                <a:rPr lang="en-US" sz="2400" b="1">
                  <a:solidFill>
                    <a:srgbClr val="000000"/>
                  </a:solidFill>
                  <a:latin typeface="Arial" charset="0"/>
                </a:rPr>
              </a:br>
              <a:r>
                <a:rPr lang="en-US" sz="2400" b="1">
                  <a:solidFill>
                    <a:srgbClr val="000000"/>
                  </a:solidFill>
                  <a:latin typeface="Arial" charset="0"/>
                </a:rPr>
                <a:t>Charges</a:t>
              </a:r>
            </a:p>
          </p:txBody>
        </p:sp>
        <p:cxnSp>
          <p:nvCxnSpPr>
            <p:cNvPr id="57362" name="AutoShape 17"/>
            <p:cNvCxnSpPr>
              <a:cxnSpLocks noChangeShapeType="1"/>
              <a:stCxn id="57361" idx="3"/>
              <a:endCxn id="57347" idx="1"/>
            </p:cNvCxnSpPr>
            <p:nvPr/>
          </p:nvCxnSpPr>
          <p:spPr bwMode="auto">
            <a:xfrm>
              <a:off x="1581" y="2544"/>
              <a:ext cx="437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7370" name="Group 26"/>
          <p:cNvGrpSpPr>
            <a:grpSpLocks/>
          </p:cNvGrpSpPr>
          <p:nvPr/>
        </p:nvGrpSpPr>
        <p:grpSpPr bwMode="auto">
          <a:xfrm>
            <a:off x="5581650" y="3579813"/>
            <a:ext cx="3468688" cy="892175"/>
            <a:chOff x="3516" y="2255"/>
            <a:chExt cx="2185" cy="562"/>
          </a:xfrm>
        </p:grpSpPr>
        <p:sp>
          <p:nvSpPr>
            <p:cNvPr id="57358" name="Rectangle 8"/>
            <p:cNvSpPr>
              <a:spLocks noChangeArrowheads="1"/>
            </p:cNvSpPr>
            <p:nvPr/>
          </p:nvSpPr>
          <p:spPr bwMode="auto">
            <a:xfrm>
              <a:off x="4641" y="2274"/>
              <a:ext cx="1060" cy="540"/>
            </a:xfrm>
            <a:prstGeom prst="rect">
              <a:avLst/>
            </a:prstGeom>
            <a:solidFill>
              <a:srgbClr val="CCECFF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solidFill>
                    <a:srgbClr val="000000"/>
                  </a:solidFill>
                  <a:latin typeface="Arial" charset="0"/>
                </a:rPr>
                <a:t>Job Cost Sheets</a:t>
              </a:r>
            </a:p>
          </p:txBody>
        </p:sp>
        <p:sp>
          <p:nvSpPr>
            <p:cNvPr id="57359" name="Rectangle 16"/>
            <p:cNvSpPr>
              <a:spLocks noChangeArrowheads="1"/>
            </p:cNvSpPr>
            <p:nvPr/>
          </p:nvSpPr>
          <p:spPr bwMode="auto">
            <a:xfrm>
              <a:off x="3560" y="2255"/>
              <a:ext cx="1000" cy="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2400" b="1">
                  <a:solidFill>
                    <a:srgbClr val="FF3300"/>
                  </a:solidFill>
                  <a:latin typeface="Arial" charset="0"/>
                </a:rPr>
                <a:t>Applied</a:t>
              </a:r>
              <a:br>
                <a:rPr lang="en-US" sz="2400" b="1">
                  <a:solidFill>
                    <a:srgbClr val="FF3300"/>
                  </a:solidFill>
                  <a:latin typeface="Arial" charset="0"/>
                </a:rPr>
              </a:br>
              <a:r>
                <a:rPr lang="en-US" sz="2400" b="1">
                  <a:solidFill>
                    <a:srgbClr val="FF3300"/>
                  </a:solidFill>
                  <a:latin typeface="Arial" charset="0"/>
                </a:rPr>
                <a:t>Overhead</a:t>
              </a:r>
            </a:p>
          </p:txBody>
        </p:sp>
        <p:cxnSp>
          <p:nvCxnSpPr>
            <p:cNvPr id="57360" name="AutoShape 18"/>
            <p:cNvCxnSpPr>
              <a:cxnSpLocks noChangeShapeType="1"/>
              <a:stCxn id="57347" idx="3"/>
              <a:endCxn id="57358" idx="1"/>
            </p:cNvCxnSpPr>
            <p:nvPr/>
          </p:nvCxnSpPr>
          <p:spPr bwMode="auto">
            <a:xfrm>
              <a:off x="3516" y="2544"/>
              <a:ext cx="1113" cy="0"/>
            </a:xfrm>
            <a:prstGeom prst="straightConnector1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7369" name="Group 25"/>
          <p:cNvGrpSpPr>
            <a:grpSpLocks/>
          </p:cNvGrpSpPr>
          <p:nvPr/>
        </p:nvGrpSpPr>
        <p:grpSpPr bwMode="auto">
          <a:xfrm>
            <a:off x="555625" y="4668838"/>
            <a:ext cx="3836988" cy="1509712"/>
            <a:chOff x="350" y="2941"/>
            <a:chExt cx="2417" cy="951"/>
          </a:xfrm>
        </p:grpSpPr>
        <p:sp>
          <p:nvSpPr>
            <p:cNvPr id="57355" name="Rectangle 9"/>
            <p:cNvSpPr>
              <a:spLocks noChangeArrowheads="1"/>
            </p:cNvSpPr>
            <p:nvPr/>
          </p:nvSpPr>
          <p:spPr bwMode="auto">
            <a:xfrm>
              <a:off x="350" y="3326"/>
              <a:ext cx="1282" cy="540"/>
            </a:xfrm>
            <a:prstGeom prst="rect">
              <a:avLst/>
            </a:prstGeom>
            <a:solidFill>
              <a:srgbClr val="FFFFCC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solidFill>
                    <a:srgbClr val="000000"/>
                  </a:solidFill>
                  <a:latin typeface="Arial" charset="0"/>
                </a:rPr>
                <a:t>Materials</a:t>
              </a:r>
              <a:br>
                <a:rPr lang="en-US" sz="2400" b="1">
                  <a:solidFill>
                    <a:srgbClr val="000000"/>
                  </a:solidFill>
                  <a:latin typeface="Arial" charset="0"/>
                </a:rPr>
              </a:br>
              <a:r>
                <a:rPr lang="en-US" sz="2400" b="1">
                  <a:solidFill>
                    <a:srgbClr val="000000"/>
                  </a:solidFill>
                  <a:latin typeface="Arial" charset="0"/>
                </a:rPr>
                <a:t>Requisition</a:t>
              </a:r>
            </a:p>
          </p:txBody>
        </p:sp>
        <p:sp>
          <p:nvSpPr>
            <p:cNvPr id="57356" name="Rectangle 13"/>
            <p:cNvSpPr>
              <a:spLocks noChangeArrowheads="1"/>
            </p:cNvSpPr>
            <p:nvPr/>
          </p:nvSpPr>
          <p:spPr bwMode="auto">
            <a:xfrm>
              <a:off x="1782" y="3330"/>
              <a:ext cx="840" cy="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2400" b="1">
                  <a:solidFill>
                    <a:schemeClr val="tx2"/>
                  </a:solidFill>
                  <a:latin typeface="Arial" charset="0"/>
                </a:rPr>
                <a:t>Indirect</a:t>
              </a:r>
              <a:br>
                <a:rPr lang="en-US" sz="2400" b="1">
                  <a:solidFill>
                    <a:schemeClr val="tx2"/>
                  </a:solidFill>
                  <a:latin typeface="Arial" charset="0"/>
                </a:rPr>
              </a:br>
              <a:r>
                <a:rPr lang="en-US" sz="2400" b="1">
                  <a:solidFill>
                    <a:schemeClr val="tx2"/>
                  </a:solidFill>
                  <a:latin typeface="Arial" charset="0"/>
                </a:rPr>
                <a:t>Material</a:t>
              </a:r>
            </a:p>
          </p:txBody>
        </p:sp>
        <p:cxnSp>
          <p:nvCxnSpPr>
            <p:cNvPr id="57357" name="AutoShape 21"/>
            <p:cNvCxnSpPr>
              <a:cxnSpLocks noChangeShapeType="1"/>
              <a:stCxn id="57355" idx="3"/>
              <a:endCxn id="57347" idx="2"/>
            </p:cNvCxnSpPr>
            <p:nvPr/>
          </p:nvCxnSpPr>
          <p:spPr bwMode="auto">
            <a:xfrm flipV="1">
              <a:off x="1644" y="2941"/>
              <a:ext cx="1123" cy="655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7367" name="Group 23"/>
          <p:cNvGrpSpPr>
            <a:grpSpLocks/>
          </p:cNvGrpSpPr>
          <p:nvPr/>
        </p:nvGrpSpPr>
        <p:grpSpPr bwMode="auto">
          <a:xfrm>
            <a:off x="560388" y="1871663"/>
            <a:ext cx="3832225" cy="1536700"/>
            <a:chOff x="353" y="1179"/>
            <a:chExt cx="2414" cy="968"/>
          </a:xfrm>
        </p:grpSpPr>
        <p:sp>
          <p:nvSpPr>
            <p:cNvPr id="57352" name="Rectangle 7"/>
            <p:cNvSpPr>
              <a:spLocks noChangeArrowheads="1"/>
            </p:cNvSpPr>
            <p:nvPr/>
          </p:nvSpPr>
          <p:spPr bwMode="auto">
            <a:xfrm>
              <a:off x="353" y="1189"/>
              <a:ext cx="1276" cy="540"/>
            </a:xfrm>
            <a:prstGeom prst="rect">
              <a:avLst/>
            </a:prstGeom>
            <a:solidFill>
              <a:srgbClr val="FFCC00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 dirty="0">
                  <a:solidFill>
                    <a:srgbClr val="000000"/>
                  </a:solidFill>
                  <a:latin typeface="Arial" charset="0"/>
                </a:rPr>
                <a:t>Employee</a:t>
              </a:r>
              <a:br>
                <a:rPr lang="en-US" sz="2400" b="1" dirty="0">
                  <a:solidFill>
                    <a:srgbClr val="000000"/>
                  </a:solidFill>
                  <a:latin typeface="Arial" charset="0"/>
                </a:rPr>
              </a:br>
              <a:r>
                <a:rPr lang="en-US" sz="2400" b="1" dirty="0" smtClean="0">
                  <a:solidFill>
                    <a:srgbClr val="000000"/>
                  </a:solidFill>
                  <a:latin typeface="Arial" charset="0"/>
                </a:rPr>
                <a:t>Time</a:t>
              </a:r>
              <a:endParaRPr lang="en-US" sz="24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57353" name="Rectangle 14"/>
            <p:cNvSpPr>
              <a:spLocks noChangeArrowheads="1"/>
            </p:cNvSpPr>
            <p:nvPr/>
          </p:nvSpPr>
          <p:spPr bwMode="auto">
            <a:xfrm>
              <a:off x="1737" y="1179"/>
              <a:ext cx="807" cy="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2400" b="1">
                  <a:solidFill>
                    <a:schemeClr val="tx2"/>
                  </a:solidFill>
                  <a:latin typeface="Arial" charset="0"/>
                </a:rPr>
                <a:t>Indirect</a:t>
              </a:r>
              <a:br>
                <a:rPr lang="en-US" sz="2400" b="1">
                  <a:solidFill>
                    <a:schemeClr val="tx2"/>
                  </a:solidFill>
                  <a:latin typeface="Arial" charset="0"/>
                </a:rPr>
              </a:br>
              <a:r>
                <a:rPr lang="en-US" sz="2400" b="1">
                  <a:solidFill>
                    <a:schemeClr val="tx2"/>
                  </a:solidFill>
                  <a:latin typeface="Arial" charset="0"/>
                </a:rPr>
                <a:t>Labor</a:t>
              </a:r>
            </a:p>
          </p:txBody>
        </p:sp>
        <p:cxnSp>
          <p:nvCxnSpPr>
            <p:cNvPr id="57354" name="AutoShape 22"/>
            <p:cNvCxnSpPr>
              <a:cxnSpLocks noChangeShapeType="1"/>
              <a:stCxn id="57352" idx="3"/>
              <a:endCxn id="57347" idx="0"/>
            </p:cNvCxnSpPr>
            <p:nvPr/>
          </p:nvCxnSpPr>
          <p:spPr bwMode="auto">
            <a:xfrm>
              <a:off x="1641" y="1459"/>
              <a:ext cx="1126" cy="6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xmlns="" val="210863786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7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7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7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762000" y="2760211"/>
            <a:ext cx="7620000" cy="2305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chemeClr val="accent2"/>
                </a:solidFill>
                <a:latin typeface="Arial" charset="0"/>
              </a:rPr>
              <a:t>Let’s examine the cost flows in a job-order costing system.  We will use T-accounts and start with</a:t>
            </a:r>
            <a:r>
              <a:rPr lang="en-US" sz="3600" b="1" dirty="0">
                <a:solidFill>
                  <a:schemeClr val="bg2"/>
                </a:solidFill>
                <a:latin typeface="Arial" charset="0"/>
              </a:rPr>
              <a:t> </a:t>
            </a:r>
            <a:r>
              <a:rPr lang="en-US" sz="3600" b="1" dirty="0">
                <a:solidFill>
                  <a:srgbClr val="FC0128"/>
                </a:solidFill>
                <a:latin typeface="Arial" charset="0"/>
              </a:rPr>
              <a:t>materials</a:t>
            </a:r>
            <a:r>
              <a:rPr lang="en-US" sz="3600" b="1" dirty="0">
                <a:solidFill>
                  <a:schemeClr val="accent2"/>
                </a:solidFill>
                <a:latin typeface="Arial" charset="0"/>
              </a:rPr>
              <a:t>.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1219200" y="266700"/>
            <a:ext cx="7696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pPr>
              <a:lnSpc>
                <a:spcPct val="90000"/>
              </a:lnSpc>
            </a:pPr>
            <a:r>
              <a:rPr lang="en-US" sz="4400" dirty="0">
                <a:solidFill>
                  <a:schemeClr val="tx2"/>
                </a:solidFill>
              </a:rPr>
              <a:t>Job-Order System Cost Flows</a:t>
            </a:r>
          </a:p>
        </p:txBody>
      </p:sp>
    </p:spTree>
    <p:extLst>
      <p:ext uri="{BB962C8B-B14F-4D97-AF65-F5344CB8AC3E}">
        <p14:creationId xmlns:p14="http://schemas.microsoft.com/office/powerpoint/2010/main" xmlns="" val="25107826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Line 2"/>
          <p:cNvSpPr>
            <a:spLocks noChangeShapeType="1"/>
          </p:cNvSpPr>
          <p:nvPr/>
        </p:nvSpPr>
        <p:spPr bwMode="auto">
          <a:xfrm>
            <a:off x="5729288" y="1981200"/>
            <a:ext cx="27940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5" name="Line 3"/>
          <p:cNvSpPr>
            <a:spLocks noChangeShapeType="1"/>
          </p:cNvSpPr>
          <p:nvPr/>
        </p:nvSpPr>
        <p:spPr bwMode="auto">
          <a:xfrm>
            <a:off x="7088188" y="1993900"/>
            <a:ext cx="0" cy="2032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6" name="Line 4"/>
          <p:cNvSpPr>
            <a:spLocks noChangeShapeType="1"/>
          </p:cNvSpPr>
          <p:nvPr/>
        </p:nvSpPr>
        <p:spPr bwMode="auto">
          <a:xfrm>
            <a:off x="852488" y="1981200"/>
            <a:ext cx="27940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993775" y="1525588"/>
            <a:ext cx="2816225" cy="51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latin typeface="Arial" charset="0"/>
              </a:rPr>
              <a:t>Raw Materials</a:t>
            </a:r>
          </a:p>
        </p:txBody>
      </p:sp>
      <p:sp>
        <p:nvSpPr>
          <p:cNvPr id="59398" name="Line 6"/>
          <p:cNvSpPr>
            <a:spLocks noChangeShapeType="1"/>
          </p:cNvSpPr>
          <p:nvPr/>
        </p:nvSpPr>
        <p:spPr bwMode="auto">
          <a:xfrm>
            <a:off x="2287588" y="1993900"/>
            <a:ext cx="0" cy="1574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460375" y="2058988"/>
            <a:ext cx="1901825" cy="70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70000"/>
              </a:lnSpc>
              <a:spcBef>
                <a:spcPct val="30000"/>
              </a:spcBef>
              <a:buSzPct val="60000"/>
              <a:buFont typeface="Wingdings" pitchFamily="2" charset="2"/>
              <a:buChar char="l"/>
            </a:pPr>
            <a:r>
              <a:rPr lang="en-US" sz="2400" b="1">
                <a:solidFill>
                  <a:srgbClr val="CC6600"/>
                </a:solidFill>
                <a:latin typeface="Arial" charset="0"/>
              </a:rPr>
              <a:t>Material</a:t>
            </a:r>
          </a:p>
          <a:p>
            <a:pPr algn="ctr">
              <a:lnSpc>
                <a:spcPct val="70000"/>
              </a:lnSpc>
              <a:spcBef>
                <a:spcPct val="30000"/>
              </a:spcBef>
              <a:buSzPct val="60000"/>
              <a:buFont typeface="Wingdings" pitchFamily="2" charset="2"/>
              <a:buNone/>
            </a:pPr>
            <a:r>
              <a:rPr lang="en-US" sz="2400" b="1">
                <a:solidFill>
                  <a:srgbClr val="CC6600"/>
                </a:solidFill>
                <a:latin typeface="Arial" charset="0"/>
              </a:rPr>
              <a:t>Purchases</a:t>
            </a:r>
          </a:p>
        </p:txBody>
      </p:sp>
      <p:sp>
        <p:nvSpPr>
          <p:cNvPr id="59400" name="Line 10"/>
          <p:cNvSpPr>
            <a:spLocks noChangeShapeType="1"/>
          </p:cNvSpPr>
          <p:nvPr/>
        </p:nvSpPr>
        <p:spPr bwMode="auto">
          <a:xfrm>
            <a:off x="1379538" y="4495800"/>
            <a:ext cx="28702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1" name="Line 11"/>
          <p:cNvSpPr>
            <a:spLocks noChangeShapeType="1"/>
          </p:cNvSpPr>
          <p:nvPr/>
        </p:nvSpPr>
        <p:spPr bwMode="auto">
          <a:xfrm>
            <a:off x="2820988" y="4508500"/>
            <a:ext cx="0" cy="17272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2" name="Rectangle 12"/>
          <p:cNvSpPr>
            <a:spLocks noChangeArrowheads="1"/>
          </p:cNvSpPr>
          <p:nvPr/>
        </p:nvSpPr>
        <p:spPr bwMode="auto">
          <a:xfrm>
            <a:off x="1527175" y="4040188"/>
            <a:ext cx="2892425" cy="51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latin typeface="Arial" charset="0"/>
              </a:rPr>
              <a:t>Mfg. Overhead</a:t>
            </a:r>
          </a:p>
        </p:txBody>
      </p:sp>
      <p:sp>
        <p:nvSpPr>
          <p:cNvPr id="59403" name="Rectangle 20"/>
          <p:cNvSpPr>
            <a:spLocks noChangeArrowheads="1"/>
          </p:cNvSpPr>
          <p:nvPr/>
        </p:nvSpPr>
        <p:spPr bwMode="auto">
          <a:xfrm>
            <a:off x="1219200" y="266700"/>
            <a:ext cx="7696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pPr>
              <a:lnSpc>
                <a:spcPct val="90000"/>
              </a:lnSpc>
            </a:pPr>
            <a:r>
              <a:rPr lang="en-US" sz="4400">
                <a:solidFill>
                  <a:schemeClr val="tx2"/>
                </a:solidFill>
              </a:rPr>
              <a:t>Job-Order System Cost Flows</a:t>
            </a:r>
          </a:p>
        </p:txBody>
      </p:sp>
      <p:sp>
        <p:nvSpPr>
          <p:cNvPr id="59404" name="Rectangle 21"/>
          <p:cNvSpPr>
            <a:spLocks noChangeArrowheads="1"/>
          </p:cNvSpPr>
          <p:nvPr/>
        </p:nvSpPr>
        <p:spPr bwMode="auto">
          <a:xfrm>
            <a:off x="5641975" y="1144588"/>
            <a:ext cx="327342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latin typeface="Arial" charset="0"/>
              </a:rPr>
              <a:t>Work in Process</a:t>
            </a:r>
            <a:br>
              <a:rPr lang="en-US" b="1">
                <a:solidFill>
                  <a:schemeClr val="accent2"/>
                </a:solidFill>
                <a:latin typeface="Arial" charset="0"/>
              </a:rPr>
            </a:br>
            <a:r>
              <a:rPr lang="en-US" b="1">
                <a:solidFill>
                  <a:schemeClr val="accent2"/>
                </a:solidFill>
                <a:latin typeface="Arial" charset="0"/>
              </a:rPr>
              <a:t>(Job Cost Sheet)</a:t>
            </a:r>
          </a:p>
        </p:txBody>
      </p:sp>
      <p:grpSp>
        <p:nvGrpSpPr>
          <p:cNvPr id="61476" name="Group 36"/>
          <p:cNvGrpSpPr>
            <a:grpSpLocks/>
          </p:cNvGrpSpPr>
          <p:nvPr/>
        </p:nvGrpSpPr>
        <p:grpSpPr bwMode="auto">
          <a:xfrm>
            <a:off x="2212975" y="1982788"/>
            <a:ext cx="4797425" cy="819150"/>
            <a:chOff x="1394" y="1249"/>
            <a:chExt cx="3022" cy="516"/>
          </a:xfrm>
        </p:grpSpPr>
        <p:sp>
          <p:nvSpPr>
            <p:cNvPr id="59417" name="Rectangle 8"/>
            <p:cNvSpPr>
              <a:spLocks noChangeArrowheads="1"/>
            </p:cNvSpPr>
            <p:nvPr/>
          </p:nvSpPr>
          <p:spPr bwMode="auto">
            <a:xfrm>
              <a:off x="1394" y="1249"/>
              <a:ext cx="1006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  <a:buSzPct val="60000"/>
                <a:buFont typeface="Wingdings" pitchFamily="2" charset="2"/>
                <a:buChar char="l"/>
              </a:pPr>
              <a:r>
                <a:rPr lang="en-US" sz="2400" b="1">
                  <a:solidFill>
                    <a:srgbClr val="FF3300"/>
                  </a:solidFill>
                  <a:latin typeface="Arial" charset="0"/>
                </a:rPr>
                <a:t>Direct</a:t>
              </a:r>
              <a:br>
                <a:rPr lang="en-US" sz="2400" b="1">
                  <a:solidFill>
                    <a:srgbClr val="FF3300"/>
                  </a:solidFill>
                  <a:latin typeface="Arial" charset="0"/>
                </a:rPr>
              </a:br>
              <a:r>
                <a:rPr lang="en-US" sz="2400" b="1">
                  <a:solidFill>
                    <a:srgbClr val="FF3300"/>
                  </a:solidFill>
                  <a:latin typeface="Arial" charset="0"/>
                </a:rPr>
                <a:t> Materials</a:t>
              </a:r>
            </a:p>
          </p:txBody>
        </p:sp>
        <p:sp>
          <p:nvSpPr>
            <p:cNvPr id="59418" name="Rectangle 9"/>
            <p:cNvSpPr>
              <a:spLocks noChangeArrowheads="1"/>
            </p:cNvSpPr>
            <p:nvPr/>
          </p:nvSpPr>
          <p:spPr bwMode="auto">
            <a:xfrm>
              <a:off x="3362" y="1249"/>
              <a:ext cx="1054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  <a:buSzPct val="60000"/>
                <a:buFont typeface="Wingdings" pitchFamily="2" charset="2"/>
                <a:buChar char="l"/>
              </a:pPr>
              <a:r>
                <a:rPr lang="en-US" sz="2400" b="1">
                  <a:solidFill>
                    <a:srgbClr val="FF3300"/>
                  </a:solidFill>
                  <a:latin typeface="Arial" charset="0"/>
                </a:rPr>
                <a:t>Direct</a:t>
              </a:r>
              <a:br>
                <a:rPr lang="en-US" sz="2400" b="1">
                  <a:solidFill>
                    <a:srgbClr val="FF3300"/>
                  </a:solidFill>
                  <a:latin typeface="Arial" charset="0"/>
                </a:rPr>
              </a:br>
              <a:r>
                <a:rPr lang="en-US" sz="2400" b="1">
                  <a:solidFill>
                    <a:srgbClr val="FF3300"/>
                  </a:solidFill>
                  <a:latin typeface="Arial" charset="0"/>
                </a:rPr>
                <a:t> Materials</a:t>
              </a:r>
            </a:p>
          </p:txBody>
        </p:sp>
        <p:cxnSp>
          <p:nvCxnSpPr>
            <p:cNvPr id="59419" name="AutoShape 27"/>
            <p:cNvCxnSpPr>
              <a:cxnSpLocks noChangeShapeType="1"/>
              <a:stCxn id="59417" idx="3"/>
              <a:endCxn id="59418" idx="1"/>
            </p:cNvCxnSpPr>
            <p:nvPr/>
          </p:nvCxnSpPr>
          <p:spPr bwMode="auto">
            <a:xfrm>
              <a:off x="2400" y="1507"/>
              <a:ext cx="962" cy="0"/>
            </a:xfrm>
            <a:prstGeom prst="straightConnector1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1478" name="Group 38"/>
          <p:cNvGrpSpPr>
            <a:grpSpLocks/>
          </p:cNvGrpSpPr>
          <p:nvPr/>
        </p:nvGrpSpPr>
        <p:grpSpPr bwMode="auto">
          <a:xfrm>
            <a:off x="762000" y="2724150"/>
            <a:ext cx="3352800" cy="3048000"/>
            <a:chOff x="480" y="1716"/>
            <a:chExt cx="2112" cy="1920"/>
          </a:xfrm>
        </p:grpSpPr>
        <p:sp>
          <p:nvSpPr>
            <p:cNvPr id="59409" name="Line 18"/>
            <p:cNvSpPr>
              <a:spLocks noChangeShapeType="1"/>
            </p:cNvSpPr>
            <p:nvPr/>
          </p:nvSpPr>
          <p:spPr bwMode="auto">
            <a:xfrm>
              <a:off x="489" y="3360"/>
              <a:ext cx="320" cy="0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10" name="Line 28"/>
            <p:cNvSpPr>
              <a:spLocks noChangeShapeType="1"/>
            </p:cNvSpPr>
            <p:nvPr/>
          </p:nvSpPr>
          <p:spPr bwMode="auto">
            <a:xfrm flipV="1">
              <a:off x="480" y="2496"/>
              <a:ext cx="0" cy="864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9411" name="Group 37"/>
            <p:cNvGrpSpPr>
              <a:grpSpLocks/>
            </p:cNvGrpSpPr>
            <p:nvPr/>
          </p:nvGrpSpPr>
          <p:grpSpPr bwMode="auto">
            <a:xfrm>
              <a:off x="480" y="1716"/>
              <a:ext cx="2112" cy="1920"/>
              <a:chOff x="480" y="1716"/>
              <a:chExt cx="2112" cy="1920"/>
            </a:xfrm>
          </p:grpSpPr>
          <p:sp>
            <p:nvSpPr>
              <p:cNvPr id="59414" name="Rectangle 13"/>
              <p:cNvSpPr>
                <a:spLocks noChangeArrowheads="1"/>
              </p:cNvSpPr>
              <p:nvPr/>
            </p:nvSpPr>
            <p:spPr bwMode="auto">
              <a:xfrm>
                <a:off x="770" y="3120"/>
                <a:ext cx="1054" cy="5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60000"/>
                  <a:buFont typeface="Wingdings" pitchFamily="2" charset="2"/>
                  <a:buChar char="l"/>
                </a:pPr>
                <a:r>
                  <a:rPr lang="en-US" sz="2400" b="1">
                    <a:solidFill>
                      <a:srgbClr val="009900"/>
                    </a:solidFill>
                    <a:latin typeface="Arial" charset="0"/>
                  </a:rPr>
                  <a:t>Indirect</a:t>
                </a:r>
                <a:br>
                  <a:rPr lang="en-US" sz="2400" b="1">
                    <a:solidFill>
                      <a:srgbClr val="009900"/>
                    </a:solidFill>
                    <a:latin typeface="Arial" charset="0"/>
                  </a:rPr>
                </a:br>
                <a:r>
                  <a:rPr lang="en-US" sz="2400" b="1">
                    <a:solidFill>
                      <a:srgbClr val="009900"/>
                    </a:solidFill>
                    <a:latin typeface="Arial" charset="0"/>
                  </a:rPr>
                  <a:t> Materials</a:t>
                </a:r>
              </a:p>
            </p:txBody>
          </p:sp>
          <p:sp>
            <p:nvSpPr>
              <p:cNvPr id="59415" name="Rectangle 22"/>
              <p:cNvSpPr>
                <a:spLocks noChangeArrowheads="1"/>
              </p:cNvSpPr>
              <p:nvPr/>
            </p:nvSpPr>
            <p:spPr bwMode="auto">
              <a:xfrm>
                <a:off x="1433" y="1716"/>
                <a:ext cx="1054" cy="5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60000"/>
                  <a:buFont typeface="Wingdings" pitchFamily="2" charset="2"/>
                  <a:buChar char="l"/>
                </a:pPr>
                <a:r>
                  <a:rPr lang="en-US" sz="2400" b="1">
                    <a:solidFill>
                      <a:srgbClr val="009900"/>
                    </a:solidFill>
                    <a:latin typeface="Arial" charset="0"/>
                  </a:rPr>
                  <a:t>Indirect</a:t>
                </a:r>
                <a:br>
                  <a:rPr lang="en-US" sz="2400" b="1">
                    <a:solidFill>
                      <a:srgbClr val="009900"/>
                    </a:solidFill>
                    <a:latin typeface="Arial" charset="0"/>
                  </a:rPr>
                </a:br>
                <a:r>
                  <a:rPr lang="en-US" sz="2400" b="1">
                    <a:solidFill>
                      <a:srgbClr val="009900"/>
                    </a:solidFill>
                    <a:latin typeface="Arial" charset="0"/>
                  </a:rPr>
                  <a:t> Materials</a:t>
                </a:r>
              </a:p>
            </p:txBody>
          </p:sp>
          <p:sp>
            <p:nvSpPr>
              <p:cNvPr id="59416" name="Line 29"/>
              <p:cNvSpPr>
                <a:spLocks noChangeShapeType="1"/>
              </p:cNvSpPr>
              <p:nvPr/>
            </p:nvSpPr>
            <p:spPr bwMode="auto">
              <a:xfrm>
                <a:off x="480" y="2496"/>
                <a:ext cx="2112" cy="0"/>
              </a:xfrm>
              <a:prstGeom prst="line">
                <a:avLst/>
              </a:prstGeom>
              <a:noFill/>
              <a:ln w="28575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9412" name="Line 30"/>
            <p:cNvSpPr>
              <a:spLocks noChangeShapeType="1"/>
            </p:cNvSpPr>
            <p:nvPr/>
          </p:nvSpPr>
          <p:spPr bwMode="auto">
            <a:xfrm flipV="1">
              <a:off x="2592" y="1968"/>
              <a:ext cx="0" cy="528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13" name="Line 31"/>
            <p:cNvSpPr>
              <a:spLocks noChangeShapeType="1"/>
            </p:cNvSpPr>
            <p:nvPr/>
          </p:nvSpPr>
          <p:spPr bwMode="auto">
            <a:xfrm flipH="1">
              <a:off x="2352" y="1968"/>
              <a:ext cx="240" cy="0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9407" name="Text Box 32"/>
          <p:cNvSpPr txBox="1">
            <a:spLocks noChangeArrowheads="1"/>
          </p:cNvSpPr>
          <p:nvPr/>
        </p:nvSpPr>
        <p:spPr bwMode="auto">
          <a:xfrm>
            <a:off x="1524000" y="4495800"/>
            <a:ext cx="1116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sz="2400" b="1" i="1" u="sng">
                <a:solidFill>
                  <a:schemeClr val="accent2"/>
                </a:solidFill>
                <a:latin typeface="Arial" charset="0"/>
              </a:rPr>
              <a:t>Actual</a:t>
            </a:r>
          </a:p>
        </p:txBody>
      </p:sp>
      <p:sp>
        <p:nvSpPr>
          <p:cNvPr id="59408" name="Text Box 33"/>
          <p:cNvSpPr txBox="1">
            <a:spLocks noChangeArrowheads="1"/>
          </p:cNvSpPr>
          <p:nvPr/>
        </p:nvSpPr>
        <p:spPr bwMode="auto">
          <a:xfrm>
            <a:off x="2895600" y="4495800"/>
            <a:ext cx="1300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sz="2400" b="1" i="1" u="sng">
                <a:solidFill>
                  <a:schemeClr val="accent2"/>
                </a:solidFill>
                <a:latin typeface="Arial" charset="0"/>
              </a:rPr>
              <a:t>Applied</a:t>
            </a:r>
          </a:p>
        </p:txBody>
      </p:sp>
    </p:spTree>
    <p:extLst>
      <p:ext uri="{BB962C8B-B14F-4D97-AF65-F5344CB8AC3E}">
        <p14:creationId xmlns:p14="http://schemas.microsoft.com/office/powerpoint/2010/main" xmlns="" val="2181110205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1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1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7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524000" y="2209800"/>
            <a:ext cx="6172200" cy="1862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3200" b="1" dirty="0">
                <a:solidFill>
                  <a:schemeClr val="accent2"/>
                </a:solidFill>
                <a:latin typeface="Arial" charset="0"/>
              </a:rPr>
              <a:t>Next </a:t>
            </a:r>
            <a:r>
              <a:rPr lang="en-US" sz="3200" b="1" dirty="0" smtClean="0">
                <a:solidFill>
                  <a:schemeClr val="accent2"/>
                </a:solidFill>
                <a:latin typeface="Arial" charset="0"/>
              </a:rPr>
              <a:t>add</a:t>
            </a:r>
            <a:r>
              <a:rPr lang="en-US" sz="3200" b="1" dirty="0" smtClean="0">
                <a:solidFill>
                  <a:schemeClr val="bg2"/>
                </a:solidFill>
                <a:latin typeface="Arial" charset="0"/>
              </a:rPr>
              <a:t> </a:t>
            </a:r>
            <a:r>
              <a:rPr lang="en-US" sz="3200" b="1" dirty="0">
                <a:solidFill>
                  <a:srgbClr val="FC0128"/>
                </a:solidFill>
                <a:latin typeface="Arial" charset="0"/>
              </a:rPr>
              <a:t>labor </a:t>
            </a:r>
            <a:r>
              <a:rPr lang="en-US" sz="3200" b="1" dirty="0">
                <a:solidFill>
                  <a:schemeClr val="accent2"/>
                </a:solidFill>
                <a:latin typeface="Arial" charset="0"/>
              </a:rPr>
              <a:t>costs and</a:t>
            </a:r>
            <a:r>
              <a:rPr lang="en-US" sz="3200" b="1" dirty="0">
                <a:solidFill>
                  <a:schemeClr val="bg2"/>
                </a:solidFill>
                <a:latin typeface="Arial" charset="0"/>
              </a:rPr>
              <a:t> </a:t>
            </a:r>
            <a:r>
              <a:rPr lang="en-US" sz="3200" b="1" dirty="0">
                <a:solidFill>
                  <a:srgbClr val="FC0128"/>
                </a:solidFill>
                <a:latin typeface="Arial" charset="0"/>
              </a:rPr>
              <a:t>applied manufacturing overhead </a:t>
            </a:r>
            <a:r>
              <a:rPr lang="en-US" sz="3200" b="1" dirty="0">
                <a:solidFill>
                  <a:schemeClr val="accent2"/>
                </a:solidFill>
                <a:latin typeface="Arial" charset="0"/>
              </a:rPr>
              <a:t>to the job-order cost flows. 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1219200" y="266700"/>
            <a:ext cx="7696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pPr>
              <a:lnSpc>
                <a:spcPct val="90000"/>
              </a:lnSpc>
            </a:pPr>
            <a:r>
              <a:rPr lang="en-US" sz="4400">
                <a:solidFill>
                  <a:schemeClr val="tx2"/>
                </a:solidFill>
              </a:rPr>
              <a:t>Job-Order System Cost Flows</a:t>
            </a:r>
          </a:p>
        </p:txBody>
      </p:sp>
    </p:spTree>
    <p:extLst>
      <p:ext uri="{BB962C8B-B14F-4D97-AF65-F5344CB8AC3E}">
        <p14:creationId xmlns:p14="http://schemas.microsoft.com/office/powerpoint/2010/main" xmlns="" val="1977418560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8"/>
          <p:cNvSpPr>
            <a:spLocks noChangeArrowheads="1"/>
          </p:cNvSpPr>
          <p:nvPr/>
        </p:nvSpPr>
        <p:spPr bwMode="auto">
          <a:xfrm>
            <a:off x="1219200" y="266700"/>
            <a:ext cx="7696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pPr>
              <a:lnSpc>
                <a:spcPct val="90000"/>
              </a:lnSpc>
            </a:pPr>
            <a:r>
              <a:rPr lang="en-US" sz="4400">
                <a:solidFill>
                  <a:schemeClr val="tx2"/>
                </a:solidFill>
              </a:rPr>
              <a:t>Job-Order System Cost Flows</a:t>
            </a:r>
          </a:p>
        </p:txBody>
      </p:sp>
      <p:sp>
        <p:nvSpPr>
          <p:cNvPr id="61443" name="Line 31"/>
          <p:cNvSpPr>
            <a:spLocks noChangeShapeType="1"/>
          </p:cNvSpPr>
          <p:nvPr/>
        </p:nvSpPr>
        <p:spPr bwMode="auto">
          <a:xfrm>
            <a:off x="5651500" y="1981200"/>
            <a:ext cx="27940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4" name="Line 32"/>
          <p:cNvSpPr>
            <a:spLocks noChangeShapeType="1"/>
          </p:cNvSpPr>
          <p:nvPr/>
        </p:nvSpPr>
        <p:spPr bwMode="auto">
          <a:xfrm>
            <a:off x="7010400" y="1993900"/>
            <a:ext cx="0" cy="20320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5" name="Line 33"/>
          <p:cNvSpPr>
            <a:spLocks noChangeShapeType="1"/>
          </p:cNvSpPr>
          <p:nvPr/>
        </p:nvSpPr>
        <p:spPr bwMode="auto">
          <a:xfrm>
            <a:off x="774700" y="1981200"/>
            <a:ext cx="27940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6" name="Line 34"/>
          <p:cNvSpPr>
            <a:spLocks noChangeShapeType="1"/>
          </p:cNvSpPr>
          <p:nvPr/>
        </p:nvSpPr>
        <p:spPr bwMode="auto">
          <a:xfrm>
            <a:off x="2209800" y="1993900"/>
            <a:ext cx="0" cy="15748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7" name="Line 36"/>
          <p:cNvSpPr>
            <a:spLocks noChangeShapeType="1"/>
          </p:cNvSpPr>
          <p:nvPr/>
        </p:nvSpPr>
        <p:spPr bwMode="auto">
          <a:xfrm>
            <a:off x="1308100" y="4495800"/>
            <a:ext cx="28702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8" name="Line 37"/>
          <p:cNvSpPr>
            <a:spLocks noChangeShapeType="1"/>
          </p:cNvSpPr>
          <p:nvPr/>
        </p:nvSpPr>
        <p:spPr bwMode="auto">
          <a:xfrm>
            <a:off x="2743200" y="4508500"/>
            <a:ext cx="0" cy="17272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9" name="Rectangle 38"/>
          <p:cNvSpPr>
            <a:spLocks noChangeArrowheads="1"/>
          </p:cNvSpPr>
          <p:nvPr/>
        </p:nvSpPr>
        <p:spPr bwMode="auto">
          <a:xfrm>
            <a:off x="1449388" y="4040188"/>
            <a:ext cx="2892425" cy="51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latin typeface="Arial" charset="0"/>
              </a:rPr>
              <a:t>Mfg. Overhead</a:t>
            </a:r>
          </a:p>
        </p:txBody>
      </p:sp>
      <p:sp>
        <p:nvSpPr>
          <p:cNvPr id="61450" name="Rectangle 42"/>
          <p:cNvSpPr>
            <a:spLocks noChangeArrowheads="1"/>
          </p:cNvSpPr>
          <p:nvPr/>
        </p:nvSpPr>
        <p:spPr bwMode="auto">
          <a:xfrm>
            <a:off x="611188" y="1220788"/>
            <a:ext cx="319722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latin typeface="Arial" charset="0"/>
              </a:rPr>
              <a:t>Salaries and Wages Payable</a:t>
            </a:r>
          </a:p>
        </p:txBody>
      </p:sp>
      <p:sp>
        <p:nvSpPr>
          <p:cNvPr id="61451" name="Rectangle 43"/>
          <p:cNvSpPr>
            <a:spLocks noChangeArrowheads="1"/>
          </p:cNvSpPr>
          <p:nvPr/>
        </p:nvSpPr>
        <p:spPr bwMode="auto">
          <a:xfrm>
            <a:off x="5564188" y="1144588"/>
            <a:ext cx="327342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latin typeface="Arial" charset="0"/>
              </a:rPr>
              <a:t>Work in Process</a:t>
            </a:r>
            <a:br>
              <a:rPr lang="en-US" b="1">
                <a:solidFill>
                  <a:schemeClr val="accent2"/>
                </a:solidFill>
                <a:latin typeface="Arial" charset="0"/>
              </a:rPr>
            </a:br>
            <a:r>
              <a:rPr lang="en-US" b="1">
                <a:solidFill>
                  <a:schemeClr val="accent2"/>
                </a:solidFill>
                <a:latin typeface="Arial" charset="0"/>
              </a:rPr>
              <a:t>(Job Cost Sheet)</a:t>
            </a:r>
          </a:p>
        </p:txBody>
      </p:sp>
      <p:sp>
        <p:nvSpPr>
          <p:cNvPr id="61452" name="Rectangle 45"/>
          <p:cNvSpPr>
            <a:spLocks noChangeArrowheads="1"/>
          </p:cNvSpPr>
          <p:nvPr/>
        </p:nvSpPr>
        <p:spPr bwMode="auto">
          <a:xfrm>
            <a:off x="5259388" y="1982788"/>
            <a:ext cx="16732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buSzPct val="50000"/>
              <a:buFont typeface="Wingdings" pitchFamily="2" charset="2"/>
              <a:buChar char="l"/>
            </a:pPr>
            <a:r>
              <a:rPr lang="en-US" sz="2400" b="1">
                <a:solidFill>
                  <a:srgbClr val="FF3300"/>
                </a:solidFill>
                <a:latin typeface="Arial" charset="0"/>
              </a:rPr>
              <a:t>Direct</a:t>
            </a:r>
            <a:br>
              <a:rPr lang="en-US" sz="2400" b="1">
                <a:solidFill>
                  <a:srgbClr val="FF3300"/>
                </a:solidFill>
                <a:latin typeface="Arial" charset="0"/>
              </a:rPr>
            </a:br>
            <a:r>
              <a:rPr lang="en-US" sz="2400" b="1">
                <a:solidFill>
                  <a:srgbClr val="FF3300"/>
                </a:solidFill>
                <a:latin typeface="Arial" charset="0"/>
              </a:rPr>
              <a:t>  Materials</a:t>
            </a:r>
          </a:p>
        </p:txBody>
      </p:sp>
      <p:grpSp>
        <p:nvGrpSpPr>
          <p:cNvPr id="66626" name="Group 66"/>
          <p:cNvGrpSpPr>
            <a:grpSpLocks/>
          </p:cNvGrpSpPr>
          <p:nvPr/>
        </p:nvGrpSpPr>
        <p:grpSpPr bwMode="auto">
          <a:xfrm>
            <a:off x="2709863" y="3451225"/>
            <a:ext cx="4375150" cy="3051175"/>
            <a:chOff x="1707" y="2174"/>
            <a:chExt cx="2756" cy="1922"/>
          </a:xfrm>
        </p:grpSpPr>
        <p:sp>
          <p:nvSpPr>
            <p:cNvPr id="61472" name="Rectangle 50"/>
            <p:cNvSpPr>
              <a:spLocks noChangeArrowheads="1"/>
            </p:cNvSpPr>
            <p:nvPr/>
          </p:nvSpPr>
          <p:spPr bwMode="auto">
            <a:xfrm>
              <a:off x="3312" y="2174"/>
              <a:ext cx="1151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  <a:buSzPct val="50000"/>
                <a:buFont typeface="Wingdings" pitchFamily="2" charset="2"/>
                <a:buChar char="l"/>
              </a:pPr>
              <a:r>
                <a:rPr lang="en-US" sz="2400" b="1">
                  <a:solidFill>
                    <a:srgbClr val="9900FF"/>
                  </a:solidFill>
                  <a:latin typeface="Arial" charset="0"/>
                </a:rPr>
                <a:t>Overhead</a:t>
              </a:r>
              <a:br>
                <a:rPr lang="en-US" sz="2400" b="1">
                  <a:solidFill>
                    <a:srgbClr val="9900FF"/>
                  </a:solidFill>
                  <a:latin typeface="Arial" charset="0"/>
                </a:rPr>
              </a:br>
              <a:r>
                <a:rPr lang="en-US" sz="2400" b="1">
                  <a:solidFill>
                    <a:srgbClr val="9900FF"/>
                  </a:solidFill>
                  <a:latin typeface="Arial" charset="0"/>
                </a:rPr>
                <a:t> Applied</a:t>
              </a:r>
            </a:p>
          </p:txBody>
        </p:sp>
        <p:grpSp>
          <p:nvGrpSpPr>
            <p:cNvPr id="61473" name="Group 65"/>
            <p:cNvGrpSpPr>
              <a:grpSpLocks/>
            </p:cNvGrpSpPr>
            <p:nvPr/>
          </p:nvGrpSpPr>
          <p:grpSpPr bwMode="auto">
            <a:xfrm>
              <a:off x="1707" y="2432"/>
              <a:ext cx="1605" cy="1664"/>
              <a:chOff x="1707" y="2432"/>
              <a:chExt cx="1605" cy="1664"/>
            </a:xfrm>
          </p:grpSpPr>
          <p:sp>
            <p:nvSpPr>
              <p:cNvPr id="61474" name="Rectangle 46"/>
              <p:cNvSpPr>
                <a:spLocks noChangeArrowheads="1"/>
              </p:cNvSpPr>
              <p:nvPr/>
            </p:nvSpPr>
            <p:spPr bwMode="auto">
              <a:xfrm>
                <a:off x="1707" y="3120"/>
                <a:ext cx="1150" cy="9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50000"/>
                  <a:buFont typeface="Wingdings" pitchFamily="2" charset="2"/>
                  <a:buChar char="l"/>
                </a:pPr>
                <a:r>
                  <a:rPr lang="en-US" sz="2400" b="1">
                    <a:solidFill>
                      <a:srgbClr val="9900FF"/>
                    </a:solidFill>
                    <a:latin typeface="Arial" charset="0"/>
                  </a:rPr>
                  <a:t>Overhead</a:t>
                </a:r>
                <a:br>
                  <a:rPr lang="en-US" sz="2400" b="1">
                    <a:solidFill>
                      <a:srgbClr val="9900FF"/>
                    </a:solidFill>
                    <a:latin typeface="Arial" charset="0"/>
                  </a:rPr>
                </a:br>
                <a:r>
                  <a:rPr lang="en-US" sz="2400" b="1">
                    <a:solidFill>
                      <a:srgbClr val="9900FF"/>
                    </a:solidFill>
                    <a:latin typeface="Arial" charset="0"/>
                  </a:rPr>
                  <a:t>Applied to Work in</a:t>
                </a:r>
                <a:br>
                  <a:rPr lang="en-US" sz="2400" b="1">
                    <a:solidFill>
                      <a:srgbClr val="9900FF"/>
                    </a:solidFill>
                    <a:latin typeface="Arial" charset="0"/>
                  </a:rPr>
                </a:br>
                <a:r>
                  <a:rPr lang="en-US" sz="2400" b="1">
                    <a:solidFill>
                      <a:srgbClr val="9900FF"/>
                    </a:solidFill>
                    <a:latin typeface="Arial" charset="0"/>
                  </a:rPr>
                  <a:t>Process</a:t>
                </a:r>
              </a:p>
            </p:txBody>
          </p:sp>
          <p:cxnSp>
            <p:nvCxnSpPr>
              <p:cNvPr id="61475" name="AutoShape 53"/>
              <p:cNvCxnSpPr>
                <a:cxnSpLocks noChangeShapeType="1"/>
                <a:stCxn id="61474" idx="3"/>
                <a:endCxn id="61472" idx="1"/>
              </p:cNvCxnSpPr>
              <p:nvPr/>
            </p:nvCxnSpPr>
            <p:spPr bwMode="auto">
              <a:xfrm flipV="1">
                <a:off x="2857" y="2432"/>
                <a:ext cx="455" cy="1176"/>
              </a:xfrm>
              <a:prstGeom prst="bentConnector3">
                <a:avLst>
                  <a:gd name="adj1" fmla="val 49889"/>
                </a:avLst>
              </a:prstGeom>
              <a:noFill/>
              <a:ln w="28575">
                <a:solidFill>
                  <a:srgbClr val="9900FF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66627" name="Group 67"/>
          <p:cNvGrpSpPr>
            <a:grpSpLocks/>
          </p:cNvGrpSpPr>
          <p:nvPr/>
        </p:nvGrpSpPr>
        <p:grpSpPr bwMode="auto">
          <a:xfrm>
            <a:off x="2163763" y="1982788"/>
            <a:ext cx="4713287" cy="1581150"/>
            <a:chOff x="1363" y="1249"/>
            <a:chExt cx="2969" cy="996"/>
          </a:xfrm>
        </p:grpSpPr>
        <p:sp>
          <p:nvSpPr>
            <p:cNvPr id="61468" name="Rectangle 49"/>
            <p:cNvSpPr>
              <a:spLocks noChangeArrowheads="1"/>
            </p:cNvSpPr>
            <p:nvPr/>
          </p:nvSpPr>
          <p:spPr bwMode="auto">
            <a:xfrm>
              <a:off x="3374" y="1729"/>
              <a:ext cx="958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  <a:buSzPct val="50000"/>
                <a:buFont typeface="Wingdings" pitchFamily="2" charset="2"/>
                <a:buChar char="l"/>
              </a:pPr>
              <a:r>
                <a:rPr lang="en-US" sz="2400" b="1">
                  <a:solidFill>
                    <a:schemeClr val="tx2"/>
                  </a:solidFill>
                  <a:latin typeface="Arial" charset="0"/>
                </a:rPr>
                <a:t>Direct</a:t>
              </a:r>
              <a:br>
                <a:rPr lang="en-US" sz="2400" b="1">
                  <a:solidFill>
                    <a:schemeClr val="tx2"/>
                  </a:solidFill>
                  <a:latin typeface="Arial" charset="0"/>
                </a:rPr>
              </a:br>
              <a:r>
                <a:rPr lang="en-US" sz="2400" b="1">
                  <a:solidFill>
                    <a:schemeClr val="tx2"/>
                  </a:solidFill>
                  <a:latin typeface="Arial" charset="0"/>
                </a:rPr>
                <a:t> Labor</a:t>
              </a:r>
            </a:p>
          </p:txBody>
        </p:sp>
        <p:grpSp>
          <p:nvGrpSpPr>
            <p:cNvPr id="61469" name="Group 63"/>
            <p:cNvGrpSpPr>
              <a:grpSpLocks/>
            </p:cNvGrpSpPr>
            <p:nvPr/>
          </p:nvGrpSpPr>
          <p:grpSpPr bwMode="auto">
            <a:xfrm>
              <a:off x="1363" y="1249"/>
              <a:ext cx="2011" cy="738"/>
              <a:chOff x="1363" y="1249"/>
              <a:chExt cx="2011" cy="738"/>
            </a:xfrm>
          </p:grpSpPr>
          <p:sp>
            <p:nvSpPr>
              <p:cNvPr id="61470" name="Rectangle 35"/>
              <p:cNvSpPr>
                <a:spLocks noChangeArrowheads="1"/>
              </p:cNvSpPr>
              <p:nvPr/>
            </p:nvSpPr>
            <p:spPr bwMode="auto">
              <a:xfrm>
                <a:off x="1363" y="1249"/>
                <a:ext cx="862" cy="5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 algn="ctr">
                  <a:spcBef>
                    <a:spcPct val="50000"/>
                  </a:spcBef>
                  <a:buSzPct val="50000"/>
                  <a:buFont typeface="Wingdings" pitchFamily="2" charset="2"/>
                  <a:buChar char="l"/>
                </a:pPr>
                <a:r>
                  <a:rPr lang="en-US" sz="2400" b="1">
                    <a:solidFill>
                      <a:schemeClr val="tx2"/>
                    </a:solidFill>
                    <a:latin typeface="Arial" charset="0"/>
                  </a:rPr>
                  <a:t>Direct</a:t>
                </a:r>
                <a:br>
                  <a:rPr lang="en-US" sz="2400" b="1">
                    <a:solidFill>
                      <a:schemeClr val="tx2"/>
                    </a:solidFill>
                    <a:latin typeface="Arial" charset="0"/>
                  </a:rPr>
                </a:br>
                <a:r>
                  <a:rPr lang="en-US" sz="2400" b="1">
                    <a:solidFill>
                      <a:schemeClr val="tx2"/>
                    </a:solidFill>
                    <a:latin typeface="Arial" charset="0"/>
                  </a:rPr>
                  <a:t> Labor</a:t>
                </a:r>
              </a:p>
            </p:txBody>
          </p:sp>
          <p:cxnSp>
            <p:nvCxnSpPr>
              <p:cNvPr id="61471" name="AutoShape 54"/>
              <p:cNvCxnSpPr>
                <a:cxnSpLocks noChangeShapeType="1"/>
                <a:stCxn id="61470" idx="3"/>
                <a:endCxn id="61468" idx="1"/>
              </p:cNvCxnSpPr>
              <p:nvPr/>
            </p:nvCxnSpPr>
            <p:spPr bwMode="auto">
              <a:xfrm>
                <a:off x="2225" y="1507"/>
                <a:ext cx="1149" cy="480"/>
              </a:xfrm>
              <a:prstGeom prst="bentConnector3">
                <a:avLst>
                  <a:gd name="adj1" fmla="val 49958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66624" name="Group 64"/>
          <p:cNvGrpSpPr>
            <a:grpSpLocks/>
          </p:cNvGrpSpPr>
          <p:nvPr/>
        </p:nvGrpSpPr>
        <p:grpSpPr bwMode="auto">
          <a:xfrm>
            <a:off x="673100" y="2744788"/>
            <a:ext cx="3378200" cy="3789362"/>
            <a:chOff x="424" y="1729"/>
            <a:chExt cx="2128" cy="2387"/>
          </a:xfrm>
        </p:grpSpPr>
        <p:sp>
          <p:nvSpPr>
            <p:cNvPr id="61461" name="Rectangle 48"/>
            <p:cNvSpPr>
              <a:spLocks noChangeArrowheads="1"/>
            </p:cNvSpPr>
            <p:nvPr/>
          </p:nvSpPr>
          <p:spPr bwMode="auto">
            <a:xfrm>
              <a:off x="720" y="3600"/>
              <a:ext cx="1054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  <a:buSzPct val="50000"/>
                <a:buFont typeface="Wingdings" pitchFamily="2" charset="2"/>
                <a:buChar char="l"/>
              </a:pPr>
              <a:r>
                <a:rPr lang="en-US" sz="2400" b="1">
                  <a:solidFill>
                    <a:srgbClr val="FF33CC"/>
                  </a:solidFill>
                  <a:latin typeface="Arial" charset="0"/>
                </a:rPr>
                <a:t>Indirect</a:t>
              </a:r>
              <a:br>
                <a:rPr lang="en-US" sz="2400" b="1">
                  <a:solidFill>
                    <a:srgbClr val="FF33CC"/>
                  </a:solidFill>
                  <a:latin typeface="Arial" charset="0"/>
                </a:rPr>
              </a:br>
              <a:r>
                <a:rPr lang="en-US" sz="2400" b="1">
                  <a:solidFill>
                    <a:srgbClr val="FF33CC"/>
                  </a:solidFill>
                  <a:latin typeface="Arial" charset="0"/>
                </a:rPr>
                <a:t>Labor</a:t>
              </a:r>
            </a:p>
          </p:txBody>
        </p:sp>
        <p:sp>
          <p:nvSpPr>
            <p:cNvPr id="61462" name="Rectangle 51"/>
            <p:cNvSpPr>
              <a:spLocks noChangeArrowheads="1"/>
            </p:cNvSpPr>
            <p:nvPr/>
          </p:nvSpPr>
          <p:spPr bwMode="auto">
            <a:xfrm>
              <a:off x="1376" y="1729"/>
              <a:ext cx="975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  <a:buSzPct val="50000"/>
                <a:buFont typeface="Wingdings" pitchFamily="2" charset="2"/>
                <a:buChar char="l"/>
              </a:pPr>
              <a:r>
                <a:rPr lang="en-US" sz="2400" b="1">
                  <a:solidFill>
                    <a:srgbClr val="FF33CC"/>
                  </a:solidFill>
                  <a:latin typeface="Arial" charset="0"/>
                </a:rPr>
                <a:t>Indirect</a:t>
              </a:r>
              <a:br>
                <a:rPr lang="en-US" sz="2400" b="1">
                  <a:solidFill>
                    <a:srgbClr val="FF33CC"/>
                  </a:solidFill>
                  <a:latin typeface="Arial" charset="0"/>
                </a:rPr>
              </a:br>
              <a:r>
                <a:rPr lang="en-US" sz="2400" b="1">
                  <a:solidFill>
                    <a:srgbClr val="FF33CC"/>
                  </a:solidFill>
                  <a:latin typeface="Arial" charset="0"/>
                </a:rPr>
                <a:t>Labor</a:t>
              </a:r>
            </a:p>
          </p:txBody>
        </p:sp>
        <p:sp>
          <p:nvSpPr>
            <p:cNvPr id="61463" name="Line 39"/>
            <p:cNvSpPr>
              <a:spLocks noChangeShapeType="1"/>
            </p:cNvSpPr>
            <p:nvPr/>
          </p:nvSpPr>
          <p:spPr bwMode="auto">
            <a:xfrm>
              <a:off x="2280" y="2004"/>
              <a:ext cx="272" cy="0"/>
            </a:xfrm>
            <a:prstGeom prst="line">
              <a:avLst/>
            </a:prstGeom>
            <a:noFill/>
            <a:ln w="25400">
              <a:solidFill>
                <a:srgbClr val="FF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4" name="Line 40"/>
            <p:cNvSpPr>
              <a:spLocks noChangeShapeType="1"/>
            </p:cNvSpPr>
            <p:nvPr/>
          </p:nvSpPr>
          <p:spPr bwMode="auto">
            <a:xfrm flipH="1">
              <a:off x="424" y="2451"/>
              <a:ext cx="2128" cy="0"/>
            </a:xfrm>
            <a:prstGeom prst="line">
              <a:avLst/>
            </a:prstGeom>
            <a:noFill/>
            <a:ln w="25400">
              <a:solidFill>
                <a:srgbClr val="FF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5" name="Line 41"/>
            <p:cNvSpPr>
              <a:spLocks noChangeShapeType="1"/>
            </p:cNvSpPr>
            <p:nvPr/>
          </p:nvSpPr>
          <p:spPr bwMode="auto">
            <a:xfrm>
              <a:off x="424" y="3840"/>
              <a:ext cx="320" cy="0"/>
            </a:xfrm>
            <a:prstGeom prst="line">
              <a:avLst/>
            </a:prstGeom>
            <a:noFill/>
            <a:ln w="25400">
              <a:solidFill>
                <a:srgbClr val="FF33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61466" name="AutoShape 52"/>
            <p:cNvCxnSpPr>
              <a:cxnSpLocks noChangeShapeType="1"/>
              <a:stCxn id="61463" idx="1"/>
              <a:endCxn id="61464" idx="0"/>
            </p:cNvCxnSpPr>
            <p:nvPr/>
          </p:nvCxnSpPr>
          <p:spPr bwMode="auto">
            <a:xfrm>
              <a:off x="2552" y="2012"/>
              <a:ext cx="0" cy="431"/>
            </a:xfrm>
            <a:prstGeom prst="straightConnector1">
              <a:avLst/>
            </a:prstGeom>
            <a:noFill/>
            <a:ln w="28575">
              <a:solidFill>
                <a:srgbClr val="FF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467" name="AutoShape 55"/>
            <p:cNvCxnSpPr>
              <a:cxnSpLocks noChangeShapeType="1"/>
              <a:stCxn id="61464" idx="1"/>
              <a:endCxn id="61465" idx="0"/>
            </p:cNvCxnSpPr>
            <p:nvPr/>
          </p:nvCxnSpPr>
          <p:spPr bwMode="auto">
            <a:xfrm>
              <a:off x="424" y="2459"/>
              <a:ext cx="0" cy="1373"/>
            </a:xfrm>
            <a:prstGeom prst="straightConnector1">
              <a:avLst/>
            </a:prstGeom>
            <a:noFill/>
            <a:ln w="28575">
              <a:solidFill>
                <a:srgbClr val="FF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1456" name="Line 57"/>
          <p:cNvSpPr>
            <a:spLocks noChangeShapeType="1"/>
          </p:cNvSpPr>
          <p:nvPr/>
        </p:nvSpPr>
        <p:spPr bwMode="auto">
          <a:xfrm>
            <a:off x="1379538" y="4495800"/>
            <a:ext cx="28702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57" name="Rectangle 58"/>
          <p:cNvSpPr>
            <a:spLocks noChangeArrowheads="1"/>
          </p:cNvSpPr>
          <p:nvPr/>
        </p:nvSpPr>
        <p:spPr bwMode="auto">
          <a:xfrm>
            <a:off x="1143000" y="4953000"/>
            <a:ext cx="16732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buSzPct val="50000"/>
              <a:buFont typeface="Wingdings" pitchFamily="2" charset="2"/>
              <a:buChar char="l"/>
            </a:pPr>
            <a:r>
              <a:rPr lang="en-US" sz="2400" b="1">
                <a:solidFill>
                  <a:srgbClr val="009900"/>
                </a:solidFill>
                <a:latin typeface="Arial" charset="0"/>
              </a:rPr>
              <a:t>Indirect</a:t>
            </a:r>
            <a:br>
              <a:rPr lang="en-US" sz="2400" b="1">
                <a:solidFill>
                  <a:srgbClr val="009900"/>
                </a:solidFill>
                <a:latin typeface="Arial" charset="0"/>
              </a:rPr>
            </a:br>
            <a:r>
              <a:rPr lang="en-US" sz="2400" b="1">
                <a:solidFill>
                  <a:srgbClr val="009900"/>
                </a:solidFill>
                <a:latin typeface="Arial" charset="0"/>
              </a:rPr>
              <a:t> Materials</a:t>
            </a:r>
          </a:p>
        </p:txBody>
      </p:sp>
      <p:sp>
        <p:nvSpPr>
          <p:cNvPr id="61458" name="Text Box 59"/>
          <p:cNvSpPr txBox="1">
            <a:spLocks noChangeArrowheads="1"/>
          </p:cNvSpPr>
          <p:nvPr/>
        </p:nvSpPr>
        <p:spPr bwMode="auto">
          <a:xfrm>
            <a:off x="1524000" y="4495800"/>
            <a:ext cx="1116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sz="2400" b="1" i="1" u="sng">
                <a:solidFill>
                  <a:schemeClr val="accent2"/>
                </a:solidFill>
                <a:latin typeface="Arial" charset="0"/>
              </a:rPr>
              <a:t>Actual</a:t>
            </a:r>
          </a:p>
        </p:txBody>
      </p:sp>
      <p:sp>
        <p:nvSpPr>
          <p:cNvPr id="61459" name="Text Box 60"/>
          <p:cNvSpPr txBox="1">
            <a:spLocks noChangeArrowheads="1"/>
          </p:cNvSpPr>
          <p:nvPr/>
        </p:nvSpPr>
        <p:spPr bwMode="auto">
          <a:xfrm>
            <a:off x="2895600" y="4495800"/>
            <a:ext cx="1300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sz="2400" b="1" i="1" u="sng">
                <a:solidFill>
                  <a:schemeClr val="accent2"/>
                </a:solidFill>
                <a:latin typeface="Arial" charset="0"/>
              </a:rPr>
              <a:t>Applied</a:t>
            </a:r>
          </a:p>
        </p:txBody>
      </p:sp>
      <p:sp>
        <p:nvSpPr>
          <p:cNvPr id="66622" name="Rectangle 62"/>
          <p:cNvSpPr>
            <a:spLocks noChangeArrowheads="1"/>
          </p:cNvSpPr>
          <p:nvPr/>
        </p:nvSpPr>
        <p:spPr bwMode="auto">
          <a:xfrm>
            <a:off x="5246688" y="4794250"/>
            <a:ext cx="3592512" cy="1454150"/>
          </a:xfrm>
          <a:prstGeom prst="rect">
            <a:avLst/>
          </a:prstGeom>
          <a:solidFill>
            <a:srgbClr val="FCFEB9"/>
          </a:solidFill>
          <a:ln w="25400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>
                <a:solidFill>
                  <a:schemeClr val="accent2"/>
                </a:solidFill>
                <a:latin typeface="Arial" charset="0"/>
              </a:rPr>
              <a:t>If actual and applied manufacturing overhead</a:t>
            </a:r>
            <a:br>
              <a:rPr lang="en-US" sz="2200" b="1">
                <a:solidFill>
                  <a:schemeClr val="accent2"/>
                </a:solidFill>
                <a:latin typeface="Arial" charset="0"/>
              </a:rPr>
            </a:br>
            <a:r>
              <a:rPr lang="en-US" sz="2200" b="1">
                <a:solidFill>
                  <a:schemeClr val="accent2"/>
                </a:solidFill>
                <a:latin typeface="Arial" charset="0"/>
              </a:rPr>
              <a:t>are not equal, a year-end adjustment is required.</a:t>
            </a:r>
          </a:p>
        </p:txBody>
      </p:sp>
    </p:spTree>
    <p:extLst>
      <p:ext uri="{BB962C8B-B14F-4D97-AF65-F5344CB8AC3E}">
        <p14:creationId xmlns:p14="http://schemas.microsoft.com/office/powerpoint/2010/main" xmlns="" val="1177577394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6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66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66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622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Line 2"/>
          <p:cNvSpPr>
            <a:spLocks noChangeShapeType="1"/>
          </p:cNvSpPr>
          <p:nvPr/>
        </p:nvSpPr>
        <p:spPr bwMode="auto">
          <a:xfrm>
            <a:off x="927100" y="1981200"/>
            <a:ext cx="27940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1" name="Line 3"/>
          <p:cNvSpPr>
            <a:spLocks noChangeShapeType="1"/>
          </p:cNvSpPr>
          <p:nvPr/>
        </p:nvSpPr>
        <p:spPr bwMode="auto">
          <a:xfrm>
            <a:off x="2286000" y="1993900"/>
            <a:ext cx="0" cy="21844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2" name="Line 5"/>
          <p:cNvSpPr>
            <a:spLocks noChangeShapeType="1"/>
          </p:cNvSpPr>
          <p:nvPr/>
        </p:nvSpPr>
        <p:spPr bwMode="auto">
          <a:xfrm>
            <a:off x="5651500" y="1981200"/>
            <a:ext cx="27940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3" name="Rectangle 6"/>
          <p:cNvSpPr>
            <a:spLocks noChangeArrowheads="1"/>
          </p:cNvSpPr>
          <p:nvPr/>
        </p:nvSpPr>
        <p:spPr bwMode="auto">
          <a:xfrm>
            <a:off x="5640388" y="1525588"/>
            <a:ext cx="3273425" cy="51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latin typeface="Arial" charset="0"/>
              </a:rPr>
              <a:t>Finished Goods</a:t>
            </a:r>
          </a:p>
        </p:txBody>
      </p:sp>
      <p:sp>
        <p:nvSpPr>
          <p:cNvPr id="63494" name="Line 7"/>
          <p:cNvSpPr>
            <a:spLocks noChangeShapeType="1"/>
          </p:cNvSpPr>
          <p:nvPr/>
        </p:nvSpPr>
        <p:spPr bwMode="auto">
          <a:xfrm>
            <a:off x="7010400" y="1993900"/>
            <a:ext cx="0" cy="14224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1707" name="Group 27"/>
          <p:cNvGrpSpPr>
            <a:grpSpLocks/>
          </p:cNvGrpSpPr>
          <p:nvPr/>
        </p:nvGrpSpPr>
        <p:grpSpPr bwMode="auto">
          <a:xfrm>
            <a:off x="2363788" y="2211388"/>
            <a:ext cx="4492625" cy="1184275"/>
            <a:chOff x="1489" y="1393"/>
            <a:chExt cx="2830" cy="746"/>
          </a:xfrm>
        </p:grpSpPr>
        <p:sp>
          <p:nvSpPr>
            <p:cNvPr id="63512" name="Rectangle 4"/>
            <p:cNvSpPr>
              <a:spLocks noChangeArrowheads="1"/>
            </p:cNvSpPr>
            <p:nvPr/>
          </p:nvSpPr>
          <p:spPr bwMode="auto">
            <a:xfrm>
              <a:off x="3409" y="1393"/>
              <a:ext cx="910" cy="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  <a:buSzPct val="60000"/>
                <a:buFont typeface="Wingdings" pitchFamily="2" charset="2"/>
                <a:buChar char="l"/>
              </a:pPr>
              <a:r>
                <a:rPr lang="en-US" sz="2400" b="1">
                  <a:solidFill>
                    <a:srgbClr val="009900"/>
                  </a:solidFill>
                  <a:latin typeface="Arial" charset="0"/>
                </a:rPr>
                <a:t>Cost of</a:t>
              </a:r>
              <a:br>
                <a:rPr lang="en-US" sz="2400" b="1">
                  <a:solidFill>
                    <a:srgbClr val="009900"/>
                  </a:solidFill>
                  <a:latin typeface="Arial" charset="0"/>
                </a:rPr>
              </a:br>
              <a:r>
                <a:rPr lang="en-US" sz="2400" b="1">
                  <a:solidFill>
                    <a:srgbClr val="009900"/>
                  </a:solidFill>
                  <a:latin typeface="Arial" charset="0"/>
                </a:rPr>
                <a:t>Goods</a:t>
              </a:r>
              <a:br>
                <a:rPr lang="en-US" sz="2400" b="1">
                  <a:solidFill>
                    <a:srgbClr val="009900"/>
                  </a:solidFill>
                  <a:latin typeface="Arial" charset="0"/>
                </a:rPr>
              </a:br>
              <a:r>
                <a:rPr lang="en-US" sz="2400" b="1">
                  <a:solidFill>
                    <a:srgbClr val="009900"/>
                  </a:solidFill>
                  <a:latin typeface="Arial" charset="0"/>
                </a:rPr>
                <a:t>Mfd. </a:t>
              </a:r>
            </a:p>
          </p:txBody>
        </p:sp>
        <p:sp>
          <p:nvSpPr>
            <p:cNvPr id="63513" name="Rectangle 9"/>
            <p:cNvSpPr>
              <a:spLocks noChangeArrowheads="1"/>
            </p:cNvSpPr>
            <p:nvPr/>
          </p:nvSpPr>
          <p:spPr bwMode="auto">
            <a:xfrm>
              <a:off x="1489" y="1393"/>
              <a:ext cx="910" cy="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  <a:buSzPct val="60000"/>
                <a:buFont typeface="Wingdings" pitchFamily="2" charset="2"/>
                <a:buChar char="l"/>
              </a:pPr>
              <a:r>
                <a:rPr lang="en-US" sz="2400" b="1">
                  <a:solidFill>
                    <a:srgbClr val="009900"/>
                  </a:solidFill>
                  <a:latin typeface="Arial" charset="0"/>
                </a:rPr>
                <a:t>Cost of</a:t>
              </a:r>
              <a:br>
                <a:rPr lang="en-US" sz="2400" b="1">
                  <a:solidFill>
                    <a:srgbClr val="009900"/>
                  </a:solidFill>
                  <a:latin typeface="Arial" charset="0"/>
                </a:rPr>
              </a:br>
              <a:r>
                <a:rPr lang="en-US" sz="2400" b="1">
                  <a:solidFill>
                    <a:srgbClr val="009900"/>
                  </a:solidFill>
                  <a:latin typeface="Arial" charset="0"/>
                </a:rPr>
                <a:t>Goods</a:t>
              </a:r>
              <a:br>
                <a:rPr lang="en-US" sz="2400" b="1">
                  <a:solidFill>
                    <a:srgbClr val="009900"/>
                  </a:solidFill>
                  <a:latin typeface="Arial" charset="0"/>
                </a:rPr>
              </a:br>
              <a:r>
                <a:rPr lang="en-US" sz="2400" b="1">
                  <a:solidFill>
                    <a:srgbClr val="009900"/>
                  </a:solidFill>
                  <a:latin typeface="Arial" charset="0"/>
                </a:rPr>
                <a:t>Mfd. </a:t>
              </a:r>
            </a:p>
          </p:txBody>
        </p:sp>
        <p:sp>
          <p:nvSpPr>
            <p:cNvPr id="63514" name="Line 10"/>
            <p:cNvSpPr>
              <a:spLocks noChangeShapeType="1"/>
            </p:cNvSpPr>
            <p:nvPr/>
          </p:nvSpPr>
          <p:spPr bwMode="auto">
            <a:xfrm>
              <a:off x="2360" y="1776"/>
              <a:ext cx="1088" cy="0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3496" name="Line 11"/>
          <p:cNvSpPr>
            <a:spLocks noChangeShapeType="1"/>
          </p:cNvSpPr>
          <p:nvPr/>
        </p:nvSpPr>
        <p:spPr bwMode="auto">
          <a:xfrm>
            <a:off x="3213100" y="4648200"/>
            <a:ext cx="31750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7" name="Line 12"/>
          <p:cNvSpPr>
            <a:spLocks noChangeShapeType="1"/>
          </p:cNvSpPr>
          <p:nvPr/>
        </p:nvSpPr>
        <p:spPr bwMode="auto">
          <a:xfrm>
            <a:off x="4800600" y="4660900"/>
            <a:ext cx="0" cy="14224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8" name="Rectangle 13"/>
          <p:cNvSpPr>
            <a:spLocks noChangeArrowheads="1"/>
          </p:cNvSpPr>
          <p:nvPr/>
        </p:nvSpPr>
        <p:spPr bwMode="auto">
          <a:xfrm>
            <a:off x="3048000" y="4191000"/>
            <a:ext cx="3883025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latin typeface="Arial" charset="0"/>
              </a:rPr>
              <a:t>Cost of Goods Sold</a:t>
            </a:r>
          </a:p>
        </p:txBody>
      </p:sp>
      <p:grpSp>
        <p:nvGrpSpPr>
          <p:cNvPr id="71708" name="Group 28"/>
          <p:cNvGrpSpPr>
            <a:grpSpLocks/>
          </p:cNvGrpSpPr>
          <p:nvPr/>
        </p:nvGrpSpPr>
        <p:grpSpPr bwMode="auto">
          <a:xfrm>
            <a:off x="2882900" y="2211388"/>
            <a:ext cx="5816600" cy="3851275"/>
            <a:chOff x="1816" y="1393"/>
            <a:chExt cx="3664" cy="2426"/>
          </a:xfrm>
        </p:grpSpPr>
        <p:sp>
          <p:nvSpPr>
            <p:cNvPr id="63505" name="Rectangle 8"/>
            <p:cNvSpPr>
              <a:spLocks noChangeArrowheads="1"/>
            </p:cNvSpPr>
            <p:nvPr/>
          </p:nvSpPr>
          <p:spPr bwMode="auto">
            <a:xfrm>
              <a:off x="2017" y="3073"/>
              <a:ext cx="910" cy="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  <a:buSzPct val="60000"/>
                <a:buFont typeface="Wingdings" pitchFamily="2" charset="2"/>
                <a:buChar char="l"/>
              </a:pPr>
              <a:r>
                <a:rPr lang="en-US" sz="2400" b="1">
                  <a:solidFill>
                    <a:srgbClr val="CC6600"/>
                  </a:solidFill>
                  <a:latin typeface="Arial" charset="0"/>
                </a:rPr>
                <a:t>Cost of</a:t>
              </a:r>
              <a:br>
                <a:rPr lang="en-US" sz="2400" b="1">
                  <a:solidFill>
                    <a:srgbClr val="CC6600"/>
                  </a:solidFill>
                  <a:latin typeface="Arial" charset="0"/>
                </a:rPr>
              </a:br>
              <a:r>
                <a:rPr lang="en-US" sz="2400" b="1">
                  <a:solidFill>
                    <a:srgbClr val="CC6600"/>
                  </a:solidFill>
                  <a:latin typeface="Arial" charset="0"/>
                </a:rPr>
                <a:t>Goods</a:t>
              </a:r>
              <a:br>
                <a:rPr lang="en-US" sz="2400" b="1">
                  <a:solidFill>
                    <a:srgbClr val="CC6600"/>
                  </a:solidFill>
                  <a:latin typeface="Arial" charset="0"/>
                </a:rPr>
              </a:br>
              <a:r>
                <a:rPr lang="en-US" sz="2400" b="1">
                  <a:solidFill>
                    <a:srgbClr val="CC6600"/>
                  </a:solidFill>
                  <a:latin typeface="Arial" charset="0"/>
                </a:rPr>
                <a:t>Sold </a:t>
              </a:r>
            </a:p>
          </p:txBody>
        </p:sp>
        <p:sp>
          <p:nvSpPr>
            <p:cNvPr id="63506" name="Rectangle 14"/>
            <p:cNvSpPr>
              <a:spLocks noChangeArrowheads="1"/>
            </p:cNvSpPr>
            <p:nvPr/>
          </p:nvSpPr>
          <p:spPr bwMode="auto">
            <a:xfrm>
              <a:off x="4417" y="1393"/>
              <a:ext cx="910" cy="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  <a:buSzPct val="60000"/>
                <a:buFont typeface="Wingdings" pitchFamily="2" charset="2"/>
                <a:buChar char="l"/>
              </a:pPr>
              <a:r>
                <a:rPr lang="en-US" sz="2400" b="1">
                  <a:solidFill>
                    <a:srgbClr val="CC6600"/>
                  </a:solidFill>
                  <a:latin typeface="Arial" charset="0"/>
                </a:rPr>
                <a:t>Cost of</a:t>
              </a:r>
              <a:br>
                <a:rPr lang="en-US" sz="2400" b="1">
                  <a:solidFill>
                    <a:srgbClr val="CC6600"/>
                  </a:solidFill>
                  <a:latin typeface="Arial" charset="0"/>
                </a:rPr>
              </a:br>
              <a:r>
                <a:rPr lang="en-US" sz="2400" b="1">
                  <a:solidFill>
                    <a:srgbClr val="CC6600"/>
                  </a:solidFill>
                  <a:latin typeface="Arial" charset="0"/>
                </a:rPr>
                <a:t>Goods</a:t>
              </a:r>
              <a:br>
                <a:rPr lang="en-US" sz="2400" b="1">
                  <a:solidFill>
                    <a:srgbClr val="CC6600"/>
                  </a:solidFill>
                  <a:latin typeface="Arial" charset="0"/>
                </a:rPr>
              </a:br>
              <a:r>
                <a:rPr lang="en-US" sz="2400" b="1">
                  <a:solidFill>
                    <a:srgbClr val="CC6600"/>
                  </a:solidFill>
                  <a:latin typeface="Arial" charset="0"/>
                </a:rPr>
                <a:t>Sold </a:t>
              </a:r>
            </a:p>
          </p:txBody>
        </p:sp>
        <p:sp>
          <p:nvSpPr>
            <p:cNvPr id="63507" name="Line 15"/>
            <p:cNvSpPr>
              <a:spLocks noChangeShapeType="1"/>
            </p:cNvSpPr>
            <p:nvPr/>
          </p:nvSpPr>
          <p:spPr bwMode="auto">
            <a:xfrm>
              <a:off x="5200" y="1776"/>
              <a:ext cx="272" cy="0"/>
            </a:xfrm>
            <a:prstGeom prst="line">
              <a:avLst/>
            </a:prstGeom>
            <a:noFill/>
            <a:ln w="25400">
              <a:solidFill>
                <a:srgbClr val="CC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08" name="Line 16"/>
            <p:cNvSpPr>
              <a:spLocks noChangeShapeType="1"/>
            </p:cNvSpPr>
            <p:nvPr/>
          </p:nvSpPr>
          <p:spPr bwMode="auto">
            <a:xfrm>
              <a:off x="5472" y="1776"/>
              <a:ext cx="0" cy="800"/>
            </a:xfrm>
            <a:prstGeom prst="line">
              <a:avLst/>
            </a:prstGeom>
            <a:noFill/>
            <a:ln w="25400">
              <a:solidFill>
                <a:srgbClr val="CC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09" name="Line 17"/>
            <p:cNvSpPr>
              <a:spLocks noChangeShapeType="1"/>
            </p:cNvSpPr>
            <p:nvPr/>
          </p:nvSpPr>
          <p:spPr bwMode="auto">
            <a:xfrm flipH="1">
              <a:off x="1816" y="2592"/>
              <a:ext cx="3664" cy="0"/>
            </a:xfrm>
            <a:prstGeom prst="line">
              <a:avLst/>
            </a:prstGeom>
            <a:noFill/>
            <a:ln w="25400">
              <a:solidFill>
                <a:srgbClr val="CC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0" name="Line 18"/>
            <p:cNvSpPr>
              <a:spLocks noChangeShapeType="1"/>
            </p:cNvSpPr>
            <p:nvPr/>
          </p:nvSpPr>
          <p:spPr bwMode="auto">
            <a:xfrm>
              <a:off x="1824" y="2578"/>
              <a:ext cx="0" cy="845"/>
            </a:xfrm>
            <a:prstGeom prst="line">
              <a:avLst/>
            </a:prstGeom>
            <a:noFill/>
            <a:ln w="25400">
              <a:solidFill>
                <a:srgbClr val="CC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1" name="Line 19"/>
            <p:cNvSpPr>
              <a:spLocks noChangeShapeType="1"/>
            </p:cNvSpPr>
            <p:nvPr/>
          </p:nvSpPr>
          <p:spPr bwMode="auto">
            <a:xfrm>
              <a:off x="1832" y="3423"/>
              <a:ext cx="272" cy="0"/>
            </a:xfrm>
            <a:prstGeom prst="line">
              <a:avLst/>
            </a:prstGeom>
            <a:noFill/>
            <a:ln w="25400">
              <a:solidFill>
                <a:srgbClr val="CC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3500" name="Rectangle 20"/>
          <p:cNvSpPr>
            <a:spLocks noChangeArrowheads="1"/>
          </p:cNvSpPr>
          <p:nvPr/>
        </p:nvSpPr>
        <p:spPr bwMode="auto">
          <a:xfrm>
            <a:off x="1219200" y="266700"/>
            <a:ext cx="7696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pPr>
              <a:lnSpc>
                <a:spcPct val="90000"/>
              </a:lnSpc>
            </a:pPr>
            <a:r>
              <a:rPr lang="en-US" sz="4400">
                <a:solidFill>
                  <a:schemeClr val="tx2"/>
                </a:solidFill>
              </a:rPr>
              <a:t>Job-Order System Cost Flows</a:t>
            </a:r>
          </a:p>
        </p:txBody>
      </p:sp>
      <p:sp>
        <p:nvSpPr>
          <p:cNvPr id="63501" name="Rectangle 21"/>
          <p:cNvSpPr>
            <a:spLocks noChangeArrowheads="1"/>
          </p:cNvSpPr>
          <p:nvPr/>
        </p:nvSpPr>
        <p:spPr bwMode="auto">
          <a:xfrm>
            <a:off x="839788" y="1144588"/>
            <a:ext cx="327342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latin typeface="Arial" charset="0"/>
              </a:rPr>
              <a:t>Work in Process</a:t>
            </a:r>
            <a:br>
              <a:rPr lang="en-US" b="1">
                <a:solidFill>
                  <a:schemeClr val="accent2"/>
                </a:solidFill>
                <a:latin typeface="Arial" charset="0"/>
              </a:rPr>
            </a:br>
            <a:r>
              <a:rPr lang="en-US" b="1">
                <a:solidFill>
                  <a:schemeClr val="accent2"/>
                </a:solidFill>
                <a:latin typeface="Arial" charset="0"/>
              </a:rPr>
              <a:t>(Job Cost Sheet)</a:t>
            </a:r>
          </a:p>
        </p:txBody>
      </p:sp>
      <p:sp>
        <p:nvSpPr>
          <p:cNvPr id="63502" name="Rectangle 22"/>
          <p:cNvSpPr>
            <a:spLocks noChangeArrowheads="1"/>
          </p:cNvSpPr>
          <p:nvPr/>
        </p:nvSpPr>
        <p:spPr bwMode="auto">
          <a:xfrm>
            <a:off x="534988" y="1982788"/>
            <a:ext cx="16732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buSzPct val="60000"/>
              <a:buFont typeface="Wingdings" pitchFamily="2" charset="2"/>
              <a:buChar char="l"/>
            </a:pPr>
            <a:r>
              <a:rPr lang="en-US" sz="2400" b="1">
                <a:solidFill>
                  <a:srgbClr val="FF3300"/>
                </a:solidFill>
                <a:latin typeface="Arial" charset="0"/>
              </a:rPr>
              <a:t>Direct</a:t>
            </a:r>
            <a:br>
              <a:rPr lang="en-US" sz="2400" b="1">
                <a:solidFill>
                  <a:srgbClr val="FF3300"/>
                </a:solidFill>
                <a:latin typeface="Arial" charset="0"/>
              </a:rPr>
            </a:br>
            <a:r>
              <a:rPr lang="en-US" sz="2400" b="1">
                <a:solidFill>
                  <a:srgbClr val="FF3300"/>
                </a:solidFill>
                <a:latin typeface="Arial" charset="0"/>
              </a:rPr>
              <a:t>  Materials</a:t>
            </a:r>
          </a:p>
        </p:txBody>
      </p:sp>
      <p:sp>
        <p:nvSpPr>
          <p:cNvPr id="63503" name="Rectangle 23"/>
          <p:cNvSpPr>
            <a:spLocks noChangeArrowheads="1"/>
          </p:cNvSpPr>
          <p:nvPr/>
        </p:nvSpPr>
        <p:spPr bwMode="auto">
          <a:xfrm>
            <a:off x="631825" y="2744788"/>
            <a:ext cx="15208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buSzPct val="60000"/>
              <a:buFont typeface="Wingdings" pitchFamily="2" charset="2"/>
              <a:buChar char="l"/>
            </a:pPr>
            <a:r>
              <a:rPr lang="en-US" sz="2400" b="1">
                <a:solidFill>
                  <a:schemeClr val="tx2"/>
                </a:solidFill>
                <a:latin typeface="Arial" charset="0"/>
              </a:rPr>
              <a:t>Direct</a:t>
            </a:r>
            <a:br>
              <a:rPr lang="en-US" sz="2400" b="1">
                <a:solidFill>
                  <a:schemeClr val="tx2"/>
                </a:solidFill>
                <a:latin typeface="Arial" charset="0"/>
              </a:rPr>
            </a:br>
            <a:r>
              <a:rPr lang="en-US" sz="2400" b="1">
                <a:solidFill>
                  <a:schemeClr val="tx2"/>
                </a:solidFill>
                <a:latin typeface="Arial" charset="0"/>
              </a:rPr>
              <a:t> Labor</a:t>
            </a:r>
          </a:p>
        </p:txBody>
      </p:sp>
      <p:sp>
        <p:nvSpPr>
          <p:cNvPr id="63504" name="Rectangle 24"/>
          <p:cNvSpPr>
            <a:spLocks noChangeArrowheads="1"/>
          </p:cNvSpPr>
          <p:nvPr/>
        </p:nvSpPr>
        <p:spPr bwMode="auto">
          <a:xfrm>
            <a:off x="533400" y="3451225"/>
            <a:ext cx="1827213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buSzPct val="60000"/>
              <a:buFont typeface="Wingdings" pitchFamily="2" charset="2"/>
              <a:buChar char="l"/>
            </a:pPr>
            <a:r>
              <a:rPr lang="en-US" sz="2400" b="1">
                <a:solidFill>
                  <a:srgbClr val="9900FF"/>
                </a:solidFill>
                <a:latin typeface="Arial" charset="0"/>
              </a:rPr>
              <a:t>Overhead</a:t>
            </a:r>
            <a:br>
              <a:rPr lang="en-US" sz="2400" b="1">
                <a:solidFill>
                  <a:srgbClr val="9900FF"/>
                </a:solidFill>
                <a:latin typeface="Arial" charset="0"/>
              </a:rPr>
            </a:br>
            <a:r>
              <a:rPr lang="en-US" sz="2400" b="1">
                <a:solidFill>
                  <a:srgbClr val="9900FF"/>
                </a:solidFill>
                <a:latin typeface="Arial" charset="0"/>
              </a:rPr>
              <a:t> Applied</a:t>
            </a:r>
          </a:p>
        </p:txBody>
      </p:sp>
    </p:spTree>
    <p:extLst>
      <p:ext uri="{BB962C8B-B14F-4D97-AF65-F5344CB8AC3E}">
        <p14:creationId xmlns:p14="http://schemas.microsoft.com/office/powerpoint/2010/main" xmlns="" val="2028758018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1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Overhead Application Example</a:t>
            </a:r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714500"/>
            <a:ext cx="8686800" cy="23241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lnSpc>
                <a:spcPct val="90000"/>
              </a:lnSpc>
              <a:spcBef>
                <a:spcPct val="45000"/>
              </a:spcBef>
              <a:buFont typeface="Wingdings" pitchFamily="2" charset="2"/>
              <a:buNone/>
            </a:pPr>
            <a:r>
              <a:rPr lang="en-US" sz="2800" smtClean="0"/>
              <a:t> PearCo’s </a:t>
            </a:r>
            <a:r>
              <a:rPr lang="en-US" sz="2800" smtClean="0">
                <a:solidFill>
                  <a:srgbClr val="FF3300"/>
                </a:solidFill>
              </a:rPr>
              <a:t>actual</a:t>
            </a:r>
            <a:r>
              <a:rPr lang="en-US" sz="2800" smtClean="0"/>
              <a:t> overhead for the year was $650,000 for a total of 170,000 direct labor hours.</a:t>
            </a:r>
          </a:p>
          <a:p>
            <a:pPr algn="ctr">
              <a:lnSpc>
                <a:spcPct val="90000"/>
              </a:lnSpc>
              <a:spcBef>
                <a:spcPct val="45000"/>
              </a:spcBef>
              <a:buFont typeface="Wingdings" pitchFamily="2" charset="2"/>
              <a:buNone/>
            </a:pPr>
            <a:r>
              <a:rPr lang="en-US" sz="2800" smtClean="0"/>
              <a:t>How much total overhead was </a:t>
            </a:r>
            <a:r>
              <a:rPr lang="en-US" sz="2800" smtClean="0">
                <a:solidFill>
                  <a:srgbClr val="FF3300"/>
                </a:solidFill>
              </a:rPr>
              <a:t>applied </a:t>
            </a:r>
            <a:r>
              <a:rPr lang="en-US" sz="2800" smtClean="0"/>
              <a:t>to PearCo’s jobs during the year?  Use PearCo’s predetermined overhead rate of $4.00 per direct labor hour. </a:t>
            </a:r>
          </a:p>
        </p:txBody>
      </p:sp>
    </p:spTree>
    <p:extLst>
      <p:ext uri="{BB962C8B-B14F-4D97-AF65-F5344CB8AC3E}">
        <p14:creationId xmlns:p14="http://schemas.microsoft.com/office/powerpoint/2010/main" xmlns="" val="410648311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2" grpId="0" build="p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Overhead Application Example</a:t>
            </a: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533400" y="4495800"/>
            <a:ext cx="8458200" cy="1608138"/>
          </a:xfrm>
          <a:prstGeom prst="rect">
            <a:avLst/>
          </a:prstGeom>
          <a:solidFill>
            <a:srgbClr val="FCFEB9"/>
          </a:solidFill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chemeClr val="accent2"/>
                </a:solidFill>
                <a:latin typeface="Arial" charset="0"/>
              </a:rPr>
              <a:t>SOLUTION</a:t>
            </a:r>
            <a:endParaRPr lang="en-US" sz="2400" b="1">
              <a:solidFill>
                <a:schemeClr val="accent2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n-US" sz="2200" b="1">
                <a:solidFill>
                  <a:schemeClr val="accent2"/>
                </a:solidFill>
                <a:latin typeface="Arial" charset="0"/>
              </a:rPr>
              <a:t>Applied Overhead  =  POHR × Actual Direct Labor Hours</a:t>
            </a:r>
          </a:p>
          <a:p>
            <a:pPr>
              <a:spcBef>
                <a:spcPct val="50000"/>
              </a:spcBef>
            </a:pPr>
            <a:r>
              <a:rPr lang="en-US" sz="2200" b="1">
                <a:solidFill>
                  <a:schemeClr val="accent2"/>
                </a:solidFill>
                <a:latin typeface="Arial" charset="0"/>
              </a:rPr>
              <a:t>Applied Overhead  =  $4.00 per DLH × 170,000 DLH =</a:t>
            </a:r>
            <a:r>
              <a:rPr lang="en-US" sz="2200" b="1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2200" b="1">
                <a:solidFill>
                  <a:srgbClr val="FC0128"/>
                </a:solidFill>
                <a:latin typeface="Arial" charset="0"/>
              </a:rPr>
              <a:t>$680,000</a:t>
            </a:r>
          </a:p>
        </p:txBody>
      </p:sp>
      <p:sp>
        <p:nvSpPr>
          <p:cNvPr id="6656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81000" y="1714500"/>
            <a:ext cx="8686800" cy="23241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lnSpc>
                <a:spcPct val="90000"/>
              </a:lnSpc>
              <a:spcBef>
                <a:spcPct val="45000"/>
              </a:spcBef>
              <a:buFont typeface="Wingdings" pitchFamily="2" charset="2"/>
              <a:buNone/>
            </a:pPr>
            <a:r>
              <a:rPr lang="en-US" sz="2800" smtClean="0"/>
              <a:t> PearCo’s </a:t>
            </a:r>
            <a:r>
              <a:rPr lang="en-US" sz="2800" smtClean="0">
                <a:solidFill>
                  <a:srgbClr val="FF3300"/>
                </a:solidFill>
              </a:rPr>
              <a:t>actual</a:t>
            </a:r>
            <a:r>
              <a:rPr lang="en-US" sz="2800" smtClean="0"/>
              <a:t> overhead for the year was $650,000 for a total of 170,000 direct labor hours.</a:t>
            </a:r>
          </a:p>
          <a:p>
            <a:pPr algn="ctr">
              <a:lnSpc>
                <a:spcPct val="90000"/>
              </a:lnSpc>
              <a:spcBef>
                <a:spcPct val="45000"/>
              </a:spcBef>
              <a:buFont typeface="Wingdings" pitchFamily="2" charset="2"/>
              <a:buNone/>
            </a:pPr>
            <a:r>
              <a:rPr lang="en-US" sz="2800" smtClean="0"/>
              <a:t>How much total overhead was </a:t>
            </a:r>
            <a:r>
              <a:rPr lang="en-US" sz="2800" smtClean="0">
                <a:solidFill>
                  <a:srgbClr val="FF3300"/>
                </a:solidFill>
              </a:rPr>
              <a:t>applied </a:t>
            </a:r>
            <a:r>
              <a:rPr lang="en-US" sz="2800" smtClean="0"/>
              <a:t>to PearCo’s jobs during the year?  Use PearCo’s predetermined overhead rate of $4.00 per direct labor hour. </a:t>
            </a:r>
          </a:p>
        </p:txBody>
      </p:sp>
    </p:spTree>
    <p:extLst>
      <p:ext uri="{BB962C8B-B14F-4D97-AF65-F5344CB8AC3E}">
        <p14:creationId xmlns:p14="http://schemas.microsoft.com/office/powerpoint/2010/main" xmlns="" val="304791468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5"/>
          <p:cNvSpPr>
            <a:spLocks noChangeArrowheads="1"/>
          </p:cNvSpPr>
          <p:nvPr/>
        </p:nvSpPr>
        <p:spPr bwMode="auto">
          <a:xfrm>
            <a:off x="533400" y="4495800"/>
            <a:ext cx="8458200" cy="1608138"/>
          </a:xfrm>
          <a:prstGeom prst="rect">
            <a:avLst/>
          </a:prstGeom>
          <a:solidFill>
            <a:srgbClr val="FCFEB9"/>
          </a:solidFill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chemeClr val="accent2"/>
                </a:solidFill>
                <a:latin typeface="Arial" charset="0"/>
              </a:rPr>
              <a:t>SOLUTION</a:t>
            </a:r>
            <a:endParaRPr lang="en-US" sz="2400" b="1">
              <a:solidFill>
                <a:schemeClr val="accent2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n-US" sz="2200" b="1">
                <a:solidFill>
                  <a:schemeClr val="accent2"/>
                </a:solidFill>
                <a:latin typeface="Arial" charset="0"/>
              </a:rPr>
              <a:t>Applied Overhead  =  POHR × Actual Direct Labor Hours</a:t>
            </a:r>
          </a:p>
          <a:p>
            <a:pPr>
              <a:spcBef>
                <a:spcPct val="50000"/>
              </a:spcBef>
            </a:pPr>
            <a:r>
              <a:rPr lang="en-US" sz="2200" b="1">
                <a:solidFill>
                  <a:schemeClr val="accent2"/>
                </a:solidFill>
                <a:latin typeface="Arial" charset="0"/>
              </a:rPr>
              <a:t>Applied Overhead  =  $4.00 per DLH × 170,000 DLH</a:t>
            </a:r>
            <a:r>
              <a:rPr lang="en-US" sz="2200" b="1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2200" b="1">
                <a:solidFill>
                  <a:schemeClr val="accent2"/>
                </a:solidFill>
                <a:latin typeface="Arial" charset="0"/>
              </a:rPr>
              <a:t>= </a:t>
            </a:r>
            <a:r>
              <a:rPr lang="en-US" sz="2200" b="1">
                <a:solidFill>
                  <a:srgbClr val="FC0128"/>
                </a:solidFill>
                <a:latin typeface="Arial" charset="0"/>
              </a:rPr>
              <a:t>$680,000</a:t>
            </a:r>
          </a:p>
        </p:txBody>
      </p:sp>
      <p:sp>
        <p:nvSpPr>
          <p:cNvPr id="67587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381000" y="1714500"/>
            <a:ext cx="8686800" cy="23241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lnSpc>
                <a:spcPct val="90000"/>
              </a:lnSpc>
              <a:spcBef>
                <a:spcPct val="45000"/>
              </a:spcBef>
              <a:buFont typeface="Wingdings" pitchFamily="2" charset="2"/>
              <a:buNone/>
            </a:pPr>
            <a:r>
              <a:rPr lang="en-US" sz="2800" dirty="0" smtClean="0"/>
              <a:t> </a:t>
            </a:r>
            <a:r>
              <a:rPr lang="en-US" sz="2800" dirty="0" err="1" smtClean="0"/>
              <a:t>PearCo’s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3300"/>
                </a:solidFill>
              </a:rPr>
              <a:t>actual</a:t>
            </a:r>
            <a:r>
              <a:rPr lang="en-US" sz="2800" dirty="0" smtClean="0"/>
              <a:t> overhead for the year was $650,000 for a total of 170,000 direct labor hours.</a:t>
            </a:r>
          </a:p>
          <a:p>
            <a:pPr algn="ctr">
              <a:lnSpc>
                <a:spcPct val="90000"/>
              </a:lnSpc>
              <a:spcBef>
                <a:spcPct val="45000"/>
              </a:spcBef>
              <a:buFont typeface="Wingdings" pitchFamily="2" charset="2"/>
              <a:buNone/>
            </a:pPr>
            <a:r>
              <a:rPr lang="en-US" sz="2800" dirty="0" smtClean="0"/>
              <a:t>How much total overhead was </a:t>
            </a:r>
            <a:r>
              <a:rPr lang="en-US" sz="2800" dirty="0" smtClean="0">
                <a:solidFill>
                  <a:srgbClr val="FF3300"/>
                </a:solidFill>
              </a:rPr>
              <a:t>applied </a:t>
            </a:r>
            <a:r>
              <a:rPr lang="en-US" sz="2800" dirty="0" smtClean="0"/>
              <a:t>to </a:t>
            </a:r>
            <a:r>
              <a:rPr lang="en-US" sz="2800" dirty="0" err="1" smtClean="0"/>
              <a:t>PearCo’s</a:t>
            </a:r>
            <a:r>
              <a:rPr lang="en-US" sz="2800" dirty="0" smtClean="0"/>
              <a:t> jobs during the year?  Use </a:t>
            </a:r>
            <a:r>
              <a:rPr lang="en-US" sz="2800" dirty="0" err="1" smtClean="0"/>
              <a:t>PearCo’s</a:t>
            </a:r>
            <a:r>
              <a:rPr lang="en-US" sz="2800" dirty="0" smtClean="0"/>
              <a:t> predetermined overhead rate of $4.00 per direct labor hour, </a:t>
            </a:r>
          </a:p>
        </p:txBody>
      </p:sp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Overhead Application Example</a:t>
            </a:r>
          </a:p>
        </p:txBody>
      </p:sp>
    </p:spTree>
    <p:extLst>
      <p:ext uri="{BB962C8B-B14F-4D97-AF65-F5344CB8AC3E}">
        <p14:creationId xmlns:p14="http://schemas.microsoft.com/office/powerpoint/2010/main" xmlns="" val="239389366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6"/>
          <p:cNvSpPr>
            <a:spLocks noChangeArrowheads="1"/>
          </p:cNvSpPr>
          <p:nvPr/>
        </p:nvSpPr>
        <p:spPr bwMode="auto">
          <a:xfrm>
            <a:off x="469900" y="1758950"/>
            <a:ext cx="4178300" cy="4635500"/>
          </a:xfrm>
          <a:prstGeom prst="rect">
            <a:avLst/>
          </a:prstGeom>
          <a:solidFill>
            <a:srgbClr val="FFFFCC"/>
          </a:solidFill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1" name="Rectangle 11"/>
          <p:cNvSpPr>
            <a:spLocks noChangeArrowheads="1"/>
          </p:cNvSpPr>
          <p:nvPr/>
        </p:nvSpPr>
        <p:spPr bwMode="auto">
          <a:xfrm>
            <a:off x="596900" y="4092575"/>
            <a:ext cx="1397000" cy="847725"/>
          </a:xfrm>
          <a:prstGeom prst="rect">
            <a:avLst/>
          </a:prstGeom>
          <a:solidFill>
            <a:srgbClr val="009900"/>
          </a:solidFill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b="1">
                <a:solidFill>
                  <a:srgbClr val="F8F8F8"/>
                </a:solidFill>
                <a:latin typeface="Arial" charset="0"/>
              </a:rPr>
              <a:t>Work in</a:t>
            </a:r>
            <a:br>
              <a:rPr lang="en-US" sz="2400" b="1">
                <a:solidFill>
                  <a:srgbClr val="F8F8F8"/>
                </a:solidFill>
                <a:latin typeface="Arial" charset="0"/>
              </a:rPr>
            </a:br>
            <a:r>
              <a:rPr lang="en-US" sz="2400" b="1">
                <a:solidFill>
                  <a:srgbClr val="F8F8F8"/>
                </a:solidFill>
                <a:latin typeface="Arial" charset="0"/>
              </a:rPr>
              <a:t>Process</a:t>
            </a:r>
          </a:p>
        </p:txBody>
      </p:sp>
      <p:sp>
        <p:nvSpPr>
          <p:cNvPr id="68612" name="Rectangle 13"/>
          <p:cNvSpPr>
            <a:spLocks noChangeArrowheads="1"/>
          </p:cNvSpPr>
          <p:nvPr/>
        </p:nvSpPr>
        <p:spPr bwMode="auto">
          <a:xfrm>
            <a:off x="3022600" y="4092575"/>
            <a:ext cx="1460500" cy="847725"/>
          </a:xfrm>
          <a:prstGeom prst="rect">
            <a:avLst/>
          </a:prstGeom>
          <a:solidFill>
            <a:srgbClr val="009900"/>
          </a:solidFill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b="1">
                <a:solidFill>
                  <a:srgbClr val="F8F8F8"/>
                </a:solidFill>
                <a:latin typeface="Arial" charset="0"/>
              </a:rPr>
              <a:t>Finished</a:t>
            </a:r>
            <a:br>
              <a:rPr lang="en-US" sz="2400" b="1">
                <a:solidFill>
                  <a:srgbClr val="F8F8F8"/>
                </a:solidFill>
                <a:latin typeface="Arial" charset="0"/>
              </a:rPr>
            </a:br>
            <a:r>
              <a:rPr lang="en-US" sz="2400" b="1">
                <a:solidFill>
                  <a:srgbClr val="F8F8F8"/>
                </a:solidFill>
                <a:latin typeface="Arial" charset="0"/>
              </a:rPr>
              <a:t>Goods </a:t>
            </a:r>
          </a:p>
        </p:txBody>
      </p:sp>
      <p:sp>
        <p:nvSpPr>
          <p:cNvPr id="68613" name="Rectangle 14"/>
          <p:cNvSpPr>
            <a:spLocks noChangeArrowheads="1"/>
          </p:cNvSpPr>
          <p:nvPr/>
        </p:nvSpPr>
        <p:spPr bwMode="auto">
          <a:xfrm>
            <a:off x="1600200" y="5311775"/>
            <a:ext cx="1916113" cy="847725"/>
          </a:xfrm>
          <a:prstGeom prst="rect">
            <a:avLst/>
          </a:prstGeom>
          <a:solidFill>
            <a:schemeClr val="accent2"/>
          </a:solidFill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b="1">
                <a:solidFill>
                  <a:srgbClr val="F8F8F8"/>
                </a:solidFill>
                <a:latin typeface="Arial" charset="0"/>
              </a:rPr>
              <a:t>Cost of </a:t>
            </a:r>
            <a:br>
              <a:rPr lang="en-US" sz="2400" b="1">
                <a:solidFill>
                  <a:srgbClr val="F8F8F8"/>
                </a:solidFill>
                <a:latin typeface="Arial" charset="0"/>
              </a:rPr>
            </a:br>
            <a:r>
              <a:rPr lang="en-US" sz="2400" b="1">
                <a:solidFill>
                  <a:srgbClr val="F8F8F8"/>
                </a:solidFill>
                <a:latin typeface="Arial" charset="0"/>
              </a:rPr>
              <a:t>Goods Sold</a:t>
            </a:r>
          </a:p>
        </p:txBody>
      </p:sp>
      <p:sp>
        <p:nvSpPr>
          <p:cNvPr id="68614" name="Oval 8"/>
          <p:cNvSpPr>
            <a:spLocks noChangeArrowheads="1"/>
          </p:cNvSpPr>
          <p:nvPr/>
        </p:nvSpPr>
        <p:spPr bwMode="auto">
          <a:xfrm>
            <a:off x="628650" y="1993900"/>
            <a:ext cx="3860800" cy="1574800"/>
          </a:xfrm>
          <a:prstGeom prst="ellipse">
            <a:avLst/>
          </a:prstGeom>
          <a:solidFill>
            <a:srgbClr val="CCECFF"/>
          </a:solidFill>
          <a:ln w="25400">
            <a:solidFill>
              <a:srgbClr val="FF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5" name="Rectangle 18"/>
          <p:cNvSpPr>
            <a:spLocks noChangeArrowheads="1"/>
          </p:cNvSpPr>
          <p:nvPr/>
        </p:nvSpPr>
        <p:spPr bwMode="auto">
          <a:xfrm>
            <a:off x="1131888" y="2112963"/>
            <a:ext cx="2855912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b="1">
                <a:solidFill>
                  <a:schemeClr val="accent2"/>
                </a:solidFill>
                <a:latin typeface="Arial" charset="0"/>
              </a:rPr>
              <a:t>$30,000</a:t>
            </a:r>
            <a:br>
              <a:rPr lang="en-US" sz="2400" b="1">
                <a:solidFill>
                  <a:schemeClr val="accent2"/>
                </a:solidFill>
                <a:latin typeface="Arial" charset="0"/>
              </a:rPr>
            </a:br>
            <a:r>
              <a:rPr lang="en-US" sz="2400" b="1">
                <a:solidFill>
                  <a:schemeClr val="accent2"/>
                </a:solidFill>
                <a:latin typeface="Arial" charset="0"/>
              </a:rPr>
              <a:t>may be allocated</a:t>
            </a:r>
            <a:br>
              <a:rPr lang="en-US" sz="2400" b="1">
                <a:solidFill>
                  <a:schemeClr val="accent2"/>
                </a:solidFill>
                <a:latin typeface="Arial" charset="0"/>
              </a:rPr>
            </a:br>
            <a:r>
              <a:rPr lang="en-US" sz="2400" b="1">
                <a:solidFill>
                  <a:schemeClr val="accent2"/>
                </a:solidFill>
                <a:latin typeface="Arial" charset="0"/>
              </a:rPr>
              <a:t>to these accounts.</a:t>
            </a:r>
          </a:p>
        </p:txBody>
      </p:sp>
      <p:sp>
        <p:nvSpPr>
          <p:cNvPr id="6861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dirty="0" err="1" smtClean="0"/>
              <a:t>Overapplied</a:t>
            </a:r>
            <a:r>
              <a:rPr lang="en-US" dirty="0" smtClean="0"/>
              <a:t> and </a:t>
            </a:r>
            <a:r>
              <a:rPr lang="en-US" dirty="0" err="1" smtClean="0"/>
              <a:t>Underapplied</a:t>
            </a:r>
            <a:r>
              <a:rPr lang="en-US" dirty="0" smtClean="0"/>
              <a:t> Manufacturing Overhead</a:t>
            </a:r>
          </a:p>
        </p:txBody>
      </p:sp>
      <p:cxnSp>
        <p:nvCxnSpPr>
          <p:cNvPr id="68617" name="AutoShape 29"/>
          <p:cNvCxnSpPr>
            <a:cxnSpLocks noChangeShapeType="1"/>
            <a:stCxn id="68614" idx="4"/>
            <a:endCxn id="68611" idx="0"/>
          </p:cNvCxnSpPr>
          <p:nvPr/>
        </p:nvCxnSpPr>
        <p:spPr bwMode="auto">
          <a:xfrm flipH="1">
            <a:off x="1295400" y="3581400"/>
            <a:ext cx="1263650" cy="496888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618" name="AutoShape 31"/>
          <p:cNvCxnSpPr>
            <a:cxnSpLocks noChangeShapeType="1"/>
            <a:stCxn id="68614" idx="4"/>
            <a:endCxn id="68612" idx="0"/>
          </p:cNvCxnSpPr>
          <p:nvPr/>
        </p:nvCxnSpPr>
        <p:spPr bwMode="auto">
          <a:xfrm>
            <a:off x="2559050" y="3581400"/>
            <a:ext cx="1193800" cy="496888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7859" name="Group 35"/>
          <p:cNvGrpSpPr>
            <a:grpSpLocks/>
          </p:cNvGrpSpPr>
          <p:nvPr/>
        </p:nvGrpSpPr>
        <p:grpSpPr bwMode="auto">
          <a:xfrm>
            <a:off x="4884738" y="1290638"/>
            <a:ext cx="4178300" cy="5103812"/>
            <a:chOff x="3077" y="813"/>
            <a:chExt cx="2632" cy="3215"/>
          </a:xfrm>
        </p:grpSpPr>
        <p:sp>
          <p:nvSpPr>
            <p:cNvPr id="68622" name="Rectangle 7"/>
            <p:cNvSpPr>
              <a:spLocks noChangeArrowheads="1"/>
            </p:cNvSpPr>
            <p:nvPr/>
          </p:nvSpPr>
          <p:spPr bwMode="auto">
            <a:xfrm>
              <a:off x="3077" y="1108"/>
              <a:ext cx="2632" cy="2920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23" name="Oval 19"/>
            <p:cNvSpPr>
              <a:spLocks noChangeArrowheads="1"/>
            </p:cNvSpPr>
            <p:nvPr/>
          </p:nvSpPr>
          <p:spPr bwMode="auto">
            <a:xfrm>
              <a:off x="3177" y="1256"/>
              <a:ext cx="2432" cy="992"/>
            </a:xfrm>
            <a:prstGeom prst="ellipse">
              <a:avLst/>
            </a:prstGeom>
            <a:solidFill>
              <a:srgbClr val="CCECFF"/>
            </a:solidFill>
            <a:ln w="254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24" name="Rectangle 20"/>
            <p:cNvSpPr>
              <a:spLocks noChangeArrowheads="1"/>
            </p:cNvSpPr>
            <p:nvPr/>
          </p:nvSpPr>
          <p:spPr bwMode="auto">
            <a:xfrm>
              <a:off x="3431" y="1374"/>
              <a:ext cx="1924" cy="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400" b="1">
                  <a:solidFill>
                    <a:schemeClr val="accent2"/>
                  </a:solidFill>
                  <a:latin typeface="Arial" charset="0"/>
                </a:rPr>
                <a:t>$30,000 may be</a:t>
              </a:r>
              <a:br>
                <a:rPr lang="en-US" sz="2400" b="1">
                  <a:solidFill>
                    <a:schemeClr val="accent2"/>
                  </a:solidFill>
                  <a:latin typeface="Arial" charset="0"/>
                </a:rPr>
              </a:br>
              <a:r>
                <a:rPr lang="en-US" sz="2400" b="1">
                  <a:solidFill>
                    <a:schemeClr val="accent2"/>
                  </a:solidFill>
                  <a:latin typeface="Arial" charset="0"/>
                </a:rPr>
                <a:t>closed directly to</a:t>
              </a:r>
              <a:br>
                <a:rPr lang="en-US" sz="2400" b="1">
                  <a:solidFill>
                    <a:schemeClr val="accent2"/>
                  </a:solidFill>
                  <a:latin typeface="Arial" charset="0"/>
                </a:rPr>
              </a:br>
              <a:r>
                <a:rPr lang="en-US" sz="2400" b="1">
                  <a:solidFill>
                    <a:schemeClr val="accent2"/>
                  </a:solidFill>
                  <a:latin typeface="Arial" charset="0"/>
                </a:rPr>
                <a:t> cost of goods sold.</a:t>
              </a:r>
            </a:p>
          </p:txBody>
        </p:sp>
        <p:sp>
          <p:nvSpPr>
            <p:cNvPr id="68625" name="Rectangle 22"/>
            <p:cNvSpPr>
              <a:spLocks noChangeArrowheads="1"/>
            </p:cNvSpPr>
            <p:nvPr/>
          </p:nvSpPr>
          <p:spPr bwMode="auto">
            <a:xfrm>
              <a:off x="3790" y="3346"/>
              <a:ext cx="1207" cy="534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400" b="1">
                  <a:solidFill>
                    <a:srgbClr val="F8F8F8"/>
                  </a:solidFill>
                  <a:latin typeface="Arial" charset="0"/>
                </a:rPr>
                <a:t>Cost of </a:t>
              </a:r>
              <a:br>
                <a:rPr lang="en-US" sz="2400" b="1">
                  <a:solidFill>
                    <a:srgbClr val="F8F8F8"/>
                  </a:solidFill>
                  <a:latin typeface="Arial" charset="0"/>
                </a:rPr>
              </a:br>
              <a:r>
                <a:rPr lang="en-US" sz="2400" b="1">
                  <a:solidFill>
                    <a:srgbClr val="F8F8F8"/>
                  </a:solidFill>
                  <a:latin typeface="Arial" charset="0"/>
                </a:rPr>
                <a:t>Goods Sold</a:t>
              </a:r>
            </a:p>
          </p:txBody>
        </p:sp>
        <p:sp>
          <p:nvSpPr>
            <p:cNvPr id="68626" name="Rectangle 24"/>
            <p:cNvSpPr>
              <a:spLocks noChangeArrowheads="1"/>
            </p:cNvSpPr>
            <p:nvPr/>
          </p:nvSpPr>
          <p:spPr bwMode="auto">
            <a:xfrm>
              <a:off x="3493" y="813"/>
              <a:ext cx="1790" cy="302"/>
            </a:xfrm>
            <a:prstGeom prst="rect">
              <a:avLst/>
            </a:prstGeom>
            <a:solidFill>
              <a:srgbClr val="FF3300"/>
            </a:solidFill>
            <a:ln w="254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solidFill>
                    <a:srgbClr val="CCECFF"/>
                  </a:solidFill>
                  <a:latin typeface="Arial" charset="0"/>
                </a:rPr>
                <a:t>PearCo’s Method</a:t>
              </a:r>
            </a:p>
          </p:txBody>
        </p:sp>
        <p:cxnSp>
          <p:nvCxnSpPr>
            <p:cNvPr id="68627" name="AutoShape 32"/>
            <p:cNvCxnSpPr>
              <a:cxnSpLocks noChangeShapeType="1"/>
              <a:stCxn id="68623" idx="4"/>
              <a:endCxn id="68625" idx="0"/>
            </p:cNvCxnSpPr>
            <p:nvPr/>
          </p:nvCxnSpPr>
          <p:spPr bwMode="auto">
            <a:xfrm>
              <a:off x="4393" y="2256"/>
              <a:ext cx="1" cy="1081"/>
            </a:xfrm>
            <a:prstGeom prst="straightConnector1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68620" name="AutoShape 34"/>
          <p:cNvCxnSpPr>
            <a:cxnSpLocks noChangeShapeType="1"/>
            <a:stCxn id="68614" idx="4"/>
            <a:endCxn id="68613" idx="0"/>
          </p:cNvCxnSpPr>
          <p:nvPr/>
        </p:nvCxnSpPr>
        <p:spPr bwMode="auto">
          <a:xfrm>
            <a:off x="2559050" y="3581400"/>
            <a:ext cx="0" cy="1716088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7849" name="Rectangle 25"/>
          <p:cNvSpPr>
            <a:spLocks noChangeArrowheads="1"/>
          </p:cNvSpPr>
          <p:nvPr/>
        </p:nvSpPr>
        <p:spPr bwMode="auto">
          <a:xfrm>
            <a:off x="4162425" y="3406775"/>
            <a:ext cx="1187450" cy="454025"/>
          </a:xfrm>
          <a:prstGeom prst="rect">
            <a:avLst/>
          </a:prstGeom>
          <a:solidFill>
            <a:srgbClr val="F8F8F8"/>
          </a:solidFill>
          <a:ln w="508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accent2"/>
                </a:solidFill>
                <a:latin typeface="Arial" charset="0"/>
              </a:rPr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xmlns="" val="134615063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7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7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77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49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mtClean="0"/>
              <a:t>Overapplied and Underapplied Manufacturing Overhead</a:t>
            </a:r>
          </a:p>
        </p:txBody>
      </p:sp>
      <p:sp>
        <p:nvSpPr>
          <p:cNvPr id="69635" name="Line 3"/>
          <p:cNvSpPr>
            <a:spLocks noChangeShapeType="1"/>
          </p:cNvSpPr>
          <p:nvPr/>
        </p:nvSpPr>
        <p:spPr bwMode="auto">
          <a:xfrm>
            <a:off x="5545138" y="3429000"/>
            <a:ext cx="28702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6" name="Line 4"/>
          <p:cNvSpPr>
            <a:spLocks noChangeShapeType="1"/>
          </p:cNvSpPr>
          <p:nvPr/>
        </p:nvSpPr>
        <p:spPr bwMode="auto">
          <a:xfrm>
            <a:off x="6980238" y="3441700"/>
            <a:ext cx="0" cy="21082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5575300" y="2522538"/>
            <a:ext cx="289242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latin typeface="Arial" charset="0"/>
              </a:rPr>
              <a:t> PearCo’s</a:t>
            </a:r>
            <a:br>
              <a:rPr lang="en-US" b="1">
                <a:solidFill>
                  <a:schemeClr val="accent2"/>
                </a:solidFill>
                <a:latin typeface="Arial" charset="0"/>
              </a:rPr>
            </a:br>
            <a:r>
              <a:rPr lang="en-US" b="1">
                <a:solidFill>
                  <a:schemeClr val="accent2"/>
                </a:solidFill>
                <a:latin typeface="Arial" charset="0"/>
              </a:rPr>
              <a:t>Mfg. Overhead</a:t>
            </a:r>
          </a:p>
        </p:txBody>
      </p:sp>
      <p:sp>
        <p:nvSpPr>
          <p:cNvPr id="144390" name="Rectangle 6"/>
          <p:cNvSpPr>
            <a:spLocks noChangeArrowheads="1"/>
          </p:cNvSpPr>
          <p:nvPr/>
        </p:nvSpPr>
        <p:spPr bwMode="auto">
          <a:xfrm>
            <a:off x="5362575" y="3506788"/>
            <a:ext cx="1673225" cy="170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  <a:latin typeface="Arial" charset="0"/>
              </a:rPr>
              <a:t>Actual</a:t>
            </a:r>
            <a:br>
              <a:rPr lang="en-US" sz="2400" b="1">
                <a:solidFill>
                  <a:srgbClr val="009900"/>
                </a:solidFill>
                <a:latin typeface="Arial" charset="0"/>
              </a:rPr>
            </a:br>
            <a:r>
              <a:rPr lang="en-US" sz="2400" b="1">
                <a:solidFill>
                  <a:srgbClr val="009900"/>
                </a:solidFill>
                <a:latin typeface="Arial" charset="0"/>
              </a:rPr>
              <a:t>overheadcosts</a:t>
            </a:r>
            <a:br>
              <a:rPr lang="en-US" sz="2400" b="1">
                <a:solidFill>
                  <a:srgbClr val="009900"/>
                </a:solidFill>
                <a:latin typeface="Arial" charset="0"/>
              </a:rPr>
            </a:br>
            <a:endParaRPr lang="en-US" sz="2400" b="1">
              <a:solidFill>
                <a:srgbClr val="009900"/>
              </a:solidFill>
              <a:latin typeface="Arial" charset="0"/>
            </a:endParaRPr>
          </a:p>
          <a:p>
            <a:pPr algn="ctr">
              <a:lnSpc>
                <a:spcPct val="85000"/>
              </a:lnSpc>
              <a:spcBef>
                <a:spcPct val="15000"/>
              </a:spcBef>
            </a:pPr>
            <a:r>
              <a:rPr lang="en-US" sz="2400" b="1">
                <a:solidFill>
                  <a:srgbClr val="009900"/>
                </a:solidFill>
                <a:latin typeface="Arial" charset="0"/>
              </a:rPr>
              <a:t>$650,000</a:t>
            </a:r>
          </a:p>
        </p:txBody>
      </p:sp>
      <p:sp>
        <p:nvSpPr>
          <p:cNvPr id="69639" name="Line 7"/>
          <p:cNvSpPr>
            <a:spLocks noChangeShapeType="1"/>
          </p:cNvSpPr>
          <p:nvPr/>
        </p:nvSpPr>
        <p:spPr bwMode="auto">
          <a:xfrm>
            <a:off x="5545138" y="5181600"/>
            <a:ext cx="28702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2" name="Rectangle 8"/>
          <p:cNvSpPr>
            <a:spLocks noChangeArrowheads="1"/>
          </p:cNvSpPr>
          <p:nvPr/>
        </p:nvSpPr>
        <p:spPr bwMode="auto">
          <a:xfrm>
            <a:off x="7024688" y="5284788"/>
            <a:ext cx="1890712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400" b="1">
                <a:solidFill>
                  <a:schemeClr val="accent2"/>
                </a:solidFill>
                <a:latin typeface="Arial" charset="0"/>
              </a:rPr>
              <a:t>$30,000  </a:t>
            </a:r>
            <a:br>
              <a:rPr lang="en-US" sz="2400" b="1">
                <a:solidFill>
                  <a:schemeClr val="accent2"/>
                </a:solidFill>
                <a:latin typeface="Arial" charset="0"/>
              </a:rPr>
            </a:br>
            <a:r>
              <a:rPr lang="en-US" sz="2400" b="1">
                <a:solidFill>
                  <a:schemeClr val="accent2"/>
                </a:solidFill>
                <a:latin typeface="Arial" charset="0"/>
              </a:rPr>
              <a:t>overapplied</a:t>
            </a:r>
          </a:p>
        </p:txBody>
      </p:sp>
      <p:sp>
        <p:nvSpPr>
          <p:cNvPr id="69641" name="Line 9"/>
          <p:cNvSpPr>
            <a:spLocks noChangeShapeType="1"/>
          </p:cNvSpPr>
          <p:nvPr/>
        </p:nvSpPr>
        <p:spPr bwMode="auto">
          <a:xfrm>
            <a:off x="896938" y="3449638"/>
            <a:ext cx="28702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2" name="Line 10"/>
          <p:cNvSpPr>
            <a:spLocks noChangeShapeType="1"/>
          </p:cNvSpPr>
          <p:nvPr/>
        </p:nvSpPr>
        <p:spPr bwMode="auto">
          <a:xfrm>
            <a:off x="2332038" y="3462338"/>
            <a:ext cx="0" cy="21082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3" name="Rectangle 11"/>
          <p:cNvSpPr>
            <a:spLocks noChangeArrowheads="1"/>
          </p:cNvSpPr>
          <p:nvPr/>
        </p:nvSpPr>
        <p:spPr bwMode="auto">
          <a:xfrm>
            <a:off x="885825" y="2543175"/>
            <a:ext cx="289242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latin typeface="Arial" charset="0"/>
              </a:rPr>
              <a:t> PearCo’s Cost</a:t>
            </a:r>
            <a:br>
              <a:rPr lang="en-US" b="1">
                <a:solidFill>
                  <a:schemeClr val="accent2"/>
                </a:solidFill>
                <a:latin typeface="Arial" charset="0"/>
              </a:rPr>
            </a:br>
            <a:r>
              <a:rPr lang="en-US" b="1">
                <a:solidFill>
                  <a:schemeClr val="accent2"/>
                </a:solidFill>
                <a:latin typeface="Arial" charset="0"/>
              </a:rPr>
              <a:t>of Goods Sold</a:t>
            </a:r>
          </a:p>
        </p:txBody>
      </p:sp>
      <p:sp>
        <p:nvSpPr>
          <p:cNvPr id="69644" name="Line 12"/>
          <p:cNvSpPr>
            <a:spLocks noChangeShapeType="1"/>
          </p:cNvSpPr>
          <p:nvPr/>
        </p:nvSpPr>
        <p:spPr bwMode="auto">
          <a:xfrm>
            <a:off x="896938" y="5202238"/>
            <a:ext cx="28702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5" name="Rectangle 13"/>
          <p:cNvSpPr>
            <a:spLocks noChangeArrowheads="1"/>
          </p:cNvSpPr>
          <p:nvPr/>
        </p:nvSpPr>
        <p:spPr bwMode="auto">
          <a:xfrm>
            <a:off x="465138" y="3500438"/>
            <a:ext cx="1960562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chemeClr val="tx2"/>
                </a:solidFill>
                <a:latin typeface="Arial" charset="0"/>
              </a:rPr>
              <a:t>Unadjusted Balance</a:t>
            </a:r>
          </a:p>
        </p:txBody>
      </p:sp>
      <p:sp>
        <p:nvSpPr>
          <p:cNvPr id="144398" name="Rectangle 14"/>
          <p:cNvSpPr>
            <a:spLocks noChangeArrowheads="1"/>
          </p:cNvSpPr>
          <p:nvPr/>
        </p:nvSpPr>
        <p:spPr bwMode="auto">
          <a:xfrm>
            <a:off x="5638800" y="5243513"/>
            <a:ext cx="1320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C0128"/>
                </a:solidFill>
                <a:latin typeface="Arial" charset="0"/>
              </a:rPr>
              <a:t>$30,000</a:t>
            </a:r>
          </a:p>
        </p:txBody>
      </p:sp>
      <p:sp>
        <p:nvSpPr>
          <p:cNvPr id="144399" name="Rectangle 15"/>
          <p:cNvSpPr>
            <a:spLocks noChangeArrowheads="1"/>
          </p:cNvSpPr>
          <p:nvPr/>
        </p:nvSpPr>
        <p:spPr bwMode="auto">
          <a:xfrm>
            <a:off x="2452688" y="4587875"/>
            <a:ext cx="1320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C0128"/>
                </a:solidFill>
                <a:latin typeface="Arial" charset="0"/>
              </a:rPr>
              <a:t>$30,000</a:t>
            </a:r>
          </a:p>
        </p:txBody>
      </p:sp>
      <p:sp>
        <p:nvSpPr>
          <p:cNvPr id="144400" name="Rectangle 16"/>
          <p:cNvSpPr>
            <a:spLocks noChangeArrowheads="1"/>
          </p:cNvSpPr>
          <p:nvPr/>
        </p:nvSpPr>
        <p:spPr bwMode="auto">
          <a:xfrm>
            <a:off x="579438" y="5259388"/>
            <a:ext cx="18256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chemeClr val="accent2"/>
                </a:solidFill>
                <a:latin typeface="Arial" charset="0"/>
              </a:rPr>
              <a:t>Adjusted</a:t>
            </a:r>
            <a:br>
              <a:rPr lang="en-US" sz="2400" b="1">
                <a:solidFill>
                  <a:schemeClr val="accent2"/>
                </a:solidFill>
                <a:latin typeface="Arial" charset="0"/>
              </a:rPr>
            </a:br>
            <a:r>
              <a:rPr lang="en-US" sz="2400" b="1">
                <a:solidFill>
                  <a:schemeClr val="accent2"/>
                </a:solidFill>
                <a:latin typeface="Arial" charset="0"/>
              </a:rPr>
              <a:t>Balance</a:t>
            </a:r>
          </a:p>
        </p:txBody>
      </p:sp>
      <p:sp>
        <p:nvSpPr>
          <p:cNvPr id="144401" name="Line 17"/>
          <p:cNvSpPr>
            <a:spLocks noChangeShapeType="1"/>
          </p:cNvSpPr>
          <p:nvPr/>
        </p:nvSpPr>
        <p:spPr bwMode="auto">
          <a:xfrm flipH="1" flipV="1">
            <a:off x="3671888" y="4864100"/>
            <a:ext cx="1930400" cy="558800"/>
          </a:xfrm>
          <a:prstGeom prst="line">
            <a:avLst/>
          </a:prstGeom>
          <a:noFill/>
          <a:ln w="28575">
            <a:solidFill>
              <a:srgbClr val="FC0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402" name="Rectangle 18"/>
          <p:cNvSpPr>
            <a:spLocks noChangeArrowheads="1"/>
          </p:cNvSpPr>
          <p:nvPr/>
        </p:nvSpPr>
        <p:spPr bwMode="auto">
          <a:xfrm>
            <a:off x="6962775" y="3506788"/>
            <a:ext cx="1673225" cy="170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</a:pPr>
            <a:r>
              <a:rPr lang="en-US" sz="2400" b="1">
                <a:solidFill>
                  <a:schemeClr val="tx2"/>
                </a:solidFill>
                <a:latin typeface="Arial" charset="0"/>
              </a:rPr>
              <a:t>OverheadApplied</a:t>
            </a:r>
            <a:br>
              <a:rPr lang="en-US" sz="2400" b="1">
                <a:solidFill>
                  <a:schemeClr val="tx2"/>
                </a:solidFill>
                <a:latin typeface="Arial" charset="0"/>
              </a:rPr>
            </a:br>
            <a:r>
              <a:rPr lang="en-US" sz="2400" b="1">
                <a:solidFill>
                  <a:schemeClr val="tx2"/>
                </a:solidFill>
                <a:latin typeface="Arial" charset="0"/>
              </a:rPr>
              <a:t>to jobs </a:t>
            </a:r>
            <a:br>
              <a:rPr lang="en-US" sz="2400" b="1">
                <a:solidFill>
                  <a:schemeClr val="tx2"/>
                </a:solidFill>
                <a:latin typeface="Arial" charset="0"/>
              </a:rPr>
            </a:br>
            <a:endParaRPr lang="en-US" sz="2400" b="1">
              <a:solidFill>
                <a:schemeClr val="tx2"/>
              </a:solidFill>
              <a:latin typeface="Arial" charset="0"/>
            </a:endParaRPr>
          </a:p>
          <a:p>
            <a:pPr algn="ctr">
              <a:lnSpc>
                <a:spcPct val="85000"/>
              </a:lnSpc>
              <a:spcBef>
                <a:spcPct val="15000"/>
              </a:spcBef>
            </a:pPr>
            <a:r>
              <a:rPr lang="en-US" sz="2400" b="1">
                <a:solidFill>
                  <a:schemeClr val="tx2"/>
                </a:solidFill>
                <a:latin typeface="Arial" charset="0"/>
              </a:rPr>
              <a:t>$680,000</a:t>
            </a:r>
          </a:p>
        </p:txBody>
      </p:sp>
    </p:spTree>
    <p:extLst>
      <p:ext uri="{BB962C8B-B14F-4D97-AF65-F5344CB8AC3E}">
        <p14:creationId xmlns:p14="http://schemas.microsoft.com/office/powerpoint/2010/main" xmlns="" val="2653835021"/>
      </p:ext>
    </p:extLst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4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4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4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4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44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44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4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4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90" grpId="0" autoUpdateAnimBg="0"/>
      <p:bldP spid="144392" grpId="0" autoUpdateAnimBg="0"/>
      <p:bldP spid="144398" grpId="0" autoUpdateAnimBg="0"/>
      <p:bldP spid="144399" grpId="0" autoUpdateAnimBg="0"/>
      <p:bldP spid="144400" grpId="0" autoUpdateAnimBg="0"/>
      <p:bldP spid="144401" grpId="0" animBg="1"/>
      <p:bldP spid="144402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MCQs Test</a:t>
            </a:r>
            <a:endParaRPr lang="en-US" sz="3600" dirty="0" smtClean="0">
              <a:sym typeface="Wingdings" pitchFamily="2" charset="2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8153400" cy="5257800"/>
          </a:xfrm>
          <a:solidFill>
            <a:srgbClr val="EDECD2"/>
          </a:solidFill>
          <a:ln w="12699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sz="2800" smtClean="0"/>
              <a:t> 	What effect will the overapplied overhead have on PearCo’s cost of goods sold?</a:t>
            </a:r>
          </a:p>
          <a:p>
            <a:pPr lvl="1">
              <a:buFont typeface="Wingdings" pitchFamily="2" charset="2"/>
              <a:buNone/>
            </a:pPr>
            <a:r>
              <a:rPr lang="en-US" smtClean="0"/>
              <a:t>a. Cost of goods sold will increase.</a:t>
            </a:r>
          </a:p>
          <a:p>
            <a:pPr lvl="1">
              <a:buFont typeface="Wingdings" pitchFamily="2" charset="2"/>
              <a:buNone/>
            </a:pPr>
            <a:r>
              <a:rPr lang="en-US" smtClean="0"/>
              <a:t>b. Cost of goods sold will be unaffected.</a:t>
            </a:r>
          </a:p>
          <a:p>
            <a:pPr lvl="1">
              <a:buFont typeface="Wingdings" pitchFamily="2" charset="2"/>
              <a:buNone/>
            </a:pPr>
            <a:r>
              <a:rPr lang="en-US" smtClean="0"/>
              <a:t>c. Cost of goods sold will decrease.</a:t>
            </a:r>
          </a:p>
        </p:txBody>
      </p:sp>
    </p:spTree>
    <p:extLst>
      <p:ext uri="{BB962C8B-B14F-4D97-AF65-F5344CB8AC3E}">
        <p14:creationId xmlns:p14="http://schemas.microsoft.com/office/powerpoint/2010/main" xmlns="" val="2398836094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z="3600" dirty="0"/>
              <a:t>MCQs Test</a:t>
            </a:r>
            <a:endParaRPr lang="en-US" sz="3600" dirty="0" smtClean="0">
              <a:sym typeface="Wingdings" pitchFamily="2" charset="2"/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8153400" cy="5257800"/>
          </a:xfrm>
          <a:solidFill>
            <a:srgbClr val="EDECD2"/>
          </a:solidFill>
          <a:ln w="12699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sz="2800" smtClean="0"/>
              <a:t> 	What effect will the overapplied overhead have on PearCo’s cost of goods sold?</a:t>
            </a:r>
          </a:p>
          <a:p>
            <a:pPr lvl="1">
              <a:buFont typeface="Wingdings" pitchFamily="2" charset="2"/>
              <a:buNone/>
            </a:pPr>
            <a:r>
              <a:rPr lang="en-US" smtClean="0"/>
              <a:t>a. Cost of goods sold will increase.</a:t>
            </a:r>
          </a:p>
          <a:p>
            <a:pPr lvl="1">
              <a:buFont typeface="Wingdings" pitchFamily="2" charset="2"/>
              <a:buNone/>
            </a:pPr>
            <a:r>
              <a:rPr lang="en-US" smtClean="0"/>
              <a:t>b. Cost of goods sold will be unaffected.</a:t>
            </a:r>
          </a:p>
          <a:p>
            <a:pPr lvl="1">
              <a:buFont typeface="Wingdings" pitchFamily="2" charset="2"/>
              <a:buNone/>
            </a:pPr>
            <a:r>
              <a:rPr lang="en-US" smtClean="0"/>
              <a:t>c. Cost of goods sold will decrease.</a:t>
            </a:r>
          </a:p>
        </p:txBody>
      </p:sp>
      <p:sp>
        <p:nvSpPr>
          <p:cNvPr id="130052" name="Oval 4"/>
          <p:cNvSpPr>
            <a:spLocks noChangeArrowheads="1"/>
          </p:cNvSpPr>
          <p:nvPr/>
        </p:nvSpPr>
        <p:spPr bwMode="auto">
          <a:xfrm>
            <a:off x="990600" y="3200400"/>
            <a:ext cx="635000" cy="635000"/>
          </a:xfrm>
          <a:prstGeom prst="ellipse">
            <a:avLst/>
          </a:prstGeom>
          <a:noFill/>
          <a:ln w="50799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3629507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2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MCQs Test</a:t>
            </a:r>
            <a:endParaRPr lang="en-US" sz="3600" dirty="0" smtClean="0">
              <a:sym typeface="Wingdings" pitchFamily="2" charset="2"/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8153400" cy="5257800"/>
          </a:xfrm>
          <a:solidFill>
            <a:srgbClr val="EDECD2"/>
          </a:solidFill>
          <a:ln w="12699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sz="2800" smtClean="0"/>
              <a:t> 	What effect will the overapplied overhead have on PearCo’s net income?</a:t>
            </a:r>
          </a:p>
          <a:p>
            <a:pPr lvl="1">
              <a:buFont typeface="Wingdings" pitchFamily="2" charset="2"/>
              <a:buNone/>
            </a:pPr>
            <a:r>
              <a:rPr lang="en-US" smtClean="0"/>
              <a:t>a. Net income will increase.</a:t>
            </a:r>
          </a:p>
          <a:p>
            <a:pPr lvl="1">
              <a:buFont typeface="Wingdings" pitchFamily="2" charset="2"/>
              <a:buNone/>
            </a:pPr>
            <a:r>
              <a:rPr lang="en-US" smtClean="0"/>
              <a:t>b. Net income will be unaffected.</a:t>
            </a:r>
          </a:p>
          <a:p>
            <a:pPr lvl="1">
              <a:buFont typeface="Wingdings" pitchFamily="2" charset="2"/>
              <a:buNone/>
            </a:pPr>
            <a:r>
              <a:rPr lang="en-US" smtClean="0"/>
              <a:t>c. Net income will decrease.</a:t>
            </a:r>
          </a:p>
        </p:txBody>
      </p:sp>
    </p:spTree>
    <p:extLst>
      <p:ext uri="{BB962C8B-B14F-4D97-AF65-F5344CB8AC3E}">
        <p14:creationId xmlns:p14="http://schemas.microsoft.com/office/powerpoint/2010/main" xmlns="" val="2938295579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MCQs Test</a:t>
            </a:r>
            <a:endParaRPr lang="en-US" sz="3600" dirty="0" smtClean="0">
              <a:sym typeface="Wingdings" pitchFamily="2" charset="2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8153400" cy="5257800"/>
          </a:xfrm>
          <a:solidFill>
            <a:srgbClr val="EDECD2"/>
          </a:solidFill>
          <a:ln w="12699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sz="2800" smtClean="0"/>
              <a:t> 	What effect will the overapplied overhead have on PearCo’s net income?</a:t>
            </a:r>
          </a:p>
          <a:p>
            <a:pPr lvl="1">
              <a:buFont typeface="Wingdings" pitchFamily="2" charset="2"/>
              <a:buNone/>
            </a:pPr>
            <a:r>
              <a:rPr lang="en-US" smtClean="0"/>
              <a:t>a. Net income will increase.</a:t>
            </a:r>
          </a:p>
          <a:p>
            <a:pPr lvl="1">
              <a:buFont typeface="Wingdings" pitchFamily="2" charset="2"/>
              <a:buNone/>
            </a:pPr>
            <a:r>
              <a:rPr lang="en-US" smtClean="0"/>
              <a:t>b. Net income will be unaffected.</a:t>
            </a:r>
          </a:p>
          <a:p>
            <a:pPr lvl="1">
              <a:buFont typeface="Wingdings" pitchFamily="2" charset="2"/>
              <a:buNone/>
            </a:pPr>
            <a:r>
              <a:rPr lang="en-US" smtClean="0"/>
              <a:t>c. Net income will decrease.</a:t>
            </a:r>
          </a:p>
        </p:txBody>
      </p:sp>
      <p:sp>
        <p:nvSpPr>
          <p:cNvPr id="132100" name="Oval 4"/>
          <p:cNvSpPr>
            <a:spLocks noChangeArrowheads="1"/>
          </p:cNvSpPr>
          <p:nvPr/>
        </p:nvSpPr>
        <p:spPr bwMode="auto">
          <a:xfrm>
            <a:off x="990600" y="2133600"/>
            <a:ext cx="635000" cy="635000"/>
          </a:xfrm>
          <a:prstGeom prst="ellipse">
            <a:avLst/>
          </a:prstGeom>
          <a:noFill/>
          <a:ln w="50799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025885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66700"/>
            <a:ext cx="7848600" cy="11430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z="3600" smtClean="0"/>
              <a:t>Overapplied and Underapplied Manufacturing Overhead - Summary</a:t>
            </a:r>
          </a:p>
        </p:txBody>
      </p:sp>
      <p:graphicFrame>
        <p:nvGraphicFramePr>
          <p:cNvPr id="82947" name="Object 3"/>
          <p:cNvGraphicFramePr>
            <a:graphicFrameLocks/>
          </p:cNvGraphicFramePr>
          <p:nvPr/>
        </p:nvGraphicFramePr>
        <p:xfrm>
          <a:off x="1143000" y="1752600"/>
          <a:ext cx="7416800" cy="4386263"/>
        </p:xfrm>
        <a:graphic>
          <a:graphicData uri="http://schemas.openxmlformats.org/presentationml/2006/ole">
            <p:oleObj spid="_x0000_s1048" name="Worksheet" r:id="rId3" imgW="3027960" imgH="2131560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4619029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57213" y="1624013"/>
            <a:ext cx="8382000" cy="4800600"/>
          </a:xfrm>
          <a:solidFill>
            <a:srgbClr val="FFFFCC"/>
          </a:solidFill>
          <a:ln w="2857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accent2"/>
            </a:outerShdw>
          </a:effectLst>
        </p:spPr>
        <p:txBody>
          <a:bodyPr lIns="90488" tIns="44450" rIns="90488" bIns="44450"/>
          <a:lstStyle/>
          <a:p>
            <a:pPr>
              <a:spcBef>
                <a:spcPct val="30000"/>
              </a:spcBef>
              <a:buFont typeface="Wingdings" pitchFamily="2" charset="2"/>
              <a:buNone/>
            </a:pPr>
            <a:r>
              <a:rPr lang="en-US" sz="2800" smtClean="0"/>
              <a:t>   Tiger, Inc. had actual manufacturing overhead costs of $1,210,000 and a predetermined overhead rate of $4.00 per machine hour.  Tiger, Inc. worked 290,000 machine hours during the period.  Tiger’s manufacturing overhead is</a:t>
            </a:r>
          </a:p>
          <a:p>
            <a:pPr>
              <a:lnSpc>
                <a:spcPct val="13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2800" smtClean="0"/>
              <a:t>	a.   $50,000 overapplied.</a:t>
            </a:r>
            <a:br>
              <a:rPr lang="en-US" sz="2800" smtClean="0"/>
            </a:br>
            <a:r>
              <a:rPr lang="en-US" sz="2800" smtClean="0"/>
              <a:t>b.   $50,000 underapplied.</a:t>
            </a:r>
            <a:br>
              <a:rPr lang="en-US" sz="2800" smtClean="0"/>
            </a:br>
            <a:r>
              <a:rPr lang="en-US" sz="2800" smtClean="0"/>
              <a:t>c.   $60,000 overapplied.</a:t>
            </a:r>
            <a:br>
              <a:rPr lang="en-US" sz="2800" smtClean="0"/>
            </a:br>
            <a:r>
              <a:rPr lang="en-US" sz="2800" smtClean="0"/>
              <a:t>d.   $60,000 underapplied.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MCQs Test</a:t>
            </a:r>
            <a:endParaRPr lang="en-US" sz="3600" dirty="0" smtClean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395157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557213" y="1624013"/>
            <a:ext cx="8382000" cy="4800600"/>
          </a:xfrm>
          <a:solidFill>
            <a:srgbClr val="FFFFCC"/>
          </a:solidFill>
          <a:ln w="28575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accent2"/>
            </a:outerShdw>
          </a:effectLst>
        </p:spPr>
        <p:txBody>
          <a:bodyPr lIns="90488" tIns="44450" rIns="90488" bIns="44450"/>
          <a:lstStyle/>
          <a:p>
            <a:pPr>
              <a:spcBef>
                <a:spcPct val="30000"/>
              </a:spcBef>
              <a:buFont typeface="Wingdings" pitchFamily="2" charset="2"/>
              <a:buNone/>
            </a:pPr>
            <a:r>
              <a:rPr lang="en-US" sz="2800" smtClean="0"/>
              <a:t>   Tiger, Inc. had actual manufacturing overhead costs of $1,210,000 and a predetermined overhead rate of $4.00 per machine hour.  Tiger, Inc. worked 290,000 machine hours during the period.  Tiger’s manufacturing overhead is</a:t>
            </a:r>
          </a:p>
          <a:p>
            <a:pPr>
              <a:lnSpc>
                <a:spcPct val="13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2800" smtClean="0"/>
              <a:t>	</a:t>
            </a:r>
            <a:r>
              <a:rPr lang="en-US" sz="2800" smtClean="0">
                <a:solidFill>
                  <a:schemeClr val="accent1"/>
                </a:solidFill>
              </a:rPr>
              <a:t>a.   $50,000 overapplied.</a:t>
            </a:r>
            <a:br>
              <a:rPr lang="en-US" sz="2800" smtClean="0">
                <a:solidFill>
                  <a:schemeClr val="accent1"/>
                </a:solidFill>
              </a:rPr>
            </a:br>
            <a:r>
              <a:rPr lang="en-US" sz="2800" smtClean="0"/>
              <a:t>b.   $50,000 underapplied.</a:t>
            </a:r>
            <a:br>
              <a:rPr lang="en-US" sz="2800" smtClean="0"/>
            </a:br>
            <a:r>
              <a:rPr lang="en-US" sz="2800" smtClean="0">
                <a:solidFill>
                  <a:schemeClr val="accent1"/>
                </a:solidFill>
              </a:rPr>
              <a:t>c.   $60,000 overapplied.</a:t>
            </a:r>
            <a:br>
              <a:rPr lang="en-US" sz="2800" smtClean="0">
                <a:solidFill>
                  <a:schemeClr val="accent1"/>
                </a:solidFill>
              </a:rPr>
            </a:br>
            <a:r>
              <a:rPr lang="en-US" sz="2800" smtClean="0">
                <a:solidFill>
                  <a:schemeClr val="accent1"/>
                </a:solidFill>
              </a:rPr>
              <a:t>d.   $60,000 underapplied.</a:t>
            </a:r>
            <a:endParaRPr lang="en-US" sz="2800" smtClean="0"/>
          </a:p>
        </p:txBody>
      </p:sp>
      <p:sp>
        <p:nvSpPr>
          <p:cNvPr id="86020" name="Oval 4"/>
          <p:cNvSpPr>
            <a:spLocks noChangeArrowheads="1"/>
          </p:cNvSpPr>
          <p:nvPr/>
        </p:nvSpPr>
        <p:spPr bwMode="auto">
          <a:xfrm>
            <a:off x="762000" y="4549775"/>
            <a:ext cx="682625" cy="631825"/>
          </a:xfrm>
          <a:prstGeom prst="ellipse">
            <a:avLst/>
          </a:prstGeom>
          <a:noFill/>
          <a:ln w="508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05" name="Rectangle 6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MCQs Test</a:t>
            </a:r>
            <a:endParaRPr lang="en-US" sz="3600" dirty="0" smtClean="0">
              <a:sym typeface="Wingdings" pitchFamily="2" charset="2"/>
            </a:endParaRP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3657600" y="3886200"/>
            <a:ext cx="5175250" cy="2487613"/>
          </a:xfrm>
          <a:prstGeom prst="rect">
            <a:avLst/>
          </a:prstGeom>
          <a:solidFill>
            <a:srgbClr val="CCECFF"/>
          </a:solidFill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>
                <a:solidFill>
                  <a:schemeClr val="accent2"/>
                </a:solidFill>
                <a:latin typeface="Arial" charset="0"/>
              </a:rPr>
              <a:t>Overhead Applied</a:t>
            </a:r>
            <a:r>
              <a:rPr lang="en-US" sz="2400" b="1">
                <a:solidFill>
                  <a:schemeClr val="accent2"/>
                </a:solidFill>
                <a:latin typeface="Arial" charset="0"/>
              </a:rPr>
              <a:t/>
            </a:r>
            <a:br>
              <a:rPr lang="en-US" sz="2400" b="1">
                <a:solidFill>
                  <a:schemeClr val="accent2"/>
                </a:solidFill>
                <a:latin typeface="Arial" charset="0"/>
              </a:rPr>
            </a:br>
            <a:r>
              <a:rPr lang="en-US" sz="2400" b="1">
                <a:solidFill>
                  <a:schemeClr val="accent2"/>
                </a:solidFill>
                <a:latin typeface="Arial" charset="0"/>
              </a:rPr>
              <a:t>     $4.00 per hour × 290,000 hours</a:t>
            </a:r>
            <a:br>
              <a:rPr lang="en-US" sz="2400" b="1">
                <a:solidFill>
                  <a:schemeClr val="accent2"/>
                </a:solidFill>
                <a:latin typeface="Arial" charset="0"/>
              </a:rPr>
            </a:br>
            <a:r>
              <a:rPr lang="en-US" sz="2400" b="1">
                <a:solidFill>
                  <a:schemeClr val="accent2"/>
                </a:solidFill>
                <a:latin typeface="Arial" charset="0"/>
              </a:rPr>
              <a:t>     =   $1,160,000</a:t>
            </a:r>
          </a:p>
          <a:p>
            <a:pPr>
              <a:spcBef>
                <a:spcPct val="50000"/>
              </a:spcBef>
            </a:pPr>
            <a:r>
              <a:rPr lang="en-US" sz="2400" b="1" u="sng">
                <a:solidFill>
                  <a:schemeClr val="accent2"/>
                </a:solidFill>
                <a:latin typeface="Arial" charset="0"/>
              </a:rPr>
              <a:t>Underapplied Overhead</a:t>
            </a:r>
            <a:r>
              <a:rPr lang="en-US" sz="2400" b="1">
                <a:solidFill>
                  <a:schemeClr val="accent2"/>
                </a:solidFill>
                <a:latin typeface="Arial" charset="0"/>
              </a:rPr>
              <a:t/>
            </a:r>
            <a:br>
              <a:rPr lang="en-US" sz="2400" b="1">
                <a:solidFill>
                  <a:schemeClr val="accent2"/>
                </a:solidFill>
                <a:latin typeface="Arial" charset="0"/>
              </a:rPr>
            </a:br>
            <a:r>
              <a:rPr lang="en-US" sz="2400" b="1">
                <a:solidFill>
                  <a:schemeClr val="accent2"/>
                </a:solidFill>
                <a:latin typeface="Arial" charset="0"/>
              </a:rPr>
              <a:t>     $1,210,000 - $1,160,000</a:t>
            </a:r>
            <a:br>
              <a:rPr lang="en-US" sz="2400" b="1">
                <a:solidFill>
                  <a:schemeClr val="accent2"/>
                </a:solidFill>
                <a:latin typeface="Arial" charset="0"/>
              </a:rPr>
            </a:br>
            <a:r>
              <a:rPr lang="en-US" sz="2400" b="1">
                <a:solidFill>
                  <a:schemeClr val="accent2"/>
                </a:solidFill>
                <a:latin typeface="Arial" charset="0"/>
              </a:rPr>
              <a:t>     =   $50,000</a:t>
            </a:r>
          </a:p>
        </p:txBody>
      </p:sp>
    </p:spTree>
    <p:extLst>
      <p:ext uri="{BB962C8B-B14F-4D97-AF65-F5344CB8AC3E}">
        <p14:creationId xmlns:p14="http://schemas.microsoft.com/office/powerpoint/2010/main" xmlns="" val="426030454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0" grpId="0" animBg="1"/>
      <p:bldP spid="86021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Problem Question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Job-Order Costing Document Flow Summary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Job-Order System Cost Flows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Overhead Application Example</a:t>
            </a:r>
          </a:p>
          <a:p>
            <a:pPr>
              <a:lnSpc>
                <a:spcPct val="90000"/>
              </a:lnSpc>
            </a:pPr>
            <a:r>
              <a:rPr lang="en-US" dirty="0" err="1" smtClean="0"/>
              <a:t>Overapplied</a:t>
            </a:r>
            <a:r>
              <a:rPr lang="en-US" dirty="0" smtClean="0"/>
              <a:t> and </a:t>
            </a:r>
            <a:r>
              <a:rPr lang="en-US" dirty="0" err="1" smtClean="0"/>
              <a:t>Underapplied</a:t>
            </a:r>
            <a:r>
              <a:rPr lang="en-US" dirty="0" smtClean="0"/>
              <a:t> Manufacturing Overhead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MCQs Test Questions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27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667000"/>
            <a:ext cx="8229600" cy="1143000"/>
          </a:xfrm>
        </p:spPr>
        <p:txBody>
          <a:bodyPr/>
          <a:lstStyle/>
          <a:p>
            <a:r>
              <a:rPr lang="en-US" dirty="0" smtClean="0"/>
              <a:t>End of Lecture 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2938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689</Words>
  <Application>Microsoft Office PowerPoint</Application>
  <PresentationFormat>On-screen Show (4:3)</PresentationFormat>
  <Paragraphs>170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Worksheet</vt:lpstr>
      <vt:lpstr>Lecture 12</vt:lpstr>
      <vt:lpstr>Lecture overview</vt:lpstr>
      <vt:lpstr>The Following data pertain to the Hudebia Restaurant Supply company for the year just ended.</vt:lpstr>
      <vt:lpstr>Slide 4</vt:lpstr>
      <vt:lpstr>Slide 5</vt:lpstr>
      <vt:lpstr>Slide 6</vt:lpstr>
      <vt:lpstr>Job-Order Costing Document Flow Summary</vt:lpstr>
      <vt:lpstr>Job-Order Costing Document Flow Summary</vt:lpstr>
      <vt:lpstr>Job-Order Costing Document Flow Summary</vt:lpstr>
      <vt:lpstr>Slide 10</vt:lpstr>
      <vt:lpstr>Slide 11</vt:lpstr>
      <vt:lpstr>Slide 12</vt:lpstr>
      <vt:lpstr>Slide 13</vt:lpstr>
      <vt:lpstr>Slide 14</vt:lpstr>
      <vt:lpstr>Overhead Application Example</vt:lpstr>
      <vt:lpstr>Overhead Application Example</vt:lpstr>
      <vt:lpstr>Overhead Application Example</vt:lpstr>
      <vt:lpstr>Overapplied and Underapplied Manufacturing Overhead</vt:lpstr>
      <vt:lpstr>Overapplied and Underapplied Manufacturing Overhead</vt:lpstr>
      <vt:lpstr>MCQs Test</vt:lpstr>
      <vt:lpstr>MCQs Test</vt:lpstr>
      <vt:lpstr>MCQs Test</vt:lpstr>
      <vt:lpstr>MCQs Test</vt:lpstr>
      <vt:lpstr>Overapplied and Underapplied Manufacturing Overhead - Summary</vt:lpstr>
      <vt:lpstr>MCQs Test</vt:lpstr>
      <vt:lpstr>MCQs Test</vt:lpstr>
      <vt:lpstr>Lecture overview</vt:lpstr>
      <vt:lpstr>End of Lecture 12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10</dc:title>
  <dc:creator>MyUserName</dc:creator>
  <cp:lastModifiedBy>NTS</cp:lastModifiedBy>
  <cp:revision>27</cp:revision>
  <dcterms:created xsi:type="dcterms:W3CDTF">2012-10-23T07:09:08Z</dcterms:created>
  <dcterms:modified xsi:type="dcterms:W3CDTF">2012-11-08T06:36:36Z</dcterms:modified>
</cp:coreProperties>
</file>