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3"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8" r:id="rId21"/>
    <p:sldId id="279" r:id="rId22"/>
    <p:sldId id="280" r:id="rId23"/>
    <p:sldId id="281" r:id="rId24"/>
    <p:sldId id="284" r:id="rId25"/>
    <p:sldId id="285" r:id="rId26"/>
    <p:sldId id="286"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A2CDFC-87C1-48A9-BB36-80B1D7AA2D4A}" type="datetimeFigureOut">
              <a:rPr lang="en-US" smtClean="0"/>
              <a:pPr/>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619527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A2CDFC-87C1-48A9-BB36-80B1D7AA2D4A}" type="datetimeFigureOut">
              <a:rPr lang="en-US" smtClean="0"/>
              <a:pPr/>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992698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A2CDFC-87C1-48A9-BB36-80B1D7AA2D4A}" type="datetimeFigureOut">
              <a:rPr lang="en-US" smtClean="0"/>
              <a:pPr/>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3995290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A2CDFC-87C1-48A9-BB36-80B1D7AA2D4A}" type="datetimeFigureOut">
              <a:rPr lang="en-US" smtClean="0"/>
              <a:pPr/>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692728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A2CDFC-87C1-48A9-BB36-80B1D7AA2D4A}" type="datetimeFigureOut">
              <a:rPr lang="en-US" smtClean="0"/>
              <a:pPr/>
              <a:t>11/6/2012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3682921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A2CDFC-87C1-48A9-BB36-80B1D7AA2D4A}" type="datetimeFigureOut">
              <a:rPr lang="en-US" smtClean="0"/>
              <a:pPr/>
              <a:t>11/6/2012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372308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A2CDFC-87C1-48A9-BB36-80B1D7AA2D4A}" type="datetimeFigureOut">
              <a:rPr lang="en-US" smtClean="0"/>
              <a:pPr/>
              <a:t>11/6/2012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1289792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A2CDFC-87C1-48A9-BB36-80B1D7AA2D4A}" type="datetimeFigureOut">
              <a:rPr lang="en-US" smtClean="0"/>
              <a:pPr/>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2645749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A2CDFC-87C1-48A9-BB36-80B1D7AA2D4A}" type="datetimeFigureOut">
              <a:rPr lang="en-US" smtClean="0"/>
              <a:pPr/>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2828314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A2CDFC-87C1-48A9-BB36-80B1D7AA2D4A}" type="datetimeFigureOut">
              <a:rPr lang="en-US" smtClean="0"/>
              <a:pPr/>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505856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A2CDFC-87C1-48A9-BB36-80B1D7AA2D4A}" type="datetimeFigureOut">
              <a:rPr lang="en-US" smtClean="0"/>
              <a:pPr/>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2112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001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762000" y="1600200"/>
            <a:ext cx="3924300" cy="4800600"/>
          </a:xfrm>
        </p:spPr>
        <p:txBody>
          <a:bodyPr/>
          <a:lstStyle/>
          <a:p>
            <a:pPr lvl="0"/>
            <a:endParaRPr lang="en-US" noProof="0" smtClean="0"/>
          </a:p>
        </p:txBody>
      </p:sp>
      <p:sp>
        <p:nvSpPr>
          <p:cNvPr id="4" name="Text Placeholder 3"/>
          <p:cNvSpPr>
            <a:spLocks noGrp="1"/>
          </p:cNvSpPr>
          <p:nvPr>
            <p:ph type="body" sz="half" idx="2"/>
          </p:nvPr>
        </p:nvSpPr>
        <p:spPr>
          <a:xfrm>
            <a:off x="4838700" y="1600200"/>
            <a:ext cx="3924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110623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A2CDFC-87C1-48A9-BB36-80B1D7AA2D4A}" type="datetimeFigureOut">
              <a:rPr lang="en-US" smtClean="0"/>
              <a:pPr/>
              <a:t>11/6/2012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CDD180-081C-4695-9295-FE881209501C}" type="slidenum">
              <a:rPr lang="en-US" smtClean="0"/>
              <a:pPr/>
              <a:t>‹#›</a:t>
            </a:fld>
            <a:endParaRPr lang="en-US"/>
          </a:p>
        </p:txBody>
      </p:sp>
    </p:spTree>
    <p:extLst>
      <p:ext uri="{BB962C8B-B14F-4D97-AF65-F5344CB8AC3E}">
        <p14:creationId xmlns:p14="http://schemas.microsoft.com/office/powerpoint/2010/main" xmlns="" val="2346261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6.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33400" y="2514600"/>
            <a:ext cx="8229600" cy="1143000"/>
          </a:xfrm>
        </p:spPr>
        <p:txBody>
          <a:bodyPr/>
          <a:lstStyle/>
          <a:p>
            <a:r>
              <a:rPr lang="en-US" sz="6600" dirty="0" smtClean="0"/>
              <a:t> Lecture 11</a:t>
            </a:r>
          </a:p>
        </p:txBody>
      </p:sp>
    </p:spTree>
    <p:extLst>
      <p:ext uri="{BB962C8B-B14F-4D97-AF65-F5344CB8AC3E}">
        <p14:creationId xmlns:p14="http://schemas.microsoft.com/office/powerpoint/2010/main" xmlns="" val="274968462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Lecture 10</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Types of Costing Systems Used to Determine Product </a:t>
            </a:r>
            <a:r>
              <a:rPr lang="en-US" dirty="0" smtClean="0">
                <a:latin typeface="Times New Roman" pitchFamily="18" charset="0"/>
                <a:cs typeface="Times New Roman" pitchFamily="18" charset="0"/>
              </a:rPr>
              <a:t>Costs</a:t>
            </a:r>
          </a:p>
          <a:p>
            <a:pPr lvl="1"/>
            <a:r>
              <a:rPr lang="en-US" dirty="0">
                <a:latin typeface="Times New Roman" pitchFamily="18" charset="0"/>
                <a:cs typeface="Times New Roman" pitchFamily="18" charset="0"/>
              </a:rPr>
              <a:t>Job-Order </a:t>
            </a:r>
            <a:r>
              <a:rPr lang="en-US" dirty="0" smtClean="0">
                <a:latin typeface="Times New Roman" pitchFamily="18" charset="0"/>
                <a:cs typeface="Times New Roman" pitchFamily="18" charset="0"/>
              </a:rPr>
              <a:t>Costing</a:t>
            </a:r>
          </a:p>
          <a:p>
            <a:pPr lvl="1"/>
            <a:r>
              <a:rPr lang="en-US" dirty="0" smtClean="0">
                <a:latin typeface="Times New Roman" pitchFamily="18" charset="0"/>
                <a:cs typeface="Times New Roman" pitchFamily="18" charset="0"/>
              </a:rPr>
              <a:t>Process Costing</a:t>
            </a:r>
          </a:p>
          <a:p>
            <a:r>
              <a:rPr lang="en-US" dirty="0">
                <a:latin typeface="Times New Roman" pitchFamily="18" charset="0"/>
                <a:cs typeface="Times New Roman" pitchFamily="18" charset="0"/>
              </a:rPr>
              <a:t>Sequence of Events in a Job-Order Costing </a:t>
            </a:r>
            <a:r>
              <a:rPr lang="en-US" dirty="0" smtClean="0">
                <a:latin typeface="Times New Roman" pitchFamily="18" charset="0"/>
                <a:cs typeface="Times New Roman" pitchFamily="18" charset="0"/>
              </a:rPr>
              <a:t>System</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411450057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72" name="Group 12"/>
          <p:cNvGrpSpPr>
            <a:grpSpLocks/>
          </p:cNvGrpSpPr>
          <p:nvPr/>
        </p:nvGrpSpPr>
        <p:grpSpPr bwMode="auto">
          <a:xfrm>
            <a:off x="1266825" y="3581400"/>
            <a:ext cx="6985000" cy="1574800"/>
            <a:chOff x="798" y="2216"/>
            <a:chExt cx="4400" cy="992"/>
          </a:xfrm>
        </p:grpSpPr>
        <p:sp>
          <p:nvSpPr>
            <p:cNvPr id="28680" name="Rectangle 3"/>
            <p:cNvSpPr>
              <a:spLocks noChangeArrowheads="1"/>
            </p:cNvSpPr>
            <p:nvPr/>
          </p:nvSpPr>
          <p:spPr bwMode="auto">
            <a:xfrm>
              <a:off x="798" y="2216"/>
              <a:ext cx="4400" cy="992"/>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681" name="Rectangle 4"/>
            <p:cNvSpPr>
              <a:spLocks noChangeArrowheads="1"/>
            </p:cNvSpPr>
            <p:nvPr/>
          </p:nvSpPr>
          <p:spPr bwMode="auto">
            <a:xfrm>
              <a:off x="2060" y="2284"/>
              <a:ext cx="3028" cy="42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lnSpc>
                  <a:spcPct val="90000"/>
                </a:lnSpc>
              </a:pPr>
              <a:r>
                <a:rPr lang="en-US" sz="2100" b="1">
                  <a:solidFill>
                    <a:schemeClr val="accent2"/>
                  </a:solidFill>
                  <a:latin typeface="Arial" charset="0"/>
                </a:rPr>
                <a:t>Estimated total manufacturing</a:t>
              </a:r>
              <a:br>
                <a:rPr lang="en-US" sz="2100" b="1">
                  <a:solidFill>
                    <a:schemeClr val="accent2"/>
                  </a:solidFill>
                  <a:latin typeface="Arial" charset="0"/>
                </a:rPr>
              </a:br>
              <a:r>
                <a:rPr lang="en-US" sz="2100" b="1">
                  <a:solidFill>
                    <a:schemeClr val="accent2"/>
                  </a:solidFill>
                  <a:latin typeface="Arial" charset="0"/>
                </a:rPr>
                <a:t>overhead cost for the coming period</a:t>
              </a:r>
            </a:p>
          </p:txBody>
        </p:sp>
        <p:sp>
          <p:nvSpPr>
            <p:cNvPr id="28682" name="Rectangle 5"/>
            <p:cNvSpPr>
              <a:spLocks noChangeArrowheads="1"/>
            </p:cNvSpPr>
            <p:nvPr/>
          </p:nvSpPr>
          <p:spPr bwMode="auto">
            <a:xfrm>
              <a:off x="2025" y="2727"/>
              <a:ext cx="3104" cy="42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lnSpc>
                  <a:spcPct val="90000"/>
                </a:lnSpc>
              </a:pPr>
              <a:r>
                <a:rPr lang="en-US" sz="2100" b="1">
                  <a:solidFill>
                    <a:schemeClr val="accent2"/>
                  </a:solidFill>
                  <a:latin typeface="Arial" charset="0"/>
                </a:rPr>
                <a:t>Estimated total units in the</a:t>
              </a:r>
              <a:br>
                <a:rPr lang="en-US" sz="2100" b="1">
                  <a:solidFill>
                    <a:schemeClr val="accent2"/>
                  </a:solidFill>
                  <a:latin typeface="Arial" charset="0"/>
                </a:rPr>
              </a:br>
              <a:r>
                <a:rPr lang="en-US" sz="2100" b="1">
                  <a:solidFill>
                    <a:schemeClr val="accent2"/>
                  </a:solidFill>
                  <a:latin typeface="Arial" charset="0"/>
                </a:rPr>
                <a:t>allocation base for the coming period</a:t>
              </a:r>
            </a:p>
          </p:txBody>
        </p:sp>
        <p:sp>
          <p:nvSpPr>
            <p:cNvPr id="28683" name="Rectangle 6"/>
            <p:cNvSpPr>
              <a:spLocks noChangeArrowheads="1"/>
            </p:cNvSpPr>
            <p:nvPr/>
          </p:nvSpPr>
          <p:spPr bwMode="auto">
            <a:xfrm>
              <a:off x="1031" y="2545"/>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chemeClr val="accent2"/>
                  </a:solidFill>
                  <a:latin typeface="Arial" charset="0"/>
                </a:rPr>
                <a:t>POHR  =</a:t>
              </a:r>
            </a:p>
          </p:txBody>
        </p:sp>
        <p:sp>
          <p:nvSpPr>
            <p:cNvPr id="28684" name="Line 7"/>
            <p:cNvSpPr>
              <a:spLocks noChangeShapeType="1"/>
            </p:cNvSpPr>
            <p:nvPr/>
          </p:nvSpPr>
          <p:spPr bwMode="auto">
            <a:xfrm>
              <a:off x="2094" y="2688"/>
              <a:ext cx="2960" cy="0"/>
            </a:xfrm>
            <a:prstGeom prst="line">
              <a:avLst/>
            </a:prstGeom>
            <a:noFill/>
            <a:ln w="254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8675" name="Rectangle 8"/>
          <p:cNvSpPr>
            <a:spLocks noGrp="1" noChangeArrowheads="1"/>
          </p:cNvSpPr>
          <p:nvPr>
            <p:ph type="body" idx="1"/>
          </p:nvPr>
        </p:nvSpPr>
        <p:spPr>
          <a:xfrm>
            <a:off x="609600" y="1689100"/>
            <a:ext cx="8229600" cy="18669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b="1" smtClean="0"/>
              <a:t>   </a:t>
            </a:r>
            <a:r>
              <a:rPr lang="en-US" b="1" smtClean="0">
                <a:solidFill>
                  <a:schemeClr val="accent2"/>
                </a:solidFill>
              </a:rPr>
              <a:t>The predetermined overhead rate (POHR) used to apply overhead to jobs is determined before the period begins.</a:t>
            </a:r>
            <a:endParaRPr lang="en-US" b="1" smtClean="0"/>
          </a:p>
        </p:txBody>
      </p:sp>
      <p:sp>
        <p:nvSpPr>
          <p:cNvPr id="28676" name="Rectangle 9"/>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smtClean="0"/>
              <a:t>Application of Manufacturing Overhead</a:t>
            </a:r>
          </a:p>
        </p:txBody>
      </p:sp>
      <p:grpSp>
        <p:nvGrpSpPr>
          <p:cNvPr id="40976" name="Group 16"/>
          <p:cNvGrpSpPr>
            <a:grpSpLocks/>
          </p:cNvGrpSpPr>
          <p:nvPr/>
        </p:nvGrpSpPr>
        <p:grpSpPr bwMode="auto">
          <a:xfrm>
            <a:off x="685800" y="5029200"/>
            <a:ext cx="5638800" cy="1219200"/>
            <a:chOff x="432" y="3168"/>
            <a:chExt cx="3552" cy="768"/>
          </a:xfrm>
        </p:grpSpPr>
        <p:sp>
          <p:nvSpPr>
            <p:cNvPr id="28678" name="Freeform 14"/>
            <p:cNvSpPr>
              <a:spLocks/>
            </p:cNvSpPr>
            <p:nvPr/>
          </p:nvSpPr>
          <p:spPr bwMode="auto">
            <a:xfrm>
              <a:off x="3024" y="3168"/>
              <a:ext cx="960" cy="720"/>
            </a:xfrm>
            <a:custGeom>
              <a:avLst/>
              <a:gdLst>
                <a:gd name="T0" fmla="*/ 4 w 14694"/>
                <a:gd name="T1" fmla="*/ 1 h 10469"/>
                <a:gd name="T2" fmla="*/ 4 w 14694"/>
                <a:gd name="T3" fmla="*/ 1 h 10469"/>
                <a:gd name="T4" fmla="*/ 4 w 14694"/>
                <a:gd name="T5" fmla="*/ 1 h 10469"/>
                <a:gd name="T6" fmla="*/ 3 w 14694"/>
                <a:gd name="T7" fmla="*/ 1 h 10469"/>
                <a:gd name="T8" fmla="*/ 3 w 14694"/>
                <a:gd name="T9" fmla="*/ 2 h 10469"/>
                <a:gd name="T10" fmla="*/ 3 w 14694"/>
                <a:gd name="T11" fmla="*/ 2 h 10469"/>
                <a:gd name="T12" fmla="*/ 3 w 14694"/>
                <a:gd name="T13" fmla="*/ 2 h 10469"/>
                <a:gd name="T14" fmla="*/ 3 w 14694"/>
                <a:gd name="T15" fmla="*/ 2 h 10469"/>
                <a:gd name="T16" fmla="*/ 3 w 14694"/>
                <a:gd name="T17" fmla="*/ 2 h 10469"/>
                <a:gd name="T18" fmla="*/ 2 w 14694"/>
                <a:gd name="T19" fmla="*/ 3 h 10469"/>
                <a:gd name="T20" fmla="*/ 2 w 14694"/>
                <a:gd name="T21" fmla="*/ 3 h 10469"/>
                <a:gd name="T22" fmla="*/ 2 w 14694"/>
                <a:gd name="T23" fmla="*/ 3 h 10469"/>
                <a:gd name="T24" fmla="*/ 2 w 14694"/>
                <a:gd name="T25" fmla="*/ 3 h 10469"/>
                <a:gd name="T26" fmla="*/ 1 w 14694"/>
                <a:gd name="T27" fmla="*/ 3 h 10469"/>
                <a:gd name="T28" fmla="*/ 1 w 14694"/>
                <a:gd name="T29" fmla="*/ 3 h 10469"/>
                <a:gd name="T30" fmla="*/ 1 w 14694"/>
                <a:gd name="T31" fmla="*/ 3 h 10469"/>
                <a:gd name="T32" fmla="*/ 0 w 14694"/>
                <a:gd name="T33" fmla="*/ 3 h 10469"/>
                <a:gd name="T34" fmla="*/ 0 w 14694"/>
                <a:gd name="T35" fmla="*/ 3 h 10469"/>
                <a:gd name="T36" fmla="*/ 0 w 14694"/>
                <a:gd name="T37" fmla="*/ 3 h 10469"/>
                <a:gd name="T38" fmla="*/ 0 w 14694"/>
                <a:gd name="T39" fmla="*/ 3 h 10469"/>
                <a:gd name="T40" fmla="*/ 1 w 14694"/>
                <a:gd name="T41" fmla="*/ 3 h 10469"/>
                <a:gd name="T42" fmla="*/ 1 w 14694"/>
                <a:gd name="T43" fmla="*/ 3 h 10469"/>
                <a:gd name="T44" fmla="*/ 1 w 14694"/>
                <a:gd name="T45" fmla="*/ 3 h 10469"/>
                <a:gd name="T46" fmla="*/ 1 w 14694"/>
                <a:gd name="T47" fmla="*/ 3 h 10469"/>
                <a:gd name="T48" fmla="*/ 2 w 14694"/>
                <a:gd name="T49" fmla="*/ 3 h 10469"/>
                <a:gd name="T50" fmla="*/ 2 w 14694"/>
                <a:gd name="T51" fmla="*/ 3 h 10469"/>
                <a:gd name="T52" fmla="*/ 2 w 14694"/>
                <a:gd name="T53" fmla="*/ 2 h 10469"/>
                <a:gd name="T54" fmla="*/ 2 w 14694"/>
                <a:gd name="T55" fmla="*/ 2 h 10469"/>
                <a:gd name="T56" fmla="*/ 2 w 14694"/>
                <a:gd name="T57" fmla="*/ 2 h 10469"/>
                <a:gd name="T58" fmla="*/ 2 w 14694"/>
                <a:gd name="T59" fmla="*/ 2 h 10469"/>
                <a:gd name="T60" fmla="*/ 3 w 14694"/>
                <a:gd name="T61" fmla="*/ 1 h 10469"/>
                <a:gd name="T62" fmla="*/ 3 w 14694"/>
                <a:gd name="T63" fmla="*/ 1 h 10469"/>
                <a:gd name="T64" fmla="*/ 3 w 14694"/>
                <a:gd name="T65" fmla="*/ 1 h 10469"/>
                <a:gd name="T66" fmla="*/ 2 w 14694"/>
                <a:gd name="T67" fmla="*/ 1 h 10469"/>
                <a:gd name="T68" fmla="*/ 3 w 14694"/>
                <a:gd name="T69" fmla="*/ 0 h 10469"/>
                <a:gd name="T70" fmla="*/ 4 w 14694"/>
                <a:gd name="T71" fmla="*/ 1 h 10469"/>
                <a:gd name="T72" fmla="*/ 4 w 14694"/>
                <a:gd name="T73" fmla="*/ 1 h 1046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694" h="10469">
                  <a:moveTo>
                    <a:pt x="13047" y="2175"/>
                  </a:moveTo>
                  <a:lnTo>
                    <a:pt x="12939" y="2638"/>
                  </a:lnTo>
                  <a:lnTo>
                    <a:pt x="12778" y="3371"/>
                  </a:lnTo>
                  <a:lnTo>
                    <a:pt x="12499" y="4117"/>
                  </a:lnTo>
                  <a:lnTo>
                    <a:pt x="12134" y="4849"/>
                  </a:lnTo>
                  <a:lnTo>
                    <a:pt x="11671" y="5534"/>
                  </a:lnTo>
                  <a:lnTo>
                    <a:pt x="11096" y="6193"/>
                  </a:lnTo>
                  <a:lnTo>
                    <a:pt x="10487" y="6841"/>
                  </a:lnTo>
                  <a:lnTo>
                    <a:pt x="9720" y="7452"/>
                  </a:lnTo>
                  <a:lnTo>
                    <a:pt x="8903" y="8003"/>
                  </a:lnTo>
                  <a:lnTo>
                    <a:pt x="8011" y="8503"/>
                  </a:lnTo>
                  <a:lnTo>
                    <a:pt x="7074" y="8941"/>
                  </a:lnTo>
                  <a:lnTo>
                    <a:pt x="6073" y="9358"/>
                  </a:lnTo>
                  <a:lnTo>
                    <a:pt x="5001" y="9712"/>
                  </a:lnTo>
                  <a:lnTo>
                    <a:pt x="3904" y="9981"/>
                  </a:lnTo>
                  <a:lnTo>
                    <a:pt x="2757" y="10202"/>
                  </a:lnTo>
                  <a:lnTo>
                    <a:pt x="1598" y="10360"/>
                  </a:lnTo>
                  <a:lnTo>
                    <a:pt x="392" y="10469"/>
                  </a:lnTo>
                  <a:lnTo>
                    <a:pt x="0" y="10469"/>
                  </a:lnTo>
                  <a:lnTo>
                    <a:pt x="1537" y="10275"/>
                  </a:lnTo>
                  <a:lnTo>
                    <a:pt x="2537" y="10055"/>
                  </a:lnTo>
                  <a:lnTo>
                    <a:pt x="3512" y="9736"/>
                  </a:lnTo>
                  <a:lnTo>
                    <a:pt x="4416" y="9322"/>
                  </a:lnTo>
                  <a:lnTo>
                    <a:pt x="5270" y="8869"/>
                  </a:lnTo>
                  <a:lnTo>
                    <a:pt x="6110" y="8320"/>
                  </a:lnTo>
                  <a:lnTo>
                    <a:pt x="6854" y="7721"/>
                  </a:lnTo>
                  <a:lnTo>
                    <a:pt x="7513" y="7050"/>
                  </a:lnTo>
                  <a:lnTo>
                    <a:pt x="8073" y="6315"/>
                  </a:lnTo>
                  <a:lnTo>
                    <a:pt x="8598" y="5534"/>
                  </a:lnTo>
                  <a:lnTo>
                    <a:pt x="8987" y="4726"/>
                  </a:lnTo>
                  <a:lnTo>
                    <a:pt x="9280" y="3884"/>
                  </a:lnTo>
                  <a:lnTo>
                    <a:pt x="9475" y="3053"/>
                  </a:lnTo>
                  <a:lnTo>
                    <a:pt x="9586" y="2175"/>
                  </a:lnTo>
                  <a:lnTo>
                    <a:pt x="7903" y="2150"/>
                  </a:lnTo>
                  <a:lnTo>
                    <a:pt x="11293" y="0"/>
                  </a:lnTo>
                  <a:lnTo>
                    <a:pt x="14694" y="2150"/>
                  </a:lnTo>
                  <a:lnTo>
                    <a:pt x="13047" y="2175"/>
                  </a:lnTo>
                  <a:close/>
                </a:path>
              </a:pathLst>
            </a:custGeom>
            <a:solidFill>
              <a:srgbClr val="FF0000"/>
            </a:solidFill>
            <a:ln w="0">
              <a:solidFill>
                <a:srgbClr val="000000"/>
              </a:solidFill>
              <a:prstDash val="solid"/>
              <a:round/>
              <a:headEnd/>
              <a:tailEnd/>
            </a:ln>
          </p:spPr>
          <p:txBody>
            <a:bodyPr/>
            <a:lstStyle/>
            <a:p>
              <a:endParaRPr lang="en-US"/>
            </a:p>
          </p:txBody>
        </p:sp>
        <p:sp>
          <p:nvSpPr>
            <p:cNvPr id="28679" name="Rectangle 15"/>
            <p:cNvSpPr>
              <a:spLocks noChangeArrowheads="1"/>
            </p:cNvSpPr>
            <p:nvPr/>
          </p:nvSpPr>
          <p:spPr bwMode="auto">
            <a:xfrm>
              <a:off x="432" y="3422"/>
              <a:ext cx="3098" cy="514"/>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300" b="1">
                  <a:solidFill>
                    <a:schemeClr val="accent2"/>
                  </a:solidFill>
                  <a:latin typeface="Arial" charset="0"/>
                </a:rPr>
                <a:t>Ideally, the allocation base is a cost driver that causes overhead.</a:t>
              </a:r>
            </a:p>
          </p:txBody>
        </p:sp>
      </p:grpSp>
    </p:spTree>
    <p:extLst>
      <p:ext uri="{BB962C8B-B14F-4D97-AF65-F5344CB8AC3E}">
        <p14:creationId xmlns:p14="http://schemas.microsoft.com/office/powerpoint/2010/main" xmlns="" val="429059504"/>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0972"/>
                                        </p:tgtEl>
                                        <p:attrNameLst>
                                          <p:attrName>style.visibility</p:attrName>
                                        </p:attrNameLst>
                                      </p:cBhvr>
                                      <p:to>
                                        <p:strVal val="visible"/>
                                      </p:to>
                                    </p:set>
                                    <p:animEffect transition="in" filter="wipe(up)">
                                      <p:cBhvr>
                                        <p:cTn id="7" dur="500"/>
                                        <p:tgtEl>
                                          <p:spTgt spid="409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40976"/>
                                        </p:tgtEl>
                                        <p:attrNameLst>
                                          <p:attrName>style.visibility</p:attrName>
                                        </p:attrNameLst>
                                      </p:cBhvr>
                                      <p:to>
                                        <p:strVal val="visible"/>
                                      </p:to>
                                    </p:set>
                                    <p:animEffect transition="in" filter="wipe(down)">
                                      <p:cBhvr>
                                        <p:cTn id="12" dur="500"/>
                                        <p:tgtEl>
                                          <p:spTgt spid="409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smtClean="0"/>
              <a:t>Application of Manufacturing Overhead</a:t>
            </a:r>
          </a:p>
        </p:txBody>
      </p:sp>
      <p:grpSp>
        <p:nvGrpSpPr>
          <p:cNvPr id="44055" name="Group 23"/>
          <p:cNvGrpSpPr>
            <a:grpSpLocks/>
          </p:cNvGrpSpPr>
          <p:nvPr/>
        </p:nvGrpSpPr>
        <p:grpSpPr bwMode="auto">
          <a:xfrm>
            <a:off x="711200" y="3878263"/>
            <a:ext cx="7975600" cy="584200"/>
            <a:chOff x="368" y="2731"/>
            <a:chExt cx="5024" cy="368"/>
          </a:xfrm>
        </p:grpSpPr>
        <p:sp>
          <p:nvSpPr>
            <p:cNvPr id="29706" name="Rectangle 3"/>
            <p:cNvSpPr>
              <a:spLocks noChangeArrowheads="1"/>
            </p:cNvSpPr>
            <p:nvPr/>
          </p:nvSpPr>
          <p:spPr bwMode="auto">
            <a:xfrm>
              <a:off x="368" y="2731"/>
              <a:ext cx="5024" cy="368"/>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solidFill>
                  <a:schemeClr val="accent2"/>
                </a:solidFill>
              </a:endParaRPr>
            </a:p>
          </p:txBody>
        </p:sp>
        <p:sp>
          <p:nvSpPr>
            <p:cNvPr id="29707" name="Rectangle 5"/>
            <p:cNvSpPr>
              <a:spLocks noChangeArrowheads="1"/>
            </p:cNvSpPr>
            <p:nvPr/>
          </p:nvSpPr>
          <p:spPr bwMode="auto">
            <a:xfrm>
              <a:off x="697" y="2772"/>
              <a:ext cx="4366"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chemeClr val="accent2"/>
                  </a:solidFill>
                  <a:latin typeface="Arial" charset="0"/>
                </a:rPr>
                <a:t>Overhead applied  =  POHR   ×   Actual activity </a:t>
              </a:r>
            </a:p>
          </p:txBody>
        </p:sp>
      </p:grpSp>
      <p:grpSp>
        <p:nvGrpSpPr>
          <p:cNvPr id="44126" name="Group 94"/>
          <p:cNvGrpSpPr>
            <a:grpSpLocks/>
          </p:cNvGrpSpPr>
          <p:nvPr/>
        </p:nvGrpSpPr>
        <p:grpSpPr bwMode="auto">
          <a:xfrm>
            <a:off x="838200" y="4419600"/>
            <a:ext cx="6477000" cy="1828800"/>
            <a:chOff x="790" y="2736"/>
            <a:chExt cx="3818" cy="1417"/>
          </a:xfrm>
        </p:grpSpPr>
        <p:sp>
          <p:nvSpPr>
            <p:cNvPr id="29704" name="Freeform 21"/>
            <p:cNvSpPr>
              <a:spLocks/>
            </p:cNvSpPr>
            <p:nvPr/>
          </p:nvSpPr>
          <p:spPr bwMode="auto">
            <a:xfrm>
              <a:off x="3408" y="2736"/>
              <a:ext cx="1200" cy="720"/>
            </a:xfrm>
            <a:custGeom>
              <a:avLst/>
              <a:gdLst>
                <a:gd name="T0" fmla="*/ 7 w 14694"/>
                <a:gd name="T1" fmla="*/ 1 h 10469"/>
                <a:gd name="T2" fmla="*/ 7 w 14694"/>
                <a:gd name="T3" fmla="*/ 1 h 10469"/>
                <a:gd name="T4" fmla="*/ 7 w 14694"/>
                <a:gd name="T5" fmla="*/ 1 h 10469"/>
                <a:gd name="T6" fmla="*/ 7 w 14694"/>
                <a:gd name="T7" fmla="*/ 1 h 10469"/>
                <a:gd name="T8" fmla="*/ 7 w 14694"/>
                <a:gd name="T9" fmla="*/ 2 h 10469"/>
                <a:gd name="T10" fmla="*/ 6 w 14694"/>
                <a:gd name="T11" fmla="*/ 2 h 10469"/>
                <a:gd name="T12" fmla="*/ 6 w 14694"/>
                <a:gd name="T13" fmla="*/ 2 h 10469"/>
                <a:gd name="T14" fmla="*/ 6 w 14694"/>
                <a:gd name="T15" fmla="*/ 2 h 10469"/>
                <a:gd name="T16" fmla="*/ 5 w 14694"/>
                <a:gd name="T17" fmla="*/ 2 h 10469"/>
                <a:gd name="T18" fmla="*/ 5 w 14694"/>
                <a:gd name="T19" fmla="*/ 3 h 10469"/>
                <a:gd name="T20" fmla="*/ 4 w 14694"/>
                <a:gd name="T21" fmla="*/ 3 h 10469"/>
                <a:gd name="T22" fmla="*/ 4 w 14694"/>
                <a:gd name="T23" fmla="*/ 3 h 10469"/>
                <a:gd name="T24" fmla="*/ 3 w 14694"/>
                <a:gd name="T25" fmla="*/ 3 h 10469"/>
                <a:gd name="T26" fmla="*/ 3 w 14694"/>
                <a:gd name="T27" fmla="*/ 3 h 10469"/>
                <a:gd name="T28" fmla="*/ 2 w 14694"/>
                <a:gd name="T29" fmla="*/ 3 h 10469"/>
                <a:gd name="T30" fmla="*/ 1 w 14694"/>
                <a:gd name="T31" fmla="*/ 3 h 10469"/>
                <a:gd name="T32" fmla="*/ 1 w 14694"/>
                <a:gd name="T33" fmla="*/ 3 h 10469"/>
                <a:gd name="T34" fmla="*/ 0 w 14694"/>
                <a:gd name="T35" fmla="*/ 3 h 10469"/>
                <a:gd name="T36" fmla="*/ 0 w 14694"/>
                <a:gd name="T37" fmla="*/ 3 h 10469"/>
                <a:gd name="T38" fmla="*/ 1 w 14694"/>
                <a:gd name="T39" fmla="*/ 3 h 10469"/>
                <a:gd name="T40" fmla="*/ 1 w 14694"/>
                <a:gd name="T41" fmla="*/ 3 h 10469"/>
                <a:gd name="T42" fmla="*/ 2 w 14694"/>
                <a:gd name="T43" fmla="*/ 3 h 10469"/>
                <a:gd name="T44" fmla="*/ 2 w 14694"/>
                <a:gd name="T45" fmla="*/ 3 h 10469"/>
                <a:gd name="T46" fmla="*/ 3 w 14694"/>
                <a:gd name="T47" fmla="*/ 3 h 10469"/>
                <a:gd name="T48" fmla="*/ 3 w 14694"/>
                <a:gd name="T49" fmla="*/ 3 h 10469"/>
                <a:gd name="T50" fmla="*/ 4 w 14694"/>
                <a:gd name="T51" fmla="*/ 3 h 10469"/>
                <a:gd name="T52" fmla="*/ 4 w 14694"/>
                <a:gd name="T53" fmla="*/ 2 h 10469"/>
                <a:gd name="T54" fmla="*/ 4 w 14694"/>
                <a:gd name="T55" fmla="*/ 2 h 10469"/>
                <a:gd name="T56" fmla="*/ 5 w 14694"/>
                <a:gd name="T57" fmla="*/ 2 h 10469"/>
                <a:gd name="T58" fmla="*/ 5 w 14694"/>
                <a:gd name="T59" fmla="*/ 2 h 10469"/>
                <a:gd name="T60" fmla="*/ 5 w 14694"/>
                <a:gd name="T61" fmla="*/ 1 h 10469"/>
                <a:gd name="T62" fmla="*/ 5 w 14694"/>
                <a:gd name="T63" fmla="*/ 1 h 10469"/>
                <a:gd name="T64" fmla="*/ 5 w 14694"/>
                <a:gd name="T65" fmla="*/ 1 h 10469"/>
                <a:gd name="T66" fmla="*/ 4 w 14694"/>
                <a:gd name="T67" fmla="*/ 1 h 10469"/>
                <a:gd name="T68" fmla="*/ 6 w 14694"/>
                <a:gd name="T69" fmla="*/ 0 h 10469"/>
                <a:gd name="T70" fmla="*/ 8 w 14694"/>
                <a:gd name="T71" fmla="*/ 1 h 10469"/>
                <a:gd name="T72" fmla="*/ 7 w 14694"/>
                <a:gd name="T73" fmla="*/ 1 h 1046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694" h="10469">
                  <a:moveTo>
                    <a:pt x="13047" y="2175"/>
                  </a:moveTo>
                  <a:lnTo>
                    <a:pt x="12939" y="2638"/>
                  </a:lnTo>
                  <a:lnTo>
                    <a:pt x="12778" y="3371"/>
                  </a:lnTo>
                  <a:lnTo>
                    <a:pt x="12499" y="4117"/>
                  </a:lnTo>
                  <a:lnTo>
                    <a:pt x="12134" y="4849"/>
                  </a:lnTo>
                  <a:lnTo>
                    <a:pt x="11671" y="5534"/>
                  </a:lnTo>
                  <a:lnTo>
                    <a:pt x="11096" y="6193"/>
                  </a:lnTo>
                  <a:lnTo>
                    <a:pt x="10487" y="6841"/>
                  </a:lnTo>
                  <a:lnTo>
                    <a:pt x="9720" y="7452"/>
                  </a:lnTo>
                  <a:lnTo>
                    <a:pt x="8903" y="8003"/>
                  </a:lnTo>
                  <a:lnTo>
                    <a:pt x="8011" y="8503"/>
                  </a:lnTo>
                  <a:lnTo>
                    <a:pt x="7074" y="8941"/>
                  </a:lnTo>
                  <a:lnTo>
                    <a:pt x="6073" y="9358"/>
                  </a:lnTo>
                  <a:lnTo>
                    <a:pt x="5001" y="9712"/>
                  </a:lnTo>
                  <a:lnTo>
                    <a:pt x="3904" y="9981"/>
                  </a:lnTo>
                  <a:lnTo>
                    <a:pt x="2757" y="10202"/>
                  </a:lnTo>
                  <a:lnTo>
                    <a:pt x="1598" y="10360"/>
                  </a:lnTo>
                  <a:lnTo>
                    <a:pt x="392" y="10469"/>
                  </a:lnTo>
                  <a:lnTo>
                    <a:pt x="0" y="10469"/>
                  </a:lnTo>
                  <a:lnTo>
                    <a:pt x="1537" y="10275"/>
                  </a:lnTo>
                  <a:lnTo>
                    <a:pt x="2537" y="10055"/>
                  </a:lnTo>
                  <a:lnTo>
                    <a:pt x="3512" y="9736"/>
                  </a:lnTo>
                  <a:lnTo>
                    <a:pt x="4416" y="9322"/>
                  </a:lnTo>
                  <a:lnTo>
                    <a:pt x="5270" y="8869"/>
                  </a:lnTo>
                  <a:lnTo>
                    <a:pt x="6110" y="8320"/>
                  </a:lnTo>
                  <a:lnTo>
                    <a:pt x="6854" y="7721"/>
                  </a:lnTo>
                  <a:lnTo>
                    <a:pt x="7513" y="7050"/>
                  </a:lnTo>
                  <a:lnTo>
                    <a:pt x="8073" y="6315"/>
                  </a:lnTo>
                  <a:lnTo>
                    <a:pt x="8598" y="5534"/>
                  </a:lnTo>
                  <a:lnTo>
                    <a:pt x="8987" y="4726"/>
                  </a:lnTo>
                  <a:lnTo>
                    <a:pt x="9280" y="3884"/>
                  </a:lnTo>
                  <a:lnTo>
                    <a:pt x="9475" y="3053"/>
                  </a:lnTo>
                  <a:lnTo>
                    <a:pt x="9586" y="2175"/>
                  </a:lnTo>
                  <a:lnTo>
                    <a:pt x="7903" y="2150"/>
                  </a:lnTo>
                  <a:lnTo>
                    <a:pt x="11293" y="0"/>
                  </a:lnTo>
                  <a:lnTo>
                    <a:pt x="14694" y="2150"/>
                  </a:lnTo>
                  <a:lnTo>
                    <a:pt x="13047" y="2175"/>
                  </a:lnTo>
                  <a:close/>
                </a:path>
              </a:pathLst>
            </a:custGeom>
            <a:solidFill>
              <a:srgbClr val="FF0000"/>
            </a:solidFill>
            <a:ln w="0">
              <a:solidFill>
                <a:srgbClr val="000000"/>
              </a:solidFill>
              <a:prstDash val="solid"/>
              <a:round/>
              <a:headEnd/>
              <a:tailEnd/>
            </a:ln>
          </p:spPr>
          <p:txBody>
            <a:bodyPr/>
            <a:lstStyle/>
            <a:p>
              <a:endParaRPr lang="en-US"/>
            </a:p>
          </p:txBody>
        </p:sp>
        <p:sp>
          <p:nvSpPr>
            <p:cNvPr id="29705" name="Rectangle 11"/>
            <p:cNvSpPr>
              <a:spLocks noChangeArrowheads="1"/>
            </p:cNvSpPr>
            <p:nvPr/>
          </p:nvSpPr>
          <p:spPr bwMode="auto">
            <a:xfrm>
              <a:off x="790" y="2976"/>
              <a:ext cx="3098" cy="1177"/>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300" b="1">
                  <a:solidFill>
                    <a:srgbClr val="FC0128"/>
                  </a:solidFill>
                  <a:latin typeface="Arial" charset="0"/>
                </a:rPr>
                <a:t>Actual</a:t>
              </a:r>
              <a:r>
                <a:rPr lang="en-US" sz="2300" b="1">
                  <a:solidFill>
                    <a:schemeClr val="bg1"/>
                  </a:solidFill>
                  <a:latin typeface="Arial" charset="0"/>
                </a:rPr>
                <a:t> </a:t>
              </a:r>
              <a:r>
                <a:rPr lang="en-US" sz="2300" b="1">
                  <a:solidFill>
                    <a:schemeClr val="accent2"/>
                  </a:solidFill>
                  <a:latin typeface="Arial" charset="0"/>
                </a:rPr>
                <a:t>amount of the </a:t>
              </a:r>
              <a:r>
                <a:rPr lang="en-US" sz="2300" b="1">
                  <a:solidFill>
                    <a:srgbClr val="FF3300"/>
                  </a:solidFill>
                  <a:latin typeface="Arial" charset="0"/>
                </a:rPr>
                <a:t>allocation base</a:t>
              </a:r>
              <a:r>
                <a:rPr lang="en-US" sz="2300" b="1">
                  <a:solidFill>
                    <a:schemeClr val="accent2"/>
                  </a:solidFill>
                  <a:latin typeface="Arial" charset="0"/>
                </a:rPr>
                <a:t> such as units produced, direct labor hours, or machine hours  incurred during the period.</a:t>
              </a:r>
              <a:endParaRPr lang="en-US" sz="2300" b="1">
                <a:solidFill>
                  <a:schemeClr val="bg1"/>
                </a:solidFill>
                <a:latin typeface="Arial" charset="0"/>
              </a:endParaRPr>
            </a:p>
          </p:txBody>
        </p:sp>
      </p:grpSp>
      <p:grpSp>
        <p:nvGrpSpPr>
          <p:cNvPr id="44125" name="Group 93"/>
          <p:cNvGrpSpPr>
            <a:grpSpLocks/>
          </p:cNvGrpSpPr>
          <p:nvPr/>
        </p:nvGrpSpPr>
        <p:grpSpPr bwMode="auto">
          <a:xfrm>
            <a:off x="838200" y="2438400"/>
            <a:ext cx="4495800" cy="1524000"/>
            <a:chOff x="528" y="1536"/>
            <a:chExt cx="2832" cy="960"/>
          </a:xfrm>
        </p:grpSpPr>
        <p:sp>
          <p:nvSpPr>
            <p:cNvPr id="29702" name="Freeform 22"/>
            <p:cNvSpPr>
              <a:spLocks/>
            </p:cNvSpPr>
            <p:nvPr/>
          </p:nvSpPr>
          <p:spPr bwMode="auto">
            <a:xfrm flipV="1">
              <a:off x="2160" y="1872"/>
              <a:ext cx="1200" cy="624"/>
            </a:xfrm>
            <a:custGeom>
              <a:avLst/>
              <a:gdLst>
                <a:gd name="T0" fmla="*/ 7 w 14694"/>
                <a:gd name="T1" fmla="*/ 0 h 10469"/>
                <a:gd name="T2" fmla="*/ 7 w 14694"/>
                <a:gd name="T3" fmla="*/ 1 h 10469"/>
                <a:gd name="T4" fmla="*/ 7 w 14694"/>
                <a:gd name="T5" fmla="*/ 1 h 10469"/>
                <a:gd name="T6" fmla="*/ 7 w 14694"/>
                <a:gd name="T7" fmla="*/ 1 h 10469"/>
                <a:gd name="T8" fmla="*/ 7 w 14694"/>
                <a:gd name="T9" fmla="*/ 1 h 10469"/>
                <a:gd name="T10" fmla="*/ 6 w 14694"/>
                <a:gd name="T11" fmla="*/ 1 h 10469"/>
                <a:gd name="T12" fmla="*/ 6 w 14694"/>
                <a:gd name="T13" fmla="*/ 1 h 10469"/>
                <a:gd name="T14" fmla="*/ 6 w 14694"/>
                <a:gd name="T15" fmla="*/ 1 h 10469"/>
                <a:gd name="T16" fmla="*/ 5 w 14694"/>
                <a:gd name="T17" fmla="*/ 2 h 10469"/>
                <a:gd name="T18" fmla="*/ 5 w 14694"/>
                <a:gd name="T19" fmla="*/ 2 h 10469"/>
                <a:gd name="T20" fmla="*/ 4 w 14694"/>
                <a:gd name="T21" fmla="*/ 2 h 10469"/>
                <a:gd name="T22" fmla="*/ 4 w 14694"/>
                <a:gd name="T23" fmla="*/ 2 h 10469"/>
                <a:gd name="T24" fmla="*/ 3 w 14694"/>
                <a:gd name="T25" fmla="*/ 2 h 10469"/>
                <a:gd name="T26" fmla="*/ 3 w 14694"/>
                <a:gd name="T27" fmla="*/ 2 h 10469"/>
                <a:gd name="T28" fmla="*/ 2 w 14694"/>
                <a:gd name="T29" fmla="*/ 2 h 10469"/>
                <a:gd name="T30" fmla="*/ 1 w 14694"/>
                <a:gd name="T31" fmla="*/ 2 h 10469"/>
                <a:gd name="T32" fmla="*/ 1 w 14694"/>
                <a:gd name="T33" fmla="*/ 2 h 10469"/>
                <a:gd name="T34" fmla="*/ 0 w 14694"/>
                <a:gd name="T35" fmla="*/ 2 h 10469"/>
                <a:gd name="T36" fmla="*/ 0 w 14694"/>
                <a:gd name="T37" fmla="*/ 2 h 10469"/>
                <a:gd name="T38" fmla="*/ 1 w 14694"/>
                <a:gd name="T39" fmla="*/ 2 h 10469"/>
                <a:gd name="T40" fmla="*/ 1 w 14694"/>
                <a:gd name="T41" fmla="*/ 2 h 10469"/>
                <a:gd name="T42" fmla="*/ 2 w 14694"/>
                <a:gd name="T43" fmla="*/ 2 h 10469"/>
                <a:gd name="T44" fmla="*/ 2 w 14694"/>
                <a:gd name="T45" fmla="*/ 2 h 10469"/>
                <a:gd name="T46" fmla="*/ 3 w 14694"/>
                <a:gd name="T47" fmla="*/ 2 h 10469"/>
                <a:gd name="T48" fmla="*/ 3 w 14694"/>
                <a:gd name="T49" fmla="*/ 2 h 10469"/>
                <a:gd name="T50" fmla="*/ 4 w 14694"/>
                <a:gd name="T51" fmla="*/ 2 h 10469"/>
                <a:gd name="T52" fmla="*/ 4 w 14694"/>
                <a:gd name="T53" fmla="*/ 1 h 10469"/>
                <a:gd name="T54" fmla="*/ 4 w 14694"/>
                <a:gd name="T55" fmla="*/ 1 h 10469"/>
                <a:gd name="T56" fmla="*/ 5 w 14694"/>
                <a:gd name="T57" fmla="*/ 1 h 10469"/>
                <a:gd name="T58" fmla="*/ 5 w 14694"/>
                <a:gd name="T59" fmla="*/ 1 h 10469"/>
                <a:gd name="T60" fmla="*/ 5 w 14694"/>
                <a:gd name="T61" fmla="*/ 1 h 10469"/>
                <a:gd name="T62" fmla="*/ 5 w 14694"/>
                <a:gd name="T63" fmla="*/ 1 h 10469"/>
                <a:gd name="T64" fmla="*/ 5 w 14694"/>
                <a:gd name="T65" fmla="*/ 0 h 10469"/>
                <a:gd name="T66" fmla="*/ 4 w 14694"/>
                <a:gd name="T67" fmla="*/ 0 h 10469"/>
                <a:gd name="T68" fmla="*/ 6 w 14694"/>
                <a:gd name="T69" fmla="*/ 0 h 10469"/>
                <a:gd name="T70" fmla="*/ 8 w 14694"/>
                <a:gd name="T71" fmla="*/ 0 h 10469"/>
                <a:gd name="T72" fmla="*/ 7 w 14694"/>
                <a:gd name="T73" fmla="*/ 0 h 1046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694" h="10469">
                  <a:moveTo>
                    <a:pt x="13047" y="2175"/>
                  </a:moveTo>
                  <a:lnTo>
                    <a:pt x="12939" y="2638"/>
                  </a:lnTo>
                  <a:lnTo>
                    <a:pt x="12778" y="3371"/>
                  </a:lnTo>
                  <a:lnTo>
                    <a:pt x="12499" y="4117"/>
                  </a:lnTo>
                  <a:lnTo>
                    <a:pt x="12134" y="4849"/>
                  </a:lnTo>
                  <a:lnTo>
                    <a:pt x="11671" y="5534"/>
                  </a:lnTo>
                  <a:lnTo>
                    <a:pt x="11096" y="6193"/>
                  </a:lnTo>
                  <a:lnTo>
                    <a:pt x="10487" y="6841"/>
                  </a:lnTo>
                  <a:lnTo>
                    <a:pt x="9720" y="7452"/>
                  </a:lnTo>
                  <a:lnTo>
                    <a:pt x="8903" y="8003"/>
                  </a:lnTo>
                  <a:lnTo>
                    <a:pt x="8011" y="8503"/>
                  </a:lnTo>
                  <a:lnTo>
                    <a:pt x="7074" y="8941"/>
                  </a:lnTo>
                  <a:lnTo>
                    <a:pt x="6073" y="9358"/>
                  </a:lnTo>
                  <a:lnTo>
                    <a:pt x="5001" y="9712"/>
                  </a:lnTo>
                  <a:lnTo>
                    <a:pt x="3904" y="9981"/>
                  </a:lnTo>
                  <a:lnTo>
                    <a:pt x="2757" y="10202"/>
                  </a:lnTo>
                  <a:lnTo>
                    <a:pt x="1598" y="10360"/>
                  </a:lnTo>
                  <a:lnTo>
                    <a:pt x="392" y="10469"/>
                  </a:lnTo>
                  <a:lnTo>
                    <a:pt x="0" y="10469"/>
                  </a:lnTo>
                  <a:lnTo>
                    <a:pt x="1537" y="10275"/>
                  </a:lnTo>
                  <a:lnTo>
                    <a:pt x="2537" y="10055"/>
                  </a:lnTo>
                  <a:lnTo>
                    <a:pt x="3512" y="9736"/>
                  </a:lnTo>
                  <a:lnTo>
                    <a:pt x="4416" y="9322"/>
                  </a:lnTo>
                  <a:lnTo>
                    <a:pt x="5270" y="8869"/>
                  </a:lnTo>
                  <a:lnTo>
                    <a:pt x="6110" y="8320"/>
                  </a:lnTo>
                  <a:lnTo>
                    <a:pt x="6854" y="7721"/>
                  </a:lnTo>
                  <a:lnTo>
                    <a:pt x="7513" y="7050"/>
                  </a:lnTo>
                  <a:lnTo>
                    <a:pt x="8073" y="6315"/>
                  </a:lnTo>
                  <a:lnTo>
                    <a:pt x="8598" y="5534"/>
                  </a:lnTo>
                  <a:lnTo>
                    <a:pt x="8987" y="4726"/>
                  </a:lnTo>
                  <a:lnTo>
                    <a:pt x="9280" y="3884"/>
                  </a:lnTo>
                  <a:lnTo>
                    <a:pt x="9475" y="3053"/>
                  </a:lnTo>
                  <a:lnTo>
                    <a:pt x="9586" y="2175"/>
                  </a:lnTo>
                  <a:lnTo>
                    <a:pt x="7903" y="2150"/>
                  </a:lnTo>
                  <a:lnTo>
                    <a:pt x="11293" y="0"/>
                  </a:lnTo>
                  <a:lnTo>
                    <a:pt x="14694" y="2150"/>
                  </a:lnTo>
                  <a:lnTo>
                    <a:pt x="13047" y="2175"/>
                  </a:lnTo>
                  <a:close/>
                </a:path>
              </a:pathLst>
            </a:custGeom>
            <a:solidFill>
              <a:srgbClr val="FF0000"/>
            </a:solidFill>
            <a:ln w="0">
              <a:solidFill>
                <a:srgbClr val="000000"/>
              </a:solidFill>
              <a:prstDash val="solid"/>
              <a:round/>
              <a:headEnd/>
              <a:tailEnd/>
            </a:ln>
          </p:spPr>
          <p:txBody>
            <a:bodyPr/>
            <a:lstStyle/>
            <a:p>
              <a:endParaRPr lang="en-US"/>
            </a:p>
          </p:txBody>
        </p:sp>
        <p:sp>
          <p:nvSpPr>
            <p:cNvPr id="29703" name="Rectangle 8"/>
            <p:cNvSpPr>
              <a:spLocks noChangeArrowheads="1"/>
            </p:cNvSpPr>
            <p:nvPr/>
          </p:nvSpPr>
          <p:spPr bwMode="auto">
            <a:xfrm>
              <a:off x="528" y="1536"/>
              <a:ext cx="2300" cy="735"/>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300" b="1">
                  <a:solidFill>
                    <a:schemeClr val="accent2"/>
                  </a:solidFill>
                  <a:latin typeface="Arial" charset="0"/>
                </a:rPr>
                <a:t>Based on</a:t>
              </a:r>
              <a:r>
                <a:rPr lang="en-US" sz="2300" b="1">
                  <a:solidFill>
                    <a:schemeClr val="bg1"/>
                  </a:solidFill>
                  <a:latin typeface="Arial" charset="0"/>
                </a:rPr>
                <a:t> </a:t>
              </a:r>
              <a:r>
                <a:rPr lang="en-US" sz="2300" b="1">
                  <a:solidFill>
                    <a:srgbClr val="FC0128"/>
                  </a:solidFill>
                  <a:latin typeface="Arial" charset="0"/>
                </a:rPr>
                <a:t>estimates, </a:t>
              </a:r>
              <a:r>
                <a:rPr lang="en-US" sz="2300" b="1">
                  <a:solidFill>
                    <a:schemeClr val="accent2"/>
                  </a:solidFill>
                  <a:latin typeface="Arial" charset="0"/>
                </a:rPr>
                <a:t>and determined before the period begins.</a:t>
              </a:r>
            </a:p>
          </p:txBody>
        </p:sp>
      </p:grpSp>
    </p:spTree>
    <p:extLst>
      <p:ext uri="{BB962C8B-B14F-4D97-AF65-F5344CB8AC3E}">
        <p14:creationId xmlns:p14="http://schemas.microsoft.com/office/powerpoint/2010/main" xmlns="" val="2116652134"/>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nodeType="afterEffect">
                                  <p:stCondLst>
                                    <p:cond delay="0"/>
                                  </p:stCondLst>
                                  <p:childTnLst>
                                    <p:set>
                                      <p:cBhvr>
                                        <p:cTn id="6" dur="1" fill="hold">
                                          <p:stCondLst>
                                            <p:cond delay="0"/>
                                          </p:stCondLst>
                                        </p:cTn>
                                        <p:tgtEl>
                                          <p:spTgt spid="44055"/>
                                        </p:tgtEl>
                                        <p:attrNameLst>
                                          <p:attrName>style.visibility</p:attrName>
                                        </p:attrNameLst>
                                      </p:cBhvr>
                                      <p:to>
                                        <p:strVal val="visible"/>
                                      </p:to>
                                    </p:set>
                                    <p:animEffect transition="in" filter="blinds(vertical)">
                                      <p:cBhvr>
                                        <p:cTn id="7" dur="500"/>
                                        <p:tgtEl>
                                          <p:spTgt spid="440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4125"/>
                                        </p:tgtEl>
                                        <p:attrNameLst>
                                          <p:attrName>style.visibility</p:attrName>
                                        </p:attrNameLst>
                                      </p:cBhvr>
                                      <p:to>
                                        <p:strVal val="visible"/>
                                      </p:to>
                                    </p:set>
                                    <p:animEffect transition="in" filter="wipe(up)">
                                      <p:cBhvr>
                                        <p:cTn id="12" dur="500"/>
                                        <p:tgtEl>
                                          <p:spTgt spid="441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44126"/>
                                        </p:tgtEl>
                                        <p:attrNameLst>
                                          <p:attrName>style.visibility</p:attrName>
                                        </p:attrNameLst>
                                      </p:cBhvr>
                                      <p:to>
                                        <p:strVal val="visible"/>
                                      </p:to>
                                    </p:set>
                                    <p:animEffect transition="in" filter="wipe(down)">
                                      <p:cBhvr>
                                        <p:cTn id="17" dur="500"/>
                                        <p:tgtEl>
                                          <p:spTgt spid="44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smtClean="0"/>
              <a:t>Application of Manufacturing Overhead</a:t>
            </a:r>
          </a:p>
        </p:txBody>
      </p:sp>
      <p:grpSp>
        <p:nvGrpSpPr>
          <p:cNvPr id="45067" name="Group 11"/>
          <p:cNvGrpSpPr>
            <a:grpSpLocks/>
          </p:cNvGrpSpPr>
          <p:nvPr/>
        </p:nvGrpSpPr>
        <p:grpSpPr bwMode="auto">
          <a:xfrm>
            <a:off x="685800" y="2590800"/>
            <a:ext cx="7975600" cy="1747838"/>
            <a:chOff x="368" y="2731"/>
            <a:chExt cx="5024" cy="1101"/>
          </a:xfrm>
        </p:grpSpPr>
        <p:sp>
          <p:nvSpPr>
            <p:cNvPr id="30732" name="Rectangle 2"/>
            <p:cNvSpPr>
              <a:spLocks noChangeArrowheads="1"/>
            </p:cNvSpPr>
            <p:nvPr/>
          </p:nvSpPr>
          <p:spPr bwMode="auto">
            <a:xfrm>
              <a:off x="368" y="2731"/>
              <a:ext cx="5024" cy="1101"/>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733" name="Rectangle 4"/>
            <p:cNvSpPr>
              <a:spLocks noChangeArrowheads="1"/>
            </p:cNvSpPr>
            <p:nvPr/>
          </p:nvSpPr>
          <p:spPr bwMode="auto">
            <a:xfrm>
              <a:off x="977" y="3124"/>
              <a:ext cx="3805"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FC0128"/>
                  </a:solidFill>
                  <a:latin typeface="Arial" charset="0"/>
                </a:rPr>
                <a:t>Recall the wooden crate example where:</a:t>
              </a:r>
            </a:p>
          </p:txBody>
        </p:sp>
        <p:sp>
          <p:nvSpPr>
            <p:cNvPr id="30734" name="Rectangle 5"/>
            <p:cNvSpPr>
              <a:spLocks noChangeArrowheads="1"/>
            </p:cNvSpPr>
            <p:nvPr/>
          </p:nvSpPr>
          <p:spPr bwMode="auto">
            <a:xfrm>
              <a:off x="457" y="3476"/>
              <a:ext cx="4846"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400" b="1">
                  <a:solidFill>
                    <a:schemeClr val="accent2"/>
                  </a:solidFill>
                  <a:latin typeface="Arial" charset="0"/>
                </a:rPr>
                <a:t>Overhead applied  =  $4 per DLH  ×  8 DLH  =  $32</a:t>
              </a:r>
            </a:p>
          </p:txBody>
        </p:sp>
        <p:sp>
          <p:nvSpPr>
            <p:cNvPr id="30735" name="Rectangle 7"/>
            <p:cNvSpPr>
              <a:spLocks noChangeArrowheads="1"/>
            </p:cNvSpPr>
            <p:nvPr/>
          </p:nvSpPr>
          <p:spPr bwMode="auto">
            <a:xfrm>
              <a:off x="697" y="2772"/>
              <a:ext cx="4366"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chemeClr val="accent2"/>
                  </a:solidFill>
                  <a:latin typeface="Arial" charset="0"/>
                </a:rPr>
                <a:t>Overhead applied  =  POHR   ×   Actual activity</a:t>
              </a:r>
              <a:r>
                <a:rPr lang="en-US" sz="2400" b="1">
                  <a:solidFill>
                    <a:schemeClr val="bg1"/>
                  </a:solidFill>
                  <a:latin typeface="Arial" charset="0"/>
                </a:rPr>
                <a:t> </a:t>
              </a:r>
            </a:p>
          </p:txBody>
        </p:sp>
      </p:grpSp>
    </p:spTree>
    <p:extLst>
      <p:ext uri="{BB962C8B-B14F-4D97-AF65-F5344CB8AC3E}">
        <p14:creationId xmlns:p14="http://schemas.microsoft.com/office/powerpoint/2010/main" xmlns="" val="4132877594"/>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clickEffect">
                                  <p:stCondLst>
                                    <p:cond delay="0"/>
                                  </p:stCondLst>
                                  <p:childTnLst>
                                    <p:set>
                                      <p:cBhvr>
                                        <p:cTn id="6" dur="1" fill="hold">
                                          <p:stCondLst>
                                            <p:cond delay="0"/>
                                          </p:stCondLst>
                                        </p:cTn>
                                        <p:tgtEl>
                                          <p:spTgt spid="45067"/>
                                        </p:tgtEl>
                                        <p:attrNameLst>
                                          <p:attrName>style.visibility</p:attrName>
                                        </p:attrNameLst>
                                      </p:cBhvr>
                                      <p:to>
                                        <p:strVal val="visible"/>
                                      </p:to>
                                    </p:set>
                                    <p:anim calcmode="lin" valueType="num">
                                      <p:cBhvr>
                                        <p:cTn id="7" dur="500" fill="hold"/>
                                        <p:tgtEl>
                                          <p:spTgt spid="45067"/>
                                        </p:tgtEl>
                                        <p:attrNameLst>
                                          <p:attrName>ppt_x</p:attrName>
                                        </p:attrNameLst>
                                      </p:cBhvr>
                                      <p:tavLst>
                                        <p:tav tm="0">
                                          <p:val>
                                            <p:strVal val="#ppt_x"/>
                                          </p:val>
                                        </p:tav>
                                        <p:tav tm="100000">
                                          <p:val>
                                            <p:strVal val="#ppt_x"/>
                                          </p:val>
                                        </p:tav>
                                      </p:tavLst>
                                    </p:anim>
                                    <p:anim calcmode="lin" valueType="num">
                                      <p:cBhvr>
                                        <p:cTn id="8" dur="500" fill="hold"/>
                                        <p:tgtEl>
                                          <p:spTgt spid="45067"/>
                                        </p:tgtEl>
                                        <p:attrNameLst>
                                          <p:attrName>ppt_y</p:attrName>
                                        </p:attrNameLst>
                                      </p:cBhvr>
                                      <p:tavLst>
                                        <p:tav tm="0">
                                          <p:val>
                                            <p:strVal val="#ppt_y-#ppt_h/2"/>
                                          </p:val>
                                        </p:tav>
                                        <p:tav tm="100000">
                                          <p:val>
                                            <p:strVal val="#ppt_y"/>
                                          </p:val>
                                        </p:tav>
                                      </p:tavLst>
                                    </p:anim>
                                    <p:anim calcmode="lin" valueType="num">
                                      <p:cBhvr>
                                        <p:cTn id="9" dur="500" fill="hold"/>
                                        <p:tgtEl>
                                          <p:spTgt spid="45067"/>
                                        </p:tgtEl>
                                        <p:attrNameLst>
                                          <p:attrName>ppt_w</p:attrName>
                                        </p:attrNameLst>
                                      </p:cBhvr>
                                      <p:tavLst>
                                        <p:tav tm="0">
                                          <p:val>
                                            <p:strVal val="#ppt_w"/>
                                          </p:val>
                                        </p:tav>
                                        <p:tav tm="100000">
                                          <p:val>
                                            <p:strVal val="#ppt_w"/>
                                          </p:val>
                                        </p:tav>
                                      </p:tavLst>
                                    </p:anim>
                                    <p:anim calcmode="lin" valueType="num">
                                      <p:cBhvr>
                                        <p:cTn id="10" dur="500" fill="hold"/>
                                        <p:tgtEl>
                                          <p:spTgt spid="4506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smtClean="0"/>
              <a:t>The Need for a Predetermined Manufacturing Overhead Rate</a:t>
            </a:r>
          </a:p>
        </p:txBody>
      </p:sp>
      <p:sp>
        <p:nvSpPr>
          <p:cNvPr id="46083" name="Rectangle 3"/>
          <p:cNvSpPr>
            <a:spLocks noGrp="1" noChangeArrowheads="1"/>
          </p:cNvSpPr>
          <p:nvPr>
            <p:ph type="body" idx="1"/>
          </p:nvPr>
        </p:nvSpPr>
        <p:spPr>
          <a:xfrm>
            <a:off x="0" y="1600200"/>
            <a:ext cx="9144000" cy="48006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lnSpc>
                <a:spcPct val="90000"/>
              </a:lnSpc>
              <a:spcBef>
                <a:spcPct val="45000"/>
              </a:spcBef>
              <a:buFont typeface="Wingdings" pitchFamily="2" charset="2"/>
              <a:buNone/>
              <a:defRPr/>
            </a:pPr>
            <a:r>
              <a:rPr lang="en-US" b="1" dirty="0" smtClean="0"/>
              <a:t>  </a:t>
            </a:r>
            <a:r>
              <a:rPr lang="en-US" b="1" dirty="0" smtClean="0">
                <a:solidFill>
                  <a:schemeClr val="accent2"/>
                </a:solidFill>
              </a:rPr>
              <a:t>Using a predetermined rate makes it</a:t>
            </a:r>
            <a:br>
              <a:rPr lang="en-US" b="1" dirty="0" smtClean="0">
                <a:solidFill>
                  <a:schemeClr val="accent2"/>
                </a:solidFill>
              </a:rPr>
            </a:br>
            <a:r>
              <a:rPr lang="en-US" b="1" dirty="0" smtClean="0">
                <a:solidFill>
                  <a:schemeClr val="accent2"/>
                </a:solidFill>
              </a:rPr>
              <a:t>possible to</a:t>
            </a:r>
            <a:r>
              <a:rPr lang="en-US" b="1" dirty="0" smtClean="0"/>
              <a:t> </a:t>
            </a:r>
            <a:r>
              <a:rPr lang="en-US" b="1" dirty="0" smtClean="0">
                <a:solidFill>
                  <a:srgbClr val="FF3300"/>
                </a:solidFill>
              </a:rPr>
              <a:t>estimate</a:t>
            </a:r>
            <a:r>
              <a:rPr lang="en-US" b="1" dirty="0" smtClean="0"/>
              <a:t> </a:t>
            </a:r>
            <a:r>
              <a:rPr lang="en-US" b="1" dirty="0" smtClean="0">
                <a:solidFill>
                  <a:schemeClr val="accent2"/>
                </a:solidFill>
              </a:rPr>
              <a:t>total job costs sooner.</a:t>
            </a:r>
          </a:p>
          <a:p>
            <a:pPr algn="ctr">
              <a:lnSpc>
                <a:spcPct val="90000"/>
              </a:lnSpc>
              <a:spcBef>
                <a:spcPct val="45000"/>
              </a:spcBef>
              <a:buFont typeface="Wingdings" pitchFamily="2" charset="2"/>
              <a:buNone/>
              <a:defRPr/>
            </a:pPr>
            <a:r>
              <a:rPr lang="en-US" b="1" dirty="0" smtClean="0"/>
              <a:t/>
            </a:r>
            <a:br>
              <a:rPr lang="en-US" b="1" dirty="0" smtClean="0"/>
            </a:br>
            <a:r>
              <a:rPr lang="en-US" b="1" dirty="0" smtClean="0"/>
              <a:t/>
            </a:r>
            <a:br>
              <a:rPr lang="en-US" b="1" dirty="0" smtClean="0"/>
            </a:br>
            <a:r>
              <a:rPr lang="en-US" b="1" dirty="0" smtClean="0">
                <a:effectLst>
                  <a:outerShdw blurRad="38100" dist="38100" dir="2700000" algn="tl">
                    <a:srgbClr val="C0C0C0"/>
                  </a:outerShdw>
                </a:effectLst>
              </a:rPr>
              <a:t> </a:t>
            </a:r>
            <a:r>
              <a:rPr lang="en-US" b="1" dirty="0" smtClean="0">
                <a:solidFill>
                  <a:srgbClr val="FF3300"/>
                </a:solidFill>
              </a:rPr>
              <a:t>Actual overhead</a:t>
            </a:r>
            <a:r>
              <a:rPr lang="en-US" b="1" dirty="0" smtClean="0"/>
              <a:t> </a:t>
            </a:r>
            <a:r>
              <a:rPr lang="en-US" b="1" dirty="0" smtClean="0">
                <a:solidFill>
                  <a:schemeClr val="accent2"/>
                </a:solidFill>
              </a:rPr>
              <a:t>for the period is not</a:t>
            </a:r>
            <a:br>
              <a:rPr lang="en-US" b="1" dirty="0" smtClean="0">
                <a:solidFill>
                  <a:schemeClr val="accent2"/>
                </a:solidFill>
              </a:rPr>
            </a:br>
            <a:r>
              <a:rPr lang="en-US" b="1" dirty="0" smtClean="0">
                <a:solidFill>
                  <a:schemeClr val="accent2"/>
                </a:solidFill>
              </a:rPr>
              <a:t>known until the end of the period.</a:t>
            </a:r>
            <a:endParaRPr lang="en-US" b="1" dirty="0" smtClean="0"/>
          </a:p>
        </p:txBody>
      </p:sp>
    </p:spTree>
    <p:extLst>
      <p:ext uri="{BB962C8B-B14F-4D97-AF65-F5344CB8AC3E}">
        <p14:creationId xmlns:p14="http://schemas.microsoft.com/office/powerpoint/2010/main" xmlns="" val="434816854"/>
      </p:ext>
    </p:extLst>
  </p:cSld>
  <p:clrMapOvr>
    <a:masterClrMapping/>
  </p:clrMapOvr>
  <p:transition spd="med">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Note</a:t>
            </a:r>
          </a:p>
        </p:txBody>
      </p:sp>
      <p:sp>
        <p:nvSpPr>
          <p:cNvPr id="114691" name="Rectangle 3"/>
          <p:cNvSpPr>
            <a:spLocks noGrp="1" noChangeArrowheads="1"/>
          </p:cNvSpPr>
          <p:nvPr>
            <p:ph type="body" idx="1"/>
          </p:nvPr>
        </p:nvSpPr>
        <p:spPr/>
        <p:txBody>
          <a:bodyPr/>
          <a:lstStyle/>
          <a:p>
            <a:pPr>
              <a:buFont typeface="Wingdings" pitchFamily="2" charset="2"/>
              <a:buNone/>
              <a:tabLst>
                <a:tab pos="2057400" algn="ctr"/>
                <a:tab pos="5029200" algn="ctr"/>
              </a:tabLst>
            </a:pPr>
            <a:r>
              <a:rPr lang="en-US" sz="2800" smtClean="0"/>
              <a:t>	</a:t>
            </a:r>
            <a:r>
              <a:rPr lang="en-US" sz="2400" smtClean="0"/>
              <a:t>If we wait until the end of the period, we will know the actual TOTAL overhead cost. However, still we won’t know the actual overhead cost of a particular job. Why?</a:t>
            </a:r>
          </a:p>
          <a:p>
            <a:pPr lvl="1">
              <a:tabLst>
                <a:tab pos="2057400" algn="ctr"/>
                <a:tab pos="5029200" algn="ctr"/>
              </a:tabLst>
            </a:pPr>
            <a:r>
              <a:rPr lang="en-US" sz="2400" smtClean="0"/>
              <a:t>Overhead consists of costs that are either difficult or impossible to trace to particular jobs.</a:t>
            </a:r>
          </a:p>
          <a:p>
            <a:pPr marL="1085850" lvl="2">
              <a:buFontTx/>
              <a:buChar char="•"/>
              <a:tabLst>
                <a:tab pos="2057400" algn="ctr"/>
                <a:tab pos="5029200" algn="ctr"/>
              </a:tabLst>
            </a:pPr>
            <a:r>
              <a:rPr lang="en-US" sz="2000" smtClean="0"/>
              <a:t>Difficult-to-trace costs include the cost of indirect materials like glue in a furniture factory.</a:t>
            </a:r>
          </a:p>
          <a:p>
            <a:pPr marL="1085850" lvl="2">
              <a:buFontTx/>
              <a:buChar char="•"/>
              <a:tabLst>
                <a:tab pos="2057400" algn="ctr"/>
                <a:tab pos="5029200" algn="ctr"/>
              </a:tabLst>
            </a:pPr>
            <a:r>
              <a:rPr lang="en-US" sz="2000" smtClean="0"/>
              <a:t>Impossible-to-trace costs include fixed common costs like the property taxes on the factory building and land.</a:t>
            </a:r>
          </a:p>
        </p:txBody>
      </p:sp>
    </p:spTree>
    <p:extLst>
      <p:ext uri="{BB962C8B-B14F-4D97-AF65-F5344CB8AC3E}">
        <p14:creationId xmlns:p14="http://schemas.microsoft.com/office/powerpoint/2010/main" xmlns="" val="17125053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wipe(up)">
                                      <p:cBhvr>
                                        <p:cTn id="7" dur="500"/>
                                        <p:tgtEl>
                                          <p:spTgt spid="1146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4691">
                                            <p:txEl>
                                              <p:pRg st="1" end="1"/>
                                            </p:txEl>
                                          </p:spTgt>
                                        </p:tgtEl>
                                        <p:attrNameLst>
                                          <p:attrName>style.visibility</p:attrName>
                                        </p:attrNameLst>
                                      </p:cBhvr>
                                      <p:to>
                                        <p:strVal val="visible"/>
                                      </p:to>
                                    </p:set>
                                    <p:animEffect transition="in" filter="wipe(up)">
                                      <p:cBhvr>
                                        <p:cTn id="12" dur="500"/>
                                        <p:tgtEl>
                                          <p:spTgt spid="1146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4691">
                                            <p:txEl>
                                              <p:pRg st="2" end="2"/>
                                            </p:txEl>
                                          </p:spTgt>
                                        </p:tgtEl>
                                        <p:attrNameLst>
                                          <p:attrName>style.visibility</p:attrName>
                                        </p:attrNameLst>
                                      </p:cBhvr>
                                      <p:to>
                                        <p:strVal val="visible"/>
                                      </p:to>
                                    </p:set>
                                    <p:animEffect transition="in" filter="wipe(up)">
                                      <p:cBhvr>
                                        <p:cTn id="17" dur="500"/>
                                        <p:tgtEl>
                                          <p:spTgt spid="1146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4691">
                                            <p:txEl>
                                              <p:pRg st="3" end="3"/>
                                            </p:txEl>
                                          </p:spTgt>
                                        </p:tgtEl>
                                        <p:attrNameLst>
                                          <p:attrName>style.visibility</p:attrName>
                                        </p:attrNameLst>
                                      </p:cBhvr>
                                      <p:to>
                                        <p:strVal val="visible"/>
                                      </p:to>
                                    </p:set>
                                    <p:animEffect transition="in" filter="wipe(up)">
                                      <p:cBhvr>
                                        <p:cTn id="22" dur="500"/>
                                        <p:tgtEl>
                                          <p:spTgt spid="1146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304800" y="1600200"/>
            <a:ext cx="8534400" cy="41148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b="1" smtClean="0"/>
              <a:t>   </a:t>
            </a:r>
            <a:r>
              <a:rPr lang="en-US" b="1" smtClean="0">
                <a:solidFill>
                  <a:schemeClr val="accent2"/>
                </a:solidFill>
              </a:rPr>
              <a:t>PearCo applies overhead based on direct labor hours.  Total</a:t>
            </a:r>
            <a:r>
              <a:rPr lang="en-US" b="1" smtClean="0"/>
              <a:t> </a:t>
            </a:r>
            <a:r>
              <a:rPr lang="en-US" b="1" smtClean="0">
                <a:solidFill>
                  <a:srgbClr val="FF3300"/>
                </a:solidFill>
              </a:rPr>
              <a:t>estimated</a:t>
            </a:r>
            <a:r>
              <a:rPr lang="en-US" b="1" smtClean="0">
                <a:solidFill>
                  <a:schemeClr val="accent2"/>
                </a:solidFill>
              </a:rPr>
              <a:t> overhead for the year is $640,000.  Total</a:t>
            </a:r>
            <a:r>
              <a:rPr lang="en-US" b="1" smtClean="0"/>
              <a:t> </a:t>
            </a:r>
            <a:r>
              <a:rPr lang="en-US" b="1" smtClean="0">
                <a:solidFill>
                  <a:srgbClr val="FF3300"/>
                </a:solidFill>
              </a:rPr>
              <a:t>estimated</a:t>
            </a:r>
            <a:r>
              <a:rPr lang="en-US" b="1" smtClean="0"/>
              <a:t> </a:t>
            </a:r>
            <a:r>
              <a:rPr lang="en-US" b="1" smtClean="0">
                <a:solidFill>
                  <a:schemeClr val="accent2"/>
                </a:solidFill>
              </a:rPr>
              <a:t>labor cost is $1,400,000 and total </a:t>
            </a:r>
            <a:r>
              <a:rPr lang="en-US" b="1" smtClean="0">
                <a:solidFill>
                  <a:srgbClr val="FF3300"/>
                </a:solidFill>
              </a:rPr>
              <a:t>estimated</a:t>
            </a:r>
            <a:r>
              <a:rPr lang="en-US" b="1" smtClean="0">
                <a:solidFill>
                  <a:schemeClr val="accent2"/>
                </a:solidFill>
              </a:rPr>
              <a:t> labor hours are 160,000.</a:t>
            </a:r>
            <a:br>
              <a:rPr lang="en-US" b="1" smtClean="0">
                <a:solidFill>
                  <a:schemeClr val="accent2"/>
                </a:solidFill>
              </a:rPr>
            </a:br>
            <a:r>
              <a:rPr lang="en-US" b="1" smtClean="0">
                <a:solidFill>
                  <a:schemeClr val="accent2"/>
                </a:solidFill>
              </a:rPr>
              <a:t/>
            </a:r>
            <a:br>
              <a:rPr lang="en-US" b="1" smtClean="0">
                <a:solidFill>
                  <a:schemeClr val="accent2"/>
                </a:solidFill>
              </a:rPr>
            </a:br>
            <a:r>
              <a:rPr lang="en-US" b="1" smtClean="0">
                <a:solidFill>
                  <a:schemeClr val="accent2"/>
                </a:solidFill>
              </a:rPr>
              <a:t>What is PearCo’s predetermined overhead rate per hour? </a:t>
            </a:r>
          </a:p>
        </p:txBody>
      </p:sp>
      <p:sp>
        <p:nvSpPr>
          <p:cNvPr id="33795"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Overhead Application Example</a:t>
            </a:r>
          </a:p>
        </p:txBody>
      </p:sp>
    </p:spTree>
    <p:extLst>
      <p:ext uri="{BB962C8B-B14F-4D97-AF65-F5344CB8AC3E}">
        <p14:creationId xmlns:p14="http://schemas.microsoft.com/office/powerpoint/2010/main" xmlns="" val="3288762147"/>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3000"/>
                                  </p:stCondLst>
                                  <p:childTnLst>
                                    <p:set>
                                      <p:cBhvr>
                                        <p:cTn id="6" dur="1" fill="hold">
                                          <p:stCondLst>
                                            <p:cond delay="0"/>
                                          </p:stCondLst>
                                        </p:cTn>
                                        <p:tgtEl>
                                          <p:spTgt spid="47106">
                                            <p:txEl>
                                              <p:pRg st="0" end="0"/>
                                            </p:txEl>
                                          </p:spTgt>
                                        </p:tgtEl>
                                        <p:attrNameLst>
                                          <p:attrName>style.visibility</p:attrName>
                                        </p:attrNameLst>
                                      </p:cBhvr>
                                      <p:to>
                                        <p:strVal val="visible"/>
                                      </p:to>
                                    </p:set>
                                    <p:animEffect transition="in" filter="wipe(up)">
                                      <p:cBhvr>
                                        <p:cTn id="7" dur="500"/>
                                        <p:tgtEl>
                                          <p:spTgt spid="471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autoUpdateAnimBg="0" advAuto="300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9" name="Rectangle 9"/>
          <p:cNvSpPr>
            <a:spLocks noChangeArrowheads="1"/>
          </p:cNvSpPr>
          <p:nvPr/>
        </p:nvSpPr>
        <p:spPr bwMode="auto">
          <a:xfrm>
            <a:off x="587375" y="4941888"/>
            <a:ext cx="6880225" cy="1395412"/>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b="1">
                <a:solidFill>
                  <a:srgbClr val="FF3300"/>
                </a:solidFill>
                <a:latin typeface="Arial" charset="0"/>
              </a:rPr>
              <a:t>For each direct labor hour worked on a job, $4.00 of factory overhead will be applied to the job.</a:t>
            </a:r>
          </a:p>
        </p:txBody>
      </p:sp>
      <p:sp>
        <p:nvSpPr>
          <p:cNvPr id="34819" name="Rectangle 10"/>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Overhead Application Example</a:t>
            </a:r>
          </a:p>
        </p:txBody>
      </p:sp>
      <p:sp>
        <p:nvSpPr>
          <p:cNvPr id="51217" name="Rectangle 17"/>
          <p:cNvSpPr>
            <a:spLocks noChangeArrowheads="1"/>
          </p:cNvSpPr>
          <p:nvPr/>
        </p:nvSpPr>
        <p:spPr bwMode="auto">
          <a:xfrm>
            <a:off x="1455738" y="4344988"/>
            <a:ext cx="5635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chemeClr val="accent2"/>
                </a:solidFill>
                <a:latin typeface="Arial" charset="0"/>
              </a:rPr>
              <a:t>POHR  =   $4.00 per DLH</a:t>
            </a:r>
          </a:p>
        </p:txBody>
      </p:sp>
      <p:grpSp>
        <p:nvGrpSpPr>
          <p:cNvPr id="51218" name="Group 18"/>
          <p:cNvGrpSpPr>
            <a:grpSpLocks/>
          </p:cNvGrpSpPr>
          <p:nvPr/>
        </p:nvGrpSpPr>
        <p:grpSpPr bwMode="auto">
          <a:xfrm>
            <a:off x="1455738" y="3173413"/>
            <a:ext cx="5861050" cy="855662"/>
            <a:chOff x="917" y="1999"/>
            <a:chExt cx="3692" cy="539"/>
          </a:xfrm>
        </p:grpSpPr>
        <p:sp>
          <p:nvSpPr>
            <p:cNvPr id="34835" name="Rectangle 19"/>
            <p:cNvSpPr>
              <a:spLocks noChangeArrowheads="1"/>
            </p:cNvSpPr>
            <p:nvPr/>
          </p:nvSpPr>
          <p:spPr bwMode="auto">
            <a:xfrm>
              <a:off x="2853" y="1999"/>
              <a:ext cx="812" cy="25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100" b="1">
                  <a:solidFill>
                    <a:schemeClr val="accent2"/>
                  </a:solidFill>
                  <a:latin typeface="Arial" charset="0"/>
                </a:rPr>
                <a:t>$640,000</a:t>
              </a:r>
            </a:p>
          </p:txBody>
        </p:sp>
        <p:sp>
          <p:nvSpPr>
            <p:cNvPr id="34836" name="Rectangle 20"/>
            <p:cNvSpPr>
              <a:spLocks noChangeArrowheads="1"/>
            </p:cNvSpPr>
            <p:nvPr/>
          </p:nvSpPr>
          <p:spPr bwMode="auto">
            <a:xfrm>
              <a:off x="1910" y="2280"/>
              <a:ext cx="2699" cy="25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100" b="1">
                  <a:solidFill>
                    <a:schemeClr val="accent2"/>
                  </a:solidFill>
                  <a:latin typeface="Arial" charset="0"/>
                </a:rPr>
                <a:t>160,000 direct labor hours (DLH)</a:t>
              </a:r>
            </a:p>
          </p:txBody>
        </p:sp>
        <p:sp>
          <p:nvSpPr>
            <p:cNvPr id="34837" name="Rectangle 21"/>
            <p:cNvSpPr>
              <a:spLocks noChangeArrowheads="1"/>
            </p:cNvSpPr>
            <p:nvPr/>
          </p:nvSpPr>
          <p:spPr bwMode="auto">
            <a:xfrm>
              <a:off x="917" y="2113"/>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chemeClr val="accent2"/>
                  </a:solidFill>
                  <a:latin typeface="Arial" charset="0"/>
                </a:rPr>
                <a:t>POHR  =</a:t>
              </a:r>
            </a:p>
          </p:txBody>
        </p:sp>
        <p:sp>
          <p:nvSpPr>
            <p:cNvPr id="34838" name="Line 22"/>
            <p:cNvSpPr>
              <a:spLocks noChangeShapeType="1"/>
            </p:cNvSpPr>
            <p:nvPr/>
          </p:nvSpPr>
          <p:spPr bwMode="auto">
            <a:xfrm>
              <a:off x="1998" y="2256"/>
              <a:ext cx="2524" cy="0"/>
            </a:xfrm>
            <a:prstGeom prst="line">
              <a:avLst/>
            </a:prstGeom>
            <a:noFill/>
            <a:ln w="254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51229" name="Group 29"/>
          <p:cNvGrpSpPr>
            <a:grpSpLocks/>
          </p:cNvGrpSpPr>
          <p:nvPr/>
        </p:nvGrpSpPr>
        <p:grpSpPr bwMode="auto">
          <a:xfrm>
            <a:off x="1114425" y="1308100"/>
            <a:ext cx="6985000" cy="1574800"/>
            <a:chOff x="702" y="824"/>
            <a:chExt cx="4400" cy="992"/>
          </a:xfrm>
        </p:grpSpPr>
        <p:sp>
          <p:nvSpPr>
            <p:cNvPr id="34830" name="Rectangle 24"/>
            <p:cNvSpPr>
              <a:spLocks noChangeArrowheads="1"/>
            </p:cNvSpPr>
            <p:nvPr/>
          </p:nvSpPr>
          <p:spPr bwMode="auto">
            <a:xfrm>
              <a:off x="702" y="824"/>
              <a:ext cx="4400" cy="992"/>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31" name="Rectangle 25"/>
            <p:cNvSpPr>
              <a:spLocks noChangeArrowheads="1"/>
            </p:cNvSpPr>
            <p:nvPr/>
          </p:nvSpPr>
          <p:spPr bwMode="auto">
            <a:xfrm>
              <a:off x="1964" y="892"/>
              <a:ext cx="3028" cy="42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lnSpc>
                  <a:spcPct val="90000"/>
                </a:lnSpc>
              </a:pPr>
              <a:r>
                <a:rPr lang="en-US" sz="2100" b="1">
                  <a:solidFill>
                    <a:schemeClr val="accent2"/>
                  </a:solidFill>
                  <a:latin typeface="Arial" charset="0"/>
                </a:rPr>
                <a:t>Estimated total manufacturing</a:t>
              </a:r>
              <a:br>
                <a:rPr lang="en-US" sz="2100" b="1">
                  <a:solidFill>
                    <a:schemeClr val="accent2"/>
                  </a:solidFill>
                  <a:latin typeface="Arial" charset="0"/>
                </a:rPr>
              </a:br>
              <a:r>
                <a:rPr lang="en-US" sz="2100" b="1">
                  <a:solidFill>
                    <a:schemeClr val="accent2"/>
                  </a:solidFill>
                  <a:latin typeface="Arial" charset="0"/>
                </a:rPr>
                <a:t>overhead cost for the coming period</a:t>
              </a:r>
            </a:p>
          </p:txBody>
        </p:sp>
        <p:sp>
          <p:nvSpPr>
            <p:cNvPr id="34832" name="Rectangle 26"/>
            <p:cNvSpPr>
              <a:spLocks noChangeArrowheads="1"/>
            </p:cNvSpPr>
            <p:nvPr/>
          </p:nvSpPr>
          <p:spPr bwMode="auto">
            <a:xfrm>
              <a:off x="1929" y="1335"/>
              <a:ext cx="3104" cy="42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lnSpc>
                  <a:spcPct val="90000"/>
                </a:lnSpc>
              </a:pPr>
              <a:r>
                <a:rPr lang="en-US" sz="2100" b="1">
                  <a:solidFill>
                    <a:schemeClr val="accent2"/>
                  </a:solidFill>
                  <a:latin typeface="Arial" charset="0"/>
                </a:rPr>
                <a:t>Estimated total units in the</a:t>
              </a:r>
              <a:br>
                <a:rPr lang="en-US" sz="2100" b="1">
                  <a:solidFill>
                    <a:schemeClr val="accent2"/>
                  </a:solidFill>
                  <a:latin typeface="Arial" charset="0"/>
                </a:rPr>
              </a:br>
              <a:r>
                <a:rPr lang="en-US" sz="2100" b="1">
                  <a:solidFill>
                    <a:schemeClr val="accent2"/>
                  </a:solidFill>
                  <a:latin typeface="Arial" charset="0"/>
                </a:rPr>
                <a:t>allocation base for the coming period</a:t>
              </a:r>
            </a:p>
          </p:txBody>
        </p:sp>
        <p:sp>
          <p:nvSpPr>
            <p:cNvPr id="34833" name="Rectangle 27"/>
            <p:cNvSpPr>
              <a:spLocks noChangeArrowheads="1"/>
            </p:cNvSpPr>
            <p:nvPr/>
          </p:nvSpPr>
          <p:spPr bwMode="auto">
            <a:xfrm>
              <a:off x="935" y="1153"/>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chemeClr val="accent2"/>
                  </a:solidFill>
                  <a:latin typeface="Arial" charset="0"/>
                </a:rPr>
                <a:t>POHR  =</a:t>
              </a:r>
            </a:p>
          </p:txBody>
        </p:sp>
        <p:sp>
          <p:nvSpPr>
            <p:cNvPr id="34834" name="Line 28"/>
            <p:cNvSpPr>
              <a:spLocks noChangeShapeType="1"/>
            </p:cNvSpPr>
            <p:nvPr/>
          </p:nvSpPr>
          <p:spPr bwMode="auto">
            <a:xfrm>
              <a:off x="1998" y="1296"/>
              <a:ext cx="2960" cy="0"/>
            </a:xfrm>
            <a:prstGeom prst="line">
              <a:avLst/>
            </a:prstGeom>
            <a:noFill/>
            <a:ln w="254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xmlns="" val="1791275266"/>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229"/>
                                        </p:tgtEl>
                                        <p:attrNameLst>
                                          <p:attrName>style.visibility</p:attrName>
                                        </p:attrNameLst>
                                      </p:cBhvr>
                                      <p:to>
                                        <p:strVal val="visible"/>
                                      </p:to>
                                    </p:set>
                                    <p:animEffect transition="in" filter="dissolve">
                                      <p:cBhvr>
                                        <p:cTn id="7" dur="500"/>
                                        <p:tgtEl>
                                          <p:spTgt spid="512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1218"/>
                                        </p:tgtEl>
                                        <p:attrNameLst>
                                          <p:attrName>style.visibility</p:attrName>
                                        </p:attrNameLst>
                                      </p:cBhvr>
                                      <p:to>
                                        <p:strVal val="visible"/>
                                      </p:to>
                                    </p:set>
                                    <p:animEffect transition="in" filter="dissolve">
                                      <p:cBhvr>
                                        <p:cTn id="12" dur="500"/>
                                        <p:tgtEl>
                                          <p:spTgt spid="512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17"/>
                                        </p:tgtEl>
                                        <p:attrNameLst>
                                          <p:attrName>style.visibility</p:attrName>
                                        </p:attrNameLst>
                                      </p:cBhvr>
                                      <p:to>
                                        <p:strVal val="visible"/>
                                      </p:to>
                                    </p:set>
                                    <p:animEffect transition="in" filter="dissolve">
                                      <p:cBhvr>
                                        <p:cTn id="17" dur="500"/>
                                        <p:tgtEl>
                                          <p:spTgt spid="512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09"/>
                                        </p:tgtEl>
                                        <p:attrNameLst>
                                          <p:attrName>style.visibility</p:attrName>
                                        </p:attrNameLst>
                                      </p:cBhvr>
                                      <p:to>
                                        <p:strVal val="visible"/>
                                      </p:to>
                                    </p:set>
                                    <p:animEffect transition="in" filter="dissolve">
                                      <p:cBhvr>
                                        <p:cTn id="22" dur="500"/>
                                        <p:tgtEl>
                                          <p:spTgt spid="51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9" grpId="0" animBg="1" autoUpdateAnimBg="0"/>
      <p:bldP spid="5121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2"/>
          <p:cNvGraphicFramePr>
            <a:graphicFrameLocks/>
          </p:cNvGraphicFramePr>
          <p:nvPr/>
        </p:nvGraphicFramePr>
        <p:xfrm>
          <a:off x="838200" y="1435100"/>
          <a:ext cx="7947025" cy="4956175"/>
        </p:xfrm>
        <a:graphic>
          <a:graphicData uri="http://schemas.openxmlformats.org/presentationml/2006/ole">
            <p:oleObj spid="_x0000_s4100" name="Worksheet" r:id="rId3" imgW="4777737" imgH="3070764" progId="Excel.Sheet.8">
              <p:embed/>
            </p:oleObj>
          </a:graphicData>
        </a:graphic>
      </p:graphicFrame>
      <p:sp>
        <p:nvSpPr>
          <p:cNvPr id="36867" name="Line 3"/>
          <p:cNvSpPr>
            <a:spLocks noChangeShapeType="1"/>
          </p:cNvSpPr>
          <p:nvPr/>
        </p:nvSpPr>
        <p:spPr bwMode="auto">
          <a:xfrm>
            <a:off x="2444750" y="2209800"/>
            <a:ext cx="1739900"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68" name="Line 4"/>
          <p:cNvSpPr>
            <a:spLocks noChangeShapeType="1"/>
          </p:cNvSpPr>
          <p:nvPr/>
        </p:nvSpPr>
        <p:spPr bwMode="auto">
          <a:xfrm>
            <a:off x="2444750" y="2722563"/>
            <a:ext cx="1739900"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69" name="Line 5"/>
          <p:cNvSpPr>
            <a:spLocks noChangeShapeType="1"/>
          </p:cNvSpPr>
          <p:nvPr/>
        </p:nvSpPr>
        <p:spPr bwMode="auto">
          <a:xfrm>
            <a:off x="1682750" y="2992438"/>
            <a:ext cx="2501900"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0" name="Line 6"/>
          <p:cNvSpPr>
            <a:spLocks noChangeShapeType="1"/>
          </p:cNvSpPr>
          <p:nvPr/>
        </p:nvSpPr>
        <p:spPr bwMode="auto">
          <a:xfrm>
            <a:off x="6178550" y="2195513"/>
            <a:ext cx="2120900"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1" name="Line 7"/>
          <p:cNvSpPr>
            <a:spLocks noChangeShapeType="1"/>
          </p:cNvSpPr>
          <p:nvPr/>
        </p:nvSpPr>
        <p:spPr bwMode="auto">
          <a:xfrm>
            <a:off x="6407150" y="2459038"/>
            <a:ext cx="1892300"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2" name="Line 8"/>
          <p:cNvSpPr>
            <a:spLocks noChangeShapeType="1"/>
          </p:cNvSpPr>
          <p:nvPr/>
        </p:nvSpPr>
        <p:spPr bwMode="auto">
          <a:xfrm>
            <a:off x="6483350" y="2722563"/>
            <a:ext cx="1816100"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3" name="Rectangle 9"/>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Overhead Application Example</a:t>
            </a:r>
          </a:p>
        </p:txBody>
      </p:sp>
      <p:grpSp>
        <p:nvGrpSpPr>
          <p:cNvPr id="53262" name="Group 14"/>
          <p:cNvGrpSpPr>
            <a:grpSpLocks/>
          </p:cNvGrpSpPr>
          <p:nvPr/>
        </p:nvGrpSpPr>
        <p:grpSpPr bwMode="auto">
          <a:xfrm>
            <a:off x="3884613" y="3476625"/>
            <a:ext cx="2565400" cy="598488"/>
            <a:chOff x="2447" y="2190"/>
            <a:chExt cx="1616" cy="377"/>
          </a:xfrm>
        </p:grpSpPr>
        <p:sp>
          <p:nvSpPr>
            <p:cNvPr id="36875" name="Oval 11"/>
            <p:cNvSpPr>
              <a:spLocks noChangeArrowheads="1"/>
            </p:cNvSpPr>
            <p:nvPr/>
          </p:nvSpPr>
          <p:spPr bwMode="auto">
            <a:xfrm>
              <a:off x="2447" y="2190"/>
              <a:ext cx="512" cy="368"/>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6" name="Oval 12"/>
            <p:cNvSpPr>
              <a:spLocks noChangeArrowheads="1"/>
            </p:cNvSpPr>
            <p:nvPr/>
          </p:nvSpPr>
          <p:spPr bwMode="auto">
            <a:xfrm>
              <a:off x="3551" y="2190"/>
              <a:ext cx="512" cy="368"/>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36877" name="AutoShape 13"/>
            <p:cNvCxnSpPr>
              <a:cxnSpLocks noChangeShapeType="1"/>
            </p:cNvCxnSpPr>
            <p:nvPr/>
          </p:nvCxnSpPr>
          <p:spPr bwMode="auto">
            <a:xfrm rot="16200000" flipH="1">
              <a:off x="3254" y="2015"/>
              <a:ext cx="1" cy="1104"/>
            </a:xfrm>
            <a:prstGeom prst="curvedConnector3">
              <a:avLst>
                <a:gd name="adj1" fmla="val 13600000"/>
              </a:avLst>
            </a:prstGeom>
            <a:noFill/>
            <a:ln w="28575">
              <a:solidFill>
                <a:srgbClr val="FF33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xmlns="" val="3329479614"/>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3262"/>
                                        </p:tgtEl>
                                        <p:attrNameLst>
                                          <p:attrName>style.visibility</p:attrName>
                                        </p:attrNameLst>
                                      </p:cBhvr>
                                      <p:to>
                                        <p:strVal val="visible"/>
                                      </p:to>
                                    </p:set>
                                    <p:animEffect transition="in" filter="dissolve">
                                      <p:cBhvr>
                                        <p:cTn id="7" dur="500"/>
                                        <p:tgtEl>
                                          <p:spTgt spid="53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253" name="Group 13"/>
          <p:cNvGrpSpPr>
            <a:grpSpLocks/>
          </p:cNvGrpSpPr>
          <p:nvPr/>
        </p:nvGrpSpPr>
        <p:grpSpPr bwMode="auto">
          <a:xfrm>
            <a:off x="838200" y="1435100"/>
            <a:ext cx="7947026" cy="4972051"/>
            <a:chOff x="528" y="904"/>
            <a:chExt cx="5006" cy="3132"/>
          </a:xfrm>
        </p:grpSpPr>
        <p:graphicFrame>
          <p:nvGraphicFramePr>
            <p:cNvPr id="37892" name="Object 2"/>
            <p:cNvGraphicFramePr>
              <a:graphicFrameLocks/>
            </p:cNvGraphicFramePr>
            <p:nvPr/>
          </p:nvGraphicFramePr>
          <p:xfrm>
            <a:off x="528" y="904"/>
            <a:ext cx="5006" cy="3132"/>
          </p:xfrm>
          <a:graphic>
            <a:graphicData uri="http://schemas.openxmlformats.org/presentationml/2006/ole">
              <p:oleObj spid="_x0000_s5124" name="Worksheet" r:id="rId3" imgW="4777737" imgH="3070764" progId="Excel.Sheet.8">
                <p:embed/>
              </p:oleObj>
            </a:graphicData>
          </a:graphic>
        </p:graphicFrame>
        <p:sp>
          <p:nvSpPr>
            <p:cNvPr id="37893" name="Line 3"/>
            <p:cNvSpPr>
              <a:spLocks noChangeShapeType="1"/>
            </p:cNvSpPr>
            <p:nvPr/>
          </p:nvSpPr>
          <p:spPr bwMode="auto">
            <a:xfrm>
              <a:off x="1540" y="1392"/>
              <a:ext cx="1096"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4" name="Line 4"/>
            <p:cNvSpPr>
              <a:spLocks noChangeShapeType="1"/>
            </p:cNvSpPr>
            <p:nvPr/>
          </p:nvSpPr>
          <p:spPr bwMode="auto">
            <a:xfrm>
              <a:off x="1540" y="1715"/>
              <a:ext cx="1096"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5" name="Line 5"/>
            <p:cNvSpPr>
              <a:spLocks noChangeShapeType="1"/>
            </p:cNvSpPr>
            <p:nvPr/>
          </p:nvSpPr>
          <p:spPr bwMode="auto">
            <a:xfrm>
              <a:off x="1060" y="1885"/>
              <a:ext cx="1576"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6" name="Line 6"/>
            <p:cNvSpPr>
              <a:spLocks noChangeShapeType="1"/>
            </p:cNvSpPr>
            <p:nvPr/>
          </p:nvSpPr>
          <p:spPr bwMode="auto">
            <a:xfrm>
              <a:off x="3892" y="1383"/>
              <a:ext cx="1336"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7" name="Line 7"/>
            <p:cNvSpPr>
              <a:spLocks noChangeShapeType="1"/>
            </p:cNvSpPr>
            <p:nvPr/>
          </p:nvSpPr>
          <p:spPr bwMode="auto">
            <a:xfrm>
              <a:off x="4036" y="1549"/>
              <a:ext cx="1192"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8" name="Line 8"/>
            <p:cNvSpPr>
              <a:spLocks noChangeShapeType="1"/>
            </p:cNvSpPr>
            <p:nvPr/>
          </p:nvSpPr>
          <p:spPr bwMode="auto">
            <a:xfrm>
              <a:off x="4084" y="1715"/>
              <a:ext cx="1144" cy="0"/>
            </a:xfrm>
            <a:prstGeom prst="line">
              <a:avLst/>
            </a:prstGeom>
            <a:noFill/>
            <a:ln w="127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7891" name="Rectangle 9"/>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Overhead Application Example</a:t>
            </a:r>
          </a:p>
        </p:txBody>
      </p:sp>
    </p:spTree>
    <p:extLst>
      <p:ext uri="{BB962C8B-B14F-4D97-AF65-F5344CB8AC3E}">
        <p14:creationId xmlns:p14="http://schemas.microsoft.com/office/powerpoint/2010/main" xmlns="" val="4011255638"/>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0"/>
                                  </p:stCondLst>
                                  <p:childTnLst>
                                    <p:set>
                                      <p:cBhvr>
                                        <p:cTn id="6" dur="1" fill="hold">
                                          <p:stCondLst>
                                            <p:cond delay="0"/>
                                          </p:stCondLst>
                                        </p:cTn>
                                        <p:tgtEl>
                                          <p:spTgt spid="138253"/>
                                        </p:tgtEl>
                                        <p:attrNameLst>
                                          <p:attrName>style.visibility</p:attrName>
                                        </p:attrNameLst>
                                      </p:cBhvr>
                                      <p:to>
                                        <p:strVal val="visible"/>
                                      </p:to>
                                    </p:set>
                                    <p:animEffect transition="in" filter="box(in)">
                                      <p:cBhvr>
                                        <p:cTn id="7" dur="500"/>
                                        <p:tgtEl>
                                          <p:spTgt spid="138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38915"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If the number of wooden crates in the order on the previous page is increased or decreased by one unit, what would you expect to happen to the </a:t>
            </a:r>
            <a:r>
              <a:rPr lang="en-US" sz="2800" i="1" smtClean="0"/>
              <a:t>total</a:t>
            </a:r>
            <a:r>
              <a:rPr lang="en-US" sz="2800" smtClean="0"/>
              <a:t> spending of PearCo?</a:t>
            </a:r>
          </a:p>
          <a:p>
            <a:pPr lvl="1">
              <a:buFont typeface="Wingdings" pitchFamily="2" charset="2"/>
              <a:buNone/>
            </a:pPr>
            <a:r>
              <a:rPr lang="en-US" smtClean="0"/>
              <a:t>a. Total spending would probably change by less than $105.</a:t>
            </a:r>
          </a:p>
          <a:p>
            <a:pPr lvl="1">
              <a:buFont typeface="Wingdings" pitchFamily="2" charset="2"/>
              <a:buNone/>
            </a:pPr>
            <a:r>
              <a:rPr lang="en-US" smtClean="0"/>
              <a:t>b. Total spending would probably change by about $105.</a:t>
            </a:r>
          </a:p>
          <a:p>
            <a:pPr lvl="1">
              <a:buFont typeface="Wingdings" pitchFamily="2" charset="2"/>
              <a:buNone/>
            </a:pPr>
            <a:r>
              <a:rPr lang="en-US" smtClean="0"/>
              <a:t>c. Total spending would probably change by more than $105.</a:t>
            </a:r>
          </a:p>
        </p:txBody>
      </p:sp>
    </p:spTree>
    <p:extLst>
      <p:ext uri="{BB962C8B-B14F-4D97-AF65-F5344CB8AC3E}">
        <p14:creationId xmlns:p14="http://schemas.microsoft.com/office/powerpoint/2010/main" xmlns="" val="3125207963"/>
      </p:ext>
    </p:extLst>
  </p:cSld>
  <p:clrMapOvr>
    <a:masterClrMapping/>
  </p:clrMapOvr>
  <p:transition spd="med">
    <p:blinds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39939"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If the number of wooden crates in the order on the previous page is increased or decreased by one unit, what would you expect to happen to the </a:t>
            </a:r>
            <a:r>
              <a:rPr lang="en-US" sz="2800" i="1" smtClean="0"/>
              <a:t>total</a:t>
            </a:r>
            <a:r>
              <a:rPr lang="en-US" sz="2800" smtClean="0"/>
              <a:t> spending of PearCo?</a:t>
            </a:r>
          </a:p>
          <a:p>
            <a:pPr lvl="1">
              <a:buFont typeface="Wingdings" pitchFamily="2" charset="2"/>
              <a:buNone/>
            </a:pPr>
            <a:r>
              <a:rPr lang="en-US" smtClean="0"/>
              <a:t>a. Total spending would probably change by less than $105.</a:t>
            </a:r>
          </a:p>
          <a:p>
            <a:pPr lvl="1">
              <a:buFont typeface="Wingdings" pitchFamily="2" charset="2"/>
              <a:buNone/>
            </a:pPr>
            <a:r>
              <a:rPr lang="en-US" smtClean="0"/>
              <a:t>b. Total spending would probably change by about $105.</a:t>
            </a:r>
          </a:p>
          <a:p>
            <a:pPr lvl="1">
              <a:buFont typeface="Wingdings" pitchFamily="2" charset="2"/>
              <a:buNone/>
            </a:pPr>
            <a:r>
              <a:rPr lang="en-US" smtClean="0"/>
              <a:t>c. Total spending would probably change by more than $105.</a:t>
            </a:r>
          </a:p>
        </p:txBody>
      </p:sp>
      <p:sp>
        <p:nvSpPr>
          <p:cNvPr id="140292" name="Oval 4"/>
          <p:cNvSpPr>
            <a:spLocks noChangeArrowheads="1"/>
          </p:cNvSpPr>
          <p:nvPr/>
        </p:nvSpPr>
        <p:spPr bwMode="auto">
          <a:xfrm>
            <a:off x="990600" y="29718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0293" name="Text Box 5"/>
          <p:cNvSpPr txBox="1">
            <a:spLocks noChangeArrowheads="1"/>
          </p:cNvSpPr>
          <p:nvPr/>
        </p:nvSpPr>
        <p:spPr bwMode="auto">
          <a:xfrm>
            <a:off x="685800" y="4038600"/>
            <a:ext cx="8077200" cy="2265363"/>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spcBef>
                <a:spcPct val="50000"/>
              </a:spcBef>
              <a:defRPr/>
            </a:pPr>
            <a:r>
              <a:rPr lang="en-US">
                <a:latin typeface="Arial" charset="0"/>
              </a:rPr>
              <a:t>Total spending would change by $105 only if all of the costs were variable with respect to the number of units produced. Direct materials is variable, but much of the overhead and perhaps even direct labor may be fixed.</a:t>
            </a:r>
            <a:endParaRPr lang="en-US"/>
          </a:p>
        </p:txBody>
      </p:sp>
    </p:spTree>
    <p:extLst>
      <p:ext uri="{BB962C8B-B14F-4D97-AF65-F5344CB8AC3E}">
        <p14:creationId xmlns:p14="http://schemas.microsoft.com/office/powerpoint/2010/main" xmlns="" val="1290227068"/>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40292"/>
                                        </p:tgtEl>
                                        <p:attrNameLst>
                                          <p:attrName>style.visibility</p:attrName>
                                        </p:attrNameLst>
                                      </p:cBhvr>
                                      <p:to>
                                        <p:strVal val="visible"/>
                                      </p:to>
                                    </p:set>
                                    <p:animEffect transition="in" filter="dissolve">
                                      <p:cBhvr>
                                        <p:cTn id="7" dur="500"/>
                                        <p:tgtEl>
                                          <p:spTgt spid="1402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0293"/>
                                        </p:tgtEl>
                                        <p:attrNameLst>
                                          <p:attrName>style.visibility</p:attrName>
                                        </p:attrNameLst>
                                      </p:cBhvr>
                                      <p:to>
                                        <p:strVal val="visible"/>
                                      </p:to>
                                    </p:set>
                                    <p:animEffect transition="in" filter="wipe(up)">
                                      <p:cBhvr>
                                        <p:cTn id="12" dur="500"/>
                                        <p:tgtEl>
                                          <p:spTgt spid="140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animBg="1"/>
      <p:bldP spid="140293"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40963"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dirty="0" smtClean="0"/>
              <a:t> 	Job WR53 at </a:t>
            </a:r>
            <a:r>
              <a:rPr lang="en-US" sz="2800" dirty="0" err="1" smtClean="0"/>
              <a:t>Pharmo</a:t>
            </a:r>
            <a:r>
              <a:rPr lang="en-US" sz="2800" dirty="0" smtClean="0"/>
              <a:t> Inc</a:t>
            </a:r>
            <a:r>
              <a:rPr lang="en-US" sz="2800" dirty="0" smtClean="0"/>
              <a:t>. required $200 of direct materials and 10 direct labor hours at $15 per hour. Estimated total overhead for the year was $760,000 and estimated direct labor hours were 20,000. What would be recorded as the cost of job WR53?</a:t>
            </a:r>
          </a:p>
          <a:p>
            <a:pPr lvl="1">
              <a:buFont typeface="Wingdings" pitchFamily="2" charset="2"/>
              <a:buNone/>
            </a:pPr>
            <a:r>
              <a:rPr lang="en-US" dirty="0" smtClean="0"/>
              <a:t>a. $200.</a:t>
            </a:r>
          </a:p>
          <a:p>
            <a:pPr lvl="1">
              <a:buFont typeface="Wingdings" pitchFamily="2" charset="2"/>
              <a:buNone/>
            </a:pPr>
            <a:r>
              <a:rPr lang="en-US" dirty="0" smtClean="0"/>
              <a:t>b. $350.</a:t>
            </a:r>
          </a:p>
          <a:p>
            <a:pPr lvl="1">
              <a:buFont typeface="Wingdings" pitchFamily="2" charset="2"/>
              <a:buNone/>
            </a:pPr>
            <a:r>
              <a:rPr lang="en-US" dirty="0" smtClean="0"/>
              <a:t>c. $380.</a:t>
            </a:r>
          </a:p>
          <a:p>
            <a:pPr lvl="1">
              <a:buFont typeface="Wingdings" pitchFamily="2" charset="2"/>
              <a:buNone/>
            </a:pPr>
            <a:r>
              <a:rPr lang="en-US" dirty="0" smtClean="0"/>
              <a:t>d. $730.</a:t>
            </a:r>
          </a:p>
        </p:txBody>
      </p:sp>
    </p:spTree>
    <p:extLst>
      <p:ext uri="{BB962C8B-B14F-4D97-AF65-F5344CB8AC3E}">
        <p14:creationId xmlns:p14="http://schemas.microsoft.com/office/powerpoint/2010/main" xmlns="" val="3998613808"/>
      </p:ext>
    </p:extLst>
  </p:cSld>
  <p:clrMapOvr>
    <a:masterClrMapping/>
  </p:clrMapOvr>
  <p:transition spd="med">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41987"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dirty="0" smtClean="0"/>
              <a:t> 	Job WR53 at </a:t>
            </a:r>
            <a:r>
              <a:rPr lang="en-US" sz="2800" dirty="0" err="1" smtClean="0"/>
              <a:t>Pharmo</a:t>
            </a:r>
            <a:r>
              <a:rPr lang="en-US" sz="2800" dirty="0" smtClean="0"/>
              <a:t> , </a:t>
            </a:r>
            <a:r>
              <a:rPr lang="en-US" sz="2800" dirty="0" smtClean="0"/>
              <a:t>Inc. required $200 of direct materials and 10 direct labor hours at $15 per hour. Estimated total overhead for the year was $760,000 and estimated direct labor hours were 20,000. What would be recorded as the cost of job WR53?</a:t>
            </a:r>
          </a:p>
          <a:p>
            <a:pPr lvl="1">
              <a:buFont typeface="Wingdings" pitchFamily="2" charset="2"/>
              <a:buNone/>
            </a:pPr>
            <a:r>
              <a:rPr lang="en-US" dirty="0" smtClean="0"/>
              <a:t>a. $200.  </a:t>
            </a:r>
          </a:p>
          <a:p>
            <a:pPr lvl="1">
              <a:buFont typeface="Wingdings" pitchFamily="2" charset="2"/>
              <a:buNone/>
            </a:pPr>
            <a:r>
              <a:rPr lang="en-US" dirty="0" smtClean="0"/>
              <a:t>b. $350.</a:t>
            </a:r>
          </a:p>
          <a:p>
            <a:pPr lvl="1">
              <a:buFont typeface="Wingdings" pitchFamily="2" charset="2"/>
              <a:buNone/>
            </a:pPr>
            <a:r>
              <a:rPr lang="en-US" dirty="0" smtClean="0"/>
              <a:t>c. $380.</a:t>
            </a:r>
          </a:p>
          <a:p>
            <a:pPr lvl="1">
              <a:buFont typeface="Wingdings" pitchFamily="2" charset="2"/>
              <a:buNone/>
            </a:pPr>
            <a:r>
              <a:rPr lang="en-US" dirty="0" smtClean="0"/>
              <a:t>d. $730.</a:t>
            </a:r>
          </a:p>
        </p:txBody>
      </p:sp>
      <p:sp>
        <p:nvSpPr>
          <p:cNvPr id="117765" name="Oval 5"/>
          <p:cNvSpPr>
            <a:spLocks noChangeArrowheads="1"/>
          </p:cNvSpPr>
          <p:nvPr/>
        </p:nvSpPr>
        <p:spPr bwMode="auto">
          <a:xfrm>
            <a:off x="914400" y="49530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117769" name="Object 9"/>
          <p:cNvGraphicFramePr>
            <a:graphicFrameLocks noChangeAspect="1"/>
          </p:cNvGraphicFramePr>
          <p:nvPr/>
        </p:nvGraphicFramePr>
        <p:xfrm>
          <a:off x="3067050" y="4019550"/>
          <a:ext cx="5610225" cy="1952625"/>
        </p:xfrm>
        <a:graphic>
          <a:graphicData uri="http://schemas.openxmlformats.org/presentationml/2006/ole">
            <p:oleObj spid="_x0000_s6148" name="Worksheet" r:id="rId3" imgW="5599080" imgH="1945800" progId="Excel.Sheet.8">
              <p:embed/>
            </p:oleObj>
          </a:graphicData>
        </a:graphic>
      </p:graphicFrame>
    </p:spTree>
    <p:extLst>
      <p:ext uri="{BB962C8B-B14F-4D97-AF65-F5344CB8AC3E}">
        <p14:creationId xmlns:p14="http://schemas.microsoft.com/office/powerpoint/2010/main" xmlns="" val="592728050"/>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7765"/>
                                        </p:tgtEl>
                                        <p:attrNameLst>
                                          <p:attrName>style.visibility</p:attrName>
                                        </p:attrNameLst>
                                      </p:cBhvr>
                                      <p:to>
                                        <p:strVal val="visible"/>
                                      </p:to>
                                    </p:set>
                                    <p:animEffect transition="in" filter="dissolve">
                                      <p:cBhvr>
                                        <p:cTn id="7" dur="500"/>
                                        <p:tgtEl>
                                          <p:spTgt spid="1177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17769"/>
                                        </p:tgtEl>
                                        <p:attrNameLst>
                                          <p:attrName>style.visibility</p:attrName>
                                        </p:attrNameLst>
                                      </p:cBhvr>
                                      <p:to>
                                        <p:strVal val="visible"/>
                                      </p:to>
                                    </p:set>
                                    <p:animEffect transition="in" filter="wipe(up)">
                                      <p:cBhvr>
                                        <p:cTn id="12" dur="500"/>
                                        <p:tgtEl>
                                          <p:spTgt spid="117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43011"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dirty="0" smtClean="0"/>
              <a:t> 	Job WR53 at </a:t>
            </a:r>
            <a:r>
              <a:rPr lang="en-US" sz="2800" dirty="0" err="1" smtClean="0"/>
              <a:t>Pharmo</a:t>
            </a:r>
            <a:r>
              <a:rPr lang="en-US" sz="2800" dirty="0" smtClean="0"/>
              <a:t> , </a:t>
            </a:r>
            <a:r>
              <a:rPr lang="en-US" sz="2800" dirty="0" smtClean="0"/>
              <a:t>Inc. required $200 of direct materials and 10 direct labor hours at $15 per hour. Estimated total overhead for the year was $760,000 and estimated direct labor hours were </a:t>
            </a:r>
            <a:r>
              <a:rPr lang="en-US" sz="2800" dirty="0" smtClean="0">
                <a:solidFill>
                  <a:schemeClr val="accent2"/>
                </a:solidFill>
              </a:rPr>
              <a:t>19,000</a:t>
            </a:r>
            <a:r>
              <a:rPr lang="en-US" sz="2800" dirty="0" smtClean="0"/>
              <a:t>. What would be recorded as the cost of job WR53?</a:t>
            </a:r>
          </a:p>
          <a:p>
            <a:pPr lvl="1">
              <a:buFont typeface="Wingdings" pitchFamily="2" charset="2"/>
              <a:buNone/>
            </a:pPr>
            <a:r>
              <a:rPr lang="en-US" dirty="0" smtClean="0"/>
              <a:t>a. $200.  </a:t>
            </a:r>
          </a:p>
          <a:p>
            <a:pPr lvl="1">
              <a:buFont typeface="Wingdings" pitchFamily="2" charset="2"/>
              <a:buNone/>
            </a:pPr>
            <a:r>
              <a:rPr lang="en-US" dirty="0" smtClean="0"/>
              <a:t>b. $350.</a:t>
            </a:r>
          </a:p>
          <a:p>
            <a:pPr lvl="1">
              <a:buFont typeface="Wingdings" pitchFamily="2" charset="2"/>
              <a:buNone/>
            </a:pPr>
            <a:r>
              <a:rPr lang="en-US" dirty="0" smtClean="0"/>
              <a:t>c. $750.</a:t>
            </a:r>
          </a:p>
          <a:p>
            <a:pPr lvl="1">
              <a:buFont typeface="Wingdings" pitchFamily="2" charset="2"/>
              <a:buNone/>
            </a:pPr>
            <a:r>
              <a:rPr lang="en-US" dirty="0" smtClean="0"/>
              <a:t>d. $730.</a:t>
            </a:r>
          </a:p>
        </p:txBody>
      </p:sp>
    </p:spTree>
    <p:extLst>
      <p:ext uri="{BB962C8B-B14F-4D97-AF65-F5344CB8AC3E}">
        <p14:creationId xmlns:p14="http://schemas.microsoft.com/office/powerpoint/2010/main" xmlns="" val="1358717810"/>
      </p:ext>
    </p:extLst>
  </p:cSld>
  <p:clrMapOvr>
    <a:masterClrMapping/>
  </p:clrMapOvr>
  <p:transition spd="med">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44035"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Job WR53 at NW Fab, Inc. required $200 of direct materials and 10 direct labor hours at $15 per hour. Estimated total overhead for the year was $760,000 and estimated direct labor hours were </a:t>
            </a:r>
            <a:r>
              <a:rPr lang="en-US" sz="2800" smtClean="0">
                <a:solidFill>
                  <a:schemeClr val="accent2"/>
                </a:solidFill>
              </a:rPr>
              <a:t>19,000</a:t>
            </a:r>
            <a:r>
              <a:rPr lang="en-US" sz="2800" smtClean="0"/>
              <a:t>. What would be recorded as the cost of job WR53?</a:t>
            </a:r>
          </a:p>
          <a:p>
            <a:pPr lvl="1">
              <a:buFont typeface="Wingdings" pitchFamily="2" charset="2"/>
              <a:buNone/>
            </a:pPr>
            <a:r>
              <a:rPr lang="en-US" smtClean="0"/>
              <a:t>a. $200.  </a:t>
            </a:r>
          </a:p>
          <a:p>
            <a:pPr lvl="1">
              <a:buFont typeface="Wingdings" pitchFamily="2" charset="2"/>
              <a:buNone/>
            </a:pPr>
            <a:r>
              <a:rPr lang="en-US" smtClean="0"/>
              <a:t>b. $350.</a:t>
            </a:r>
          </a:p>
          <a:p>
            <a:pPr lvl="1">
              <a:buFont typeface="Wingdings" pitchFamily="2" charset="2"/>
              <a:buNone/>
            </a:pPr>
            <a:r>
              <a:rPr lang="en-US" smtClean="0"/>
              <a:t>c. $750.</a:t>
            </a:r>
          </a:p>
          <a:p>
            <a:pPr lvl="1">
              <a:buFont typeface="Wingdings" pitchFamily="2" charset="2"/>
              <a:buNone/>
            </a:pPr>
            <a:r>
              <a:rPr lang="en-US" smtClean="0"/>
              <a:t>d. $730.</a:t>
            </a:r>
          </a:p>
        </p:txBody>
      </p:sp>
      <p:sp>
        <p:nvSpPr>
          <p:cNvPr id="125956" name="Oval 4"/>
          <p:cNvSpPr>
            <a:spLocks noChangeArrowheads="1"/>
          </p:cNvSpPr>
          <p:nvPr/>
        </p:nvSpPr>
        <p:spPr bwMode="auto">
          <a:xfrm>
            <a:off x="990600" y="44958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125957" name="Object 5"/>
          <p:cNvGraphicFramePr>
            <a:graphicFrameLocks noChangeAspect="1"/>
          </p:cNvGraphicFramePr>
          <p:nvPr/>
        </p:nvGraphicFramePr>
        <p:xfrm>
          <a:off x="3067050" y="4019550"/>
          <a:ext cx="5610225" cy="1952625"/>
        </p:xfrm>
        <a:graphic>
          <a:graphicData uri="http://schemas.openxmlformats.org/presentationml/2006/ole">
            <p:oleObj spid="_x0000_s7172" name="Worksheet" r:id="rId3" imgW="5599080" imgH="1945800" progId="Excel.Sheet.8">
              <p:embed/>
            </p:oleObj>
          </a:graphicData>
        </a:graphic>
      </p:graphicFrame>
    </p:spTree>
    <p:extLst>
      <p:ext uri="{BB962C8B-B14F-4D97-AF65-F5344CB8AC3E}">
        <p14:creationId xmlns:p14="http://schemas.microsoft.com/office/powerpoint/2010/main" xmlns="" val="1326178130"/>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5956"/>
                                        </p:tgtEl>
                                        <p:attrNameLst>
                                          <p:attrName>style.visibility</p:attrName>
                                        </p:attrNameLst>
                                      </p:cBhvr>
                                      <p:to>
                                        <p:strVal val="visible"/>
                                      </p:to>
                                    </p:set>
                                    <p:animEffect transition="in" filter="dissolve">
                                      <p:cBhvr>
                                        <p:cTn id="7" dur="500"/>
                                        <p:tgtEl>
                                          <p:spTgt spid="1259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25957"/>
                                        </p:tgtEl>
                                        <p:attrNameLst>
                                          <p:attrName>style.visibility</p:attrName>
                                        </p:attrNameLst>
                                      </p:cBhvr>
                                      <p:to>
                                        <p:strVal val="visible"/>
                                      </p:to>
                                    </p:set>
                                    <p:animEffect transition="in" filter="wipe(up)">
                                      <p:cBhvr>
                                        <p:cTn id="12" dur="500"/>
                                        <p:tgtEl>
                                          <p:spTgt spid="125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45059"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If overhead contains fixed costs, what will happen to the predetermined overhead rate if lower unit sales volume is expected?</a:t>
            </a:r>
          </a:p>
          <a:p>
            <a:pPr lvl="1">
              <a:buFont typeface="Wingdings" pitchFamily="2" charset="2"/>
              <a:buNone/>
            </a:pPr>
            <a:r>
              <a:rPr lang="en-US" smtClean="0"/>
              <a:t>a. The predetermined overhead rate will likely increase.</a:t>
            </a:r>
          </a:p>
          <a:p>
            <a:pPr lvl="1">
              <a:buFont typeface="Wingdings" pitchFamily="2" charset="2"/>
              <a:buNone/>
            </a:pPr>
            <a:r>
              <a:rPr lang="en-US" smtClean="0"/>
              <a:t>b. The predetermined overhead rate would be unaffected.</a:t>
            </a:r>
          </a:p>
          <a:p>
            <a:pPr lvl="1">
              <a:buFont typeface="Wingdings" pitchFamily="2" charset="2"/>
              <a:buNone/>
            </a:pPr>
            <a:r>
              <a:rPr lang="en-US" smtClean="0"/>
              <a:t>c. The predetermined overhead rate will likely decrease.</a:t>
            </a:r>
          </a:p>
        </p:txBody>
      </p:sp>
    </p:spTree>
    <p:extLst>
      <p:ext uri="{BB962C8B-B14F-4D97-AF65-F5344CB8AC3E}">
        <p14:creationId xmlns:p14="http://schemas.microsoft.com/office/powerpoint/2010/main" xmlns="" val="3056567834"/>
      </p:ext>
    </p:extLst>
  </p:cSld>
  <p:clrMapOvr>
    <a:masterClrMapping/>
  </p:clrMapOvr>
  <p:transition spd="med">
    <p:blinds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46083"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If overhead contains fixed costs, what will happen to the predetermined overhead rate if lower unit sales volume is expected?</a:t>
            </a:r>
          </a:p>
          <a:p>
            <a:pPr lvl="1">
              <a:buFont typeface="Wingdings" pitchFamily="2" charset="2"/>
              <a:buNone/>
            </a:pPr>
            <a:r>
              <a:rPr lang="en-US" smtClean="0"/>
              <a:t>a. The predetermined overhead rate will likely increase.</a:t>
            </a:r>
          </a:p>
          <a:p>
            <a:pPr lvl="1">
              <a:buFont typeface="Wingdings" pitchFamily="2" charset="2"/>
              <a:buNone/>
            </a:pPr>
            <a:r>
              <a:rPr lang="en-US" smtClean="0"/>
              <a:t>b. The predetermined overhead rate would be unaffected.</a:t>
            </a:r>
          </a:p>
          <a:p>
            <a:pPr lvl="1">
              <a:buFont typeface="Wingdings" pitchFamily="2" charset="2"/>
              <a:buNone/>
            </a:pPr>
            <a:r>
              <a:rPr lang="en-US" smtClean="0"/>
              <a:t>c. The predetermined overhead rate will likely decrease.</a:t>
            </a:r>
          </a:p>
        </p:txBody>
      </p:sp>
      <p:sp>
        <p:nvSpPr>
          <p:cNvPr id="120836" name="Oval 4"/>
          <p:cNvSpPr>
            <a:spLocks noChangeArrowheads="1"/>
          </p:cNvSpPr>
          <p:nvPr/>
        </p:nvSpPr>
        <p:spPr bwMode="auto">
          <a:xfrm>
            <a:off x="990600" y="25146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35546900"/>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0836"/>
                                        </p:tgtEl>
                                        <p:attrNameLst>
                                          <p:attrName>style.visibility</p:attrName>
                                        </p:attrNameLst>
                                      </p:cBhvr>
                                      <p:to>
                                        <p:strVal val="visible"/>
                                      </p:to>
                                    </p:set>
                                    <p:animEffect transition="in" filter="dissolve">
                                      <p:cBhvr>
                                        <p:cTn id="7" dur="500"/>
                                        <p:tgtEl>
                                          <p:spTgt spid="120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49155"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If overhead contains fixed costs and management set prices by marking up product costs by a preset percentage, what will happen to selling prices if lower unit sales volume is expected?</a:t>
            </a:r>
          </a:p>
          <a:p>
            <a:pPr lvl="1">
              <a:buFont typeface="Wingdings" pitchFamily="2" charset="2"/>
              <a:buNone/>
            </a:pPr>
            <a:r>
              <a:rPr lang="en-US" smtClean="0"/>
              <a:t>a. Selling prices will likely increase.</a:t>
            </a:r>
          </a:p>
          <a:p>
            <a:pPr lvl="1">
              <a:buFont typeface="Wingdings" pitchFamily="2" charset="2"/>
              <a:buNone/>
            </a:pPr>
            <a:r>
              <a:rPr lang="en-US" smtClean="0"/>
              <a:t>b. Selling prices would be unaffected.</a:t>
            </a:r>
          </a:p>
          <a:p>
            <a:pPr lvl="1">
              <a:buFont typeface="Wingdings" pitchFamily="2" charset="2"/>
              <a:buNone/>
            </a:pPr>
            <a:r>
              <a:rPr lang="en-US" smtClean="0"/>
              <a:t>c. Selling prices will likely decrease.</a:t>
            </a:r>
          </a:p>
        </p:txBody>
      </p:sp>
    </p:spTree>
    <p:extLst>
      <p:ext uri="{BB962C8B-B14F-4D97-AF65-F5344CB8AC3E}">
        <p14:creationId xmlns:p14="http://schemas.microsoft.com/office/powerpoint/2010/main" xmlns="" val="2062599718"/>
      </p:ext>
    </p:extLst>
  </p:cSld>
  <p:clrMapOvr>
    <a:masterClrMapping/>
  </p:clrMapOvr>
  <p:transition spd="med">
    <p:blinds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50179"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If overhead contains fixed costs and management set prices by marking up product costs by a preset percentage, what will happen to selling prices if lower unit sales volume is expected?</a:t>
            </a:r>
          </a:p>
          <a:p>
            <a:pPr lvl="1">
              <a:buFont typeface="Wingdings" pitchFamily="2" charset="2"/>
              <a:buNone/>
            </a:pPr>
            <a:r>
              <a:rPr lang="en-US" smtClean="0"/>
              <a:t>a. Selling prices will likely increase.</a:t>
            </a:r>
          </a:p>
          <a:p>
            <a:pPr lvl="1">
              <a:buFont typeface="Wingdings" pitchFamily="2" charset="2"/>
              <a:buNone/>
            </a:pPr>
            <a:r>
              <a:rPr lang="en-US" smtClean="0"/>
              <a:t>b. Selling prices would be unaffected.</a:t>
            </a:r>
          </a:p>
          <a:p>
            <a:pPr lvl="1">
              <a:buFont typeface="Wingdings" pitchFamily="2" charset="2"/>
              <a:buNone/>
            </a:pPr>
            <a:r>
              <a:rPr lang="en-US" smtClean="0"/>
              <a:t>c. Selling prices will likely decrease.</a:t>
            </a:r>
          </a:p>
        </p:txBody>
      </p:sp>
      <p:sp>
        <p:nvSpPr>
          <p:cNvPr id="124932" name="Oval 4"/>
          <p:cNvSpPr>
            <a:spLocks noChangeArrowheads="1"/>
          </p:cNvSpPr>
          <p:nvPr/>
        </p:nvSpPr>
        <p:spPr bwMode="auto">
          <a:xfrm>
            <a:off x="990600" y="33528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376051205"/>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4932"/>
                                        </p:tgtEl>
                                        <p:attrNameLst>
                                          <p:attrName>style.visibility</p:attrName>
                                        </p:attrNameLst>
                                      </p:cBhvr>
                                      <p:to>
                                        <p:strVal val="visible"/>
                                      </p:to>
                                    </p:set>
                                    <p:animEffect transition="in" filter="dissolve">
                                      <p:cBhvr>
                                        <p:cTn id="7" dur="500"/>
                                        <p:tgtEl>
                                          <p:spTgt spid="124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51203"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If selling prices increase, what will happen to unit sales volume?</a:t>
            </a:r>
          </a:p>
          <a:p>
            <a:pPr lvl="1">
              <a:buFont typeface="Wingdings" pitchFamily="2" charset="2"/>
              <a:buNone/>
            </a:pPr>
            <a:r>
              <a:rPr lang="en-US" smtClean="0"/>
              <a:t>a. Unit sales volume will likely increase.</a:t>
            </a:r>
          </a:p>
          <a:p>
            <a:pPr lvl="1">
              <a:buFont typeface="Wingdings" pitchFamily="2" charset="2"/>
              <a:buNone/>
            </a:pPr>
            <a:r>
              <a:rPr lang="en-US" smtClean="0"/>
              <a:t>b. Unit sales volume would be unaffected.</a:t>
            </a:r>
          </a:p>
          <a:p>
            <a:pPr lvl="1">
              <a:buFont typeface="Wingdings" pitchFamily="2" charset="2"/>
              <a:buNone/>
            </a:pPr>
            <a:r>
              <a:rPr lang="en-US" smtClean="0"/>
              <a:t>c. Unit sales volume will likely decrease.</a:t>
            </a:r>
          </a:p>
        </p:txBody>
      </p:sp>
    </p:spTree>
    <p:extLst>
      <p:ext uri="{BB962C8B-B14F-4D97-AF65-F5344CB8AC3E}">
        <p14:creationId xmlns:p14="http://schemas.microsoft.com/office/powerpoint/2010/main" xmlns="" val="291661614"/>
      </p:ext>
    </p:extLst>
  </p:cSld>
  <p:clrMapOvr>
    <a:masterClrMapping/>
  </p:clrMapOvr>
  <p:transition spd="med">
    <p:blinds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sym typeface="Wingdings" pitchFamily="2" charset="2"/>
              </a:rPr>
              <a:t>MCQs  Test</a:t>
            </a:r>
            <a:endParaRPr lang="en-US" sz="3600" dirty="0" smtClean="0">
              <a:sym typeface="Wingdings" pitchFamily="2" charset="2"/>
            </a:endParaRPr>
          </a:p>
        </p:txBody>
      </p:sp>
      <p:sp>
        <p:nvSpPr>
          <p:cNvPr id="52227" name="Rectangle 3"/>
          <p:cNvSpPr>
            <a:spLocks noGrp="1" noChangeArrowheads="1"/>
          </p:cNvSpPr>
          <p:nvPr>
            <p:ph type="body" idx="1"/>
          </p:nvPr>
        </p:nvSpPr>
        <p:spPr>
          <a:xfrm>
            <a:off x="685800" y="1219200"/>
            <a:ext cx="8153400" cy="52578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If selling prices increase, what will happen to unit sales volume?</a:t>
            </a:r>
          </a:p>
          <a:p>
            <a:pPr lvl="1">
              <a:buFont typeface="Wingdings" pitchFamily="2" charset="2"/>
              <a:buNone/>
            </a:pPr>
            <a:r>
              <a:rPr lang="en-US" smtClean="0"/>
              <a:t>a. Unit sales volume will likely increase.</a:t>
            </a:r>
          </a:p>
          <a:p>
            <a:pPr lvl="1">
              <a:buFont typeface="Wingdings" pitchFamily="2" charset="2"/>
              <a:buNone/>
            </a:pPr>
            <a:r>
              <a:rPr lang="en-US" smtClean="0"/>
              <a:t>b. Unit sales volume would be unaffected.</a:t>
            </a:r>
          </a:p>
          <a:p>
            <a:pPr lvl="1">
              <a:buFont typeface="Wingdings" pitchFamily="2" charset="2"/>
              <a:buNone/>
            </a:pPr>
            <a:r>
              <a:rPr lang="en-US" smtClean="0"/>
              <a:t>c. Unit sales volume will likely decrease.</a:t>
            </a:r>
          </a:p>
        </p:txBody>
      </p:sp>
      <p:sp>
        <p:nvSpPr>
          <p:cNvPr id="128004" name="Oval 4"/>
          <p:cNvSpPr>
            <a:spLocks noChangeArrowheads="1"/>
          </p:cNvSpPr>
          <p:nvPr/>
        </p:nvSpPr>
        <p:spPr bwMode="auto">
          <a:xfrm>
            <a:off x="990600" y="31242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7156894"/>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8004"/>
                                        </p:tgtEl>
                                        <p:attrNameLst>
                                          <p:attrName>style.visibility</p:attrName>
                                        </p:attrNameLst>
                                      </p:cBhvr>
                                      <p:to>
                                        <p:strVal val="visible"/>
                                      </p:to>
                                    </p:set>
                                    <p:animEffect transition="in" filter="box(in)">
                                      <p:cBhvr>
                                        <p:cTn id="7" dur="500"/>
                                        <p:tgtEl>
                                          <p:spTgt spid="128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0" y="381000"/>
          <a:ext cx="8229600" cy="3785616"/>
        </p:xfrm>
        <a:graphic>
          <a:graphicData uri="http://schemas.openxmlformats.org/drawingml/2006/table">
            <a:tbl>
              <a:tblPr/>
              <a:tblGrid>
                <a:gridCol w="6248400"/>
                <a:gridCol w="1981200"/>
              </a:tblGrid>
              <a:tr h="0">
                <a:tc>
                  <a:txBody>
                    <a:bodyPr/>
                    <a:lstStyle/>
                    <a:p>
                      <a:pPr marL="0" marR="0">
                        <a:lnSpc>
                          <a:spcPct val="115000"/>
                        </a:lnSpc>
                        <a:spcBef>
                          <a:spcPts val="0"/>
                        </a:spcBef>
                        <a:spcAft>
                          <a:spcPts val="0"/>
                        </a:spcAft>
                      </a:pPr>
                      <a:r>
                        <a:rPr lang="en-US" sz="2400">
                          <a:latin typeface="Calibri"/>
                          <a:ea typeface="Calibri"/>
                          <a:cs typeface="Times New Roman"/>
                        </a:rPr>
                        <a:t>Budgeted Sales Revenue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400" dirty="0">
                          <a:latin typeface="Calibri"/>
                          <a:ea typeface="Calibri"/>
                          <a:cs typeface="Times New Roman"/>
                        </a:rPr>
                        <a:t>Rs. 205000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2400" dirty="0">
                          <a:latin typeface="Calibri"/>
                          <a:ea typeface="Calibri"/>
                          <a:cs typeface="Times New Roman"/>
                        </a:rPr>
                        <a:t>Actual Manufacturing overhead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400" dirty="0">
                          <a:latin typeface="Calibri"/>
                          <a:ea typeface="Calibri"/>
                          <a:cs typeface="Times New Roman"/>
                        </a:rPr>
                        <a:t>340000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2400">
                          <a:latin typeface="Calibri"/>
                          <a:ea typeface="Calibri"/>
                          <a:cs typeface="Times New Roman"/>
                        </a:rPr>
                        <a:t>Budgeted Machine Hour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400" dirty="0">
                          <a:latin typeface="Calibri"/>
                          <a:ea typeface="Calibri"/>
                          <a:cs typeface="Times New Roman"/>
                        </a:rPr>
                        <a:t>10000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2400">
                          <a:latin typeface="Calibri"/>
                          <a:ea typeface="Calibri"/>
                          <a:cs typeface="Times New Roman"/>
                        </a:rPr>
                        <a:t>Budgeted direct labour hour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400" dirty="0">
                          <a:latin typeface="Calibri"/>
                          <a:ea typeface="Calibri"/>
                          <a:cs typeface="Times New Roman"/>
                        </a:rPr>
                        <a:t>20000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2400">
                          <a:latin typeface="Calibri"/>
                          <a:ea typeface="Calibri"/>
                          <a:cs typeface="Times New Roman"/>
                        </a:rPr>
                        <a:t>Budgeted Direct labour rate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400" dirty="0">
                          <a:latin typeface="Calibri"/>
                          <a:ea typeface="Calibri"/>
                          <a:cs typeface="Times New Roman"/>
                        </a:rPr>
                        <a:t>Rs. 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2400">
                          <a:latin typeface="Calibri"/>
                          <a:ea typeface="Calibri"/>
                          <a:cs typeface="Times New Roman"/>
                        </a:rPr>
                        <a:t>Budgeted Manufacturing overhead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400" dirty="0">
                          <a:latin typeface="Calibri"/>
                          <a:ea typeface="Calibri"/>
                          <a:cs typeface="Times New Roman"/>
                        </a:rPr>
                        <a:t>Rs. 364000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2400">
                          <a:latin typeface="Calibri"/>
                          <a:ea typeface="Calibri"/>
                          <a:cs typeface="Times New Roman"/>
                        </a:rPr>
                        <a:t>Actual machinge hours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400" dirty="0">
                          <a:latin typeface="Calibri"/>
                          <a:ea typeface="Calibri"/>
                          <a:cs typeface="Times New Roman"/>
                        </a:rPr>
                        <a:t>11000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2400">
                          <a:latin typeface="Calibri"/>
                          <a:ea typeface="Calibri"/>
                          <a:cs typeface="Times New Roman"/>
                        </a:rPr>
                        <a:t>Actual direct labour hours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400" dirty="0">
                          <a:latin typeface="Calibri"/>
                          <a:ea typeface="Calibri"/>
                          <a:cs typeface="Times New Roman"/>
                        </a:rPr>
                        <a:t>18000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2400">
                          <a:latin typeface="Calibri"/>
                          <a:ea typeface="Calibri"/>
                          <a:cs typeface="Times New Roman"/>
                        </a:rPr>
                        <a:t>Actual direct labour rate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400" dirty="0">
                          <a:latin typeface="Calibri"/>
                          <a:ea typeface="Calibri"/>
                          <a:cs typeface="Times New Roman"/>
                        </a:rPr>
                        <a:t>Rs. 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381000" y="4419600"/>
            <a:ext cx="8305800" cy="1631216"/>
          </a:xfrm>
          <a:prstGeom prst="rect">
            <a:avLst/>
          </a:prstGeom>
        </p:spPr>
        <p:txBody>
          <a:bodyPr wrap="square">
            <a:spAutoFit/>
          </a:bodyPr>
          <a:lstStyle/>
          <a:p>
            <a:pPr marL="457200" indent="-457200">
              <a:buFont typeface="+mj-lt"/>
              <a:buAutoNum type="arabicPeriod"/>
            </a:pPr>
            <a:r>
              <a:rPr lang="en-US" sz="2000" dirty="0" smtClean="0"/>
              <a:t>Compute the firm’s predetermined overhead rate for the year using </a:t>
            </a:r>
            <a:r>
              <a:rPr lang="en-US" sz="2000" dirty="0" smtClean="0"/>
              <a:t>each of </a:t>
            </a:r>
            <a:r>
              <a:rPr lang="en-US" sz="2000" dirty="0" smtClean="0"/>
              <a:t>the following commons cost </a:t>
            </a:r>
            <a:r>
              <a:rPr lang="en-US" sz="2000" dirty="0" smtClean="0"/>
              <a:t>drivers: </a:t>
            </a:r>
            <a:r>
              <a:rPr lang="en-US" sz="2000" dirty="0" smtClean="0"/>
              <a:t>a) Machine hours, b) Direct </a:t>
            </a:r>
            <a:r>
              <a:rPr lang="en-US" sz="2000" dirty="0" smtClean="0"/>
              <a:t>labor </a:t>
            </a:r>
            <a:r>
              <a:rPr lang="en-US" sz="2000" dirty="0" smtClean="0"/>
              <a:t>hours, c) direct </a:t>
            </a:r>
            <a:r>
              <a:rPr lang="en-US" sz="2000" dirty="0" smtClean="0"/>
              <a:t>labor </a:t>
            </a:r>
            <a:r>
              <a:rPr lang="en-US" sz="2000" dirty="0" smtClean="0"/>
              <a:t>rupees</a:t>
            </a:r>
            <a:r>
              <a:rPr lang="en-US" sz="2000" dirty="0" smtClean="0"/>
              <a:t>.</a:t>
            </a:r>
            <a:endParaRPr lang="en-US" sz="2000" dirty="0" smtClean="0"/>
          </a:p>
          <a:p>
            <a:pPr marL="457200" indent="-457200">
              <a:buFont typeface="+mj-lt"/>
              <a:buAutoNum type="arabicPeriod"/>
            </a:pPr>
            <a:r>
              <a:rPr lang="en-US" sz="2000" dirty="0" smtClean="0"/>
              <a:t>Calculate the over/under applied FOH for the year suing each of the cost drivers listed above. </a:t>
            </a:r>
            <a:endParaRPr lang="en-US" sz="20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533400" y="2514600"/>
            <a:ext cx="8229600" cy="1143000"/>
          </a:xfrm>
        </p:spPr>
        <p:txBody>
          <a:bodyPr/>
          <a:lstStyle/>
          <a:p>
            <a:r>
              <a:rPr lang="en-US" sz="6600" dirty="0" smtClean="0"/>
              <a:t> End of Lecture 11</a:t>
            </a:r>
          </a:p>
        </p:txBody>
      </p:sp>
    </p:spTree>
    <p:extLst>
      <p:ext uri="{BB962C8B-B14F-4D97-AF65-F5344CB8AC3E}">
        <p14:creationId xmlns:p14="http://schemas.microsoft.com/office/powerpoint/2010/main" xmlns="" val="188426822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446</Words>
  <Application>Microsoft Office PowerPoint</Application>
  <PresentationFormat>On-screen Show (4:3)</PresentationFormat>
  <Paragraphs>127</Paragraphs>
  <Slides>27</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0" baseType="lpstr">
      <vt:lpstr>Office Theme</vt:lpstr>
      <vt:lpstr>Microsoft Office Excel 97-2003 Worksheet</vt:lpstr>
      <vt:lpstr>Worksheet</vt:lpstr>
      <vt:lpstr> Lecture 11</vt:lpstr>
      <vt:lpstr>Lecture 10</vt:lpstr>
      <vt:lpstr>Application of Manufacturing Overhead</vt:lpstr>
      <vt:lpstr>Application of Manufacturing Overhead</vt:lpstr>
      <vt:lpstr>Application of Manufacturing Overhead</vt:lpstr>
      <vt:lpstr>The Need for a Predetermined Manufacturing Overhead Rate</vt:lpstr>
      <vt:lpstr>Note</vt:lpstr>
      <vt:lpstr>Overhead Application Example</vt:lpstr>
      <vt:lpstr>Overhead Application Example</vt:lpstr>
      <vt:lpstr>Overhead Application Example</vt:lpstr>
      <vt:lpstr>Overhead Application Example</vt:lpstr>
      <vt:lpstr>MCQs  Test</vt:lpstr>
      <vt:lpstr>MCQs  Test</vt:lpstr>
      <vt:lpstr>MCQs  Test</vt:lpstr>
      <vt:lpstr>MCQs  Test</vt:lpstr>
      <vt:lpstr>MCQs  Test</vt:lpstr>
      <vt:lpstr>MCQs  Test</vt:lpstr>
      <vt:lpstr>MCQs  Test</vt:lpstr>
      <vt:lpstr>MCQs  Test</vt:lpstr>
      <vt:lpstr>MCQs  Test</vt:lpstr>
      <vt:lpstr>MCQs  Test</vt:lpstr>
      <vt:lpstr>MCQs  Test</vt:lpstr>
      <vt:lpstr>MCQs  Test</vt:lpstr>
      <vt:lpstr>Slide 24</vt:lpstr>
      <vt:lpstr>Slide 25</vt:lpstr>
      <vt:lpstr>Slide 26</vt:lpstr>
      <vt:lpstr> End of Lecture 11</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09</dc:title>
  <dc:creator>MyUserName</dc:creator>
  <cp:lastModifiedBy>NTS</cp:lastModifiedBy>
  <cp:revision>15</cp:revision>
  <dcterms:created xsi:type="dcterms:W3CDTF">2012-10-23T07:05:07Z</dcterms:created>
  <dcterms:modified xsi:type="dcterms:W3CDTF">2012-11-06T08:16:51Z</dcterms:modified>
</cp:coreProperties>
</file>