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9" r:id="rId11"/>
    <p:sldId id="266" r:id="rId12"/>
    <p:sldId id="298" r:id="rId13"/>
    <p:sldId id="294" r:id="rId14"/>
    <p:sldId id="291" r:id="rId15"/>
    <p:sldId id="292" r:id="rId16"/>
    <p:sldId id="293" r:id="rId17"/>
    <p:sldId id="295" r:id="rId18"/>
    <p:sldId id="296" r:id="rId19"/>
    <p:sldId id="297" r:id="rId20"/>
    <p:sldId id="282" r:id="rId21"/>
    <p:sldId id="283" r:id="rId22"/>
    <p:sldId id="287" r:id="rId23"/>
    <p:sldId id="285" r:id="rId24"/>
    <p:sldId id="288" r:id="rId25"/>
    <p:sldId id="286" r:id="rId26"/>
    <p:sldId id="289" r:id="rId27"/>
    <p:sldId id="290" r:id="rId28"/>
    <p:sldId id="281" r:id="rId29"/>
    <p:sldId id="27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9B541-6993-428E-B44E-033E93B96EF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1840A-2B35-443B-A816-F7F5895188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0793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0475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954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247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54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89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870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38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153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2112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02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8410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62000" y="1600200"/>
            <a:ext cx="3924300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8700" y="1600200"/>
            <a:ext cx="39243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062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080B7-434A-4A2D-B112-622E7FEE224E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C2428-E950-41A4-9508-008846BB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61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sz="6600" dirty="0" smtClean="0"/>
              <a:t> Lecture 10</a:t>
            </a:r>
          </a:p>
        </p:txBody>
      </p:sp>
    </p:spTree>
    <p:extLst>
      <p:ext uri="{BB962C8B-B14F-4D97-AF65-F5344CB8AC3E}">
        <p14:creationId xmlns:p14="http://schemas.microsoft.com/office/powerpoint/2010/main" xmlns="" val="2970295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Systems Design:</a:t>
            </a:r>
            <a:br>
              <a:rPr lang="en-US" sz="5400" dirty="0" smtClean="0"/>
            </a:br>
            <a:r>
              <a:rPr lang="en-US" sz="5400" dirty="0" smtClean="0"/>
              <a:t>Job-Order costing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3908426"/>
            <a:chOff x="-96" y="1296"/>
            <a:chExt cx="1638" cy="2462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951"/>
              <a:ext cx="1638" cy="1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chemeClr val="hlink"/>
                  </a:solidFill>
                </a:rPr>
                <a:t> </a:t>
              </a:r>
              <a:r>
                <a:rPr lang="en-US" sz="3600" i="1" dirty="0" smtClean="0"/>
                <a:t>Chapter</a:t>
              </a:r>
              <a:r>
                <a:rPr lang="en-US" sz="15000" dirty="0" smtClean="0"/>
                <a:t>3</a:t>
              </a:r>
              <a:endParaRPr lang="en-US" sz="15000" dirty="0">
                <a:solidFill>
                  <a:schemeClr val="hlin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8070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Types of Costing Systems Used to Determine Product Costs</a:t>
            </a:r>
          </a:p>
        </p:txBody>
      </p:sp>
      <p:grpSp>
        <p:nvGrpSpPr>
          <p:cNvPr id="5123" name="Group 17"/>
          <p:cNvGrpSpPr>
            <a:grpSpLocks/>
          </p:cNvGrpSpPr>
          <p:nvPr/>
        </p:nvGrpSpPr>
        <p:grpSpPr bwMode="auto">
          <a:xfrm>
            <a:off x="1549400" y="1612900"/>
            <a:ext cx="7031038" cy="2032000"/>
            <a:chOff x="976" y="1016"/>
            <a:chExt cx="4429" cy="1280"/>
          </a:xfrm>
        </p:grpSpPr>
        <p:sp>
          <p:nvSpPr>
            <p:cNvPr id="5131" name="Rectangle 4"/>
            <p:cNvSpPr>
              <a:spLocks noChangeArrowheads="1"/>
            </p:cNvSpPr>
            <p:nvPr/>
          </p:nvSpPr>
          <p:spPr bwMode="auto">
            <a:xfrm>
              <a:off x="977" y="1020"/>
              <a:ext cx="1298" cy="770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Freeform 5"/>
            <p:cNvSpPr>
              <a:spLocks/>
            </p:cNvSpPr>
            <p:nvPr/>
          </p:nvSpPr>
          <p:spPr bwMode="auto">
            <a:xfrm>
              <a:off x="2288" y="1016"/>
              <a:ext cx="3117" cy="1280"/>
            </a:xfrm>
            <a:custGeom>
              <a:avLst/>
              <a:gdLst>
                <a:gd name="T0" fmla="*/ 0 w 3117"/>
                <a:gd name="T1" fmla="*/ 0 h 1280"/>
                <a:gd name="T2" fmla="*/ 3116 w 3117"/>
                <a:gd name="T3" fmla="*/ 1279 h 1280"/>
                <a:gd name="T4" fmla="*/ 0 w 3117"/>
                <a:gd name="T5" fmla="*/ 787 h 1280"/>
                <a:gd name="T6" fmla="*/ 0 w 3117"/>
                <a:gd name="T7" fmla="*/ 0 h 12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17" h="1280">
                  <a:moveTo>
                    <a:pt x="0" y="0"/>
                  </a:moveTo>
                  <a:lnTo>
                    <a:pt x="3116" y="1279"/>
                  </a:lnTo>
                  <a:lnTo>
                    <a:pt x="0" y="787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Freeform 6"/>
            <p:cNvSpPr>
              <a:spLocks/>
            </p:cNvSpPr>
            <p:nvPr/>
          </p:nvSpPr>
          <p:spPr bwMode="auto">
            <a:xfrm>
              <a:off x="976" y="1803"/>
              <a:ext cx="4429" cy="493"/>
            </a:xfrm>
            <a:custGeom>
              <a:avLst/>
              <a:gdLst>
                <a:gd name="T0" fmla="*/ 0 w 4429"/>
                <a:gd name="T1" fmla="*/ 0 h 493"/>
                <a:gd name="T2" fmla="*/ 1312 w 4429"/>
                <a:gd name="T3" fmla="*/ 0 h 493"/>
                <a:gd name="T4" fmla="*/ 4428 w 4429"/>
                <a:gd name="T5" fmla="*/ 492 h 493"/>
                <a:gd name="T6" fmla="*/ 0 w 4429"/>
                <a:gd name="T7" fmla="*/ 0 h 4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29" h="493">
                  <a:moveTo>
                    <a:pt x="0" y="0"/>
                  </a:moveTo>
                  <a:lnTo>
                    <a:pt x="1312" y="0"/>
                  </a:lnTo>
                  <a:lnTo>
                    <a:pt x="4428" y="49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34" name="Group 7"/>
            <p:cNvGrpSpPr>
              <a:grpSpLocks/>
            </p:cNvGrpSpPr>
            <p:nvPr/>
          </p:nvGrpSpPr>
          <p:grpSpPr bwMode="auto">
            <a:xfrm>
              <a:off x="2780" y="1016"/>
              <a:ext cx="2625" cy="1280"/>
              <a:chOff x="2780" y="1016"/>
              <a:chExt cx="2625" cy="1280"/>
            </a:xfrm>
          </p:grpSpPr>
          <p:sp>
            <p:nvSpPr>
              <p:cNvPr id="5135" name="Rectangle 8"/>
              <p:cNvSpPr>
                <a:spLocks noChangeArrowheads="1"/>
              </p:cNvSpPr>
              <p:nvPr/>
            </p:nvSpPr>
            <p:spPr bwMode="auto">
              <a:xfrm>
                <a:off x="2781" y="1020"/>
                <a:ext cx="1298" cy="770"/>
              </a:xfrm>
              <a:prstGeom prst="rect">
                <a:avLst/>
              </a:prstGeom>
              <a:solidFill>
                <a:srgbClr val="FFFF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6" name="Freeform 9"/>
              <p:cNvSpPr>
                <a:spLocks/>
              </p:cNvSpPr>
              <p:nvPr/>
            </p:nvSpPr>
            <p:spPr bwMode="auto">
              <a:xfrm>
                <a:off x="4092" y="1016"/>
                <a:ext cx="1313" cy="1280"/>
              </a:xfrm>
              <a:custGeom>
                <a:avLst/>
                <a:gdLst>
                  <a:gd name="T0" fmla="*/ 0 w 1313"/>
                  <a:gd name="T1" fmla="*/ 0 h 1280"/>
                  <a:gd name="T2" fmla="*/ 1312 w 1313"/>
                  <a:gd name="T3" fmla="*/ 1279 h 1280"/>
                  <a:gd name="T4" fmla="*/ 0 w 1313"/>
                  <a:gd name="T5" fmla="*/ 787 h 1280"/>
                  <a:gd name="T6" fmla="*/ 0 w 1313"/>
                  <a:gd name="T7" fmla="*/ 0 h 12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13" h="1280">
                    <a:moveTo>
                      <a:pt x="0" y="0"/>
                    </a:moveTo>
                    <a:lnTo>
                      <a:pt x="1312" y="1279"/>
                    </a:lnTo>
                    <a:lnTo>
                      <a:pt x="0" y="78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00"/>
              </a:solidFill>
              <a:ln w="254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" name="Freeform 10"/>
              <p:cNvSpPr>
                <a:spLocks/>
              </p:cNvSpPr>
              <p:nvPr/>
            </p:nvSpPr>
            <p:spPr bwMode="auto">
              <a:xfrm>
                <a:off x="2780" y="1803"/>
                <a:ext cx="2625" cy="493"/>
              </a:xfrm>
              <a:custGeom>
                <a:avLst/>
                <a:gdLst>
                  <a:gd name="T0" fmla="*/ 0 w 2625"/>
                  <a:gd name="T1" fmla="*/ 0 h 493"/>
                  <a:gd name="T2" fmla="*/ 1312 w 2625"/>
                  <a:gd name="T3" fmla="*/ 0 h 493"/>
                  <a:gd name="T4" fmla="*/ 2624 w 2625"/>
                  <a:gd name="T5" fmla="*/ 492 h 493"/>
                  <a:gd name="T6" fmla="*/ 0 w 2625"/>
                  <a:gd name="T7" fmla="*/ 0 h 49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25" h="493">
                    <a:moveTo>
                      <a:pt x="0" y="0"/>
                    </a:moveTo>
                    <a:lnTo>
                      <a:pt x="1312" y="0"/>
                    </a:lnTo>
                    <a:lnTo>
                      <a:pt x="2624" y="4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00"/>
              </a:solidFill>
              <a:ln w="254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1524000" y="1658938"/>
            <a:ext cx="20542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chemeClr val="accent2"/>
                </a:solidFill>
                <a:latin typeface="Arial" charset="0"/>
              </a:rPr>
              <a:t>Process</a:t>
            </a:r>
            <a:br>
              <a:rPr lang="en-US" sz="3600">
                <a:solidFill>
                  <a:schemeClr val="accent2"/>
                </a:solidFill>
                <a:latin typeface="Arial" charset="0"/>
              </a:rPr>
            </a:br>
            <a:r>
              <a:rPr lang="en-US" sz="3600">
                <a:solidFill>
                  <a:schemeClr val="accent2"/>
                </a:solidFill>
                <a:latin typeface="Arial" charset="0"/>
              </a:rPr>
              <a:t>Costing</a:t>
            </a:r>
            <a:endParaRPr lang="en-US" sz="3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5" name="Rectangle 12"/>
          <p:cNvSpPr>
            <a:spLocks noChangeArrowheads="1"/>
          </p:cNvSpPr>
          <p:nvPr/>
        </p:nvSpPr>
        <p:spPr bwMode="auto">
          <a:xfrm>
            <a:off x="4356100" y="1658938"/>
            <a:ext cx="22828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chemeClr val="tx2"/>
                </a:solidFill>
                <a:latin typeface="Arial" charset="0"/>
              </a:rPr>
              <a:t>Job-order</a:t>
            </a:r>
            <a:br>
              <a:rPr lang="en-US" sz="3600">
                <a:solidFill>
                  <a:schemeClr val="tx2"/>
                </a:solidFill>
                <a:latin typeface="Arial" charset="0"/>
              </a:rPr>
            </a:br>
            <a:r>
              <a:rPr lang="en-US" sz="3600">
                <a:solidFill>
                  <a:schemeClr val="tx2"/>
                </a:solidFill>
                <a:latin typeface="Arial" charset="0"/>
              </a:rPr>
              <a:t>Costing</a:t>
            </a:r>
            <a:endParaRPr lang="en-US" sz="3600">
              <a:solidFill>
                <a:schemeClr val="bg2"/>
              </a:solidFill>
              <a:latin typeface="Arial" charset="0"/>
            </a:endParaRPr>
          </a:p>
        </p:txBody>
      </p:sp>
      <p:grpSp>
        <p:nvGrpSpPr>
          <p:cNvPr id="14354" name="Group 18"/>
          <p:cNvGrpSpPr>
            <a:grpSpLocks/>
          </p:cNvGrpSpPr>
          <p:nvPr/>
        </p:nvGrpSpPr>
        <p:grpSpPr bwMode="auto">
          <a:xfrm>
            <a:off x="762000" y="2825750"/>
            <a:ext cx="7924800" cy="3408363"/>
            <a:chOff x="480" y="1780"/>
            <a:chExt cx="4992" cy="2147"/>
          </a:xfrm>
        </p:grpSpPr>
        <p:sp>
          <p:nvSpPr>
            <p:cNvPr id="5129" name="AutoShape 13"/>
            <p:cNvSpPr>
              <a:spLocks noChangeArrowheads="1"/>
            </p:cNvSpPr>
            <p:nvPr/>
          </p:nvSpPr>
          <p:spPr bwMode="auto">
            <a:xfrm rot="-5400000">
              <a:off x="2906" y="2094"/>
              <a:ext cx="1052" cy="424"/>
            </a:xfrm>
            <a:prstGeom prst="rightArrow">
              <a:avLst>
                <a:gd name="adj1" fmla="val 50000"/>
                <a:gd name="adj2" fmla="val 124068"/>
              </a:avLst>
            </a:prstGeom>
            <a:solidFill>
              <a:srgbClr val="FC0128"/>
            </a:solidFill>
            <a:ln w="12700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4"/>
            <p:cNvSpPr>
              <a:spLocks noChangeArrowheads="1"/>
            </p:cNvSpPr>
            <p:nvPr/>
          </p:nvSpPr>
          <p:spPr bwMode="auto">
            <a:xfrm>
              <a:off x="480" y="2544"/>
              <a:ext cx="4992" cy="1383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C0128"/>
                </a:buClr>
                <a:buFont typeface="Wingdings" pitchFamily="2" charset="2"/>
                <a:buChar char="v"/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Many different products are produced each period. 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C0128"/>
                </a:buClr>
                <a:buFont typeface="Wingdings" pitchFamily="2" charset="2"/>
                <a:buChar char="v"/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Products are manufactured to order.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C0128"/>
                </a:buClr>
                <a:buFont typeface="Wingdings" pitchFamily="2" charset="2"/>
                <a:buChar char="v"/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Cost are traced or allocated to jobs.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FC0128"/>
                </a:buClr>
                <a:buFont typeface="Wingdings" pitchFamily="2" charset="2"/>
                <a:buChar char="v"/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Cost records must be maintained for each distinct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   product or job.</a:t>
              </a:r>
            </a:p>
          </p:txBody>
        </p:sp>
      </p:grpSp>
      <p:sp>
        <p:nvSpPr>
          <p:cNvPr id="5127" name="AutoShape 15"/>
          <p:cNvSpPr>
            <a:spLocks noChangeArrowheads="1"/>
          </p:cNvSpPr>
          <p:nvPr/>
        </p:nvSpPr>
        <p:spPr bwMode="auto">
          <a:xfrm rot="-5400000">
            <a:off x="2233613" y="2995613"/>
            <a:ext cx="685800" cy="381000"/>
          </a:xfrm>
          <a:prstGeom prst="rightArrow">
            <a:avLst>
              <a:gd name="adj1" fmla="val 50000"/>
              <a:gd name="adj2" fmla="val 90008"/>
            </a:avLst>
          </a:prstGeom>
          <a:solidFill>
            <a:srgbClr val="FC0128"/>
          </a:solidFill>
          <a:ln w="127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16"/>
          <p:cNvSpPr txBox="1">
            <a:spLocks noChangeArrowheads="1"/>
          </p:cNvSpPr>
          <p:nvPr/>
        </p:nvSpPr>
        <p:spPr bwMode="auto">
          <a:xfrm>
            <a:off x="1771650" y="3371850"/>
            <a:ext cx="1590675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400" b="1">
                <a:solidFill>
                  <a:srgbClr val="FFFFCC"/>
                </a:solidFill>
                <a:latin typeface="Arial" charset="0"/>
              </a:rPr>
              <a:t>Chapter 3</a:t>
            </a:r>
          </a:p>
        </p:txBody>
      </p:sp>
    </p:spTree>
    <p:extLst>
      <p:ext uri="{BB962C8B-B14F-4D97-AF65-F5344CB8AC3E}">
        <p14:creationId xmlns:p14="http://schemas.microsoft.com/office/powerpoint/2010/main" xmlns="" val="1315134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Types of Costing Systems Used to Determine Product Costs</a:t>
            </a:r>
          </a:p>
        </p:txBody>
      </p:sp>
      <p:grpSp>
        <p:nvGrpSpPr>
          <p:cNvPr id="6147" name="Group 16"/>
          <p:cNvGrpSpPr>
            <a:grpSpLocks/>
          </p:cNvGrpSpPr>
          <p:nvPr/>
        </p:nvGrpSpPr>
        <p:grpSpPr bwMode="auto">
          <a:xfrm>
            <a:off x="1549400" y="1612900"/>
            <a:ext cx="7031038" cy="2032000"/>
            <a:chOff x="976" y="1016"/>
            <a:chExt cx="4429" cy="1280"/>
          </a:xfrm>
        </p:grpSpPr>
        <p:sp>
          <p:nvSpPr>
            <p:cNvPr id="6152" name="Rectangle 5"/>
            <p:cNvSpPr>
              <a:spLocks noChangeArrowheads="1"/>
            </p:cNvSpPr>
            <p:nvPr/>
          </p:nvSpPr>
          <p:spPr bwMode="auto">
            <a:xfrm>
              <a:off x="977" y="1020"/>
              <a:ext cx="1298" cy="770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Freeform 6"/>
            <p:cNvSpPr>
              <a:spLocks/>
            </p:cNvSpPr>
            <p:nvPr/>
          </p:nvSpPr>
          <p:spPr bwMode="auto">
            <a:xfrm>
              <a:off x="2288" y="1016"/>
              <a:ext cx="3117" cy="1280"/>
            </a:xfrm>
            <a:custGeom>
              <a:avLst/>
              <a:gdLst>
                <a:gd name="T0" fmla="*/ 0 w 3117"/>
                <a:gd name="T1" fmla="*/ 0 h 1280"/>
                <a:gd name="T2" fmla="*/ 3116 w 3117"/>
                <a:gd name="T3" fmla="*/ 1279 h 1280"/>
                <a:gd name="T4" fmla="*/ 0 w 3117"/>
                <a:gd name="T5" fmla="*/ 787 h 1280"/>
                <a:gd name="T6" fmla="*/ 0 w 3117"/>
                <a:gd name="T7" fmla="*/ 0 h 12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17" h="1280">
                  <a:moveTo>
                    <a:pt x="0" y="0"/>
                  </a:moveTo>
                  <a:lnTo>
                    <a:pt x="3116" y="1279"/>
                  </a:lnTo>
                  <a:lnTo>
                    <a:pt x="0" y="787"/>
                  </a:lnTo>
                  <a:lnTo>
                    <a:pt x="0" y="0"/>
                  </a:lnTo>
                </a:path>
              </a:pathLst>
            </a:custGeom>
            <a:solidFill>
              <a:srgbClr val="606060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Freeform 7"/>
            <p:cNvSpPr>
              <a:spLocks/>
            </p:cNvSpPr>
            <p:nvPr/>
          </p:nvSpPr>
          <p:spPr bwMode="auto">
            <a:xfrm>
              <a:off x="976" y="1803"/>
              <a:ext cx="4429" cy="493"/>
            </a:xfrm>
            <a:custGeom>
              <a:avLst/>
              <a:gdLst>
                <a:gd name="T0" fmla="*/ 0 w 4429"/>
                <a:gd name="T1" fmla="*/ 0 h 493"/>
                <a:gd name="T2" fmla="*/ 1312 w 4429"/>
                <a:gd name="T3" fmla="*/ 0 h 493"/>
                <a:gd name="T4" fmla="*/ 4428 w 4429"/>
                <a:gd name="T5" fmla="*/ 492 h 493"/>
                <a:gd name="T6" fmla="*/ 0 w 4429"/>
                <a:gd name="T7" fmla="*/ 0 h 4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29" h="493">
                  <a:moveTo>
                    <a:pt x="0" y="0"/>
                  </a:moveTo>
                  <a:lnTo>
                    <a:pt x="1312" y="0"/>
                  </a:lnTo>
                  <a:lnTo>
                    <a:pt x="4428" y="492"/>
                  </a:lnTo>
                  <a:lnTo>
                    <a:pt x="0" y="0"/>
                  </a:lnTo>
                </a:path>
              </a:pathLst>
            </a:custGeom>
            <a:solidFill>
              <a:srgbClr val="404040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55" name="Group 8"/>
            <p:cNvGrpSpPr>
              <a:grpSpLocks/>
            </p:cNvGrpSpPr>
            <p:nvPr/>
          </p:nvGrpSpPr>
          <p:grpSpPr bwMode="auto">
            <a:xfrm>
              <a:off x="2780" y="1016"/>
              <a:ext cx="2625" cy="1280"/>
              <a:chOff x="2780" y="1016"/>
              <a:chExt cx="2625" cy="1280"/>
            </a:xfrm>
          </p:grpSpPr>
          <p:sp>
            <p:nvSpPr>
              <p:cNvPr id="6156" name="Rectangle 9"/>
              <p:cNvSpPr>
                <a:spLocks noChangeArrowheads="1"/>
              </p:cNvSpPr>
              <p:nvPr/>
            </p:nvSpPr>
            <p:spPr bwMode="auto">
              <a:xfrm>
                <a:off x="2781" y="1020"/>
                <a:ext cx="1298" cy="770"/>
              </a:xfrm>
              <a:prstGeom prst="rect">
                <a:avLst/>
              </a:prstGeom>
              <a:solidFill>
                <a:srgbClr val="FFFF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7" name="Freeform 10"/>
              <p:cNvSpPr>
                <a:spLocks/>
              </p:cNvSpPr>
              <p:nvPr/>
            </p:nvSpPr>
            <p:spPr bwMode="auto">
              <a:xfrm>
                <a:off x="4092" y="1016"/>
                <a:ext cx="1313" cy="1280"/>
              </a:xfrm>
              <a:custGeom>
                <a:avLst/>
                <a:gdLst>
                  <a:gd name="T0" fmla="*/ 0 w 1313"/>
                  <a:gd name="T1" fmla="*/ 0 h 1280"/>
                  <a:gd name="T2" fmla="*/ 1312 w 1313"/>
                  <a:gd name="T3" fmla="*/ 1279 h 1280"/>
                  <a:gd name="T4" fmla="*/ 0 w 1313"/>
                  <a:gd name="T5" fmla="*/ 787 h 1280"/>
                  <a:gd name="T6" fmla="*/ 0 w 1313"/>
                  <a:gd name="T7" fmla="*/ 0 h 12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13" h="1280">
                    <a:moveTo>
                      <a:pt x="0" y="0"/>
                    </a:moveTo>
                    <a:lnTo>
                      <a:pt x="1312" y="1279"/>
                    </a:lnTo>
                    <a:lnTo>
                      <a:pt x="0" y="78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0A000"/>
              </a:solidFill>
              <a:ln w="254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8" name="Freeform 11"/>
              <p:cNvSpPr>
                <a:spLocks/>
              </p:cNvSpPr>
              <p:nvPr/>
            </p:nvSpPr>
            <p:spPr bwMode="auto">
              <a:xfrm>
                <a:off x="2780" y="1803"/>
                <a:ext cx="2625" cy="493"/>
              </a:xfrm>
              <a:custGeom>
                <a:avLst/>
                <a:gdLst>
                  <a:gd name="T0" fmla="*/ 0 w 2625"/>
                  <a:gd name="T1" fmla="*/ 0 h 493"/>
                  <a:gd name="T2" fmla="*/ 1312 w 2625"/>
                  <a:gd name="T3" fmla="*/ 0 h 493"/>
                  <a:gd name="T4" fmla="*/ 2624 w 2625"/>
                  <a:gd name="T5" fmla="*/ 492 h 493"/>
                  <a:gd name="T6" fmla="*/ 0 w 2625"/>
                  <a:gd name="T7" fmla="*/ 0 h 49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25" h="493">
                    <a:moveTo>
                      <a:pt x="0" y="0"/>
                    </a:moveTo>
                    <a:lnTo>
                      <a:pt x="1312" y="0"/>
                    </a:lnTo>
                    <a:lnTo>
                      <a:pt x="2624" y="4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04000"/>
              </a:solidFill>
              <a:ln w="254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148" name="Rectangle 12"/>
          <p:cNvSpPr>
            <a:spLocks noChangeArrowheads="1"/>
          </p:cNvSpPr>
          <p:nvPr/>
        </p:nvSpPr>
        <p:spPr bwMode="auto">
          <a:xfrm>
            <a:off x="1524000" y="1658938"/>
            <a:ext cx="20542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chemeClr val="accent2"/>
                </a:solidFill>
                <a:latin typeface="Arial" charset="0"/>
              </a:rPr>
              <a:t>Process</a:t>
            </a:r>
            <a:br>
              <a:rPr lang="en-US" sz="3600">
                <a:solidFill>
                  <a:schemeClr val="accent2"/>
                </a:solidFill>
                <a:latin typeface="Arial" charset="0"/>
              </a:rPr>
            </a:br>
            <a:r>
              <a:rPr lang="en-US" sz="3600">
                <a:solidFill>
                  <a:schemeClr val="accent2"/>
                </a:solidFill>
                <a:latin typeface="Arial" charset="0"/>
              </a:rPr>
              <a:t>Costing</a:t>
            </a:r>
            <a:endParaRPr lang="en-US" sz="36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4356100" y="1658938"/>
            <a:ext cx="22828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chemeClr val="tx2"/>
                </a:solidFill>
                <a:latin typeface="Arial" charset="0"/>
              </a:rPr>
              <a:t>Job-order</a:t>
            </a:r>
            <a:br>
              <a:rPr lang="en-US" sz="3600">
                <a:solidFill>
                  <a:schemeClr val="tx2"/>
                </a:solidFill>
                <a:latin typeface="Arial" charset="0"/>
              </a:rPr>
            </a:br>
            <a:r>
              <a:rPr lang="en-US" sz="3600">
                <a:solidFill>
                  <a:schemeClr val="tx2"/>
                </a:solidFill>
                <a:latin typeface="Arial" charset="0"/>
              </a:rPr>
              <a:t>Costing</a:t>
            </a:r>
            <a:endParaRPr lang="en-US" sz="36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150" name="AutoShape 14"/>
          <p:cNvSpPr>
            <a:spLocks noChangeArrowheads="1"/>
          </p:cNvSpPr>
          <p:nvPr/>
        </p:nvSpPr>
        <p:spPr bwMode="auto">
          <a:xfrm rot="-5400000">
            <a:off x="4997450" y="2940050"/>
            <a:ext cx="901700" cy="673100"/>
          </a:xfrm>
          <a:prstGeom prst="rightArrow">
            <a:avLst>
              <a:gd name="adj1" fmla="val 50000"/>
              <a:gd name="adj2" fmla="val 66987"/>
            </a:avLst>
          </a:prstGeom>
          <a:solidFill>
            <a:srgbClr val="FC0128"/>
          </a:solidFill>
          <a:ln w="127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838200" y="3657600"/>
            <a:ext cx="7250113" cy="2724150"/>
          </a:xfrm>
          <a:prstGeom prst="rect">
            <a:avLst/>
          </a:prstGeom>
          <a:solidFill>
            <a:srgbClr val="FCFEB9"/>
          </a:solidFill>
          <a:ln w="254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Font typeface="Wingdings" pitchFamily="2" charset="2"/>
              <a:buChar char="l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Typical job order cost applications: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SzPct val="90000"/>
              <a:buFont typeface="Wingdings" pitchFamily="2" charset="2"/>
              <a:buChar char="v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Special-order printing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SzPct val="90000"/>
              <a:buFont typeface="Wingdings" pitchFamily="2" charset="2"/>
              <a:buChar char="v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Building construction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Font typeface="Wingdings" pitchFamily="2" charset="2"/>
              <a:buChar char="l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Also used in the service industry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SzPct val="90000"/>
              <a:buFont typeface="Wingdings" pitchFamily="2" charset="2"/>
              <a:buChar char="v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Hospitals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FC0128"/>
              </a:buClr>
              <a:buSzPct val="90000"/>
              <a:buFont typeface="Wingdings" pitchFamily="2" charset="2"/>
              <a:buChar char="v"/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Law firms</a:t>
            </a:r>
          </a:p>
        </p:txBody>
      </p:sp>
    </p:spTree>
    <p:extLst>
      <p:ext uri="{BB962C8B-B14F-4D97-AF65-F5344CB8AC3E}">
        <p14:creationId xmlns:p14="http://schemas.microsoft.com/office/powerpoint/2010/main" xmlns="" val="599424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5" grpId="0" build="p" bldLvl="2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 smtClean="0"/>
              <a:t> 	Which of the following companies would be likely to use job-order costing rather than process costing?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a. </a:t>
            </a:r>
            <a:r>
              <a:rPr lang="en-US" dirty="0" smtClean="0"/>
              <a:t>Air conditioner manufacturer.</a:t>
            </a:r>
            <a:endParaRPr lang="en-US" dirty="0" smtClean="0"/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b. Architects.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c. </a:t>
            </a:r>
            <a:r>
              <a:rPr lang="en-US" dirty="0" smtClean="0"/>
              <a:t>Manufacturing computer chips.</a:t>
            </a:r>
            <a:endParaRPr lang="en-US" dirty="0" smtClean="0"/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d. Caterer for a wedding reception.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e. Builder of commercial fishing vessels.</a:t>
            </a:r>
          </a:p>
        </p:txBody>
      </p:sp>
    </p:spTree>
    <p:extLst>
      <p:ext uri="{BB962C8B-B14F-4D97-AF65-F5344CB8AC3E}">
        <p14:creationId xmlns:p14="http://schemas.microsoft.com/office/powerpoint/2010/main" xmlns="" val="35164836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 smtClean="0"/>
              <a:t> 	Which of the following companies would be likely to use job-order costing rather than process costing?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a. </a:t>
            </a:r>
            <a:r>
              <a:rPr lang="en-US" dirty="0" smtClean="0"/>
              <a:t>Air conditioner manufacturer.</a:t>
            </a:r>
            <a:endParaRPr lang="en-US" dirty="0" smtClean="0"/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b. Architects.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c. </a:t>
            </a:r>
            <a:r>
              <a:rPr lang="en-US" dirty="0" smtClean="0"/>
              <a:t>Manufacturing computer chips.</a:t>
            </a:r>
            <a:endParaRPr lang="en-US" dirty="0" smtClean="0"/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d. Caterer for a wedding reception.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e. Builder of commercial fishing vessels.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990600" y="30480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990600" y="40386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990600" y="46482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8418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9"/>
          <p:cNvSpPr>
            <a:spLocks noGrp="1" noChangeArrowheads="1"/>
          </p:cNvSpPr>
          <p:nvPr>
            <p:ph type="title"/>
          </p:nvPr>
        </p:nvSpPr>
        <p:spPr>
          <a:xfrm>
            <a:off x="165100" y="152400"/>
            <a:ext cx="8229600" cy="1143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Job-Order Costing</a:t>
            </a:r>
          </a:p>
        </p:txBody>
      </p:sp>
      <p:grpSp>
        <p:nvGrpSpPr>
          <p:cNvPr id="9219" name="Group 1043"/>
          <p:cNvGrpSpPr>
            <a:grpSpLocks/>
          </p:cNvGrpSpPr>
          <p:nvPr/>
        </p:nvGrpSpPr>
        <p:grpSpPr bwMode="auto">
          <a:xfrm>
            <a:off x="4279900" y="3594100"/>
            <a:ext cx="2489200" cy="1270000"/>
            <a:chOff x="2696" y="2264"/>
            <a:chExt cx="1568" cy="800"/>
          </a:xfrm>
        </p:grpSpPr>
        <p:sp>
          <p:nvSpPr>
            <p:cNvPr id="9234" name="Oval 1031"/>
            <p:cNvSpPr>
              <a:spLocks noChangeArrowheads="1"/>
            </p:cNvSpPr>
            <p:nvPr/>
          </p:nvSpPr>
          <p:spPr bwMode="auto">
            <a:xfrm>
              <a:off x="2696" y="2264"/>
              <a:ext cx="1568" cy="800"/>
            </a:xfrm>
            <a:prstGeom prst="ellipse">
              <a:avLst/>
            </a:prstGeom>
            <a:solidFill>
              <a:srgbClr val="CCECFF"/>
            </a:solidFill>
            <a:ln w="254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" name="Rectangle 1032"/>
            <p:cNvSpPr>
              <a:spLocks noChangeArrowheads="1"/>
            </p:cNvSpPr>
            <p:nvPr/>
          </p:nvSpPr>
          <p:spPr bwMode="auto">
            <a:xfrm>
              <a:off x="2799" y="2496"/>
              <a:ext cx="136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b="1">
                  <a:solidFill>
                    <a:schemeClr val="accent2"/>
                  </a:solidFill>
                  <a:latin typeface="Arial" charset="0"/>
                </a:rPr>
                <a:t>THE JOB</a:t>
              </a:r>
            </a:p>
          </p:txBody>
        </p:sp>
      </p:grpSp>
      <p:grpSp>
        <p:nvGrpSpPr>
          <p:cNvPr id="17428" name="Group 1044"/>
          <p:cNvGrpSpPr>
            <a:grpSpLocks/>
          </p:cNvGrpSpPr>
          <p:nvPr/>
        </p:nvGrpSpPr>
        <p:grpSpPr bwMode="auto">
          <a:xfrm>
            <a:off x="528638" y="2335213"/>
            <a:ext cx="4183062" cy="1385887"/>
            <a:chOff x="333" y="1471"/>
            <a:chExt cx="2635" cy="873"/>
          </a:xfrm>
        </p:grpSpPr>
        <p:sp>
          <p:nvSpPr>
            <p:cNvPr id="9231" name="Line 1028"/>
            <p:cNvSpPr>
              <a:spLocks noChangeShapeType="1"/>
            </p:cNvSpPr>
            <p:nvPr/>
          </p:nvSpPr>
          <p:spPr bwMode="auto">
            <a:xfrm>
              <a:off x="1064" y="1688"/>
              <a:ext cx="1904" cy="65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Rectangle 1033"/>
            <p:cNvSpPr>
              <a:spLocks noChangeArrowheads="1"/>
            </p:cNvSpPr>
            <p:nvPr/>
          </p:nvSpPr>
          <p:spPr bwMode="auto">
            <a:xfrm>
              <a:off x="333" y="1471"/>
              <a:ext cx="867" cy="532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Direct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material</a:t>
              </a:r>
            </a:p>
          </p:txBody>
        </p:sp>
        <p:sp>
          <p:nvSpPr>
            <p:cNvPr id="9233" name="Rectangle 1035"/>
            <p:cNvSpPr>
              <a:spLocks noChangeArrowheads="1"/>
            </p:cNvSpPr>
            <p:nvPr/>
          </p:nvSpPr>
          <p:spPr bwMode="auto">
            <a:xfrm rot="1140000">
              <a:off x="1287" y="1694"/>
              <a:ext cx="1480" cy="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latin typeface="Arial" charset="0"/>
                </a:rPr>
                <a:t>Traced directly</a:t>
              </a:r>
              <a:br>
                <a:rPr lang="en-US" sz="2400" b="1">
                  <a:latin typeface="Arial" charset="0"/>
                </a:rPr>
              </a:br>
              <a:r>
                <a:rPr lang="en-US" sz="2400" b="1">
                  <a:latin typeface="Arial" charset="0"/>
                </a:rPr>
                <a:t> to each job</a:t>
              </a:r>
            </a:p>
          </p:txBody>
        </p:sp>
      </p:grpSp>
      <p:grpSp>
        <p:nvGrpSpPr>
          <p:cNvPr id="17429" name="Group 1045"/>
          <p:cNvGrpSpPr>
            <a:grpSpLocks/>
          </p:cNvGrpSpPr>
          <p:nvPr/>
        </p:nvGrpSpPr>
        <p:grpSpPr bwMode="auto">
          <a:xfrm>
            <a:off x="530225" y="4711700"/>
            <a:ext cx="4181475" cy="1516063"/>
            <a:chOff x="334" y="2968"/>
            <a:chExt cx="2634" cy="955"/>
          </a:xfrm>
        </p:grpSpPr>
        <p:sp>
          <p:nvSpPr>
            <p:cNvPr id="9228" name="Line 1027"/>
            <p:cNvSpPr>
              <a:spLocks noChangeShapeType="1"/>
            </p:cNvSpPr>
            <p:nvPr/>
          </p:nvSpPr>
          <p:spPr bwMode="auto">
            <a:xfrm flipV="1">
              <a:off x="1016" y="2968"/>
              <a:ext cx="1952" cy="78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Rectangle 1034"/>
            <p:cNvSpPr>
              <a:spLocks noChangeArrowheads="1"/>
            </p:cNvSpPr>
            <p:nvPr/>
          </p:nvSpPr>
          <p:spPr bwMode="auto">
            <a:xfrm>
              <a:off x="334" y="3391"/>
              <a:ext cx="864" cy="532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Direct  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 labor   </a:t>
              </a:r>
            </a:p>
          </p:txBody>
        </p:sp>
        <p:sp>
          <p:nvSpPr>
            <p:cNvPr id="9230" name="Rectangle 1036"/>
            <p:cNvSpPr>
              <a:spLocks noChangeArrowheads="1"/>
            </p:cNvSpPr>
            <p:nvPr/>
          </p:nvSpPr>
          <p:spPr bwMode="auto">
            <a:xfrm rot="-1200000">
              <a:off x="1287" y="3038"/>
              <a:ext cx="1480" cy="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latin typeface="Arial" charset="0"/>
                </a:rPr>
                <a:t>Traced directly</a:t>
              </a:r>
              <a:br>
                <a:rPr lang="en-US" sz="2400" b="1">
                  <a:latin typeface="Arial" charset="0"/>
                </a:rPr>
              </a:br>
              <a:r>
                <a:rPr lang="en-US" sz="2400" b="1">
                  <a:latin typeface="Arial" charset="0"/>
                </a:rPr>
                <a:t> to each job</a:t>
              </a:r>
            </a:p>
          </p:txBody>
        </p:sp>
      </p:grpSp>
      <p:sp>
        <p:nvSpPr>
          <p:cNvPr id="9222" name="Line 1040"/>
          <p:cNvSpPr>
            <a:spLocks noChangeShapeType="1"/>
          </p:cNvSpPr>
          <p:nvPr/>
        </p:nvSpPr>
        <p:spPr bwMode="auto">
          <a:xfrm flipV="1">
            <a:off x="6477000" y="1814513"/>
            <a:ext cx="2501900" cy="142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31" name="Group 1047"/>
          <p:cNvGrpSpPr>
            <a:grpSpLocks/>
          </p:cNvGrpSpPr>
          <p:nvPr/>
        </p:nvGrpSpPr>
        <p:grpSpPr bwMode="auto">
          <a:xfrm>
            <a:off x="6400800" y="914400"/>
            <a:ext cx="2565400" cy="3302000"/>
            <a:chOff x="4040" y="584"/>
            <a:chExt cx="1616" cy="2080"/>
          </a:xfrm>
        </p:grpSpPr>
        <p:sp>
          <p:nvSpPr>
            <p:cNvPr id="9224" name="Rectangle 1038"/>
            <p:cNvSpPr>
              <a:spLocks noChangeArrowheads="1"/>
            </p:cNvSpPr>
            <p:nvPr/>
          </p:nvSpPr>
          <p:spPr bwMode="auto">
            <a:xfrm>
              <a:off x="4040" y="584"/>
              <a:ext cx="1616" cy="1568"/>
            </a:xfrm>
            <a:prstGeom prst="rect">
              <a:avLst/>
            </a:prstGeom>
            <a:solidFill>
              <a:srgbClr val="009900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25" name="Group 1046"/>
            <p:cNvGrpSpPr>
              <a:grpSpLocks/>
            </p:cNvGrpSpPr>
            <p:nvPr/>
          </p:nvGrpSpPr>
          <p:grpSpPr bwMode="auto">
            <a:xfrm>
              <a:off x="4077" y="615"/>
              <a:ext cx="1542" cy="2049"/>
              <a:chOff x="4077" y="615"/>
              <a:chExt cx="1542" cy="2049"/>
            </a:xfrm>
          </p:grpSpPr>
          <p:sp>
            <p:nvSpPr>
              <p:cNvPr id="9226" name="Rectangle 1039"/>
              <p:cNvSpPr>
                <a:spLocks noChangeArrowheads="1"/>
              </p:cNvSpPr>
              <p:nvPr/>
            </p:nvSpPr>
            <p:spPr bwMode="auto">
              <a:xfrm>
                <a:off x="4077" y="615"/>
                <a:ext cx="1542" cy="15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Manufacturing</a:t>
                </a:r>
                <a:br>
                  <a:rPr lang="en-US" sz="2400" b="1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overhead (OH)</a:t>
                </a:r>
              </a:p>
              <a:p>
                <a:pPr algn="ctr">
                  <a:spcBef>
                    <a:spcPct val="40000"/>
                  </a:spcBef>
                </a:pPr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Applied to each</a:t>
                </a:r>
                <a:br>
                  <a:rPr lang="en-US" sz="2400" b="1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job using a</a:t>
                </a:r>
                <a:br>
                  <a:rPr lang="en-US" sz="2400" b="1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predetermined</a:t>
                </a:r>
                <a:br>
                  <a:rPr lang="en-US" sz="2400" b="1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chemeClr val="bg1"/>
                    </a:solidFill>
                    <a:latin typeface="Arial" charset="0"/>
                  </a:rPr>
                  <a:t>rate</a:t>
                </a:r>
              </a:p>
            </p:txBody>
          </p:sp>
          <p:cxnSp>
            <p:nvCxnSpPr>
              <p:cNvPr id="9227" name="AutoShape 1042"/>
              <p:cNvCxnSpPr>
                <a:cxnSpLocks noChangeShapeType="1"/>
                <a:stCxn id="9226" idx="2"/>
                <a:endCxn id="9234" idx="6"/>
              </p:cNvCxnSpPr>
              <p:nvPr/>
            </p:nvCxnSpPr>
            <p:spPr bwMode="auto">
              <a:xfrm rot="5400000">
                <a:off x="4299" y="2116"/>
                <a:ext cx="521" cy="576"/>
              </a:xfrm>
              <a:prstGeom prst="bentConnector2">
                <a:avLst/>
              </a:prstGeom>
              <a:noFill/>
              <a:ln w="38100">
                <a:solidFill>
                  <a:schemeClr val="accent2"/>
                </a:solidFill>
                <a:prstDash val="dash"/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xmlns="" val="2454475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4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Sequence of Events in a Job-Order Costing System</a:t>
            </a:r>
          </a:p>
        </p:txBody>
      </p:sp>
      <p:grpSp>
        <p:nvGrpSpPr>
          <p:cNvPr id="21645" name="Group 141"/>
          <p:cNvGrpSpPr>
            <a:grpSpLocks/>
          </p:cNvGrpSpPr>
          <p:nvPr/>
        </p:nvGrpSpPr>
        <p:grpSpPr bwMode="auto">
          <a:xfrm>
            <a:off x="619125" y="2287588"/>
            <a:ext cx="2413000" cy="1184275"/>
            <a:chOff x="390" y="1441"/>
            <a:chExt cx="1520" cy="746"/>
          </a:xfrm>
        </p:grpSpPr>
        <p:sp>
          <p:nvSpPr>
            <p:cNvPr id="10258" name="Rectangle 5"/>
            <p:cNvSpPr>
              <a:spLocks noChangeArrowheads="1"/>
            </p:cNvSpPr>
            <p:nvPr/>
          </p:nvSpPr>
          <p:spPr bwMode="auto">
            <a:xfrm>
              <a:off x="390" y="1448"/>
              <a:ext cx="1520" cy="704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9" name="Rectangle 6"/>
            <p:cNvSpPr>
              <a:spLocks noChangeArrowheads="1"/>
            </p:cNvSpPr>
            <p:nvPr/>
          </p:nvSpPr>
          <p:spPr bwMode="auto">
            <a:xfrm>
              <a:off x="430" y="1441"/>
              <a:ext cx="1438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Receive orders from customers</a:t>
              </a:r>
            </a:p>
          </p:txBody>
        </p:sp>
      </p:grpSp>
      <p:grpSp>
        <p:nvGrpSpPr>
          <p:cNvPr id="21642" name="Group 138"/>
          <p:cNvGrpSpPr>
            <a:grpSpLocks/>
          </p:cNvGrpSpPr>
          <p:nvPr/>
        </p:nvGrpSpPr>
        <p:grpSpPr bwMode="auto">
          <a:xfrm>
            <a:off x="1752600" y="3429000"/>
            <a:ext cx="2362200" cy="2349500"/>
            <a:chOff x="1104" y="2160"/>
            <a:chExt cx="1488" cy="1480"/>
          </a:xfrm>
        </p:grpSpPr>
        <p:grpSp>
          <p:nvGrpSpPr>
            <p:cNvPr id="10254" name="Group 137"/>
            <p:cNvGrpSpPr>
              <a:grpSpLocks/>
            </p:cNvGrpSpPr>
            <p:nvPr/>
          </p:nvGrpSpPr>
          <p:grpSpPr bwMode="auto">
            <a:xfrm>
              <a:off x="1104" y="2160"/>
              <a:ext cx="1481" cy="1480"/>
              <a:chOff x="1104" y="2160"/>
              <a:chExt cx="1481" cy="1480"/>
            </a:xfrm>
          </p:grpSpPr>
          <p:sp>
            <p:nvSpPr>
              <p:cNvPr id="10256" name="Rectangle 7"/>
              <p:cNvSpPr>
                <a:spLocks noChangeArrowheads="1"/>
              </p:cNvSpPr>
              <p:nvPr/>
            </p:nvSpPr>
            <p:spPr bwMode="auto">
              <a:xfrm>
                <a:off x="1161" y="2936"/>
                <a:ext cx="1424" cy="704"/>
              </a:xfrm>
              <a:prstGeom prst="rect">
                <a:avLst/>
              </a:prstGeom>
              <a:solidFill>
                <a:srgbClr val="FCFEB9"/>
              </a:solidFill>
              <a:ln w="254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7" name="Line 19"/>
              <p:cNvSpPr>
                <a:spLocks noChangeShapeType="1"/>
              </p:cNvSpPr>
              <p:nvPr/>
            </p:nvSpPr>
            <p:spPr bwMode="auto">
              <a:xfrm>
                <a:off x="1104" y="2160"/>
                <a:ext cx="443" cy="76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55" name="Rectangle 8"/>
            <p:cNvSpPr>
              <a:spLocks noChangeArrowheads="1"/>
            </p:cNvSpPr>
            <p:nvPr/>
          </p:nvSpPr>
          <p:spPr bwMode="auto">
            <a:xfrm>
              <a:off x="1154" y="3025"/>
              <a:ext cx="143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Schedule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jobs</a:t>
              </a:r>
            </a:p>
          </p:txBody>
        </p:sp>
      </p:grpSp>
      <p:grpSp>
        <p:nvGrpSpPr>
          <p:cNvPr id="21644" name="Group 140"/>
          <p:cNvGrpSpPr>
            <a:grpSpLocks/>
          </p:cNvGrpSpPr>
          <p:nvPr/>
        </p:nvGrpSpPr>
        <p:grpSpPr bwMode="auto">
          <a:xfrm>
            <a:off x="6480175" y="2298700"/>
            <a:ext cx="2435225" cy="2540000"/>
            <a:chOff x="4082" y="1448"/>
            <a:chExt cx="1534" cy="1600"/>
          </a:xfrm>
        </p:grpSpPr>
        <p:sp>
          <p:nvSpPr>
            <p:cNvPr id="10251" name="Line 3"/>
            <p:cNvSpPr>
              <a:spLocks noChangeShapeType="1"/>
            </p:cNvSpPr>
            <p:nvPr/>
          </p:nvSpPr>
          <p:spPr bwMode="auto">
            <a:xfrm flipV="1">
              <a:off x="4345" y="2136"/>
              <a:ext cx="576" cy="91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Rectangle 12"/>
            <p:cNvSpPr>
              <a:spLocks noChangeArrowheads="1"/>
            </p:cNvSpPr>
            <p:nvPr/>
          </p:nvSpPr>
          <p:spPr bwMode="auto">
            <a:xfrm>
              <a:off x="4089" y="1448"/>
              <a:ext cx="1520" cy="704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Rectangle 13"/>
            <p:cNvSpPr>
              <a:spLocks noChangeArrowheads="1"/>
            </p:cNvSpPr>
            <p:nvPr/>
          </p:nvSpPr>
          <p:spPr bwMode="auto">
            <a:xfrm>
              <a:off x="4082" y="1537"/>
              <a:ext cx="153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Begin production</a:t>
              </a:r>
            </a:p>
          </p:txBody>
        </p:sp>
      </p:grpSp>
      <p:grpSp>
        <p:nvGrpSpPr>
          <p:cNvPr id="21643" name="Group 139"/>
          <p:cNvGrpSpPr>
            <a:grpSpLocks/>
          </p:cNvGrpSpPr>
          <p:nvPr/>
        </p:nvGrpSpPr>
        <p:grpSpPr bwMode="auto">
          <a:xfrm>
            <a:off x="4114800" y="4660900"/>
            <a:ext cx="3276600" cy="1117600"/>
            <a:chOff x="2592" y="2936"/>
            <a:chExt cx="2064" cy="704"/>
          </a:xfrm>
        </p:grpSpPr>
        <p:sp>
          <p:nvSpPr>
            <p:cNvPr id="10248" name="Rectangle 9"/>
            <p:cNvSpPr>
              <a:spLocks noChangeArrowheads="1"/>
            </p:cNvSpPr>
            <p:nvPr/>
          </p:nvSpPr>
          <p:spPr bwMode="auto">
            <a:xfrm>
              <a:off x="3225" y="2936"/>
              <a:ext cx="1424" cy="704"/>
            </a:xfrm>
            <a:prstGeom prst="rect">
              <a:avLst/>
            </a:prstGeom>
            <a:solidFill>
              <a:srgbClr val="FCFEB9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Rectangle 10"/>
            <p:cNvSpPr>
              <a:spLocks noChangeArrowheads="1"/>
            </p:cNvSpPr>
            <p:nvPr/>
          </p:nvSpPr>
          <p:spPr bwMode="auto">
            <a:xfrm>
              <a:off x="3218" y="3025"/>
              <a:ext cx="143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Order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materials</a:t>
              </a:r>
            </a:p>
          </p:txBody>
        </p:sp>
        <p:cxnSp>
          <p:nvCxnSpPr>
            <p:cNvPr id="10250" name="AutoShape 17"/>
            <p:cNvCxnSpPr>
              <a:cxnSpLocks noChangeShapeType="1"/>
              <a:stCxn id="10255" idx="3"/>
              <a:endCxn id="10249" idx="1"/>
            </p:cNvCxnSpPr>
            <p:nvPr/>
          </p:nvCxnSpPr>
          <p:spPr bwMode="auto">
            <a:xfrm>
              <a:off x="2592" y="3283"/>
              <a:ext cx="626" cy="0"/>
            </a:xfrm>
            <a:prstGeom prst="straightConnector1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2130127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598488" y="4637088"/>
            <a:ext cx="2584450" cy="844550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332288" y="27320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1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332288" y="37226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2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332288" y="47132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3</a:t>
            </a:r>
          </a:p>
        </p:txBody>
      </p:sp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6607175" y="2209800"/>
            <a:ext cx="2308225" cy="3530600"/>
          </a:xfrm>
          <a:prstGeom prst="rect">
            <a:avLst/>
          </a:prstGeom>
          <a:solidFill>
            <a:srgbClr val="CCEC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Charge direct material and direct labor  costs to each job as work is performed.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Sequence of Events in a Job-Order Costing System</a:t>
            </a:r>
          </a:p>
        </p:txBody>
      </p:sp>
      <p:cxnSp>
        <p:nvCxnSpPr>
          <p:cNvPr id="143368" name="AutoShape 8"/>
          <p:cNvCxnSpPr>
            <a:cxnSpLocks noChangeShapeType="1"/>
            <a:stCxn id="143374" idx="3"/>
            <a:endCxn id="11267" idx="1"/>
          </p:cNvCxnSpPr>
          <p:nvPr/>
        </p:nvCxnSpPr>
        <p:spPr bwMode="auto">
          <a:xfrm>
            <a:off x="3195638" y="2590800"/>
            <a:ext cx="112395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69" name="AutoShape 9"/>
          <p:cNvCxnSpPr>
            <a:cxnSpLocks noChangeShapeType="1"/>
            <a:stCxn id="143374" idx="3"/>
            <a:endCxn id="11268" idx="1"/>
          </p:cNvCxnSpPr>
          <p:nvPr/>
        </p:nvCxnSpPr>
        <p:spPr bwMode="auto">
          <a:xfrm>
            <a:off x="3195638" y="2590800"/>
            <a:ext cx="1123950" cy="1371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0" name="AutoShape 10"/>
          <p:cNvCxnSpPr>
            <a:cxnSpLocks noChangeShapeType="1"/>
            <a:stCxn id="143374" idx="3"/>
            <a:endCxn id="11269" idx="1"/>
          </p:cNvCxnSpPr>
          <p:nvPr/>
        </p:nvCxnSpPr>
        <p:spPr bwMode="auto">
          <a:xfrm>
            <a:off x="3195638" y="2590800"/>
            <a:ext cx="1123950" cy="2362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1" name="AutoShape 11"/>
          <p:cNvCxnSpPr>
            <a:cxnSpLocks noChangeShapeType="1"/>
          </p:cNvCxnSpPr>
          <p:nvPr/>
        </p:nvCxnSpPr>
        <p:spPr bwMode="auto">
          <a:xfrm flipV="1">
            <a:off x="3195638" y="2971800"/>
            <a:ext cx="1123950" cy="7620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2" name="AutoShape 12"/>
          <p:cNvCxnSpPr>
            <a:cxnSpLocks noChangeShapeType="1"/>
          </p:cNvCxnSpPr>
          <p:nvPr/>
        </p:nvCxnSpPr>
        <p:spPr bwMode="auto">
          <a:xfrm>
            <a:off x="3195638" y="3733800"/>
            <a:ext cx="1123950" cy="2286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3" name="AutoShape 13"/>
          <p:cNvCxnSpPr>
            <a:cxnSpLocks noChangeShapeType="1"/>
          </p:cNvCxnSpPr>
          <p:nvPr/>
        </p:nvCxnSpPr>
        <p:spPr bwMode="auto">
          <a:xfrm>
            <a:off x="3195638" y="3733800"/>
            <a:ext cx="1123950" cy="12192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374" name="Rectangle 14"/>
          <p:cNvSpPr>
            <a:spLocks noChangeArrowheads="1"/>
          </p:cNvSpPr>
          <p:nvPr/>
        </p:nvSpPr>
        <p:spPr bwMode="auto">
          <a:xfrm>
            <a:off x="598488" y="2351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Materials</a:t>
            </a:r>
          </a:p>
        </p:txBody>
      </p:sp>
      <p:sp>
        <p:nvSpPr>
          <p:cNvPr id="143375" name="Rectangle 15"/>
          <p:cNvSpPr>
            <a:spLocks noChangeArrowheads="1"/>
          </p:cNvSpPr>
          <p:nvPr/>
        </p:nvSpPr>
        <p:spPr bwMode="auto">
          <a:xfrm>
            <a:off x="598488" y="3494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Labor</a:t>
            </a:r>
          </a:p>
        </p:txBody>
      </p:sp>
    </p:spTree>
    <p:extLst>
      <p:ext uri="{BB962C8B-B14F-4D97-AF65-F5344CB8AC3E}">
        <p14:creationId xmlns:p14="http://schemas.microsoft.com/office/powerpoint/2010/main" xmlns="" val="1802508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animBg="1" autoUpdateAnimBg="0"/>
      <p:bldP spid="143366" grpId="0" animBg="1" autoUpdateAnimBg="0"/>
      <p:bldP spid="143374" grpId="0" animBg="1" autoUpdateAnimBg="0"/>
      <p:bldP spid="14337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598488" y="4637088"/>
            <a:ext cx="2584450" cy="844550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332288" y="27320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1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332288" y="37226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2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332288" y="47132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3</a:t>
            </a:r>
          </a:p>
        </p:txBody>
      </p:sp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6607175" y="2209800"/>
            <a:ext cx="2308225" cy="3530600"/>
          </a:xfrm>
          <a:prstGeom prst="rect">
            <a:avLst/>
          </a:prstGeom>
          <a:solidFill>
            <a:srgbClr val="CCEC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Charge direct material and direct labor  costs to each job as work is performed.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Sequence of Events in a Job-Order Costing System</a:t>
            </a:r>
          </a:p>
        </p:txBody>
      </p:sp>
      <p:cxnSp>
        <p:nvCxnSpPr>
          <p:cNvPr id="143368" name="AutoShape 8"/>
          <p:cNvCxnSpPr>
            <a:cxnSpLocks noChangeShapeType="1"/>
            <a:stCxn id="143374" idx="3"/>
            <a:endCxn id="11267" idx="1"/>
          </p:cNvCxnSpPr>
          <p:nvPr/>
        </p:nvCxnSpPr>
        <p:spPr bwMode="auto">
          <a:xfrm>
            <a:off x="3195638" y="2590800"/>
            <a:ext cx="112395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69" name="AutoShape 9"/>
          <p:cNvCxnSpPr>
            <a:cxnSpLocks noChangeShapeType="1"/>
            <a:stCxn id="143374" idx="3"/>
            <a:endCxn id="11268" idx="1"/>
          </p:cNvCxnSpPr>
          <p:nvPr/>
        </p:nvCxnSpPr>
        <p:spPr bwMode="auto">
          <a:xfrm>
            <a:off x="3195638" y="2590800"/>
            <a:ext cx="1123950" cy="1371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0" name="AutoShape 10"/>
          <p:cNvCxnSpPr>
            <a:cxnSpLocks noChangeShapeType="1"/>
            <a:stCxn id="143374" idx="3"/>
            <a:endCxn id="11269" idx="1"/>
          </p:cNvCxnSpPr>
          <p:nvPr/>
        </p:nvCxnSpPr>
        <p:spPr bwMode="auto">
          <a:xfrm>
            <a:off x="3195638" y="2590800"/>
            <a:ext cx="1123950" cy="23622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1" name="AutoShape 11"/>
          <p:cNvCxnSpPr>
            <a:cxnSpLocks noChangeShapeType="1"/>
          </p:cNvCxnSpPr>
          <p:nvPr/>
        </p:nvCxnSpPr>
        <p:spPr bwMode="auto">
          <a:xfrm flipV="1">
            <a:off x="3195638" y="2971800"/>
            <a:ext cx="1123950" cy="7620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2" name="AutoShape 12"/>
          <p:cNvCxnSpPr>
            <a:cxnSpLocks noChangeShapeType="1"/>
          </p:cNvCxnSpPr>
          <p:nvPr/>
        </p:nvCxnSpPr>
        <p:spPr bwMode="auto">
          <a:xfrm>
            <a:off x="3195638" y="3733800"/>
            <a:ext cx="1123950" cy="2286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373" name="AutoShape 13"/>
          <p:cNvCxnSpPr>
            <a:cxnSpLocks noChangeShapeType="1"/>
          </p:cNvCxnSpPr>
          <p:nvPr/>
        </p:nvCxnSpPr>
        <p:spPr bwMode="auto">
          <a:xfrm>
            <a:off x="3195638" y="3733800"/>
            <a:ext cx="1123950" cy="1219200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374" name="Rectangle 14"/>
          <p:cNvSpPr>
            <a:spLocks noChangeArrowheads="1"/>
          </p:cNvSpPr>
          <p:nvPr/>
        </p:nvSpPr>
        <p:spPr bwMode="auto">
          <a:xfrm>
            <a:off x="598488" y="2351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Materials</a:t>
            </a:r>
          </a:p>
        </p:txBody>
      </p:sp>
      <p:sp>
        <p:nvSpPr>
          <p:cNvPr id="143375" name="Rectangle 15"/>
          <p:cNvSpPr>
            <a:spLocks noChangeArrowheads="1"/>
          </p:cNvSpPr>
          <p:nvPr/>
        </p:nvSpPr>
        <p:spPr bwMode="auto">
          <a:xfrm>
            <a:off x="598488" y="3494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Labor</a:t>
            </a:r>
          </a:p>
        </p:txBody>
      </p:sp>
    </p:spTree>
    <p:extLst>
      <p:ext uri="{BB962C8B-B14F-4D97-AF65-F5344CB8AC3E}">
        <p14:creationId xmlns:p14="http://schemas.microsoft.com/office/powerpoint/2010/main" xmlns="" val="1802508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animBg="1" autoUpdateAnimBg="0"/>
      <p:bldP spid="143366" grpId="0" animBg="1" autoUpdateAnimBg="0"/>
      <p:bldP spid="143374" grpId="0" animBg="1" autoUpdateAnimBg="0"/>
      <p:bldP spid="14337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6618288" y="2655888"/>
            <a:ext cx="2308225" cy="2676525"/>
          </a:xfrm>
          <a:prstGeom prst="rect">
            <a:avLst/>
          </a:prstGeom>
          <a:solidFill>
            <a:srgbClr val="FFCCFF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  <a:latin typeface="Arial" charset="0"/>
              </a:rPr>
              <a:t>Apply </a:t>
            </a:r>
            <a:r>
              <a:rPr lang="en-US" b="1">
                <a:solidFill>
                  <a:srgbClr val="010000"/>
                </a:solidFill>
                <a:latin typeface="Arial" charset="0"/>
              </a:rPr>
              <a:t>overhead to each job using a </a:t>
            </a:r>
            <a:r>
              <a:rPr lang="en-US" b="1">
                <a:solidFill>
                  <a:srgbClr val="FF3300"/>
                </a:solidFill>
                <a:latin typeface="Arial" charset="0"/>
              </a:rPr>
              <a:t>predeter-mined rate</a:t>
            </a:r>
            <a:r>
              <a:rPr lang="en-US" b="1">
                <a:solidFill>
                  <a:srgbClr val="010000"/>
                </a:solidFill>
                <a:latin typeface="Arial" charset="0"/>
              </a:rPr>
              <a:t>.</a:t>
            </a:r>
          </a:p>
        </p:txBody>
      </p:sp>
      <p:sp>
        <p:nvSpPr>
          <p:cNvPr id="12291" name="Rectangle 1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Sequence of Events in a Job-Order Costing System</a:t>
            </a:r>
          </a:p>
        </p:txBody>
      </p:sp>
      <p:sp>
        <p:nvSpPr>
          <p:cNvPr id="12292" name="Rectangle 13"/>
          <p:cNvSpPr>
            <a:spLocks noChangeArrowheads="1"/>
          </p:cNvSpPr>
          <p:nvPr/>
        </p:nvSpPr>
        <p:spPr bwMode="auto">
          <a:xfrm>
            <a:off x="598488" y="2351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Materials</a:t>
            </a:r>
          </a:p>
        </p:txBody>
      </p:sp>
      <p:sp>
        <p:nvSpPr>
          <p:cNvPr id="12293" name="Rectangle 14"/>
          <p:cNvSpPr>
            <a:spLocks noChangeArrowheads="1"/>
          </p:cNvSpPr>
          <p:nvPr/>
        </p:nvSpPr>
        <p:spPr bwMode="auto">
          <a:xfrm>
            <a:off x="598488" y="3494088"/>
            <a:ext cx="2584450" cy="479425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Direct Labor</a:t>
            </a:r>
          </a:p>
        </p:txBody>
      </p:sp>
      <p:sp>
        <p:nvSpPr>
          <p:cNvPr id="12294" name="Rectangle 16"/>
          <p:cNvSpPr>
            <a:spLocks noChangeArrowheads="1"/>
          </p:cNvSpPr>
          <p:nvPr/>
        </p:nvSpPr>
        <p:spPr bwMode="auto">
          <a:xfrm>
            <a:off x="4332288" y="27320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1</a:t>
            </a:r>
          </a:p>
        </p:txBody>
      </p:sp>
      <p:sp>
        <p:nvSpPr>
          <p:cNvPr id="12295" name="Rectangle 17"/>
          <p:cNvSpPr>
            <a:spLocks noChangeArrowheads="1"/>
          </p:cNvSpPr>
          <p:nvPr/>
        </p:nvSpPr>
        <p:spPr bwMode="auto">
          <a:xfrm>
            <a:off x="4332288" y="37226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2</a:t>
            </a:r>
          </a:p>
        </p:txBody>
      </p:sp>
      <p:sp>
        <p:nvSpPr>
          <p:cNvPr id="12296" name="Rectangle 18"/>
          <p:cNvSpPr>
            <a:spLocks noChangeArrowheads="1"/>
          </p:cNvSpPr>
          <p:nvPr/>
        </p:nvSpPr>
        <p:spPr bwMode="auto">
          <a:xfrm>
            <a:off x="4332288" y="4713288"/>
            <a:ext cx="1839912" cy="479425"/>
          </a:xfrm>
          <a:prstGeom prst="rect">
            <a:avLst/>
          </a:prstGeom>
          <a:solidFill>
            <a:srgbClr val="C8FEC8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No. 3</a:t>
            </a:r>
          </a:p>
        </p:txBody>
      </p:sp>
      <p:cxnSp>
        <p:nvCxnSpPr>
          <p:cNvPr id="24595" name="AutoShape 19"/>
          <p:cNvCxnSpPr>
            <a:cxnSpLocks noChangeShapeType="1"/>
            <a:stCxn id="24591" idx="3"/>
            <a:endCxn id="12294" idx="1"/>
          </p:cNvCxnSpPr>
          <p:nvPr/>
        </p:nvCxnSpPr>
        <p:spPr bwMode="auto">
          <a:xfrm flipV="1">
            <a:off x="3195638" y="2971800"/>
            <a:ext cx="1123950" cy="2087563"/>
          </a:xfrm>
          <a:prstGeom prst="straightConnector1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6" name="AutoShape 20"/>
          <p:cNvCxnSpPr>
            <a:cxnSpLocks noChangeShapeType="1"/>
            <a:stCxn id="24591" idx="3"/>
            <a:endCxn id="12295" idx="1"/>
          </p:cNvCxnSpPr>
          <p:nvPr/>
        </p:nvCxnSpPr>
        <p:spPr bwMode="auto">
          <a:xfrm flipV="1">
            <a:off x="3195638" y="3962400"/>
            <a:ext cx="1123950" cy="1096963"/>
          </a:xfrm>
          <a:prstGeom prst="straightConnector1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7" name="AutoShape 21"/>
          <p:cNvCxnSpPr>
            <a:cxnSpLocks noChangeShapeType="1"/>
            <a:stCxn id="24591" idx="3"/>
            <a:endCxn id="12296" idx="1"/>
          </p:cNvCxnSpPr>
          <p:nvPr/>
        </p:nvCxnSpPr>
        <p:spPr bwMode="auto">
          <a:xfrm flipV="1">
            <a:off x="3195638" y="4953000"/>
            <a:ext cx="1123950" cy="106363"/>
          </a:xfrm>
          <a:prstGeom prst="straightConnector1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598488" y="4637088"/>
            <a:ext cx="2584450" cy="844550"/>
          </a:xfrm>
          <a:prstGeom prst="rect">
            <a:avLst/>
          </a:prstGeom>
          <a:solidFill>
            <a:srgbClr val="FCFEB9"/>
          </a:solidFill>
          <a:ln w="254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0000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</a:t>
            </a:r>
          </a:p>
        </p:txBody>
      </p:sp>
    </p:spTree>
    <p:extLst>
      <p:ext uri="{BB962C8B-B14F-4D97-AF65-F5344CB8AC3E}">
        <p14:creationId xmlns:p14="http://schemas.microsoft.com/office/powerpoint/2010/main" xmlns="" val="37168417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animBg="1" autoUpdateAnimBg="0"/>
      <p:bldP spid="24591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Predetermined overhead Rate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81000"/>
          <a:ext cx="8229600" cy="3785616"/>
        </p:xfrm>
        <a:graphic>
          <a:graphicData uri="http://schemas.openxmlformats.org/drawingml/2006/table">
            <a:tbl>
              <a:tblPr/>
              <a:tblGrid>
                <a:gridCol w="6248400"/>
                <a:gridCol w="1981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Budgeted Sales Revenue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Rs. 205000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Actual Manufacturing overhead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340000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Budgeted Machine Hour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Budgeted direct labour hour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20000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Budgeted Direct labour rate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Rs. 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Budgeted Manufacturing overhead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Rs. 364000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Actual machinge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11000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Actual direct labour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18000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Actual direct labour rate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Rs. 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81000" y="4419600"/>
            <a:ext cx="8305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Compute the firm’s predetermined overhead rate for the year using </a:t>
            </a:r>
            <a:r>
              <a:rPr lang="en-US" sz="2000" dirty="0" err="1" smtClean="0"/>
              <a:t>eachof</a:t>
            </a:r>
            <a:r>
              <a:rPr lang="en-US" sz="2000" dirty="0" smtClean="0"/>
              <a:t> the following commons cost </a:t>
            </a:r>
            <a:r>
              <a:rPr lang="en-US" sz="2000" dirty="0" err="1" smtClean="0"/>
              <a:t>dirvers</a:t>
            </a:r>
            <a:r>
              <a:rPr lang="en-US" sz="2000" dirty="0" smtClean="0"/>
              <a:t>: a) Machine hours, b) Direct </a:t>
            </a:r>
            <a:r>
              <a:rPr lang="en-US" sz="2000" dirty="0" err="1" smtClean="0"/>
              <a:t>labour</a:t>
            </a:r>
            <a:r>
              <a:rPr lang="en-US" sz="2000" dirty="0" smtClean="0"/>
              <a:t> hours, c) direct </a:t>
            </a:r>
            <a:r>
              <a:rPr lang="en-US" sz="2000" dirty="0" err="1" smtClean="0"/>
              <a:t>labour</a:t>
            </a:r>
            <a:r>
              <a:rPr lang="en-US" sz="2000" dirty="0" smtClean="0"/>
              <a:t> rupees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r>
              <a:rPr lang="en-US" sz="2000" dirty="0" smtClean="0"/>
              <a:t>Calculate the over/under applied FOH for the year suing each of the cost drivers listed above. 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imes New Roman"/>
                <a:ea typeface="Calibri"/>
                <a:cs typeface="Times New Roman"/>
              </a:rPr>
              <a:t>Unilever Company incurred $141000 of overhead during year just ended. However, $157000 of overhead was applied to production. At the conclusion of year, the following amounts of the year’s applied overhead remained in various manufacturing accounts.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898856"/>
              </p:ext>
            </p:extLst>
          </p:nvPr>
        </p:nvGraphicFramePr>
        <p:xfrm>
          <a:off x="1066800" y="2971800"/>
          <a:ext cx="6400800" cy="1577340"/>
        </p:xfrm>
        <a:graphic>
          <a:graphicData uri="http://schemas.openxmlformats.org/drawingml/2006/table">
            <a:tbl>
              <a:tblPr firstRow="1" firstCol="1" bandRow="1"/>
              <a:tblGrid>
                <a:gridCol w="3200400"/>
                <a:gridCol w="3200400"/>
              </a:tblGrid>
              <a:tr h="4032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Applied overhead remaining in account on December 31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Work in process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$35250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Finished Good Inventory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49350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Sold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72400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48006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Required: </a:t>
            </a:r>
            <a:endParaRPr lang="en-US" sz="2400" dirty="0"/>
          </a:p>
          <a:p>
            <a:pPr lvl="0"/>
            <a:r>
              <a:rPr lang="en-US" sz="2000" dirty="0"/>
              <a:t>Prepare a Journal Entry to close out the balance in the </a:t>
            </a:r>
            <a:r>
              <a:rPr lang="en-US" sz="2000" dirty="0" smtClean="0"/>
              <a:t>manufacturing </a:t>
            </a:r>
            <a:r>
              <a:rPr lang="en-US" sz="2000" dirty="0"/>
              <a:t>overhead</a:t>
            </a:r>
          </a:p>
          <a:p>
            <a:pPr lvl="0"/>
            <a:r>
              <a:rPr lang="en-US" sz="2000" dirty="0"/>
              <a:t>Prorate the balance to the three manufacturing accounts</a:t>
            </a:r>
          </a:p>
        </p:txBody>
      </p:sp>
    </p:spTree>
    <p:extLst>
      <p:ext uri="{BB962C8B-B14F-4D97-AF65-F5344CB8AC3E}">
        <p14:creationId xmlns:p14="http://schemas.microsoft.com/office/powerpoint/2010/main" xmlns="" val="913022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6726966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83086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Take all the requirements independently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Suppose there were no work in process and the entire product were finished. Develop a Cost of Goods manufactured showing over or under applied FOH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How the FOH would be distributed according to the proration method when Order 2 is completed and out of which Cost of Goods Sold were Rs. 36000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4854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3478846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3422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2476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3478846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3422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159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10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Types of Costing Systems Used to Determine Product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Job-Order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 Costing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Sequence of Events in a Job-Order Costing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Practice Question</a:t>
            </a:r>
          </a:p>
        </p:txBody>
      </p:sp>
    </p:spTree>
    <p:extLst>
      <p:ext uri="{BB962C8B-B14F-4D97-AF65-F5344CB8AC3E}">
        <p14:creationId xmlns:p14="http://schemas.microsoft.com/office/powerpoint/2010/main" xmlns="" val="4114500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sz="6600" dirty="0" smtClean="0"/>
              <a:t>End of Lecture 10</a:t>
            </a:r>
          </a:p>
        </p:txBody>
      </p:sp>
    </p:spTree>
    <p:extLst>
      <p:ext uri="{BB962C8B-B14F-4D97-AF65-F5344CB8AC3E}">
        <p14:creationId xmlns:p14="http://schemas.microsoft.com/office/powerpoint/2010/main" xmlns="" val="778198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772</Words>
  <Application>Microsoft Office PowerPoint</Application>
  <PresentationFormat>On-screen Show (4:3)</PresentationFormat>
  <Paragraphs>218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Lecture 10</vt:lpstr>
      <vt:lpstr>Systems Design: Job-Order costing</vt:lpstr>
      <vt:lpstr>Types of Costing Systems Used to Determine Product Costs</vt:lpstr>
      <vt:lpstr>Types of Costing Systems Used to Determine Product Costs</vt:lpstr>
      <vt:lpstr>MCQs Test</vt:lpstr>
      <vt:lpstr>MCQs Test</vt:lpstr>
      <vt:lpstr>Job-Order Costing</vt:lpstr>
      <vt:lpstr>Sequence of Events in a Job-Order Costing System</vt:lpstr>
      <vt:lpstr>Sequence of Events in a Job-Order Costing System</vt:lpstr>
      <vt:lpstr>Sequence of Events in a Job-Order Costing System</vt:lpstr>
      <vt:lpstr>Sequence of Events in a Job-Order Costing System</vt:lpstr>
      <vt:lpstr>Predetermined overhead Rate</vt:lpstr>
      <vt:lpstr>Slide 13</vt:lpstr>
      <vt:lpstr>Slide 14</vt:lpstr>
      <vt:lpstr>Slide 15</vt:lpstr>
      <vt:lpstr>Slide 16</vt:lpstr>
      <vt:lpstr>Unilever Company incurred $141000 of overhead during year just ended. However, $157000 of overhead was applied to production. At the conclusion of year, the following amounts of the year’s applied overhead remained in various manufacturing accounts.</vt:lpstr>
      <vt:lpstr>Slide 18</vt:lpstr>
      <vt:lpstr>Slide 19</vt:lpstr>
      <vt:lpstr>Company XYZ had two orders for making gloves of two different kinds, Order 1 and Order Two. Following is the data concerning to the two orders </vt:lpstr>
      <vt:lpstr>Requirements</vt:lpstr>
      <vt:lpstr>Company XYZ had two orders for making gloves of two different kinds, Order 1 and Order Two. Following is the data concerning to the two orders </vt:lpstr>
      <vt:lpstr>Slide 23</vt:lpstr>
      <vt:lpstr>Company XYZ had two orders for making gloves of two different kinds, Order 1 and Order Two. Following is the data concerning to the two orders </vt:lpstr>
      <vt:lpstr>Slide 25</vt:lpstr>
      <vt:lpstr>Slide 26</vt:lpstr>
      <vt:lpstr>Slide 27</vt:lpstr>
      <vt:lpstr>Lecture 10</vt:lpstr>
      <vt:lpstr>End of Lecture 10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16</cp:revision>
  <dcterms:created xsi:type="dcterms:W3CDTF">2012-10-23T07:03:31Z</dcterms:created>
  <dcterms:modified xsi:type="dcterms:W3CDTF">2012-11-06T06:13:26Z</dcterms:modified>
</cp:coreProperties>
</file>