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92"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3" r:id="rId36"/>
    <p:sldId id="291" r:id="rId3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74" d="100"/>
          <a:sy n="74" d="100"/>
        </p:scale>
        <p:origin x="-1182" y="-90"/>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C3D10F7-7501-4DF1-A9F6-07333D1F13F8}" type="datetimeFigureOut">
              <a:rPr lang="en-US" smtClean="0"/>
              <a:pPr/>
              <a:t>10/30/2012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E437CC2-F31C-4BC9-B897-85A7D38967E3}" type="slidenum">
              <a:rPr lang="en-US" smtClean="0"/>
              <a:pPr/>
              <a:t>‹#›</a:t>
            </a:fld>
            <a:endParaRPr lang="en-US"/>
          </a:p>
        </p:txBody>
      </p:sp>
    </p:spTree>
    <p:extLst>
      <p:ext uri="{BB962C8B-B14F-4D97-AF65-F5344CB8AC3E}">
        <p14:creationId xmlns:p14="http://schemas.microsoft.com/office/powerpoint/2010/main" xmlns="" val="15890557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p:spPr>
        <p:txBody>
          <a:bodyPr/>
          <a:lstStyle>
            <a:lvl1pPr>
              <a:defRPr sz="2800">
                <a:solidFill>
                  <a:schemeClr val="tx1"/>
                </a:solidFill>
                <a:latin typeface="Times New Roman" pitchFamily="18" charset="0"/>
              </a:defRPr>
            </a:lvl1pPr>
            <a:lvl2pPr marL="742950" indent="-285750">
              <a:defRPr sz="2800">
                <a:solidFill>
                  <a:schemeClr val="tx1"/>
                </a:solidFill>
                <a:latin typeface="Times New Roman" pitchFamily="18" charset="0"/>
              </a:defRPr>
            </a:lvl2pPr>
            <a:lvl3pPr marL="1143000" indent="-228600">
              <a:defRPr sz="2800">
                <a:solidFill>
                  <a:schemeClr val="tx1"/>
                </a:solidFill>
                <a:latin typeface="Times New Roman" pitchFamily="18" charset="0"/>
              </a:defRPr>
            </a:lvl3pPr>
            <a:lvl4pPr marL="1600200" indent="-228600">
              <a:defRPr sz="2800">
                <a:solidFill>
                  <a:schemeClr val="tx1"/>
                </a:solidFill>
                <a:latin typeface="Times New Roman" pitchFamily="18" charset="0"/>
              </a:defRPr>
            </a:lvl4pPr>
            <a:lvl5pPr marL="2057400" indent="-228600">
              <a:defRPr sz="2800">
                <a:solidFill>
                  <a:schemeClr val="tx1"/>
                </a:solidFill>
                <a:latin typeface="Times New Roman" pitchFamily="18" charset="0"/>
              </a:defRPr>
            </a:lvl5pPr>
            <a:lvl6pPr marL="2514600" indent="-228600" eaLnBrk="0" fontAlgn="base" hangingPunct="0">
              <a:spcBef>
                <a:spcPct val="0"/>
              </a:spcBef>
              <a:spcAft>
                <a:spcPct val="0"/>
              </a:spcAft>
              <a:defRPr sz="2800">
                <a:solidFill>
                  <a:schemeClr val="tx1"/>
                </a:solidFill>
                <a:latin typeface="Times New Roman" pitchFamily="18" charset="0"/>
              </a:defRPr>
            </a:lvl6pPr>
            <a:lvl7pPr marL="2971800" indent="-228600" eaLnBrk="0" fontAlgn="base" hangingPunct="0">
              <a:spcBef>
                <a:spcPct val="0"/>
              </a:spcBef>
              <a:spcAft>
                <a:spcPct val="0"/>
              </a:spcAft>
              <a:defRPr sz="2800">
                <a:solidFill>
                  <a:schemeClr val="tx1"/>
                </a:solidFill>
                <a:latin typeface="Times New Roman" pitchFamily="18" charset="0"/>
              </a:defRPr>
            </a:lvl7pPr>
            <a:lvl8pPr marL="3429000" indent="-228600" eaLnBrk="0" fontAlgn="base" hangingPunct="0">
              <a:spcBef>
                <a:spcPct val="0"/>
              </a:spcBef>
              <a:spcAft>
                <a:spcPct val="0"/>
              </a:spcAft>
              <a:defRPr sz="2800">
                <a:solidFill>
                  <a:schemeClr val="tx1"/>
                </a:solidFill>
                <a:latin typeface="Times New Roman" pitchFamily="18" charset="0"/>
              </a:defRPr>
            </a:lvl8pPr>
            <a:lvl9pPr marL="3886200" indent="-228600" eaLnBrk="0" fontAlgn="base" hangingPunct="0">
              <a:spcBef>
                <a:spcPct val="0"/>
              </a:spcBef>
              <a:spcAft>
                <a:spcPct val="0"/>
              </a:spcAft>
              <a:defRPr sz="2800">
                <a:solidFill>
                  <a:schemeClr val="tx1"/>
                </a:solidFill>
                <a:latin typeface="Times New Roman" pitchFamily="18" charset="0"/>
              </a:defRPr>
            </a:lvl9pPr>
          </a:lstStyle>
          <a:p>
            <a:pPr eaLnBrk="1" hangingPunct="1"/>
            <a:fld id="{F7ADD1EF-236F-4D94-83DE-9F024162F9A3}" type="slidenum">
              <a:rPr lang="en-US" sz="1200" smtClean="0">
                <a:latin typeface="Arial" pitchFamily="34" charset="0"/>
              </a:rPr>
              <a:pPr eaLnBrk="1" hangingPunct="1"/>
              <a:t>7</a:t>
            </a:fld>
            <a:endParaRPr lang="en-US" sz="1200" smtClean="0">
              <a:latin typeface="Arial" pitchFamily="34" charset="0"/>
            </a:endParaRPr>
          </a:p>
        </p:txBody>
      </p:sp>
      <p:sp>
        <p:nvSpPr>
          <p:cNvPr id="215043" name="Rectangle 2"/>
          <p:cNvSpPr>
            <a:spLocks noGrp="1" noRot="1" noChangeAspect="1" noChangeArrowheads="1" noTextEdit="1"/>
          </p:cNvSpPr>
          <p:nvPr>
            <p:ph type="sldImg"/>
          </p:nvPr>
        </p:nvSpPr>
        <p:spPr>
          <a:solidFill>
            <a:srgbClr val="FFFFFF"/>
          </a:solidFill>
          <a:ln/>
        </p:spPr>
      </p:sp>
      <p:sp>
        <p:nvSpPr>
          <p:cNvPr id="215044"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smtClean="0">
              <a:latin typeface="Times New Roman"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p:spPr>
        <p:txBody>
          <a:bodyPr/>
          <a:lstStyle>
            <a:lvl1pPr>
              <a:defRPr sz="2800">
                <a:solidFill>
                  <a:schemeClr val="tx1"/>
                </a:solidFill>
                <a:latin typeface="Times New Roman" pitchFamily="18" charset="0"/>
              </a:defRPr>
            </a:lvl1pPr>
            <a:lvl2pPr marL="742950" indent="-285750">
              <a:defRPr sz="2800">
                <a:solidFill>
                  <a:schemeClr val="tx1"/>
                </a:solidFill>
                <a:latin typeface="Times New Roman" pitchFamily="18" charset="0"/>
              </a:defRPr>
            </a:lvl2pPr>
            <a:lvl3pPr marL="1143000" indent="-228600">
              <a:defRPr sz="2800">
                <a:solidFill>
                  <a:schemeClr val="tx1"/>
                </a:solidFill>
                <a:latin typeface="Times New Roman" pitchFamily="18" charset="0"/>
              </a:defRPr>
            </a:lvl3pPr>
            <a:lvl4pPr marL="1600200" indent="-228600">
              <a:defRPr sz="2800">
                <a:solidFill>
                  <a:schemeClr val="tx1"/>
                </a:solidFill>
                <a:latin typeface="Times New Roman" pitchFamily="18" charset="0"/>
              </a:defRPr>
            </a:lvl4pPr>
            <a:lvl5pPr marL="2057400" indent="-228600">
              <a:defRPr sz="2800">
                <a:solidFill>
                  <a:schemeClr val="tx1"/>
                </a:solidFill>
                <a:latin typeface="Times New Roman" pitchFamily="18" charset="0"/>
              </a:defRPr>
            </a:lvl5pPr>
            <a:lvl6pPr marL="2514600" indent="-228600" eaLnBrk="0" fontAlgn="base" hangingPunct="0">
              <a:spcBef>
                <a:spcPct val="0"/>
              </a:spcBef>
              <a:spcAft>
                <a:spcPct val="0"/>
              </a:spcAft>
              <a:defRPr sz="2800">
                <a:solidFill>
                  <a:schemeClr val="tx1"/>
                </a:solidFill>
                <a:latin typeface="Times New Roman" pitchFamily="18" charset="0"/>
              </a:defRPr>
            </a:lvl6pPr>
            <a:lvl7pPr marL="2971800" indent="-228600" eaLnBrk="0" fontAlgn="base" hangingPunct="0">
              <a:spcBef>
                <a:spcPct val="0"/>
              </a:spcBef>
              <a:spcAft>
                <a:spcPct val="0"/>
              </a:spcAft>
              <a:defRPr sz="2800">
                <a:solidFill>
                  <a:schemeClr val="tx1"/>
                </a:solidFill>
                <a:latin typeface="Times New Roman" pitchFamily="18" charset="0"/>
              </a:defRPr>
            </a:lvl7pPr>
            <a:lvl8pPr marL="3429000" indent="-228600" eaLnBrk="0" fontAlgn="base" hangingPunct="0">
              <a:spcBef>
                <a:spcPct val="0"/>
              </a:spcBef>
              <a:spcAft>
                <a:spcPct val="0"/>
              </a:spcAft>
              <a:defRPr sz="2800">
                <a:solidFill>
                  <a:schemeClr val="tx1"/>
                </a:solidFill>
                <a:latin typeface="Times New Roman" pitchFamily="18" charset="0"/>
              </a:defRPr>
            </a:lvl8pPr>
            <a:lvl9pPr marL="3886200" indent="-228600" eaLnBrk="0" fontAlgn="base" hangingPunct="0">
              <a:spcBef>
                <a:spcPct val="0"/>
              </a:spcBef>
              <a:spcAft>
                <a:spcPct val="0"/>
              </a:spcAft>
              <a:defRPr sz="2800">
                <a:solidFill>
                  <a:schemeClr val="tx1"/>
                </a:solidFill>
                <a:latin typeface="Times New Roman" pitchFamily="18" charset="0"/>
              </a:defRPr>
            </a:lvl9pPr>
          </a:lstStyle>
          <a:p>
            <a:fld id="{575F9485-46F3-4BA5-9359-8CD446A17031}" type="slidenum">
              <a:rPr lang="en-US" sz="1200" smtClean="0"/>
              <a:pPr/>
              <a:t>21</a:t>
            </a:fld>
            <a:endParaRPr lang="en-US" sz="1200" smtClean="0"/>
          </a:p>
        </p:txBody>
      </p:sp>
      <p:sp>
        <p:nvSpPr>
          <p:cNvPr id="216067" name="Rectangle 2"/>
          <p:cNvSpPr>
            <a:spLocks noGrp="1" noChangeArrowheads="1"/>
          </p:cNvSpPr>
          <p:nvPr>
            <p:ph type="body" idx="1"/>
          </p:nvPr>
        </p:nvSpPr>
        <p:spPr>
          <a:noFill/>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endParaRPr lang="en-US" smtClean="0">
              <a:latin typeface="Times New Roman" pitchFamily="18" charset="0"/>
            </a:endParaRPr>
          </a:p>
        </p:txBody>
      </p:sp>
      <p:sp>
        <p:nvSpPr>
          <p:cNvPr id="216068" name="Rectangle 3"/>
          <p:cNvSpPr>
            <a:spLocks noGrp="1" noRot="1" noChangeAspect="1" noChangeArrowheads="1" noTextEdit="1"/>
          </p:cNvSpPr>
          <p:nvPr>
            <p:ph type="sldImg"/>
          </p:nvPr>
        </p:nvSpPr>
        <p:spPr>
          <a:ln w="12700" cap="flat">
            <a:solidFill>
              <a:schemeClr val="tx1"/>
            </a:solidFill>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52A4C33-683D-4468-B944-39E3C35BDAD8}" type="datetimeFigureOut">
              <a:rPr lang="en-US" smtClean="0"/>
              <a:pPr/>
              <a:t>10/30/2012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889AA0-2260-4B98-B43B-75E252D46C35}" type="slidenum">
              <a:rPr lang="en-US" smtClean="0"/>
              <a:pPr/>
              <a:t>‹#›</a:t>
            </a:fld>
            <a:endParaRPr lang="en-US"/>
          </a:p>
        </p:txBody>
      </p:sp>
    </p:spTree>
    <p:extLst>
      <p:ext uri="{BB962C8B-B14F-4D97-AF65-F5344CB8AC3E}">
        <p14:creationId xmlns:p14="http://schemas.microsoft.com/office/powerpoint/2010/main" xmlns="" val="19642150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52A4C33-683D-4468-B944-39E3C35BDAD8}" type="datetimeFigureOut">
              <a:rPr lang="en-US" smtClean="0"/>
              <a:pPr/>
              <a:t>10/30/2012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889AA0-2260-4B98-B43B-75E252D46C35}" type="slidenum">
              <a:rPr lang="en-US" smtClean="0"/>
              <a:pPr/>
              <a:t>‹#›</a:t>
            </a:fld>
            <a:endParaRPr lang="en-US"/>
          </a:p>
        </p:txBody>
      </p:sp>
    </p:spTree>
    <p:extLst>
      <p:ext uri="{BB962C8B-B14F-4D97-AF65-F5344CB8AC3E}">
        <p14:creationId xmlns:p14="http://schemas.microsoft.com/office/powerpoint/2010/main" xmlns="" val="20193536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52A4C33-683D-4468-B944-39E3C35BDAD8}" type="datetimeFigureOut">
              <a:rPr lang="en-US" smtClean="0"/>
              <a:pPr/>
              <a:t>10/30/2012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889AA0-2260-4B98-B43B-75E252D46C35}" type="slidenum">
              <a:rPr lang="en-US" smtClean="0"/>
              <a:pPr/>
              <a:t>‹#›</a:t>
            </a:fld>
            <a:endParaRPr lang="en-US"/>
          </a:p>
        </p:txBody>
      </p:sp>
    </p:spTree>
    <p:extLst>
      <p:ext uri="{BB962C8B-B14F-4D97-AF65-F5344CB8AC3E}">
        <p14:creationId xmlns:p14="http://schemas.microsoft.com/office/powerpoint/2010/main" xmlns="" val="18968114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52A4C33-683D-4468-B944-39E3C35BDAD8}" type="datetimeFigureOut">
              <a:rPr lang="en-US" smtClean="0"/>
              <a:pPr/>
              <a:t>10/30/2012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A889AA0-2260-4B98-B43B-75E252D46C35}" type="slidenum">
              <a:rPr lang="en-US" smtClean="0"/>
              <a:pPr/>
              <a:t>‹#›</a:t>
            </a:fld>
            <a:endParaRPr lang="en-US"/>
          </a:p>
        </p:txBody>
      </p:sp>
    </p:spTree>
    <p:extLst>
      <p:ext uri="{BB962C8B-B14F-4D97-AF65-F5344CB8AC3E}">
        <p14:creationId xmlns:p14="http://schemas.microsoft.com/office/powerpoint/2010/main" xmlns="" val="26107965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52A4C33-683D-4468-B944-39E3C35BDAD8}" type="datetimeFigureOut">
              <a:rPr lang="en-US" smtClean="0"/>
              <a:pPr/>
              <a:t>10/30/2012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A889AA0-2260-4B98-B43B-75E252D46C35}" type="slidenum">
              <a:rPr lang="en-US" smtClean="0"/>
              <a:pPr/>
              <a:t>‹#›</a:t>
            </a:fld>
            <a:endParaRPr lang="en-US"/>
          </a:p>
        </p:txBody>
      </p:sp>
    </p:spTree>
    <p:extLst>
      <p:ext uri="{BB962C8B-B14F-4D97-AF65-F5344CB8AC3E}">
        <p14:creationId xmlns:p14="http://schemas.microsoft.com/office/powerpoint/2010/main" xmlns="" val="3449427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52A4C33-683D-4468-B944-39E3C35BDAD8}" type="datetimeFigureOut">
              <a:rPr lang="en-US" smtClean="0"/>
              <a:pPr/>
              <a:t>10/30/2012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A889AA0-2260-4B98-B43B-75E252D46C35}" type="slidenum">
              <a:rPr lang="en-US" smtClean="0"/>
              <a:pPr/>
              <a:t>‹#›</a:t>
            </a:fld>
            <a:endParaRPr lang="en-US"/>
          </a:p>
        </p:txBody>
      </p:sp>
    </p:spTree>
    <p:extLst>
      <p:ext uri="{BB962C8B-B14F-4D97-AF65-F5344CB8AC3E}">
        <p14:creationId xmlns:p14="http://schemas.microsoft.com/office/powerpoint/2010/main" xmlns="" val="1940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52A4C33-683D-4468-B944-39E3C35BDAD8}" type="datetimeFigureOut">
              <a:rPr lang="en-US" smtClean="0"/>
              <a:pPr/>
              <a:t>10/30/2012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A889AA0-2260-4B98-B43B-75E252D46C35}" type="slidenum">
              <a:rPr lang="en-US" smtClean="0"/>
              <a:pPr/>
              <a:t>‹#›</a:t>
            </a:fld>
            <a:endParaRPr lang="en-US"/>
          </a:p>
        </p:txBody>
      </p:sp>
    </p:spTree>
    <p:extLst>
      <p:ext uri="{BB962C8B-B14F-4D97-AF65-F5344CB8AC3E}">
        <p14:creationId xmlns:p14="http://schemas.microsoft.com/office/powerpoint/2010/main" xmlns="" val="1715563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52A4C33-683D-4468-B944-39E3C35BDAD8}" type="datetimeFigureOut">
              <a:rPr lang="en-US" smtClean="0"/>
              <a:pPr/>
              <a:t>10/30/2012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A889AA0-2260-4B98-B43B-75E252D46C35}" type="slidenum">
              <a:rPr lang="en-US" smtClean="0"/>
              <a:pPr/>
              <a:t>‹#›</a:t>
            </a:fld>
            <a:endParaRPr lang="en-US"/>
          </a:p>
        </p:txBody>
      </p:sp>
    </p:spTree>
    <p:extLst>
      <p:ext uri="{BB962C8B-B14F-4D97-AF65-F5344CB8AC3E}">
        <p14:creationId xmlns:p14="http://schemas.microsoft.com/office/powerpoint/2010/main" xmlns="" val="28630742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52A4C33-683D-4468-B944-39E3C35BDAD8}" type="datetimeFigureOut">
              <a:rPr lang="en-US" smtClean="0"/>
              <a:pPr/>
              <a:t>10/30/2012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A889AA0-2260-4B98-B43B-75E252D46C35}" type="slidenum">
              <a:rPr lang="en-US" smtClean="0"/>
              <a:pPr/>
              <a:t>‹#›</a:t>
            </a:fld>
            <a:endParaRPr lang="en-US"/>
          </a:p>
        </p:txBody>
      </p:sp>
    </p:spTree>
    <p:extLst>
      <p:ext uri="{BB962C8B-B14F-4D97-AF65-F5344CB8AC3E}">
        <p14:creationId xmlns:p14="http://schemas.microsoft.com/office/powerpoint/2010/main" xmlns="" val="6788211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52A4C33-683D-4468-B944-39E3C35BDAD8}" type="datetimeFigureOut">
              <a:rPr lang="en-US" smtClean="0"/>
              <a:pPr/>
              <a:t>10/30/2012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889AA0-2260-4B98-B43B-75E252D46C35}" type="slidenum">
              <a:rPr lang="en-US" smtClean="0"/>
              <a:pPr/>
              <a:t>‹#›</a:t>
            </a:fld>
            <a:endParaRPr lang="en-US"/>
          </a:p>
        </p:txBody>
      </p:sp>
    </p:spTree>
    <p:extLst>
      <p:ext uri="{BB962C8B-B14F-4D97-AF65-F5344CB8AC3E}">
        <p14:creationId xmlns:p14="http://schemas.microsoft.com/office/powerpoint/2010/main" xmlns="" val="3563662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52A4C33-683D-4468-B944-39E3C35BDAD8}" type="datetimeFigureOut">
              <a:rPr lang="en-US" smtClean="0"/>
              <a:pPr/>
              <a:t>10/30/2012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889AA0-2260-4B98-B43B-75E252D46C35}" type="slidenum">
              <a:rPr lang="en-US" smtClean="0"/>
              <a:pPr/>
              <a:t>‹#›</a:t>
            </a:fld>
            <a:endParaRPr lang="en-US"/>
          </a:p>
        </p:txBody>
      </p:sp>
    </p:spTree>
    <p:extLst>
      <p:ext uri="{BB962C8B-B14F-4D97-AF65-F5344CB8AC3E}">
        <p14:creationId xmlns:p14="http://schemas.microsoft.com/office/powerpoint/2010/main" xmlns="" val="27225442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52A4C33-683D-4468-B944-39E3C35BDAD8}" type="datetimeFigureOut">
              <a:rPr lang="en-US" smtClean="0"/>
              <a:pPr/>
              <a:t>10/30/2012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889AA0-2260-4B98-B43B-75E252D46C35}" type="slidenum">
              <a:rPr lang="en-US" smtClean="0"/>
              <a:pPr/>
              <a:t>‹#›</a:t>
            </a:fld>
            <a:endParaRPr lang="en-US"/>
          </a:p>
        </p:txBody>
      </p:sp>
    </p:spTree>
    <p:extLst>
      <p:ext uri="{BB962C8B-B14F-4D97-AF65-F5344CB8AC3E}">
        <p14:creationId xmlns:p14="http://schemas.microsoft.com/office/powerpoint/2010/main" xmlns="" val="18993009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ctrTitle"/>
          </p:nvPr>
        </p:nvSpPr>
        <p:spPr/>
        <p:txBody>
          <a:bodyPr/>
          <a:lstStyle/>
          <a:p>
            <a:pPr eaLnBrk="1" hangingPunct="1"/>
            <a:r>
              <a:rPr lang="en-US" sz="5400" smtClean="0">
                <a:cs typeface="Times New Roman" pitchFamily="18" charset="0"/>
              </a:rPr>
              <a:t>Javid Iqbal</a:t>
            </a:r>
          </a:p>
        </p:txBody>
      </p:sp>
      <p:sp>
        <p:nvSpPr>
          <p:cNvPr id="3" name="Subtitle 2"/>
          <p:cNvSpPr>
            <a:spLocks noGrp="1"/>
          </p:cNvSpPr>
          <p:nvPr>
            <p:ph type="subTitle" idx="1"/>
          </p:nvPr>
        </p:nvSpPr>
        <p:spPr/>
        <p:txBody>
          <a:bodyPr rtlCol="0">
            <a:normAutofit fontScale="92500" lnSpcReduction="20000"/>
          </a:bodyPr>
          <a:lstStyle/>
          <a:p>
            <a:pPr eaLnBrk="1" fontAlgn="auto" hangingPunct="1">
              <a:spcAft>
                <a:spcPts val="0"/>
              </a:spcAft>
              <a:defRPr/>
            </a:pPr>
            <a:r>
              <a:rPr lang="en-US" b="1" dirty="0" smtClean="0">
                <a:latin typeface="Times New Roman" pitchFamily="18" charset="0"/>
                <a:cs typeface="Times New Roman" pitchFamily="18" charset="0"/>
              </a:rPr>
              <a:t>Assistant Professor</a:t>
            </a:r>
          </a:p>
          <a:p>
            <a:pPr eaLnBrk="1" fontAlgn="auto" hangingPunct="1">
              <a:spcAft>
                <a:spcPts val="0"/>
              </a:spcAft>
              <a:defRPr/>
            </a:pPr>
            <a:r>
              <a:rPr lang="en-US" dirty="0" smtClean="0">
                <a:latin typeface="Times New Roman" pitchFamily="18" charset="0"/>
                <a:cs typeface="Times New Roman" pitchFamily="18" charset="0"/>
              </a:rPr>
              <a:t>Department of Management Sciences</a:t>
            </a:r>
          </a:p>
          <a:p>
            <a:pPr eaLnBrk="1" fontAlgn="auto" hangingPunct="1">
              <a:spcAft>
                <a:spcPts val="0"/>
              </a:spcAft>
              <a:defRPr/>
            </a:pPr>
            <a:r>
              <a:rPr lang="en-US" dirty="0" smtClean="0">
                <a:latin typeface="Times New Roman" pitchFamily="18" charset="0"/>
                <a:cs typeface="Times New Roman" pitchFamily="18" charset="0"/>
              </a:rPr>
              <a:t>COMSATS Institute of Information Technology, Islamabad</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xmlns="" val="1699100625"/>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pPr eaLnBrk="1" hangingPunct="1"/>
            <a:r>
              <a:rPr lang="en-US" smtClean="0">
                <a:cs typeface="Times New Roman" pitchFamily="18" charset="0"/>
              </a:rPr>
              <a:t>Education</a:t>
            </a:r>
          </a:p>
        </p:txBody>
      </p:sp>
      <p:sp>
        <p:nvSpPr>
          <p:cNvPr id="3" name="Content Placeholder 2"/>
          <p:cNvSpPr>
            <a:spLocks noGrp="1"/>
          </p:cNvSpPr>
          <p:nvPr>
            <p:ph idx="1"/>
          </p:nvPr>
        </p:nvSpPr>
        <p:spPr>
          <a:xfrm>
            <a:off x="228600" y="1600200"/>
            <a:ext cx="8458200" cy="4953000"/>
          </a:xfrm>
        </p:spPr>
        <p:txBody>
          <a:bodyPr rtlCol="0">
            <a:normAutofit fontScale="47500" lnSpcReduction="20000"/>
          </a:bodyPr>
          <a:lstStyle/>
          <a:p>
            <a:pPr eaLnBrk="1" fontAlgn="auto" hangingPunct="1">
              <a:spcAft>
                <a:spcPts val="0"/>
              </a:spcAft>
              <a:defRPr/>
            </a:pPr>
            <a:r>
              <a:rPr lang="en-US" sz="4500" b="1" dirty="0" err="1">
                <a:latin typeface="Times New Roman" pitchFamily="18" charset="0"/>
                <a:cs typeface="Times New Roman" pitchFamily="18" charset="0"/>
              </a:rPr>
              <a:t>M.Sc</a:t>
            </a:r>
            <a:r>
              <a:rPr lang="en-US" sz="4500" b="1" dirty="0">
                <a:latin typeface="Times New Roman" pitchFamily="18" charset="0"/>
                <a:cs typeface="Times New Roman" pitchFamily="18" charset="0"/>
              </a:rPr>
              <a:t> in Accounting </a:t>
            </a:r>
            <a:r>
              <a:rPr lang="en-US" sz="4500" b="1" dirty="0" smtClean="0">
                <a:latin typeface="Times New Roman" pitchFamily="18" charset="0"/>
                <a:cs typeface="Times New Roman" pitchFamily="18" charset="0"/>
              </a:rPr>
              <a:t>(Pass </a:t>
            </a:r>
            <a:r>
              <a:rPr lang="en-US" sz="4500" b="1" dirty="0">
                <a:latin typeface="Times New Roman" pitchFamily="18" charset="0"/>
                <a:cs typeface="Times New Roman" pitchFamily="18" charset="0"/>
              </a:rPr>
              <a:t>with Distinctions, August 2007-June 2009) </a:t>
            </a:r>
            <a:endParaRPr lang="en-US" sz="4500" dirty="0">
              <a:latin typeface="Times New Roman" pitchFamily="18" charset="0"/>
              <a:cs typeface="Times New Roman" pitchFamily="18" charset="0"/>
            </a:endParaRPr>
          </a:p>
          <a:p>
            <a:pPr marL="0" indent="0" eaLnBrk="1" fontAlgn="auto" hangingPunct="1">
              <a:spcAft>
                <a:spcPts val="0"/>
              </a:spcAft>
              <a:buFont typeface="Arial" charset="0"/>
              <a:buNone/>
              <a:defRPr/>
            </a:pPr>
            <a:r>
              <a:rPr lang="en-US" sz="4500" dirty="0" smtClean="0">
                <a:latin typeface="Times New Roman" pitchFamily="18" charset="0"/>
                <a:cs typeface="Times New Roman" pitchFamily="18" charset="0"/>
              </a:rPr>
              <a:t>	Graduate </a:t>
            </a:r>
            <a:r>
              <a:rPr lang="en-US" sz="4500" dirty="0">
                <a:latin typeface="Times New Roman" pitchFamily="18" charset="0"/>
                <a:cs typeface="Times New Roman" pitchFamily="18" charset="0"/>
              </a:rPr>
              <a:t>School, School of Business, Economics and Law, </a:t>
            </a:r>
          </a:p>
          <a:p>
            <a:pPr marL="0" indent="0" eaLnBrk="1" fontAlgn="auto" hangingPunct="1">
              <a:spcAft>
                <a:spcPts val="0"/>
              </a:spcAft>
              <a:buFont typeface="Arial" charset="0"/>
              <a:buNone/>
              <a:defRPr/>
            </a:pPr>
            <a:r>
              <a:rPr lang="en-US" sz="4500" b="1" dirty="0" smtClean="0">
                <a:latin typeface="Times New Roman" pitchFamily="18" charset="0"/>
                <a:cs typeface="Times New Roman" pitchFamily="18" charset="0"/>
              </a:rPr>
              <a:t>	Gothenburg </a:t>
            </a:r>
            <a:r>
              <a:rPr lang="en-US" sz="4500" b="1" dirty="0">
                <a:latin typeface="Times New Roman" pitchFamily="18" charset="0"/>
                <a:cs typeface="Times New Roman" pitchFamily="18" charset="0"/>
              </a:rPr>
              <a:t>University, Sweden </a:t>
            </a:r>
            <a:endParaRPr lang="en-US" sz="4500" dirty="0">
              <a:latin typeface="Times New Roman" pitchFamily="18" charset="0"/>
              <a:cs typeface="Times New Roman" pitchFamily="18" charset="0"/>
            </a:endParaRPr>
          </a:p>
          <a:p>
            <a:pPr marL="0" indent="0" eaLnBrk="1" fontAlgn="auto" hangingPunct="1">
              <a:spcAft>
                <a:spcPts val="0"/>
              </a:spcAft>
              <a:buFont typeface="Arial" charset="0"/>
              <a:buNone/>
              <a:defRPr/>
            </a:pPr>
            <a:r>
              <a:rPr lang="en-US" sz="4500" dirty="0">
                <a:latin typeface="Times New Roman" pitchFamily="18" charset="0"/>
                <a:cs typeface="Times New Roman" pitchFamily="18" charset="0"/>
              </a:rPr>
              <a:t> </a:t>
            </a:r>
          </a:p>
          <a:p>
            <a:pPr eaLnBrk="1" fontAlgn="auto" hangingPunct="1">
              <a:spcAft>
                <a:spcPts val="0"/>
              </a:spcAft>
              <a:defRPr/>
            </a:pPr>
            <a:r>
              <a:rPr lang="en-US" sz="4500" b="1" dirty="0">
                <a:latin typeface="Times New Roman" pitchFamily="18" charset="0"/>
                <a:cs typeface="Times New Roman" pitchFamily="18" charset="0"/>
              </a:rPr>
              <a:t>Master of Business </a:t>
            </a:r>
            <a:r>
              <a:rPr lang="en-US" sz="4500" b="1" dirty="0" smtClean="0">
                <a:latin typeface="Times New Roman" pitchFamily="18" charset="0"/>
                <a:cs typeface="Times New Roman" pitchFamily="18" charset="0"/>
              </a:rPr>
              <a:t>Administration </a:t>
            </a:r>
            <a:r>
              <a:rPr lang="en-US" sz="4500" b="1" smtClean="0">
                <a:latin typeface="Times New Roman" pitchFamily="18" charset="0"/>
                <a:cs typeface="Times New Roman" pitchFamily="18" charset="0"/>
              </a:rPr>
              <a:t>in Finance </a:t>
            </a:r>
            <a:r>
              <a:rPr lang="en-US" sz="4500" b="1" dirty="0" smtClean="0">
                <a:latin typeface="Times New Roman" pitchFamily="18" charset="0"/>
                <a:cs typeface="Times New Roman" pitchFamily="18" charset="0"/>
              </a:rPr>
              <a:t>(2004-2006</a:t>
            </a:r>
            <a:r>
              <a:rPr lang="en-US" sz="4500" b="1" dirty="0">
                <a:latin typeface="Times New Roman" pitchFamily="18" charset="0"/>
                <a:cs typeface="Times New Roman" pitchFamily="18" charset="0"/>
              </a:rPr>
              <a:t>) </a:t>
            </a:r>
            <a:endParaRPr lang="en-US" sz="4500" dirty="0">
              <a:latin typeface="Times New Roman" pitchFamily="18" charset="0"/>
              <a:cs typeface="Times New Roman" pitchFamily="18" charset="0"/>
            </a:endParaRPr>
          </a:p>
          <a:p>
            <a:pPr marL="0" indent="0" eaLnBrk="1" fontAlgn="auto" hangingPunct="1">
              <a:spcAft>
                <a:spcPts val="0"/>
              </a:spcAft>
              <a:buFont typeface="Arial" charset="0"/>
              <a:buNone/>
              <a:defRPr/>
            </a:pPr>
            <a:r>
              <a:rPr lang="en-US" sz="4500" dirty="0" smtClean="0">
                <a:latin typeface="Times New Roman" pitchFamily="18" charset="0"/>
                <a:cs typeface="Times New Roman" pitchFamily="18" charset="0"/>
              </a:rPr>
              <a:t>	Department </a:t>
            </a:r>
            <a:r>
              <a:rPr lang="en-US" sz="4500" dirty="0">
                <a:latin typeface="Times New Roman" pitchFamily="18" charset="0"/>
                <a:cs typeface="Times New Roman" pitchFamily="18" charset="0"/>
              </a:rPr>
              <a:t>of Business Administration </a:t>
            </a:r>
          </a:p>
          <a:p>
            <a:pPr marL="0" indent="0" eaLnBrk="1" fontAlgn="auto" hangingPunct="1">
              <a:spcAft>
                <a:spcPts val="0"/>
              </a:spcAft>
              <a:buFont typeface="Arial" charset="0"/>
              <a:buNone/>
              <a:defRPr/>
            </a:pPr>
            <a:r>
              <a:rPr lang="en-US" sz="4500" dirty="0" smtClean="0">
                <a:latin typeface="Times New Roman" pitchFamily="18" charset="0"/>
                <a:cs typeface="Times New Roman" pitchFamily="18" charset="0"/>
              </a:rPr>
              <a:t>	University </a:t>
            </a:r>
            <a:r>
              <a:rPr lang="en-US" sz="4500" dirty="0">
                <a:latin typeface="Times New Roman" pitchFamily="18" charset="0"/>
                <a:cs typeface="Times New Roman" pitchFamily="18" charset="0"/>
              </a:rPr>
              <a:t>of Sargodha, Pakistan </a:t>
            </a:r>
          </a:p>
          <a:p>
            <a:pPr marL="0" indent="0" eaLnBrk="1" fontAlgn="auto" hangingPunct="1">
              <a:spcAft>
                <a:spcPts val="0"/>
              </a:spcAft>
              <a:buFont typeface="Arial" charset="0"/>
              <a:buNone/>
              <a:defRPr/>
            </a:pPr>
            <a:r>
              <a:rPr lang="en-US" sz="4500" dirty="0">
                <a:latin typeface="Times New Roman" pitchFamily="18" charset="0"/>
                <a:cs typeface="Times New Roman" pitchFamily="18" charset="0"/>
              </a:rPr>
              <a:t> </a:t>
            </a:r>
          </a:p>
          <a:p>
            <a:pPr eaLnBrk="1" fontAlgn="auto" hangingPunct="1">
              <a:spcAft>
                <a:spcPts val="0"/>
              </a:spcAft>
              <a:defRPr/>
            </a:pPr>
            <a:r>
              <a:rPr lang="en-US" sz="4500" b="1" dirty="0">
                <a:latin typeface="Times New Roman" pitchFamily="18" charset="0"/>
                <a:cs typeface="Times New Roman" pitchFamily="18" charset="0"/>
              </a:rPr>
              <a:t>Master of Commerce in Accounting </a:t>
            </a:r>
            <a:r>
              <a:rPr lang="en-US" sz="4500" b="1" dirty="0" smtClean="0">
                <a:latin typeface="Times New Roman" pitchFamily="18" charset="0"/>
                <a:cs typeface="Times New Roman" pitchFamily="18" charset="0"/>
              </a:rPr>
              <a:t>(2001-2003</a:t>
            </a:r>
            <a:r>
              <a:rPr lang="en-US" sz="4500" b="1" dirty="0">
                <a:latin typeface="Times New Roman" pitchFamily="18" charset="0"/>
                <a:cs typeface="Times New Roman" pitchFamily="18" charset="0"/>
              </a:rPr>
              <a:t>) </a:t>
            </a:r>
            <a:endParaRPr lang="en-US" sz="4500" dirty="0">
              <a:latin typeface="Times New Roman" pitchFamily="18" charset="0"/>
              <a:cs typeface="Times New Roman" pitchFamily="18" charset="0"/>
            </a:endParaRPr>
          </a:p>
          <a:p>
            <a:pPr marL="0" indent="0" eaLnBrk="1" fontAlgn="auto" hangingPunct="1">
              <a:spcAft>
                <a:spcPts val="0"/>
              </a:spcAft>
              <a:buFont typeface="Arial" charset="0"/>
              <a:buNone/>
              <a:defRPr/>
            </a:pPr>
            <a:r>
              <a:rPr lang="en-US" sz="4500" dirty="0" smtClean="0">
                <a:latin typeface="Times New Roman" pitchFamily="18" charset="0"/>
                <a:cs typeface="Times New Roman" pitchFamily="18" charset="0"/>
              </a:rPr>
              <a:t>	Hailey </a:t>
            </a:r>
            <a:r>
              <a:rPr lang="en-US" sz="4500" dirty="0">
                <a:latin typeface="Times New Roman" pitchFamily="18" charset="0"/>
                <a:cs typeface="Times New Roman" pitchFamily="18" charset="0"/>
              </a:rPr>
              <a:t>College of Commerce </a:t>
            </a:r>
          </a:p>
          <a:p>
            <a:pPr marL="0" indent="0" eaLnBrk="1" fontAlgn="auto" hangingPunct="1">
              <a:spcAft>
                <a:spcPts val="0"/>
              </a:spcAft>
              <a:buFont typeface="Arial" charset="0"/>
              <a:buNone/>
              <a:defRPr/>
            </a:pPr>
            <a:r>
              <a:rPr lang="en-US" sz="4500" dirty="0" smtClean="0">
                <a:latin typeface="Times New Roman" pitchFamily="18" charset="0"/>
                <a:cs typeface="Times New Roman" pitchFamily="18" charset="0"/>
              </a:rPr>
              <a:t>	University </a:t>
            </a:r>
            <a:r>
              <a:rPr lang="en-US" sz="4500" dirty="0">
                <a:latin typeface="Times New Roman" pitchFamily="18" charset="0"/>
                <a:cs typeface="Times New Roman" pitchFamily="18" charset="0"/>
              </a:rPr>
              <a:t>of the Punjab, Pakistan</a:t>
            </a:r>
          </a:p>
          <a:p>
            <a:pPr eaLnBrk="1" fontAlgn="auto" hangingPunct="1">
              <a:spcAft>
                <a:spcPts val="0"/>
              </a:spcAft>
              <a:defRPr/>
            </a:pPr>
            <a:endParaRPr lang="en-US" sz="4500" dirty="0">
              <a:latin typeface="Times New Roman" pitchFamily="18" charset="0"/>
              <a:cs typeface="Times New Roman" pitchFamily="18" charset="0"/>
            </a:endParaRPr>
          </a:p>
          <a:p>
            <a:pPr eaLnBrk="1" fontAlgn="auto" hangingPunct="1">
              <a:spcAft>
                <a:spcPts val="0"/>
              </a:spcAft>
              <a:defRPr/>
            </a:pPr>
            <a:r>
              <a:rPr lang="en-US" sz="4500" b="1" dirty="0">
                <a:latin typeface="Times New Roman" pitchFamily="18" charset="0"/>
                <a:cs typeface="Times New Roman" pitchFamily="18" charset="0"/>
              </a:rPr>
              <a:t>Bachelor of Commerce </a:t>
            </a:r>
            <a:r>
              <a:rPr lang="en-US" sz="4500" b="1" dirty="0" smtClean="0">
                <a:latin typeface="Times New Roman" pitchFamily="18" charset="0"/>
                <a:cs typeface="Times New Roman" pitchFamily="18" charset="0"/>
              </a:rPr>
              <a:t>(1999-2001</a:t>
            </a:r>
            <a:r>
              <a:rPr lang="en-US" sz="4500" b="1" dirty="0">
                <a:latin typeface="Times New Roman" pitchFamily="18" charset="0"/>
                <a:cs typeface="Times New Roman" pitchFamily="18" charset="0"/>
              </a:rPr>
              <a:t>) </a:t>
            </a:r>
            <a:endParaRPr lang="en-US" sz="4500" dirty="0">
              <a:latin typeface="Times New Roman" pitchFamily="18" charset="0"/>
              <a:cs typeface="Times New Roman" pitchFamily="18" charset="0"/>
            </a:endParaRPr>
          </a:p>
          <a:p>
            <a:pPr marL="0" indent="0" eaLnBrk="1" fontAlgn="auto" hangingPunct="1">
              <a:spcAft>
                <a:spcPts val="0"/>
              </a:spcAft>
              <a:buFont typeface="Arial" charset="0"/>
              <a:buNone/>
              <a:defRPr/>
            </a:pPr>
            <a:r>
              <a:rPr lang="en-US" sz="4500" dirty="0" smtClean="0">
                <a:latin typeface="Times New Roman" pitchFamily="18" charset="0"/>
                <a:cs typeface="Times New Roman" pitchFamily="18" charset="0"/>
              </a:rPr>
              <a:t>	Hailey </a:t>
            </a:r>
            <a:r>
              <a:rPr lang="en-US" sz="4500" dirty="0">
                <a:latin typeface="Times New Roman" pitchFamily="18" charset="0"/>
                <a:cs typeface="Times New Roman" pitchFamily="18" charset="0"/>
              </a:rPr>
              <a:t>College of Commerce </a:t>
            </a:r>
          </a:p>
          <a:p>
            <a:pPr marL="0" indent="0" eaLnBrk="1" fontAlgn="auto" hangingPunct="1">
              <a:spcAft>
                <a:spcPts val="0"/>
              </a:spcAft>
              <a:buFont typeface="Arial" charset="0"/>
              <a:buNone/>
              <a:defRPr/>
            </a:pPr>
            <a:r>
              <a:rPr lang="en-US" sz="4500" dirty="0" smtClean="0">
                <a:latin typeface="Times New Roman" pitchFamily="18" charset="0"/>
                <a:cs typeface="Times New Roman" pitchFamily="18" charset="0"/>
              </a:rPr>
              <a:t>	University </a:t>
            </a:r>
            <a:r>
              <a:rPr lang="en-US" sz="4500" dirty="0">
                <a:latin typeface="Times New Roman" pitchFamily="18" charset="0"/>
                <a:cs typeface="Times New Roman" pitchFamily="18" charset="0"/>
              </a:rPr>
              <a:t>of the Punjab, Pakistan </a:t>
            </a:r>
          </a:p>
          <a:p>
            <a:pPr eaLnBrk="1" fontAlgn="auto" hangingPunct="1">
              <a:spcAft>
                <a:spcPts val="0"/>
              </a:spcAft>
              <a:defRPr/>
            </a:pPr>
            <a:endParaRPr lang="en-US" dirty="0"/>
          </a:p>
        </p:txBody>
      </p:sp>
    </p:spTree>
    <p:extLst>
      <p:ext uri="{BB962C8B-B14F-4D97-AF65-F5344CB8AC3E}">
        <p14:creationId xmlns:p14="http://schemas.microsoft.com/office/powerpoint/2010/main" xmlns="" val="3220048342"/>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pPr eaLnBrk="1" hangingPunct="1"/>
            <a:r>
              <a:rPr lang="en-US" sz="3200" smtClean="0">
                <a:cs typeface="Times New Roman" pitchFamily="18" charset="0"/>
              </a:rPr>
              <a:t>DISTINCTIONS &amp; AWARDS</a:t>
            </a:r>
          </a:p>
        </p:txBody>
      </p:sp>
      <p:sp>
        <p:nvSpPr>
          <p:cNvPr id="18435" name="Content Placeholder 2"/>
          <p:cNvSpPr>
            <a:spLocks noGrp="1"/>
          </p:cNvSpPr>
          <p:nvPr>
            <p:ph idx="1"/>
          </p:nvPr>
        </p:nvSpPr>
        <p:spPr/>
        <p:txBody>
          <a:bodyPr/>
          <a:lstStyle/>
          <a:p>
            <a:pPr eaLnBrk="1" hangingPunct="1"/>
            <a:r>
              <a:rPr lang="en-US" sz="2400" b="1" smtClean="0">
                <a:latin typeface="Times New Roman" pitchFamily="18" charset="0"/>
                <a:cs typeface="Times New Roman" pitchFamily="18" charset="0"/>
              </a:rPr>
              <a:t>Rotary International Student House (RISH</a:t>
            </a:r>
            <a:r>
              <a:rPr lang="en-US" sz="2400" b="1" i="1" smtClean="0">
                <a:latin typeface="Times New Roman" pitchFamily="18" charset="0"/>
                <a:cs typeface="Times New Roman" pitchFamily="18" charset="0"/>
              </a:rPr>
              <a:t>) </a:t>
            </a:r>
            <a:r>
              <a:rPr lang="en-US" sz="2400" smtClean="0">
                <a:latin typeface="Times New Roman" pitchFamily="18" charset="0"/>
                <a:cs typeface="Times New Roman" pitchFamily="18" charset="0"/>
              </a:rPr>
              <a:t>has selected one of the top five international</a:t>
            </a:r>
            <a:r>
              <a:rPr lang="en-US" sz="2400" b="1" i="1" smtClean="0">
                <a:latin typeface="Times New Roman" pitchFamily="18" charset="0"/>
                <a:cs typeface="Times New Roman" pitchFamily="18" charset="0"/>
              </a:rPr>
              <a:t> </a:t>
            </a:r>
            <a:r>
              <a:rPr lang="en-US" sz="2400" smtClean="0">
                <a:latin typeface="Times New Roman" pitchFamily="18" charset="0"/>
                <a:cs typeface="Times New Roman" pitchFamily="18" charset="0"/>
              </a:rPr>
              <a:t>students from </a:t>
            </a:r>
            <a:r>
              <a:rPr lang="en-US" sz="2400" b="1" smtClean="0">
                <a:latin typeface="Times New Roman" pitchFamily="18" charset="0"/>
                <a:cs typeface="Times New Roman" pitchFamily="18" charset="0"/>
              </a:rPr>
              <a:t>Gothenburg University, Sweden.</a:t>
            </a:r>
          </a:p>
          <a:p>
            <a:pPr eaLnBrk="1" hangingPunct="1"/>
            <a:endParaRPr lang="en-US" sz="2400" smtClean="0">
              <a:latin typeface="Times New Roman" pitchFamily="18" charset="0"/>
              <a:cs typeface="Times New Roman" pitchFamily="18" charset="0"/>
            </a:endParaRPr>
          </a:p>
          <a:p>
            <a:pPr eaLnBrk="1" hangingPunct="1"/>
            <a:r>
              <a:rPr lang="en-US" sz="2400" b="1" smtClean="0">
                <a:latin typeface="Times New Roman" pitchFamily="18" charset="0"/>
                <a:cs typeface="Times New Roman" pitchFamily="18" charset="0"/>
              </a:rPr>
              <a:t>Awarded distinction on master project (Thesis)</a:t>
            </a:r>
            <a:r>
              <a:rPr lang="en-US" sz="2400" smtClean="0">
                <a:latin typeface="Times New Roman" pitchFamily="18" charset="0"/>
                <a:cs typeface="Times New Roman" pitchFamily="18" charset="0"/>
              </a:rPr>
              <a:t> presented to fulfill the requirement of Master of Science in Accounting degree</a:t>
            </a:r>
            <a:r>
              <a:rPr lang="en-US" sz="2400" b="1" i="1" smtClean="0">
                <a:latin typeface="Times New Roman" pitchFamily="18" charset="0"/>
                <a:cs typeface="Times New Roman" pitchFamily="18" charset="0"/>
              </a:rPr>
              <a:t>.</a:t>
            </a:r>
            <a:r>
              <a:rPr lang="en-US" sz="2400" smtClean="0">
                <a:latin typeface="Times New Roman" pitchFamily="18" charset="0"/>
                <a:cs typeface="Times New Roman" pitchFamily="18" charset="0"/>
              </a:rPr>
              <a:t> </a:t>
            </a:r>
          </a:p>
          <a:p>
            <a:pPr eaLnBrk="1" hangingPunct="1"/>
            <a:endParaRPr lang="en-US" sz="2400" smtClean="0">
              <a:latin typeface="Times New Roman" pitchFamily="18" charset="0"/>
              <a:cs typeface="Times New Roman" pitchFamily="18" charset="0"/>
            </a:endParaRPr>
          </a:p>
          <a:p>
            <a:pPr eaLnBrk="1" hangingPunct="1"/>
            <a:r>
              <a:rPr lang="en-US" sz="2400" b="1" smtClean="0">
                <a:latin typeface="Times New Roman" pitchFamily="18" charset="0"/>
                <a:cs typeface="Times New Roman" pitchFamily="18" charset="0"/>
              </a:rPr>
              <a:t>Awarded cash prize and certificate on project</a:t>
            </a:r>
            <a:r>
              <a:rPr lang="en-US" sz="2400" smtClean="0">
                <a:latin typeface="Times New Roman" pitchFamily="18" charset="0"/>
                <a:cs typeface="Times New Roman" pitchFamily="18" charset="0"/>
              </a:rPr>
              <a:t> of European financial crises</a:t>
            </a:r>
          </a:p>
          <a:p>
            <a:pPr eaLnBrk="1" hangingPunct="1"/>
            <a:endParaRPr lang="en-US" smtClean="0">
              <a:latin typeface="Times New Roman" pitchFamily="18" charset="0"/>
              <a:cs typeface="Times New Roman" pitchFamily="18" charset="0"/>
            </a:endParaRPr>
          </a:p>
        </p:txBody>
      </p:sp>
    </p:spTree>
    <p:extLst>
      <p:ext uri="{BB962C8B-B14F-4D97-AF65-F5344CB8AC3E}">
        <p14:creationId xmlns:p14="http://schemas.microsoft.com/office/powerpoint/2010/main" xmlns="" val="91496001"/>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sz="3200" smtClean="0">
                <a:cs typeface="Times New Roman" pitchFamily="18" charset="0"/>
              </a:rPr>
              <a:t>EXPERIENCE</a:t>
            </a:r>
          </a:p>
        </p:txBody>
      </p:sp>
      <p:sp>
        <p:nvSpPr>
          <p:cNvPr id="3" name="Content Placeholder 2"/>
          <p:cNvSpPr>
            <a:spLocks noGrp="1"/>
          </p:cNvSpPr>
          <p:nvPr>
            <p:ph idx="1"/>
          </p:nvPr>
        </p:nvSpPr>
        <p:spPr>
          <a:xfrm>
            <a:off x="457200" y="1600200"/>
            <a:ext cx="8229600" cy="4953000"/>
          </a:xfrm>
        </p:spPr>
        <p:txBody>
          <a:bodyPr rtlCol="0">
            <a:normAutofit lnSpcReduction="10000"/>
          </a:bodyPr>
          <a:lstStyle/>
          <a:p>
            <a:pPr eaLnBrk="1" fontAlgn="auto" hangingPunct="1">
              <a:spcAft>
                <a:spcPts val="0"/>
              </a:spcAft>
              <a:defRPr/>
            </a:pPr>
            <a:r>
              <a:rPr lang="en-US" sz="2800" b="1" u="sng" dirty="0">
                <a:latin typeface="Times New Roman" pitchFamily="18" charset="0"/>
                <a:cs typeface="Times New Roman" pitchFamily="18" charset="0"/>
              </a:rPr>
              <a:t>Assistant </a:t>
            </a:r>
            <a:r>
              <a:rPr lang="en-US" sz="2800" b="1" u="sng" dirty="0" smtClean="0">
                <a:latin typeface="Times New Roman" pitchFamily="18" charset="0"/>
                <a:cs typeface="Times New Roman" pitchFamily="18" charset="0"/>
              </a:rPr>
              <a:t>Professor</a:t>
            </a:r>
          </a:p>
          <a:p>
            <a:pPr lvl="1" eaLnBrk="1" fontAlgn="auto" hangingPunct="1">
              <a:spcAft>
                <a:spcPts val="0"/>
              </a:spcAft>
              <a:defRPr/>
            </a:pPr>
            <a:r>
              <a:rPr lang="en-US" sz="1800" b="1" dirty="0" smtClean="0">
                <a:latin typeface="Times New Roman" pitchFamily="18" charset="0"/>
                <a:cs typeface="Times New Roman" pitchFamily="18" charset="0"/>
              </a:rPr>
              <a:t>COMSATS Institute of Information Technology, Islamabad </a:t>
            </a:r>
          </a:p>
          <a:p>
            <a:pPr lvl="1" eaLnBrk="1" fontAlgn="auto" hangingPunct="1">
              <a:spcAft>
                <a:spcPts val="0"/>
              </a:spcAft>
              <a:defRPr/>
            </a:pPr>
            <a:r>
              <a:rPr lang="en-US" sz="1800" dirty="0" smtClean="0">
                <a:latin typeface="Times New Roman" pitchFamily="18" charset="0"/>
                <a:cs typeface="Times New Roman" pitchFamily="18" charset="0"/>
              </a:rPr>
              <a:t>(2009 to till date)</a:t>
            </a:r>
          </a:p>
          <a:p>
            <a:pPr eaLnBrk="1" fontAlgn="auto" hangingPunct="1">
              <a:spcAft>
                <a:spcPts val="0"/>
              </a:spcAft>
              <a:defRPr/>
            </a:pPr>
            <a:endParaRPr lang="en-US" sz="1300" b="1" u="sng" dirty="0" smtClean="0">
              <a:latin typeface="Times New Roman" pitchFamily="18" charset="0"/>
              <a:cs typeface="Times New Roman" pitchFamily="18" charset="0"/>
            </a:endParaRPr>
          </a:p>
          <a:p>
            <a:pPr eaLnBrk="1" fontAlgn="auto" hangingPunct="1">
              <a:spcAft>
                <a:spcPts val="0"/>
              </a:spcAft>
              <a:defRPr/>
            </a:pPr>
            <a:r>
              <a:rPr lang="en-US" sz="2200" b="1" u="sng" dirty="0" smtClean="0">
                <a:latin typeface="Times New Roman" pitchFamily="18" charset="0"/>
                <a:cs typeface="Times New Roman" pitchFamily="18" charset="0"/>
              </a:rPr>
              <a:t>Research Fellowship</a:t>
            </a:r>
          </a:p>
          <a:p>
            <a:pPr lvl="1" eaLnBrk="1" fontAlgn="auto" hangingPunct="1">
              <a:spcAft>
                <a:spcPts val="0"/>
              </a:spcAft>
              <a:defRPr/>
            </a:pPr>
            <a:r>
              <a:rPr lang="en-US" sz="1900" b="1" dirty="0">
                <a:latin typeface="Times New Roman" pitchFamily="18" charset="0"/>
                <a:cs typeface="Times New Roman" pitchFamily="18" charset="0"/>
              </a:rPr>
              <a:t>School of Business, Economics and Law, Gothenburg University, Sweden </a:t>
            </a:r>
            <a:endParaRPr lang="en-US" sz="1900" b="1" u="sng" dirty="0" smtClean="0">
              <a:latin typeface="Times New Roman" pitchFamily="18" charset="0"/>
              <a:cs typeface="Times New Roman" pitchFamily="18" charset="0"/>
            </a:endParaRPr>
          </a:p>
          <a:p>
            <a:pPr lvl="1" eaLnBrk="1" fontAlgn="auto" hangingPunct="1">
              <a:spcAft>
                <a:spcPts val="0"/>
              </a:spcAft>
              <a:defRPr/>
            </a:pPr>
            <a:r>
              <a:rPr lang="en-US" sz="1900" dirty="0" smtClean="0"/>
              <a:t>2009</a:t>
            </a:r>
            <a:endParaRPr lang="en-US" sz="1900" u="sng" dirty="0">
              <a:latin typeface="Times New Roman" pitchFamily="18" charset="0"/>
              <a:cs typeface="Times New Roman" pitchFamily="18" charset="0"/>
            </a:endParaRPr>
          </a:p>
          <a:p>
            <a:pPr eaLnBrk="1" fontAlgn="auto" hangingPunct="1">
              <a:spcAft>
                <a:spcPts val="0"/>
              </a:spcAft>
              <a:defRPr/>
            </a:pPr>
            <a:endParaRPr lang="en-US" sz="1100" b="1" u="sng" dirty="0" smtClean="0">
              <a:latin typeface="Times New Roman" pitchFamily="18" charset="0"/>
              <a:cs typeface="Times New Roman" pitchFamily="18" charset="0"/>
            </a:endParaRPr>
          </a:p>
          <a:p>
            <a:pPr eaLnBrk="1" fontAlgn="auto" hangingPunct="1">
              <a:spcAft>
                <a:spcPts val="0"/>
              </a:spcAft>
              <a:defRPr/>
            </a:pPr>
            <a:r>
              <a:rPr lang="en-US" sz="2200" b="1" u="sng" dirty="0" smtClean="0">
                <a:latin typeface="Times New Roman" pitchFamily="18" charset="0"/>
                <a:cs typeface="Times New Roman" pitchFamily="18" charset="0"/>
              </a:rPr>
              <a:t>Lecturer</a:t>
            </a:r>
          </a:p>
          <a:p>
            <a:pPr lvl="1" eaLnBrk="1" fontAlgn="auto" hangingPunct="1">
              <a:spcAft>
                <a:spcPts val="0"/>
              </a:spcAft>
              <a:defRPr/>
            </a:pPr>
            <a:r>
              <a:rPr lang="en-US" sz="1500" b="1" dirty="0" smtClean="0">
                <a:latin typeface="Times New Roman" pitchFamily="18" charset="0"/>
                <a:cs typeface="Times New Roman" pitchFamily="18" charset="0"/>
              </a:rPr>
              <a:t>University </a:t>
            </a:r>
            <a:r>
              <a:rPr lang="en-US" sz="1500" b="1" dirty="0">
                <a:latin typeface="Times New Roman" pitchFamily="18" charset="0"/>
                <a:cs typeface="Times New Roman" pitchFamily="18" charset="0"/>
              </a:rPr>
              <a:t>of Education, Lahore, Pakistan </a:t>
            </a:r>
            <a:endParaRPr lang="en-US" sz="1500" b="1" dirty="0" smtClean="0">
              <a:latin typeface="Times New Roman" pitchFamily="18" charset="0"/>
              <a:cs typeface="Times New Roman" pitchFamily="18" charset="0"/>
            </a:endParaRPr>
          </a:p>
          <a:p>
            <a:pPr lvl="1" eaLnBrk="1" fontAlgn="auto" hangingPunct="1">
              <a:spcAft>
                <a:spcPts val="0"/>
              </a:spcAft>
              <a:defRPr/>
            </a:pPr>
            <a:r>
              <a:rPr lang="en-US" sz="1500" dirty="0" smtClean="0">
                <a:latin typeface="Times New Roman" pitchFamily="18" charset="0"/>
                <a:cs typeface="Times New Roman" pitchFamily="18" charset="0"/>
              </a:rPr>
              <a:t>2006 </a:t>
            </a:r>
            <a:r>
              <a:rPr lang="en-US" sz="1500" dirty="0">
                <a:latin typeface="Times New Roman" pitchFamily="18" charset="0"/>
                <a:cs typeface="Times New Roman" pitchFamily="18" charset="0"/>
              </a:rPr>
              <a:t>to </a:t>
            </a:r>
            <a:r>
              <a:rPr lang="en-US" sz="1500" dirty="0" smtClean="0">
                <a:latin typeface="Times New Roman" pitchFamily="18" charset="0"/>
                <a:cs typeface="Times New Roman" pitchFamily="18" charset="0"/>
              </a:rPr>
              <a:t>2007</a:t>
            </a:r>
          </a:p>
          <a:p>
            <a:pPr lvl="1" eaLnBrk="1" fontAlgn="auto" hangingPunct="1">
              <a:spcAft>
                <a:spcPts val="0"/>
              </a:spcAft>
              <a:defRPr/>
            </a:pPr>
            <a:endParaRPr lang="en-US" sz="1500" dirty="0">
              <a:latin typeface="Times New Roman" pitchFamily="18" charset="0"/>
              <a:cs typeface="Times New Roman" pitchFamily="18" charset="0"/>
            </a:endParaRPr>
          </a:p>
          <a:p>
            <a:pPr eaLnBrk="1" fontAlgn="auto" hangingPunct="1">
              <a:spcAft>
                <a:spcPts val="0"/>
              </a:spcAft>
              <a:defRPr/>
            </a:pPr>
            <a:r>
              <a:rPr lang="en-US" sz="2200" b="1" u="sng" dirty="0" smtClean="0">
                <a:latin typeface="Times New Roman" pitchFamily="18" charset="0"/>
                <a:cs typeface="Times New Roman" pitchFamily="18" charset="0"/>
              </a:rPr>
              <a:t>Lecturer</a:t>
            </a:r>
          </a:p>
          <a:p>
            <a:pPr lvl="1" eaLnBrk="1" fontAlgn="auto" hangingPunct="1">
              <a:spcAft>
                <a:spcPts val="0"/>
              </a:spcAft>
              <a:defRPr/>
            </a:pPr>
            <a:r>
              <a:rPr lang="en-US" sz="1500" b="1" dirty="0">
                <a:latin typeface="Times New Roman" pitchFamily="18" charset="0"/>
                <a:cs typeface="Times New Roman" pitchFamily="18" charset="0"/>
              </a:rPr>
              <a:t>Hi-Aims College of Commerce, </a:t>
            </a:r>
            <a:r>
              <a:rPr lang="en-US" sz="1500" b="1" dirty="0" err="1">
                <a:latin typeface="Times New Roman" pitchFamily="18" charset="0"/>
                <a:cs typeface="Times New Roman" pitchFamily="18" charset="0"/>
              </a:rPr>
              <a:t>Jauharabad</a:t>
            </a:r>
            <a:r>
              <a:rPr lang="en-US" sz="1500" b="1" dirty="0">
                <a:latin typeface="Times New Roman" pitchFamily="18" charset="0"/>
                <a:cs typeface="Times New Roman" pitchFamily="18" charset="0"/>
              </a:rPr>
              <a:t> </a:t>
            </a:r>
            <a:endParaRPr lang="en-US" sz="1500" b="1" dirty="0" smtClean="0">
              <a:latin typeface="Times New Roman" pitchFamily="18" charset="0"/>
              <a:cs typeface="Times New Roman" pitchFamily="18" charset="0"/>
            </a:endParaRPr>
          </a:p>
          <a:p>
            <a:pPr lvl="1" eaLnBrk="1" fontAlgn="auto" hangingPunct="1">
              <a:spcAft>
                <a:spcPts val="0"/>
              </a:spcAft>
              <a:defRPr/>
            </a:pPr>
            <a:r>
              <a:rPr lang="en-US" sz="1500" dirty="0" smtClean="0">
                <a:latin typeface="Times New Roman" pitchFamily="18" charset="0"/>
                <a:cs typeface="Times New Roman" pitchFamily="18" charset="0"/>
              </a:rPr>
              <a:t>2004 to </a:t>
            </a:r>
            <a:r>
              <a:rPr lang="en-US" sz="1500" dirty="0">
                <a:latin typeface="Times New Roman" pitchFamily="18" charset="0"/>
                <a:cs typeface="Times New Roman" pitchFamily="18" charset="0"/>
              </a:rPr>
              <a:t>2005</a:t>
            </a:r>
            <a:r>
              <a:rPr lang="en-US" sz="1500" b="1" dirty="0">
                <a:latin typeface="Times New Roman" pitchFamily="18" charset="0"/>
                <a:cs typeface="Times New Roman" pitchFamily="18" charset="0"/>
              </a:rPr>
              <a:t> </a:t>
            </a:r>
            <a:endParaRPr lang="en-US" sz="1500" b="1" dirty="0" smtClean="0">
              <a:latin typeface="Times New Roman" pitchFamily="18" charset="0"/>
              <a:cs typeface="Times New Roman" pitchFamily="18" charset="0"/>
            </a:endParaRPr>
          </a:p>
          <a:p>
            <a:pPr marL="457200" lvl="1" indent="0" eaLnBrk="1" fontAlgn="auto" hangingPunct="1">
              <a:spcAft>
                <a:spcPts val="0"/>
              </a:spcAft>
              <a:buFont typeface="Arial" charset="0"/>
              <a:buNone/>
              <a:defRPr/>
            </a:pP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xmlns="" val="2696330031"/>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pPr eaLnBrk="1" hangingPunct="1"/>
            <a:r>
              <a:rPr lang="en-US" sz="3200" smtClean="0">
                <a:cs typeface="Times New Roman" pitchFamily="18" charset="0"/>
              </a:rPr>
              <a:t>RESEARCH INTERESTS</a:t>
            </a:r>
          </a:p>
        </p:txBody>
      </p:sp>
      <p:sp>
        <p:nvSpPr>
          <p:cNvPr id="20483" name="Content Placeholder 2"/>
          <p:cNvSpPr>
            <a:spLocks noGrp="1"/>
          </p:cNvSpPr>
          <p:nvPr>
            <p:ph idx="1"/>
          </p:nvPr>
        </p:nvSpPr>
        <p:spPr/>
        <p:txBody>
          <a:bodyPr/>
          <a:lstStyle/>
          <a:p>
            <a:pPr eaLnBrk="1" hangingPunct="1"/>
            <a:r>
              <a:rPr lang="en-US" sz="2400" b="1" smtClean="0">
                <a:latin typeface="Times New Roman" pitchFamily="18" charset="0"/>
                <a:cs typeface="Times New Roman" pitchFamily="18" charset="0"/>
              </a:rPr>
              <a:t>Financial Disclosure, </a:t>
            </a:r>
          </a:p>
          <a:p>
            <a:pPr eaLnBrk="1" hangingPunct="1"/>
            <a:endParaRPr lang="en-US" sz="2400" b="1" smtClean="0">
              <a:latin typeface="Times New Roman" pitchFamily="18" charset="0"/>
              <a:cs typeface="Times New Roman" pitchFamily="18" charset="0"/>
            </a:endParaRPr>
          </a:p>
          <a:p>
            <a:pPr eaLnBrk="1" hangingPunct="1"/>
            <a:r>
              <a:rPr lang="en-US" sz="2400" b="1" smtClean="0">
                <a:latin typeface="Times New Roman" pitchFamily="18" charset="0"/>
                <a:cs typeface="Times New Roman" pitchFamily="18" charset="0"/>
              </a:rPr>
              <a:t>Financial Regulations, </a:t>
            </a:r>
          </a:p>
          <a:p>
            <a:pPr eaLnBrk="1" hangingPunct="1"/>
            <a:endParaRPr lang="en-US" sz="2400" b="1" smtClean="0">
              <a:latin typeface="Times New Roman" pitchFamily="18" charset="0"/>
              <a:cs typeface="Times New Roman" pitchFamily="18" charset="0"/>
            </a:endParaRPr>
          </a:p>
          <a:p>
            <a:pPr eaLnBrk="1" hangingPunct="1"/>
            <a:r>
              <a:rPr lang="en-US" sz="2400" b="1" smtClean="0">
                <a:latin typeface="Times New Roman" pitchFamily="18" charset="0"/>
                <a:cs typeface="Times New Roman" pitchFamily="18" charset="0"/>
              </a:rPr>
              <a:t>Financial Statements Analysis,</a:t>
            </a:r>
          </a:p>
          <a:p>
            <a:pPr eaLnBrk="1" hangingPunct="1"/>
            <a:r>
              <a:rPr lang="en-US" sz="2400" b="1" smtClean="0">
                <a:latin typeface="Times New Roman" pitchFamily="18" charset="0"/>
                <a:cs typeface="Times New Roman" pitchFamily="18" charset="0"/>
              </a:rPr>
              <a:t> </a:t>
            </a:r>
          </a:p>
          <a:p>
            <a:pPr eaLnBrk="1" hangingPunct="1"/>
            <a:r>
              <a:rPr lang="en-US" sz="2400" b="1" smtClean="0">
                <a:latin typeface="Times New Roman" pitchFamily="18" charset="0"/>
                <a:cs typeface="Times New Roman" pitchFamily="18" charset="0"/>
              </a:rPr>
              <a:t>Accounting Practices, </a:t>
            </a:r>
          </a:p>
          <a:p>
            <a:pPr eaLnBrk="1" hangingPunct="1"/>
            <a:endParaRPr lang="en-US" sz="2400" b="1" smtClean="0">
              <a:latin typeface="Times New Roman" pitchFamily="18" charset="0"/>
              <a:cs typeface="Times New Roman" pitchFamily="18" charset="0"/>
            </a:endParaRPr>
          </a:p>
          <a:p>
            <a:pPr eaLnBrk="1" hangingPunct="1"/>
            <a:r>
              <a:rPr lang="en-US" sz="2400" b="1" smtClean="0">
                <a:latin typeface="Times New Roman" pitchFamily="18" charset="0"/>
                <a:cs typeface="Times New Roman" pitchFamily="18" charset="0"/>
              </a:rPr>
              <a:t>Management Accounting</a:t>
            </a:r>
          </a:p>
          <a:p>
            <a:pPr eaLnBrk="1" hangingPunct="1"/>
            <a:endParaRPr lang="en-US" smtClean="0"/>
          </a:p>
        </p:txBody>
      </p:sp>
    </p:spTree>
    <p:extLst>
      <p:ext uri="{BB962C8B-B14F-4D97-AF65-F5344CB8AC3E}">
        <p14:creationId xmlns:p14="http://schemas.microsoft.com/office/powerpoint/2010/main" xmlns="" val="3457424699"/>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a:xfrm>
            <a:off x="304800" y="2667000"/>
            <a:ext cx="8229600" cy="1143000"/>
          </a:xfrm>
        </p:spPr>
        <p:txBody>
          <a:bodyPr/>
          <a:lstStyle/>
          <a:p>
            <a:pPr eaLnBrk="1" hangingPunct="1"/>
            <a:r>
              <a:rPr lang="en-US" sz="4800" smtClean="0">
                <a:cs typeface="Times New Roman" pitchFamily="18" charset="0"/>
              </a:rPr>
              <a:t>End of Profile</a:t>
            </a:r>
          </a:p>
        </p:txBody>
      </p:sp>
    </p:spTree>
    <p:extLst>
      <p:ext uri="{BB962C8B-B14F-4D97-AF65-F5344CB8AC3E}">
        <p14:creationId xmlns:p14="http://schemas.microsoft.com/office/powerpoint/2010/main" xmlns="" val="3640443112"/>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5" name="Rectangle 3"/>
          <p:cNvSpPr>
            <a:spLocks noChangeArrowheads="1"/>
          </p:cNvSpPr>
          <p:nvPr/>
        </p:nvSpPr>
        <p:spPr bwMode="auto">
          <a:xfrm>
            <a:off x="2743200" y="3467100"/>
            <a:ext cx="3284538" cy="1447800"/>
          </a:xfrm>
          <a:prstGeom prst="rect">
            <a:avLst/>
          </a:prstGeom>
          <a:noFill/>
          <a:ln>
            <a:noFill/>
          </a:ln>
          <a:effectLst/>
          <a:extLst>
            <a:ext uri="{909E8E84-426E-40DD-AFC4-6F175D3DCCD1}">
              <a14:hiddenFill xmlns:a14="http://schemas.microsoft.com/office/drawing/2010/main" xmlns="">
                <a:solidFill>
                  <a:schemeClr val="tx1"/>
                </a:solidFill>
              </a14:hiddenFill>
            </a:ext>
            <a:ext uri="{91240B29-F687-4F45-9708-019B960494DF}">
              <a14:hiddenLine xmlns:a14="http://schemas.microsoft.com/office/drawing/2010/main" xmlns="" w="76200">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wrap="none" anchor="ctr"/>
          <a:lstStyle/>
          <a:p>
            <a:pPr algn="ctr">
              <a:defRPr/>
            </a:pPr>
            <a:r>
              <a:rPr lang="en-US" sz="4400" b="1" i="1" dirty="0" smtClean="0">
                <a:effectLst>
                  <a:outerShdw blurRad="38100" dist="38100" dir="2700000" algn="tl">
                    <a:srgbClr val="FFFFFF"/>
                  </a:outerShdw>
                </a:effectLst>
              </a:rPr>
              <a:t>MGT 431</a:t>
            </a:r>
            <a:endParaRPr lang="en-US" sz="4400" i="1" dirty="0">
              <a:effectLst>
                <a:outerShdw blurRad="38100" dist="38100" dir="2700000" algn="tl">
                  <a:srgbClr val="FFFFFF"/>
                </a:outerShdw>
              </a:effectLst>
            </a:endParaRPr>
          </a:p>
        </p:txBody>
      </p:sp>
      <p:sp>
        <p:nvSpPr>
          <p:cNvPr id="151556" name="Text Box 4"/>
          <p:cNvSpPr txBox="1">
            <a:spLocks noChangeArrowheads="1"/>
          </p:cNvSpPr>
          <p:nvPr/>
        </p:nvSpPr>
        <p:spPr bwMode="auto">
          <a:xfrm>
            <a:off x="423863" y="606425"/>
            <a:ext cx="7924800" cy="2554288"/>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spcBef>
                <a:spcPct val="50000"/>
              </a:spcBef>
              <a:defRPr/>
            </a:pPr>
            <a:r>
              <a:rPr lang="en-US" sz="8000" b="1" i="1" dirty="0">
                <a:effectLst>
                  <a:outerShdw blurRad="38100" dist="38100" dir="2700000" algn="tl">
                    <a:srgbClr val="FFFFFF"/>
                  </a:outerShdw>
                </a:effectLst>
              </a:rPr>
              <a:t>Managerial Accounting </a:t>
            </a:r>
          </a:p>
        </p:txBody>
      </p:sp>
    </p:spTree>
    <p:extLst>
      <p:ext uri="{BB962C8B-B14F-4D97-AF65-F5344CB8AC3E}">
        <p14:creationId xmlns:p14="http://schemas.microsoft.com/office/powerpoint/2010/main" xmlns="" val="928356292"/>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ctrTitle"/>
          </p:nvPr>
        </p:nvSpPr>
        <p:spPr/>
        <p:txBody>
          <a:bodyPr/>
          <a:lstStyle/>
          <a:p>
            <a:pPr eaLnBrk="1" hangingPunct="1"/>
            <a:r>
              <a:rPr lang="en-US" dirty="0" smtClean="0"/>
              <a:t>Managerial Accounting</a:t>
            </a:r>
            <a:br>
              <a:rPr lang="en-US" dirty="0" smtClean="0"/>
            </a:br>
            <a:r>
              <a:rPr lang="en-US" dirty="0" smtClean="0"/>
              <a:t>MGT 431</a:t>
            </a:r>
            <a:endParaRPr lang="en-US" dirty="0" smtClean="0"/>
          </a:p>
        </p:txBody>
      </p:sp>
      <p:sp>
        <p:nvSpPr>
          <p:cNvPr id="3" name="Subtitle 2"/>
          <p:cNvSpPr>
            <a:spLocks noGrp="1"/>
          </p:cNvSpPr>
          <p:nvPr>
            <p:ph type="subTitle" idx="1"/>
          </p:nvPr>
        </p:nvSpPr>
        <p:spPr/>
        <p:txBody>
          <a:bodyPr rtlCol="0">
            <a:normAutofit/>
          </a:bodyPr>
          <a:lstStyle/>
          <a:p>
            <a:pPr eaLnBrk="1" fontAlgn="auto" hangingPunct="1">
              <a:spcAft>
                <a:spcPts val="0"/>
              </a:spcAft>
              <a:defRPr/>
            </a:pPr>
            <a:r>
              <a:rPr lang="en-US" dirty="0" smtClean="0"/>
              <a:t>Basic Course Outline</a:t>
            </a:r>
          </a:p>
        </p:txBody>
      </p:sp>
    </p:spTree>
    <p:extLst>
      <p:ext uri="{BB962C8B-B14F-4D97-AF65-F5344CB8AC3E}">
        <p14:creationId xmlns:p14="http://schemas.microsoft.com/office/powerpoint/2010/main" xmlns="" val="144404912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pPr eaLnBrk="1" hangingPunct="1"/>
            <a:r>
              <a:rPr lang="en-US" smtClean="0"/>
              <a:t>Basis of Managerial Accounting</a:t>
            </a:r>
          </a:p>
        </p:txBody>
      </p:sp>
      <p:sp>
        <p:nvSpPr>
          <p:cNvPr id="24579" name="Content Placeholder 2"/>
          <p:cNvSpPr>
            <a:spLocks noGrp="1"/>
          </p:cNvSpPr>
          <p:nvPr>
            <p:ph idx="1"/>
          </p:nvPr>
        </p:nvSpPr>
        <p:spPr/>
        <p:txBody>
          <a:bodyPr/>
          <a:lstStyle/>
          <a:p>
            <a:pPr eaLnBrk="1" hangingPunct="1"/>
            <a:r>
              <a:rPr lang="en-GB" smtClean="0"/>
              <a:t>Managerial accounting is concerned with the use of accounting information to managers within organizations to make business decisions for better management control functions on the resources of the organizations. </a:t>
            </a:r>
            <a:endParaRPr lang="en-US" smtClean="0"/>
          </a:p>
        </p:txBody>
      </p:sp>
    </p:spTree>
    <p:extLst>
      <p:ext uri="{BB962C8B-B14F-4D97-AF65-F5344CB8AC3E}">
        <p14:creationId xmlns:p14="http://schemas.microsoft.com/office/powerpoint/2010/main" xmlns="" val="2318878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b="1" dirty="0" smtClean="0"/>
              <a:t>Introduction to Multinational Corporations (MNC) </a:t>
            </a:r>
            <a:endParaRPr lang="en-US" dirty="0" smtClean="0"/>
          </a:p>
        </p:txBody>
      </p:sp>
      <p:sp>
        <p:nvSpPr>
          <p:cNvPr id="25603" name="Content Placeholder 2"/>
          <p:cNvSpPr>
            <a:spLocks noGrp="1"/>
          </p:cNvSpPr>
          <p:nvPr>
            <p:ph idx="1"/>
          </p:nvPr>
        </p:nvSpPr>
        <p:spPr/>
        <p:txBody>
          <a:bodyPr/>
          <a:lstStyle/>
          <a:p>
            <a:pPr eaLnBrk="1" hangingPunct="1"/>
            <a:r>
              <a:rPr lang="en-US" smtClean="0"/>
              <a:t>Types of Businesses</a:t>
            </a:r>
          </a:p>
          <a:p>
            <a:pPr eaLnBrk="1" hangingPunct="1"/>
            <a:r>
              <a:rPr lang="en-US" smtClean="0"/>
              <a:t>Types of Business Organizations</a:t>
            </a:r>
          </a:p>
          <a:p>
            <a:pPr eaLnBrk="1" hangingPunct="1"/>
            <a:r>
              <a:rPr lang="en-US" smtClean="0"/>
              <a:t>Define MNCs</a:t>
            </a:r>
          </a:p>
          <a:p>
            <a:pPr eaLnBrk="1" hangingPunct="1"/>
            <a:r>
              <a:rPr lang="en-US" smtClean="0"/>
              <a:t>Goals of MNCs</a:t>
            </a:r>
          </a:p>
          <a:p>
            <a:pPr eaLnBrk="1" hangingPunct="1"/>
            <a:r>
              <a:rPr lang="en-US" smtClean="0"/>
              <a:t>Published financial statements</a:t>
            </a:r>
          </a:p>
          <a:p>
            <a:pPr eaLnBrk="1" hangingPunct="1"/>
            <a:r>
              <a:rPr lang="en-US" smtClean="0"/>
              <a:t>Theories of International Business</a:t>
            </a:r>
          </a:p>
          <a:p>
            <a:pPr eaLnBrk="1" hangingPunct="1"/>
            <a:r>
              <a:rPr lang="en-GB" smtClean="0"/>
              <a:t>International Business Methods</a:t>
            </a:r>
            <a:endParaRPr lang="en-US" smtClean="0"/>
          </a:p>
        </p:txBody>
      </p:sp>
    </p:spTree>
    <p:extLst>
      <p:ext uri="{BB962C8B-B14F-4D97-AF65-F5344CB8AC3E}">
        <p14:creationId xmlns:p14="http://schemas.microsoft.com/office/powerpoint/2010/main" xmlns="" val="115256452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477962"/>
          </a:xfrm>
        </p:spPr>
        <p:txBody>
          <a:bodyPr rtlCol="0">
            <a:normAutofit fontScale="90000"/>
          </a:bodyPr>
          <a:lstStyle/>
          <a:p>
            <a:pPr eaLnBrk="1" fontAlgn="auto" hangingPunct="1">
              <a:spcAft>
                <a:spcPts val="0"/>
              </a:spcAft>
              <a:defRPr/>
            </a:pPr>
            <a:r>
              <a:rPr lang="cy-GB" b="1" dirty="0" smtClean="0"/>
              <a:t>Changing the Roles of Managerial Accounting in Dynamic Business Environment</a:t>
            </a:r>
            <a:endParaRPr lang="en-US" dirty="0" smtClean="0"/>
          </a:p>
        </p:txBody>
      </p:sp>
      <p:sp>
        <p:nvSpPr>
          <p:cNvPr id="3" name="Content Placeholder 2"/>
          <p:cNvSpPr>
            <a:spLocks noGrp="1"/>
          </p:cNvSpPr>
          <p:nvPr>
            <p:ph idx="1"/>
          </p:nvPr>
        </p:nvSpPr>
        <p:spPr/>
        <p:txBody>
          <a:bodyPr rtlCol="0">
            <a:normAutofit fontScale="92500" lnSpcReduction="10000"/>
          </a:bodyPr>
          <a:lstStyle/>
          <a:p>
            <a:pPr eaLnBrk="1" fontAlgn="auto" hangingPunct="1">
              <a:spcAft>
                <a:spcPts val="0"/>
              </a:spcAft>
              <a:defRPr/>
            </a:pPr>
            <a:endParaRPr lang="cy-GB" dirty="0" smtClean="0"/>
          </a:p>
          <a:p>
            <a:pPr eaLnBrk="1" fontAlgn="auto" hangingPunct="1">
              <a:spcAft>
                <a:spcPts val="0"/>
              </a:spcAft>
              <a:defRPr/>
            </a:pPr>
            <a:r>
              <a:rPr lang="cy-GB" dirty="0" smtClean="0"/>
              <a:t>Managerial Accounting and its role in management process</a:t>
            </a:r>
            <a:endParaRPr lang="en-US" dirty="0" smtClean="0"/>
          </a:p>
          <a:p>
            <a:pPr eaLnBrk="1" fontAlgn="auto" hangingPunct="1">
              <a:spcAft>
                <a:spcPts val="0"/>
              </a:spcAft>
              <a:defRPr/>
            </a:pPr>
            <a:r>
              <a:rPr lang="cy-GB" dirty="0" smtClean="0"/>
              <a:t>Objectives of Managerial Accounting</a:t>
            </a:r>
            <a:endParaRPr lang="en-US" dirty="0" smtClean="0"/>
          </a:p>
          <a:p>
            <a:pPr eaLnBrk="1" fontAlgn="auto" hangingPunct="1">
              <a:spcAft>
                <a:spcPts val="0"/>
              </a:spcAft>
              <a:defRPr/>
            </a:pPr>
            <a:r>
              <a:rPr lang="cy-GB" dirty="0" smtClean="0"/>
              <a:t>Managerial Accounting vs Financial Accounting</a:t>
            </a:r>
            <a:endParaRPr lang="en-US" dirty="0" smtClean="0"/>
          </a:p>
          <a:p>
            <a:pPr eaLnBrk="1" fontAlgn="auto" hangingPunct="1">
              <a:spcAft>
                <a:spcPts val="0"/>
              </a:spcAft>
              <a:defRPr/>
            </a:pPr>
            <a:r>
              <a:rPr lang="cy-GB" dirty="0" smtClean="0"/>
              <a:t>Organziational chart</a:t>
            </a:r>
            <a:endParaRPr lang="en-US" dirty="0" smtClean="0"/>
          </a:p>
          <a:p>
            <a:pPr eaLnBrk="1" fontAlgn="auto" hangingPunct="1">
              <a:spcAft>
                <a:spcPts val="0"/>
              </a:spcAft>
              <a:defRPr/>
            </a:pPr>
            <a:r>
              <a:rPr lang="cy-GB" dirty="0" smtClean="0"/>
              <a:t>Major Themes in Managerial Accounting</a:t>
            </a:r>
            <a:endParaRPr lang="en-US" dirty="0" smtClean="0"/>
          </a:p>
          <a:p>
            <a:pPr eaLnBrk="1" fontAlgn="auto" hangingPunct="1">
              <a:spcAft>
                <a:spcPts val="0"/>
              </a:spcAft>
              <a:defRPr/>
            </a:pPr>
            <a:r>
              <a:rPr lang="cy-GB" dirty="0" smtClean="0"/>
              <a:t>Concepts of Strategic cots managment and value chain</a:t>
            </a:r>
            <a:endParaRPr lang="en-US" dirty="0" smtClean="0"/>
          </a:p>
        </p:txBody>
      </p:sp>
    </p:spTree>
    <p:extLst>
      <p:ext uri="{BB962C8B-B14F-4D97-AF65-F5344CB8AC3E}">
        <p14:creationId xmlns:p14="http://schemas.microsoft.com/office/powerpoint/2010/main" xmlns="" val="307553987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pPr eaLnBrk="1" hangingPunct="1"/>
            <a:r>
              <a:rPr lang="cy-GB" b="1" smtClean="0"/>
              <a:t>Basic Cost Managment Concepts</a:t>
            </a:r>
            <a:endParaRPr lang="en-US" smtClean="0"/>
          </a:p>
        </p:txBody>
      </p:sp>
      <p:sp>
        <p:nvSpPr>
          <p:cNvPr id="3" name="Content Placeholder 2"/>
          <p:cNvSpPr>
            <a:spLocks noGrp="1"/>
          </p:cNvSpPr>
          <p:nvPr>
            <p:ph idx="1"/>
          </p:nvPr>
        </p:nvSpPr>
        <p:spPr/>
        <p:txBody>
          <a:bodyPr rtlCol="0">
            <a:normAutofit fontScale="85000" lnSpcReduction="20000"/>
          </a:bodyPr>
          <a:lstStyle/>
          <a:p>
            <a:pPr eaLnBrk="1" fontAlgn="auto" hangingPunct="1">
              <a:spcAft>
                <a:spcPts val="0"/>
              </a:spcAft>
              <a:defRPr/>
            </a:pPr>
            <a:r>
              <a:rPr lang="cy-GB" dirty="0" smtClean="0"/>
              <a:t>Distinguish between cost, product cost, period cost and expenses</a:t>
            </a:r>
            <a:endParaRPr lang="en-US" dirty="0" smtClean="0"/>
          </a:p>
          <a:p>
            <a:pPr eaLnBrk="1" fontAlgn="auto" hangingPunct="1">
              <a:spcAft>
                <a:spcPts val="0"/>
              </a:spcAft>
              <a:defRPr/>
            </a:pPr>
            <a:r>
              <a:rPr lang="cy-GB" dirty="0" smtClean="0"/>
              <a:t>Types of manufacturing cost</a:t>
            </a:r>
            <a:endParaRPr lang="en-US" dirty="0" smtClean="0"/>
          </a:p>
          <a:p>
            <a:pPr eaLnBrk="1" fontAlgn="auto" hangingPunct="1">
              <a:spcAft>
                <a:spcPts val="0"/>
              </a:spcAft>
              <a:defRPr/>
            </a:pPr>
            <a:r>
              <a:rPr lang="cy-GB" dirty="0" smtClean="0"/>
              <a:t>Cost of goods sold, and income statment for manufacturer</a:t>
            </a:r>
            <a:endParaRPr lang="en-US" dirty="0" smtClean="0"/>
          </a:p>
          <a:p>
            <a:pPr eaLnBrk="1" fontAlgn="auto" hangingPunct="1">
              <a:spcAft>
                <a:spcPts val="0"/>
              </a:spcAft>
              <a:defRPr/>
            </a:pPr>
            <a:r>
              <a:rPr lang="cy-GB" dirty="0" smtClean="0"/>
              <a:t>Behavior of variable and fixed costs, in total and per-unit basis</a:t>
            </a:r>
            <a:endParaRPr lang="en-US" dirty="0" smtClean="0"/>
          </a:p>
          <a:p>
            <a:pPr eaLnBrk="1" fontAlgn="auto" hangingPunct="1">
              <a:spcAft>
                <a:spcPts val="0"/>
              </a:spcAft>
              <a:defRPr/>
            </a:pPr>
            <a:r>
              <a:rPr lang="cy-GB" dirty="0" smtClean="0"/>
              <a:t>Direct, indirect, controllable and uncontrollable costs</a:t>
            </a:r>
            <a:endParaRPr lang="en-US" dirty="0" smtClean="0"/>
          </a:p>
          <a:p>
            <a:pPr eaLnBrk="1" fontAlgn="auto" hangingPunct="1">
              <a:spcAft>
                <a:spcPts val="0"/>
              </a:spcAft>
              <a:defRPr/>
            </a:pPr>
            <a:r>
              <a:rPr lang="cy-GB" dirty="0" smtClean="0"/>
              <a:t>Opportunity cost, an out-of-pocket, sunk cost, defferential cost, marginal cost and average cost</a:t>
            </a:r>
            <a:endParaRPr lang="en-US" dirty="0" smtClean="0"/>
          </a:p>
          <a:p>
            <a:pPr eaLnBrk="1" fontAlgn="auto" hangingPunct="1">
              <a:spcAft>
                <a:spcPts val="0"/>
              </a:spcAft>
              <a:defRPr/>
            </a:pPr>
            <a:r>
              <a:rPr lang="cy-GB" b="1" i="1" dirty="0" smtClean="0"/>
              <a:t>Practice Questions</a:t>
            </a:r>
            <a:endParaRPr lang="en-US" dirty="0" smtClean="0"/>
          </a:p>
        </p:txBody>
      </p:sp>
    </p:spTree>
    <p:extLst>
      <p:ext uri="{BB962C8B-B14F-4D97-AF65-F5344CB8AC3E}">
        <p14:creationId xmlns:p14="http://schemas.microsoft.com/office/powerpoint/2010/main" xmlns="" val="118576650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cy-GB" b="1" dirty="0" smtClean="0"/>
              <a:t>Product costing and cost accumulation</a:t>
            </a:r>
            <a:endParaRPr lang="en-US" dirty="0" smtClean="0"/>
          </a:p>
        </p:txBody>
      </p:sp>
      <p:sp>
        <p:nvSpPr>
          <p:cNvPr id="3" name="Content Placeholder 2"/>
          <p:cNvSpPr>
            <a:spLocks noGrp="1"/>
          </p:cNvSpPr>
          <p:nvPr>
            <p:ph idx="1"/>
          </p:nvPr>
        </p:nvSpPr>
        <p:spPr/>
        <p:txBody>
          <a:bodyPr rtlCol="0">
            <a:normAutofit fontScale="92500" lnSpcReduction="20000"/>
          </a:bodyPr>
          <a:lstStyle/>
          <a:p>
            <a:pPr eaLnBrk="1" fontAlgn="auto" hangingPunct="1">
              <a:spcAft>
                <a:spcPts val="0"/>
              </a:spcAft>
              <a:defRPr/>
            </a:pPr>
            <a:r>
              <a:rPr lang="cy-GB" dirty="0" smtClean="0"/>
              <a:t>Product and service costing in manufacturing and non manufacturing firms</a:t>
            </a:r>
            <a:endParaRPr lang="en-US" dirty="0" smtClean="0"/>
          </a:p>
          <a:p>
            <a:pPr eaLnBrk="1" fontAlgn="auto" hangingPunct="1">
              <a:spcAft>
                <a:spcPts val="0"/>
              </a:spcAft>
              <a:defRPr/>
            </a:pPr>
            <a:r>
              <a:rPr lang="cy-GB" dirty="0" smtClean="0"/>
              <a:t>Distinguish between job order and process costing</a:t>
            </a:r>
            <a:endParaRPr lang="en-US" dirty="0" smtClean="0"/>
          </a:p>
          <a:p>
            <a:pPr eaLnBrk="1" fontAlgn="auto" hangingPunct="1">
              <a:spcAft>
                <a:spcPts val="0"/>
              </a:spcAft>
              <a:defRPr/>
            </a:pPr>
            <a:r>
              <a:rPr lang="cy-GB" dirty="0" smtClean="0"/>
              <a:t>Predetermined overhead rate </a:t>
            </a:r>
            <a:endParaRPr lang="en-US" dirty="0" smtClean="0"/>
          </a:p>
          <a:p>
            <a:pPr eaLnBrk="1" fontAlgn="auto" hangingPunct="1">
              <a:spcAft>
                <a:spcPts val="0"/>
              </a:spcAft>
              <a:defRPr/>
            </a:pPr>
            <a:r>
              <a:rPr lang="cy-GB" dirty="0" smtClean="0"/>
              <a:t>Enteries of record costs of direct material, direct labor and FOH</a:t>
            </a:r>
            <a:endParaRPr lang="en-US" dirty="0" smtClean="0"/>
          </a:p>
          <a:p>
            <a:pPr eaLnBrk="1" fontAlgn="auto" hangingPunct="1">
              <a:spcAft>
                <a:spcPts val="0"/>
              </a:spcAft>
              <a:defRPr/>
            </a:pPr>
            <a:r>
              <a:rPr lang="cy-GB" dirty="0" smtClean="0"/>
              <a:t>Two stage process used to compute departmental overheads</a:t>
            </a:r>
            <a:endParaRPr lang="en-US" dirty="0" smtClean="0"/>
          </a:p>
          <a:p>
            <a:pPr eaLnBrk="1" fontAlgn="auto" hangingPunct="1">
              <a:spcAft>
                <a:spcPts val="0"/>
              </a:spcAft>
              <a:defRPr/>
            </a:pPr>
            <a:r>
              <a:rPr lang="cy-GB" b="1" i="1" dirty="0" smtClean="0"/>
              <a:t>Practice Questions</a:t>
            </a:r>
            <a:endParaRPr lang="en-US" dirty="0" smtClean="0"/>
          </a:p>
        </p:txBody>
      </p:sp>
    </p:spTree>
    <p:extLst>
      <p:ext uri="{BB962C8B-B14F-4D97-AF65-F5344CB8AC3E}">
        <p14:creationId xmlns:p14="http://schemas.microsoft.com/office/powerpoint/2010/main" xmlns="" val="383574567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cy-GB" b="1" dirty="0" smtClean="0"/>
              <a:t>Process Costing and Hybird Product Costing systems</a:t>
            </a:r>
            <a:endParaRPr lang="en-US" dirty="0" smtClean="0"/>
          </a:p>
        </p:txBody>
      </p:sp>
      <p:sp>
        <p:nvSpPr>
          <p:cNvPr id="3" name="Content Placeholder 2"/>
          <p:cNvSpPr>
            <a:spLocks noGrp="1"/>
          </p:cNvSpPr>
          <p:nvPr>
            <p:ph idx="1"/>
          </p:nvPr>
        </p:nvSpPr>
        <p:spPr/>
        <p:txBody>
          <a:bodyPr rtlCol="0">
            <a:normAutofit fontScale="92500" lnSpcReduction="10000"/>
          </a:bodyPr>
          <a:lstStyle/>
          <a:p>
            <a:pPr eaLnBrk="1" fontAlgn="auto" hangingPunct="1">
              <a:spcAft>
                <a:spcPts val="0"/>
              </a:spcAft>
              <a:defRPr/>
            </a:pPr>
            <a:r>
              <a:rPr lang="cy-GB" dirty="0" smtClean="0"/>
              <a:t>Similarities and differences between process costing and Job order costing</a:t>
            </a:r>
            <a:endParaRPr lang="en-US" dirty="0" smtClean="0"/>
          </a:p>
          <a:p>
            <a:pPr eaLnBrk="1" fontAlgn="auto" hangingPunct="1">
              <a:spcAft>
                <a:spcPts val="0"/>
              </a:spcAft>
              <a:defRPr/>
            </a:pPr>
            <a:r>
              <a:rPr lang="cy-GB" dirty="0" smtClean="0"/>
              <a:t>Journal entries to record the process costing in sequential manner</a:t>
            </a:r>
            <a:endParaRPr lang="en-US" dirty="0" smtClean="0"/>
          </a:p>
          <a:p>
            <a:pPr eaLnBrk="1" fontAlgn="auto" hangingPunct="1">
              <a:spcAft>
                <a:spcPts val="0"/>
              </a:spcAft>
              <a:defRPr/>
            </a:pPr>
            <a:r>
              <a:rPr lang="cy-GB" dirty="0" smtClean="0"/>
              <a:t>Equivalent units uner weighted average process costing</a:t>
            </a:r>
            <a:endParaRPr lang="en-US" dirty="0" smtClean="0"/>
          </a:p>
          <a:p>
            <a:pPr eaLnBrk="1" fontAlgn="auto" hangingPunct="1">
              <a:spcAft>
                <a:spcPts val="0"/>
              </a:spcAft>
              <a:defRPr/>
            </a:pPr>
            <a:r>
              <a:rPr lang="cy-GB" dirty="0" smtClean="0"/>
              <a:t>Cost per equivalent units</a:t>
            </a:r>
            <a:endParaRPr lang="en-US" dirty="0" smtClean="0"/>
          </a:p>
          <a:p>
            <a:pPr eaLnBrk="1" fontAlgn="auto" hangingPunct="1">
              <a:spcAft>
                <a:spcPts val="0"/>
              </a:spcAft>
              <a:defRPr/>
            </a:pPr>
            <a:r>
              <a:rPr lang="cy-GB" dirty="0" smtClean="0"/>
              <a:t>Departmental production report</a:t>
            </a:r>
            <a:endParaRPr lang="en-US" dirty="0" smtClean="0"/>
          </a:p>
          <a:p>
            <a:pPr eaLnBrk="1" fontAlgn="auto" hangingPunct="1">
              <a:spcAft>
                <a:spcPts val="0"/>
              </a:spcAft>
              <a:defRPr/>
            </a:pPr>
            <a:r>
              <a:rPr lang="cy-GB" b="1" i="1" dirty="0" smtClean="0"/>
              <a:t>Practice Questions</a:t>
            </a:r>
            <a:endParaRPr lang="en-US" dirty="0" smtClean="0"/>
          </a:p>
        </p:txBody>
      </p:sp>
    </p:spTree>
    <p:extLst>
      <p:ext uri="{BB962C8B-B14F-4D97-AF65-F5344CB8AC3E}">
        <p14:creationId xmlns:p14="http://schemas.microsoft.com/office/powerpoint/2010/main" xmlns="" val="204925388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p:txBody>
          <a:bodyPr/>
          <a:lstStyle/>
          <a:p>
            <a:pPr eaLnBrk="1" hangingPunct="1"/>
            <a:r>
              <a:rPr lang="en-GB" b="1" smtClean="0"/>
              <a:t>Activity Based Costing</a:t>
            </a:r>
            <a:endParaRPr lang="en-US" smtClean="0"/>
          </a:p>
        </p:txBody>
      </p:sp>
      <p:sp>
        <p:nvSpPr>
          <p:cNvPr id="3" name="Content Placeholder 2"/>
          <p:cNvSpPr>
            <a:spLocks noGrp="1"/>
          </p:cNvSpPr>
          <p:nvPr>
            <p:ph idx="1"/>
          </p:nvPr>
        </p:nvSpPr>
        <p:spPr/>
        <p:txBody>
          <a:bodyPr rtlCol="0">
            <a:normAutofit fontScale="92500" lnSpcReduction="10000"/>
          </a:bodyPr>
          <a:lstStyle/>
          <a:p>
            <a:pPr eaLnBrk="1" fontAlgn="auto" hangingPunct="1">
              <a:spcAft>
                <a:spcPts val="0"/>
              </a:spcAft>
              <a:defRPr/>
            </a:pPr>
            <a:r>
              <a:rPr lang="en-GB" dirty="0" smtClean="0"/>
              <a:t>Product costs under a traditional, volume based costing system</a:t>
            </a:r>
            <a:endParaRPr lang="en-US" dirty="0" smtClean="0"/>
          </a:p>
          <a:p>
            <a:pPr eaLnBrk="1" fontAlgn="auto" hangingPunct="1">
              <a:spcAft>
                <a:spcPts val="0"/>
              </a:spcAft>
              <a:defRPr/>
            </a:pPr>
            <a:r>
              <a:rPr lang="en-GB" dirty="0" smtClean="0"/>
              <a:t>How an activity based costing system operates</a:t>
            </a:r>
            <a:endParaRPr lang="en-US" dirty="0" smtClean="0"/>
          </a:p>
          <a:p>
            <a:pPr eaLnBrk="1" fontAlgn="auto" hangingPunct="1">
              <a:spcAft>
                <a:spcPts val="0"/>
              </a:spcAft>
              <a:defRPr/>
            </a:pPr>
            <a:r>
              <a:rPr lang="en-GB" dirty="0" smtClean="0"/>
              <a:t>Two stage procedure for cost assignment and selection of cost drivers</a:t>
            </a:r>
            <a:endParaRPr lang="en-US" dirty="0" smtClean="0"/>
          </a:p>
          <a:p>
            <a:pPr eaLnBrk="1" fontAlgn="auto" hangingPunct="1">
              <a:spcAft>
                <a:spcPts val="0"/>
              </a:spcAft>
              <a:defRPr/>
            </a:pPr>
            <a:r>
              <a:rPr lang="en-GB" dirty="0" smtClean="0"/>
              <a:t>Product cost under activity based costing</a:t>
            </a:r>
            <a:endParaRPr lang="en-US" dirty="0" smtClean="0"/>
          </a:p>
          <a:p>
            <a:pPr eaLnBrk="1" fontAlgn="auto" hangingPunct="1">
              <a:spcAft>
                <a:spcPts val="0"/>
              </a:spcAft>
              <a:defRPr/>
            </a:pPr>
            <a:r>
              <a:rPr lang="en-GB" dirty="0" smtClean="0"/>
              <a:t>Three criteria for selecting cost drivers</a:t>
            </a:r>
            <a:endParaRPr lang="en-US" dirty="0" smtClean="0"/>
          </a:p>
          <a:p>
            <a:pPr eaLnBrk="1" fontAlgn="auto" hangingPunct="1">
              <a:spcAft>
                <a:spcPts val="0"/>
              </a:spcAft>
              <a:defRPr/>
            </a:pPr>
            <a:r>
              <a:rPr lang="en-GB" dirty="0" smtClean="0"/>
              <a:t>Activity based costing in service industry</a:t>
            </a:r>
            <a:endParaRPr lang="en-US" dirty="0" smtClean="0"/>
          </a:p>
          <a:p>
            <a:pPr eaLnBrk="1" fontAlgn="auto" hangingPunct="1">
              <a:spcAft>
                <a:spcPts val="0"/>
              </a:spcAft>
              <a:defRPr/>
            </a:pPr>
            <a:r>
              <a:rPr lang="cy-GB" b="1" i="1" dirty="0" smtClean="0"/>
              <a:t>Practice Questions</a:t>
            </a:r>
            <a:endParaRPr lang="en-US" dirty="0" smtClean="0"/>
          </a:p>
        </p:txBody>
      </p:sp>
    </p:spTree>
    <p:extLst>
      <p:ext uri="{BB962C8B-B14F-4D97-AF65-F5344CB8AC3E}">
        <p14:creationId xmlns:p14="http://schemas.microsoft.com/office/powerpoint/2010/main" xmlns="" val="336450577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lstStyle/>
          <a:p>
            <a:pPr eaLnBrk="1" hangingPunct="1"/>
            <a:r>
              <a:rPr lang="cy-GB" b="1" smtClean="0"/>
              <a:t>Cost volume Profit analysis</a:t>
            </a:r>
            <a:endParaRPr lang="en-US" smtClean="0"/>
          </a:p>
        </p:txBody>
      </p:sp>
      <p:sp>
        <p:nvSpPr>
          <p:cNvPr id="3" name="Content Placeholder 2"/>
          <p:cNvSpPr>
            <a:spLocks noGrp="1"/>
          </p:cNvSpPr>
          <p:nvPr>
            <p:ph idx="1"/>
          </p:nvPr>
        </p:nvSpPr>
        <p:spPr/>
        <p:txBody>
          <a:bodyPr rtlCol="0">
            <a:normAutofit fontScale="92500" lnSpcReduction="10000"/>
          </a:bodyPr>
          <a:lstStyle/>
          <a:p>
            <a:pPr eaLnBrk="1" fontAlgn="auto" hangingPunct="1">
              <a:spcAft>
                <a:spcPts val="0"/>
              </a:spcAft>
              <a:defRPr/>
            </a:pPr>
            <a:r>
              <a:rPr lang="cy-GB" dirty="0" smtClean="0"/>
              <a:t>Break Even point using contribution margin and equation approach</a:t>
            </a:r>
            <a:endParaRPr lang="en-US" dirty="0" smtClean="0"/>
          </a:p>
          <a:p>
            <a:pPr eaLnBrk="1" fontAlgn="auto" hangingPunct="1">
              <a:spcAft>
                <a:spcPts val="0"/>
              </a:spcAft>
              <a:defRPr/>
            </a:pPr>
            <a:r>
              <a:rPr lang="cy-GB" dirty="0" smtClean="0"/>
              <a:t>CM ratio and break even in sales</a:t>
            </a:r>
            <a:endParaRPr lang="en-US" dirty="0" smtClean="0"/>
          </a:p>
          <a:p>
            <a:pPr eaLnBrk="1" fontAlgn="auto" hangingPunct="1">
              <a:spcAft>
                <a:spcPts val="0"/>
              </a:spcAft>
              <a:defRPr/>
            </a:pPr>
            <a:r>
              <a:rPr lang="cy-GB" dirty="0" smtClean="0"/>
              <a:t>CVP analysis to determine effect on profit change in fixed, variable, sales price and sales volume</a:t>
            </a:r>
            <a:endParaRPr lang="en-US" dirty="0" smtClean="0"/>
          </a:p>
          <a:p>
            <a:pPr eaLnBrk="1" fontAlgn="auto" hangingPunct="1">
              <a:spcAft>
                <a:spcPts val="0"/>
              </a:spcAft>
              <a:defRPr/>
            </a:pPr>
            <a:r>
              <a:rPr lang="cy-GB" dirty="0" smtClean="0"/>
              <a:t>Assumptions of CVP analysis</a:t>
            </a:r>
            <a:endParaRPr lang="en-US" dirty="0" smtClean="0"/>
          </a:p>
          <a:p>
            <a:pPr eaLnBrk="1" fontAlgn="auto" hangingPunct="1">
              <a:spcAft>
                <a:spcPts val="0"/>
              </a:spcAft>
              <a:defRPr/>
            </a:pPr>
            <a:r>
              <a:rPr lang="cy-GB" dirty="0" smtClean="0"/>
              <a:t>Role of Cost Structure and operating leverage in CVP relationships</a:t>
            </a:r>
            <a:endParaRPr lang="en-US" dirty="0" smtClean="0"/>
          </a:p>
          <a:p>
            <a:pPr eaLnBrk="1" fontAlgn="auto" hangingPunct="1">
              <a:spcAft>
                <a:spcPts val="0"/>
              </a:spcAft>
              <a:defRPr/>
            </a:pPr>
            <a:r>
              <a:rPr lang="cy-GB" b="1" i="1" dirty="0" smtClean="0"/>
              <a:t>Practice Questions</a:t>
            </a:r>
            <a:endParaRPr lang="en-US" dirty="0" smtClean="0"/>
          </a:p>
        </p:txBody>
      </p:sp>
    </p:spTree>
    <p:extLst>
      <p:ext uri="{BB962C8B-B14F-4D97-AF65-F5344CB8AC3E}">
        <p14:creationId xmlns:p14="http://schemas.microsoft.com/office/powerpoint/2010/main" xmlns="" val="7434628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pPr eaLnBrk="1" hangingPunct="1"/>
            <a:r>
              <a:rPr lang="cy-GB" b="1" smtClean="0"/>
              <a:t>Budgeting</a:t>
            </a:r>
            <a:endParaRPr lang="en-US" smtClean="0"/>
          </a:p>
        </p:txBody>
      </p:sp>
      <p:sp>
        <p:nvSpPr>
          <p:cNvPr id="32771" name="Content Placeholder 2"/>
          <p:cNvSpPr>
            <a:spLocks noGrp="1"/>
          </p:cNvSpPr>
          <p:nvPr>
            <p:ph idx="1"/>
          </p:nvPr>
        </p:nvSpPr>
        <p:spPr/>
        <p:txBody>
          <a:bodyPr/>
          <a:lstStyle/>
          <a:p>
            <a:pPr eaLnBrk="1" hangingPunct="1"/>
            <a:r>
              <a:rPr lang="cy-GB" smtClean="0"/>
              <a:t>Capital Expenditures budget</a:t>
            </a:r>
            <a:endParaRPr lang="en-US" smtClean="0"/>
          </a:p>
          <a:p>
            <a:pPr eaLnBrk="1" hangingPunct="1"/>
            <a:r>
              <a:rPr lang="cy-GB" smtClean="0"/>
              <a:t>Research and Development Budgets</a:t>
            </a:r>
            <a:endParaRPr lang="en-US" smtClean="0"/>
          </a:p>
          <a:p>
            <a:pPr eaLnBrk="1" hangingPunct="1"/>
            <a:r>
              <a:rPr lang="cy-GB" smtClean="0"/>
              <a:t>Cash Budgets</a:t>
            </a:r>
            <a:endParaRPr lang="en-US" smtClean="0"/>
          </a:p>
          <a:p>
            <a:pPr eaLnBrk="1" hangingPunct="1"/>
            <a:r>
              <a:rPr lang="cy-GB" smtClean="0"/>
              <a:t>Budgeted Balance sheet</a:t>
            </a:r>
            <a:endParaRPr lang="en-US" smtClean="0"/>
          </a:p>
          <a:p>
            <a:pPr eaLnBrk="1" hangingPunct="1"/>
            <a:r>
              <a:rPr lang="cy-GB" smtClean="0"/>
              <a:t>Zero-based Budgets</a:t>
            </a:r>
            <a:endParaRPr lang="en-US" smtClean="0"/>
          </a:p>
          <a:p>
            <a:pPr eaLnBrk="1" hangingPunct="1"/>
            <a:r>
              <a:rPr lang="cy-GB" smtClean="0"/>
              <a:t>Pert</a:t>
            </a:r>
            <a:endParaRPr lang="en-US" smtClean="0"/>
          </a:p>
        </p:txBody>
      </p:sp>
    </p:spTree>
    <p:extLst>
      <p:ext uri="{BB962C8B-B14F-4D97-AF65-F5344CB8AC3E}">
        <p14:creationId xmlns:p14="http://schemas.microsoft.com/office/powerpoint/2010/main" xmlns="" val="381182824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cy-GB" b="1" dirty="0" smtClean="0"/>
              <a:t>By-Product and Joint Product Costing</a:t>
            </a:r>
            <a:endParaRPr lang="en-US" dirty="0" smtClean="0"/>
          </a:p>
        </p:txBody>
      </p:sp>
      <p:sp>
        <p:nvSpPr>
          <p:cNvPr id="3" name="Content Placeholder 2"/>
          <p:cNvSpPr>
            <a:spLocks noGrp="1"/>
          </p:cNvSpPr>
          <p:nvPr>
            <p:ph idx="1"/>
          </p:nvPr>
        </p:nvSpPr>
        <p:spPr/>
        <p:txBody>
          <a:bodyPr rtlCol="0">
            <a:normAutofit lnSpcReduction="10000"/>
          </a:bodyPr>
          <a:lstStyle/>
          <a:p>
            <a:pPr eaLnBrk="1" fontAlgn="auto" hangingPunct="1">
              <a:spcAft>
                <a:spcPts val="0"/>
              </a:spcAft>
              <a:defRPr/>
            </a:pPr>
            <a:r>
              <a:rPr lang="cy-GB" dirty="0" smtClean="0"/>
              <a:t>Difficulties in costing By-Products and joint products</a:t>
            </a:r>
            <a:endParaRPr lang="en-US" dirty="0" smtClean="0"/>
          </a:p>
          <a:p>
            <a:pPr eaLnBrk="1" fontAlgn="auto" hangingPunct="1">
              <a:spcAft>
                <a:spcPts val="0"/>
              </a:spcAft>
              <a:defRPr/>
            </a:pPr>
            <a:r>
              <a:rPr lang="cy-GB" dirty="0" smtClean="0"/>
              <a:t>By-Products and joint products defined</a:t>
            </a:r>
            <a:endParaRPr lang="en-US" dirty="0" smtClean="0"/>
          </a:p>
          <a:p>
            <a:pPr eaLnBrk="1" fontAlgn="auto" hangingPunct="1">
              <a:spcAft>
                <a:spcPts val="0"/>
              </a:spcAft>
              <a:defRPr/>
            </a:pPr>
            <a:r>
              <a:rPr lang="cy-GB" dirty="0" smtClean="0"/>
              <a:t>Nature of By-Products </a:t>
            </a:r>
            <a:endParaRPr lang="en-US" dirty="0" smtClean="0"/>
          </a:p>
          <a:p>
            <a:pPr eaLnBrk="1" fontAlgn="auto" hangingPunct="1">
              <a:spcAft>
                <a:spcPts val="0"/>
              </a:spcAft>
              <a:defRPr/>
            </a:pPr>
            <a:r>
              <a:rPr lang="cy-GB" dirty="0" smtClean="0"/>
              <a:t>Nature of  joint products</a:t>
            </a:r>
            <a:endParaRPr lang="en-US" dirty="0" smtClean="0"/>
          </a:p>
          <a:p>
            <a:pPr eaLnBrk="1" fontAlgn="auto" hangingPunct="1">
              <a:spcAft>
                <a:spcPts val="0"/>
              </a:spcAft>
              <a:defRPr/>
            </a:pPr>
            <a:r>
              <a:rPr lang="cy-GB" dirty="0" smtClean="0"/>
              <a:t>Methods of Costing By-Products</a:t>
            </a:r>
            <a:endParaRPr lang="en-US" dirty="0" smtClean="0"/>
          </a:p>
          <a:p>
            <a:pPr eaLnBrk="1" fontAlgn="auto" hangingPunct="1">
              <a:spcAft>
                <a:spcPts val="0"/>
              </a:spcAft>
              <a:defRPr/>
            </a:pPr>
            <a:r>
              <a:rPr lang="cy-GB" dirty="0" smtClean="0"/>
              <a:t>Methods of  joint products</a:t>
            </a:r>
            <a:endParaRPr lang="en-US" dirty="0" smtClean="0"/>
          </a:p>
          <a:p>
            <a:pPr eaLnBrk="1" fontAlgn="auto" hangingPunct="1">
              <a:spcAft>
                <a:spcPts val="0"/>
              </a:spcAft>
              <a:defRPr/>
            </a:pPr>
            <a:r>
              <a:rPr lang="cy-GB" b="1" i="1" dirty="0" smtClean="0"/>
              <a:t>Practice Questions</a:t>
            </a:r>
            <a:endParaRPr lang="en-US" dirty="0" smtClean="0"/>
          </a:p>
        </p:txBody>
      </p:sp>
    </p:spTree>
    <p:extLst>
      <p:ext uri="{BB962C8B-B14F-4D97-AF65-F5344CB8AC3E}">
        <p14:creationId xmlns:p14="http://schemas.microsoft.com/office/powerpoint/2010/main" xmlns="" val="92149202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p:txBody>
          <a:bodyPr/>
          <a:lstStyle/>
          <a:p>
            <a:pPr eaLnBrk="1" hangingPunct="1"/>
            <a:r>
              <a:rPr lang="cy-GB" b="1" smtClean="0"/>
              <a:t>Variance analysis</a:t>
            </a:r>
            <a:endParaRPr lang="en-US" smtClean="0"/>
          </a:p>
        </p:txBody>
      </p:sp>
      <p:sp>
        <p:nvSpPr>
          <p:cNvPr id="34819" name="Content Placeholder 2"/>
          <p:cNvSpPr>
            <a:spLocks noGrp="1"/>
          </p:cNvSpPr>
          <p:nvPr>
            <p:ph idx="1"/>
          </p:nvPr>
        </p:nvSpPr>
        <p:spPr/>
        <p:txBody>
          <a:bodyPr/>
          <a:lstStyle/>
          <a:p>
            <a:pPr eaLnBrk="1" hangingPunct="1"/>
            <a:r>
              <a:rPr lang="cy-GB" smtClean="0"/>
              <a:t>FOH over applied</a:t>
            </a:r>
            <a:endParaRPr lang="en-US" smtClean="0"/>
          </a:p>
          <a:p>
            <a:pPr eaLnBrk="1" hangingPunct="1"/>
            <a:r>
              <a:rPr lang="cy-GB" smtClean="0"/>
              <a:t>FOH under Applied</a:t>
            </a:r>
            <a:endParaRPr lang="en-US" smtClean="0"/>
          </a:p>
          <a:p>
            <a:pPr eaLnBrk="1" hangingPunct="1"/>
            <a:r>
              <a:rPr lang="cy-GB" smtClean="0"/>
              <a:t>Idle capacity Variance</a:t>
            </a:r>
            <a:endParaRPr lang="en-US" smtClean="0"/>
          </a:p>
          <a:p>
            <a:pPr eaLnBrk="1" hangingPunct="1"/>
            <a:r>
              <a:rPr lang="cy-GB" smtClean="0"/>
              <a:t>Spending Variance</a:t>
            </a:r>
            <a:endParaRPr lang="en-US" smtClean="0"/>
          </a:p>
          <a:p>
            <a:pPr eaLnBrk="1" hangingPunct="1"/>
            <a:r>
              <a:rPr lang="cy-GB" b="1" i="1" smtClean="0"/>
              <a:t>Practice Questions</a:t>
            </a:r>
            <a:endParaRPr lang="en-US" smtClean="0"/>
          </a:p>
        </p:txBody>
      </p:sp>
    </p:spTree>
    <p:extLst>
      <p:ext uri="{BB962C8B-B14F-4D97-AF65-F5344CB8AC3E}">
        <p14:creationId xmlns:p14="http://schemas.microsoft.com/office/powerpoint/2010/main" xmlns="" val="113140889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Recommended Book</a:t>
            </a:r>
            <a:endParaRPr lang="en-US" dirty="0"/>
          </a:p>
        </p:txBody>
      </p:sp>
      <p:sp>
        <p:nvSpPr>
          <p:cNvPr id="3" name="Content Placeholder 2"/>
          <p:cNvSpPr>
            <a:spLocks noGrp="1"/>
          </p:cNvSpPr>
          <p:nvPr>
            <p:ph idx="1"/>
          </p:nvPr>
        </p:nvSpPr>
        <p:spPr/>
        <p:txBody>
          <a:bodyPr>
            <a:normAutofit fontScale="70000" lnSpcReduction="20000"/>
          </a:bodyPr>
          <a:lstStyle/>
          <a:p>
            <a:pPr marL="0" indent="0">
              <a:buNone/>
            </a:pPr>
            <a:r>
              <a:rPr lang="cy-GB" b="1" dirty="0"/>
              <a:t>Core texts:</a:t>
            </a:r>
            <a:endParaRPr lang="en-US" dirty="0"/>
          </a:p>
          <a:p>
            <a:pPr lvl="0"/>
            <a:r>
              <a:rPr lang="cy-GB" dirty="0"/>
              <a:t>Managerial Accounting;</a:t>
            </a:r>
            <a:r>
              <a:rPr lang="cy-GB" b="1" dirty="0"/>
              <a:t> </a:t>
            </a:r>
            <a:r>
              <a:rPr lang="cy-GB" dirty="0"/>
              <a:t>Creating Value in a Dynamic Business Environment. Latest edition; Ronald W.Hilton </a:t>
            </a:r>
            <a:endParaRPr lang="en-US" dirty="0"/>
          </a:p>
          <a:p>
            <a:pPr lvl="0"/>
            <a:r>
              <a:rPr lang="en-GB" dirty="0"/>
              <a:t>Managerial Accounting 14th edition; Ray Garrison</a:t>
            </a:r>
            <a:endParaRPr lang="en-US" dirty="0"/>
          </a:p>
          <a:p>
            <a:pPr lvl="0"/>
            <a:r>
              <a:rPr lang="en-GB" dirty="0"/>
              <a:t>Cost </a:t>
            </a:r>
            <a:r>
              <a:rPr lang="en-GB" dirty="0" smtClean="0"/>
              <a:t>Accounting: 9</a:t>
            </a:r>
            <a:r>
              <a:rPr lang="en-GB" baseline="30000" dirty="0" smtClean="0"/>
              <a:t>th</a:t>
            </a:r>
            <a:r>
              <a:rPr lang="en-GB" dirty="0" smtClean="0"/>
              <a:t> Edition </a:t>
            </a:r>
            <a:r>
              <a:rPr lang="en-GB" dirty="0" err="1" smtClean="0"/>
              <a:t>Matz</a:t>
            </a:r>
            <a:r>
              <a:rPr lang="en-GB" dirty="0" smtClean="0"/>
              <a:t> </a:t>
            </a:r>
            <a:r>
              <a:rPr lang="en-GB" dirty="0" err="1"/>
              <a:t>Usry</a:t>
            </a:r>
            <a:endParaRPr lang="en-US" dirty="0"/>
          </a:p>
          <a:p>
            <a:endParaRPr lang="en-US" dirty="0"/>
          </a:p>
          <a:p>
            <a:endParaRPr lang="en-US" dirty="0"/>
          </a:p>
          <a:p>
            <a:pPr marL="0" indent="0">
              <a:buNone/>
            </a:pPr>
            <a:r>
              <a:rPr lang="cy-GB" b="1" dirty="0"/>
              <a:t>Online library</a:t>
            </a:r>
            <a:endParaRPr lang="en-US" dirty="0"/>
          </a:p>
          <a:p>
            <a:r>
              <a:rPr lang="en-US" dirty="0"/>
              <a:t> </a:t>
            </a:r>
          </a:p>
          <a:p>
            <a:r>
              <a:rPr lang="en-US" dirty="0"/>
              <a:t>http://www.questia.com/Index.jsp </a:t>
            </a:r>
          </a:p>
          <a:p>
            <a:r>
              <a:rPr lang="en-US" dirty="0"/>
              <a:t>http://www.managementhelp.org/ </a:t>
            </a:r>
          </a:p>
          <a:p>
            <a:r>
              <a:rPr lang="en-US" dirty="0"/>
              <a:t>http://www.businessbookmall.com </a:t>
            </a:r>
          </a:p>
          <a:p>
            <a:r>
              <a:rPr lang="en-US" dirty="0"/>
              <a:t>http://search.bnet.com </a:t>
            </a:r>
          </a:p>
          <a:p>
            <a:endParaRPr lang="en-US" dirty="0"/>
          </a:p>
        </p:txBody>
      </p:sp>
    </p:spTree>
    <p:extLst>
      <p:ext uri="{BB962C8B-B14F-4D97-AF65-F5344CB8AC3E}">
        <p14:creationId xmlns:p14="http://schemas.microsoft.com/office/powerpoint/2010/main" xmlns="" val="428682933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457200" y="3314700"/>
            <a:ext cx="8153400" cy="2438400"/>
          </a:xfrm>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488" tIns="44450" rIns="90488" bIns="44450" rtlCol="0">
            <a:normAutofit fontScale="90000"/>
          </a:bodyPr>
          <a:lstStyle/>
          <a:p>
            <a:pPr eaLnBrk="1" fontAlgn="auto" hangingPunct="1">
              <a:spcAft>
                <a:spcPts val="0"/>
              </a:spcAft>
              <a:defRPr/>
            </a:pPr>
            <a:r>
              <a:rPr lang="en-US" sz="5400" dirty="0" smtClean="0"/>
              <a:t>Introduction to Managerial Accounting and Cost Concepts</a:t>
            </a:r>
            <a:endParaRPr lang="en-US" dirty="0" smtClean="0"/>
          </a:p>
        </p:txBody>
      </p:sp>
      <p:sp>
        <p:nvSpPr>
          <p:cNvPr id="35843" name="Rectangle 3"/>
          <p:cNvSpPr>
            <a:spLocks noChangeArrowheads="1"/>
          </p:cNvSpPr>
          <p:nvPr/>
        </p:nvSpPr>
        <p:spPr bwMode="auto">
          <a:xfrm>
            <a:off x="76200" y="152400"/>
            <a:ext cx="1371600" cy="129540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nvGrpSpPr>
          <p:cNvPr id="35844" name="Group 10"/>
          <p:cNvGrpSpPr>
            <a:grpSpLocks/>
          </p:cNvGrpSpPr>
          <p:nvPr/>
        </p:nvGrpSpPr>
        <p:grpSpPr bwMode="auto">
          <a:xfrm>
            <a:off x="3124200" y="800100"/>
            <a:ext cx="2600325" cy="2743200"/>
            <a:chOff x="0" y="1104"/>
            <a:chExt cx="1638" cy="1728"/>
          </a:xfrm>
        </p:grpSpPr>
        <p:sp>
          <p:nvSpPr>
            <p:cNvPr id="35845" name="Rectangle 4"/>
            <p:cNvSpPr>
              <a:spLocks noChangeArrowheads="1"/>
            </p:cNvSpPr>
            <p:nvPr/>
          </p:nvSpPr>
          <p:spPr bwMode="auto">
            <a:xfrm>
              <a:off x="267" y="1296"/>
              <a:ext cx="1104" cy="1536"/>
            </a:xfrm>
            <a:prstGeom prst="rect">
              <a:avLst/>
            </a:prstGeom>
            <a:noFill/>
            <a:ln>
              <a:noFill/>
            </a:ln>
            <a:effectLst/>
            <a:extLst>
              <a:ext uri="{909E8E84-426E-40DD-AFC4-6F175D3DCCD1}">
                <a14:hiddenFill xmlns:a14="http://schemas.microsoft.com/office/drawing/2010/main" xmlns="">
                  <a:solidFill>
                    <a:schemeClr val="tx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5846" name="Rectangle 5"/>
            <p:cNvSpPr>
              <a:spLocks noChangeArrowheads="1"/>
            </p:cNvSpPr>
            <p:nvPr/>
          </p:nvSpPr>
          <p:spPr bwMode="auto">
            <a:xfrm>
              <a:off x="0" y="1104"/>
              <a:ext cx="1638" cy="1584"/>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a:lnSpc>
                  <a:spcPct val="80000"/>
                </a:lnSpc>
                <a:spcBef>
                  <a:spcPct val="50000"/>
                </a:spcBef>
              </a:pPr>
              <a:r>
                <a:rPr lang="en-US" sz="3600" i="1">
                  <a:solidFill>
                    <a:schemeClr val="hlink"/>
                  </a:solidFill>
                </a:rPr>
                <a:t> </a:t>
              </a:r>
              <a:r>
                <a:rPr lang="en-US" sz="5400" b="1" i="1"/>
                <a:t>Chapter</a:t>
              </a:r>
            </a:p>
            <a:p>
              <a:pPr algn="ctr">
                <a:lnSpc>
                  <a:spcPct val="80000"/>
                </a:lnSpc>
                <a:spcBef>
                  <a:spcPct val="50000"/>
                </a:spcBef>
              </a:pPr>
              <a:r>
                <a:rPr lang="en-US" sz="8800"/>
                <a:t>1</a:t>
              </a:r>
              <a:endParaRPr lang="en-US" sz="8800">
                <a:solidFill>
                  <a:schemeClr val="hlink"/>
                </a:solidFill>
              </a:endParaRPr>
            </a:p>
          </p:txBody>
        </p:sp>
      </p:grpSp>
    </p:spTree>
    <p:extLst>
      <p:ext uri="{BB962C8B-B14F-4D97-AF65-F5344CB8AC3E}">
        <p14:creationId xmlns:p14="http://schemas.microsoft.com/office/powerpoint/2010/main" xmlns="" val="2898693117"/>
      </p:ext>
    </p:extLst>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ext Box 83"/>
          <p:cNvSpPr txBox="1">
            <a:spLocks noChangeArrowheads="1"/>
          </p:cNvSpPr>
          <p:nvPr/>
        </p:nvSpPr>
        <p:spPr bwMode="auto">
          <a:xfrm>
            <a:off x="1714500" y="533400"/>
            <a:ext cx="5715000" cy="8239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defRPr sz="2800">
                <a:solidFill>
                  <a:schemeClr val="tx1"/>
                </a:solidFill>
                <a:latin typeface="Times New Roman" pitchFamily="18" charset="0"/>
              </a:defRPr>
            </a:lvl1pPr>
            <a:lvl2pPr marL="742950" indent="-285750">
              <a:defRPr sz="2800">
                <a:solidFill>
                  <a:schemeClr val="tx1"/>
                </a:solidFill>
                <a:latin typeface="Times New Roman" pitchFamily="18" charset="0"/>
              </a:defRPr>
            </a:lvl2pPr>
            <a:lvl3pPr marL="1143000" indent="-228600">
              <a:defRPr sz="2800">
                <a:solidFill>
                  <a:schemeClr val="tx1"/>
                </a:solidFill>
                <a:latin typeface="Times New Roman" pitchFamily="18" charset="0"/>
              </a:defRPr>
            </a:lvl3pPr>
            <a:lvl4pPr marL="1600200" indent="-228600">
              <a:defRPr sz="2800">
                <a:solidFill>
                  <a:schemeClr val="tx1"/>
                </a:solidFill>
                <a:latin typeface="Times New Roman" pitchFamily="18" charset="0"/>
              </a:defRPr>
            </a:lvl4pPr>
            <a:lvl5pPr marL="2057400" indent="-228600">
              <a:defRPr sz="2800">
                <a:solidFill>
                  <a:schemeClr val="tx1"/>
                </a:solidFill>
                <a:latin typeface="Times New Roman" pitchFamily="18" charset="0"/>
              </a:defRPr>
            </a:lvl5pPr>
            <a:lvl6pPr marL="2514600" indent="-228600" eaLnBrk="0" fontAlgn="base" hangingPunct="0">
              <a:spcBef>
                <a:spcPct val="0"/>
              </a:spcBef>
              <a:spcAft>
                <a:spcPct val="0"/>
              </a:spcAft>
              <a:defRPr sz="2800">
                <a:solidFill>
                  <a:schemeClr val="tx1"/>
                </a:solidFill>
                <a:latin typeface="Times New Roman" pitchFamily="18" charset="0"/>
              </a:defRPr>
            </a:lvl6pPr>
            <a:lvl7pPr marL="2971800" indent="-228600" eaLnBrk="0" fontAlgn="base" hangingPunct="0">
              <a:spcBef>
                <a:spcPct val="0"/>
              </a:spcBef>
              <a:spcAft>
                <a:spcPct val="0"/>
              </a:spcAft>
              <a:defRPr sz="2800">
                <a:solidFill>
                  <a:schemeClr val="tx1"/>
                </a:solidFill>
                <a:latin typeface="Times New Roman" pitchFamily="18" charset="0"/>
              </a:defRPr>
            </a:lvl7pPr>
            <a:lvl8pPr marL="3429000" indent="-228600" eaLnBrk="0" fontAlgn="base" hangingPunct="0">
              <a:spcBef>
                <a:spcPct val="0"/>
              </a:spcBef>
              <a:spcAft>
                <a:spcPct val="0"/>
              </a:spcAft>
              <a:defRPr sz="2800">
                <a:solidFill>
                  <a:schemeClr val="tx1"/>
                </a:solidFill>
                <a:latin typeface="Times New Roman" pitchFamily="18" charset="0"/>
              </a:defRPr>
            </a:lvl8pPr>
            <a:lvl9pPr marL="3886200" indent="-228600" eaLnBrk="0" fontAlgn="base" hangingPunct="0">
              <a:spcBef>
                <a:spcPct val="0"/>
              </a:spcBef>
              <a:spcAft>
                <a:spcPct val="0"/>
              </a:spcAft>
              <a:defRPr sz="2800">
                <a:solidFill>
                  <a:schemeClr val="tx1"/>
                </a:solidFill>
                <a:latin typeface="Times New Roman" pitchFamily="18" charset="0"/>
              </a:defRPr>
            </a:lvl9pPr>
          </a:lstStyle>
          <a:p>
            <a:pPr algn="ctr">
              <a:spcBef>
                <a:spcPct val="50000"/>
              </a:spcBef>
            </a:pPr>
            <a:r>
              <a:rPr lang="en-US" sz="4800" b="1"/>
              <a:t>Types of Businesses</a:t>
            </a:r>
          </a:p>
        </p:txBody>
      </p:sp>
      <p:sp>
        <p:nvSpPr>
          <p:cNvPr id="36867" name="Content Placeholder 2"/>
          <p:cNvSpPr txBox="1">
            <a:spLocks/>
          </p:cNvSpPr>
          <p:nvPr/>
        </p:nvSpPr>
        <p:spPr bwMode="auto">
          <a:xfrm>
            <a:off x="419100" y="1600200"/>
            <a:ext cx="8229600" cy="4525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marL="342900" indent="-342900">
              <a:defRPr sz="2800">
                <a:solidFill>
                  <a:schemeClr val="tx1"/>
                </a:solidFill>
                <a:latin typeface="Times New Roman" pitchFamily="18" charset="0"/>
              </a:defRPr>
            </a:lvl1pPr>
            <a:lvl2pPr marL="742950" indent="-285750">
              <a:defRPr sz="2800">
                <a:solidFill>
                  <a:schemeClr val="tx1"/>
                </a:solidFill>
                <a:latin typeface="Times New Roman" pitchFamily="18" charset="0"/>
              </a:defRPr>
            </a:lvl2pPr>
            <a:lvl3pPr marL="1143000" indent="-228600">
              <a:defRPr sz="2800">
                <a:solidFill>
                  <a:schemeClr val="tx1"/>
                </a:solidFill>
                <a:latin typeface="Times New Roman" pitchFamily="18" charset="0"/>
              </a:defRPr>
            </a:lvl3pPr>
            <a:lvl4pPr marL="1600200" indent="-228600">
              <a:defRPr sz="2800">
                <a:solidFill>
                  <a:schemeClr val="tx1"/>
                </a:solidFill>
                <a:latin typeface="Times New Roman" pitchFamily="18" charset="0"/>
              </a:defRPr>
            </a:lvl4pPr>
            <a:lvl5pPr marL="2057400" indent="-228600">
              <a:defRPr sz="2800">
                <a:solidFill>
                  <a:schemeClr val="tx1"/>
                </a:solidFill>
                <a:latin typeface="Times New Roman" pitchFamily="18" charset="0"/>
              </a:defRPr>
            </a:lvl5pPr>
            <a:lvl6pPr marL="2514600" indent="-228600" eaLnBrk="0" fontAlgn="base" hangingPunct="0">
              <a:spcBef>
                <a:spcPct val="0"/>
              </a:spcBef>
              <a:spcAft>
                <a:spcPct val="0"/>
              </a:spcAft>
              <a:defRPr sz="2800">
                <a:solidFill>
                  <a:schemeClr val="tx1"/>
                </a:solidFill>
                <a:latin typeface="Times New Roman" pitchFamily="18" charset="0"/>
              </a:defRPr>
            </a:lvl6pPr>
            <a:lvl7pPr marL="2971800" indent="-228600" eaLnBrk="0" fontAlgn="base" hangingPunct="0">
              <a:spcBef>
                <a:spcPct val="0"/>
              </a:spcBef>
              <a:spcAft>
                <a:spcPct val="0"/>
              </a:spcAft>
              <a:defRPr sz="2800">
                <a:solidFill>
                  <a:schemeClr val="tx1"/>
                </a:solidFill>
                <a:latin typeface="Times New Roman" pitchFamily="18" charset="0"/>
              </a:defRPr>
            </a:lvl7pPr>
            <a:lvl8pPr marL="3429000" indent="-228600" eaLnBrk="0" fontAlgn="base" hangingPunct="0">
              <a:spcBef>
                <a:spcPct val="0"/>
              </a:spcBef>
              <a:spcAft>
                <a:spcPct val="0"/>
              </a:spcAft>
              <a:defRPr sz="2800">
                <a:solidFill>
                  <a:schemeClr val="tx1"/>
                </a:solidFill>
                <a:latin typeface="Times New Roman" pitchFamily="18" charset="0"/>
              </a:defRPr>
            </a:lvl8pPr>
            <a:lvl9pPr marL="3886200" indent="-228600" eaLnBrk="0" fontAlgn="base" hangingPunct="0">
              <a:spcBef>
                <a:spcPct val="0"/>
              </a:spcBef>
              <a:spcAft>
                <a:spcPct val="0"/>
              </a:spcAft>
              <a:defRPr sz="2800">
                <a:solidFill>
                  <a:schemeClr val="tx1"/>
                </a:solidFill>
                <a:latin typeface="Times New Roman" pitchFamily="18" charset="0"/>
              </a:defRPr>
            </a:lvl9pPr>
          </a:lstStyle>
          <a:p>
            <a:pPr eaLnBrk="1" hangingPunct="1">
              <a:spcBef>
                <a:spcPct val="20000"/>
              </a:spcBef>
              <a:buFont typeface="Arial" pitchFamily="34" charset="0"/>
              <a:buChar char="•"/>
            </a:pPr>
            <a:r>
              <a:rPr lang="en-US" sz="3200" b="1">
                <a:ea typeface="Tahoma" pitchFamily="34" charset="0"/>
                <a:cs typeface="Times New Roman" pitchFamily="18" charset="0"/>
              </a:rPr>
              <a:t>Manufacturing </a:t>
            </a:r>
          </a:p>
          <a:p>
            <a:pPr eaLnBrk="1" hangingPunct="1">
              <a:spcBef>
                <a:spcPct val="20000"/>
              </a:spcBef>
              <a:buFont typeface="Arial" pitchFamily="34" charset="0"/>
              <a:buChar char="•"/>
            </a:pPr>
            <a:r>
              <a:rPr lang="en-US" sz="3200" b="1">
                <a:ea typeface="Tahoma" pitchFamily="34" charset="0"/>
                <a:cs typeface="Times New Roman" pitchFamily="18" charset="0"/>
              </a:rPr>
              <a:t>Merchandizing</a:t>
            </a:r>
          </a:p>
          <a:p>
            <a:pPr eaLnBrk="1" hangingPunct="1">
              <a:spcBef>
                <a:spcPct val="20000"/>
              </a:spcBef>
              <a:buFont typeface="Arial" pitchFamily="34" charset="0"/>
              <a:buChar char="•"/>
            </a:pPr>
            <a:r>
              <a:rPr lang="en-US" sz="3200" b="1">
                <a:ea typeface="Tahoma" pitchFamily="34" charset="0"/>
                <a:cs typeface="Times New Roman" pitchFamily="18" charset="0"/>
              </a:rPr>
              <a:t>Services business.</a:t>
            </a:r>
          </a:p>
        </p:txBody>
      </p:sp>
    </p:spTree>
    <p:extLst>
      <p:ext uri="{BB962C8B-B14F-4D97-AF65-F5344CB8AC3E}">
        <p14:creationId xmlns:p14="http://schemas.microsoft.com/office/powerpoint/2010/main" xmlns="" val="2897887979"/>
      </p:ext>
    </p:extLst>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890" name="Group 3"/>
          <p:cNvGrpSpPr>
            <a:grpSpLocks/>
          </p:cNvGrpSpPr>
          <p:nvPr/>
        </p:nvGrpSpPr>
        <p:grpSpPr bwMode="auto">
          <a:xfrm>
            <a:off x="914400" y="2532063"/>
            <a:ext cx="7239000" cy="3411537"/>
            <a:chOff x="576" y="1488"/>
            <a:chExt cx="4560" cy="2149"/>
          </a:xfrm>
        </p:grpSpPr>
        <p:sp>
          <p:nvSpPr>
            <p:cNvPr id="157700" name="Rectangle 4"/>
            <p:cNvSpPr>
              <a:spLocks noChangeArrowheads="1"/>
            </p:cNvSpPr>
            <p:nvPr/>
          </p:nvSpPr>
          <p:spPr bwMode="auto">
            <a:xfrm>
              <a:off x="576" y="1488"/>
              <a:ext cx="4560" cy="336"/>
            </a:xfrm>
            <a:prstGeom prst="rect">
              <a:avLst/>
            </a:prstGeom>
            <a:solidFill>
              <a:schemeClr val="bg1"/>
            </a:solidFill>
            <a:ln>
              <a:headEnd/>
              <a:tailEnd/>
            </a:ln>
          </p:spPr>
          <p:style>
            <a:lnRef idx="2">
              <a:schemeClr val="dk1"/>
            </a:lnRef>
            <a:fillRef idx="1">
              <a:schemeClr val="lt1"/>
            </a:fillRef>
            <a:effectRef idx="0">
              <a:schemeClr val="dk1"/>
            </a:effectRef>
            <a:fontRef idx="minor">
              <a:schemeClr val="dk1"/>
            </a:fontRef>
          </p:style>
          <p:txBody>
            <a:bodyPr wrap="none" anchor="ctr"/>
            <a:lstStyle/>
            <a:p>
              <a:pPr>
                <a:defRPr/>
              </a:pPr>
              <a:r>
                <a:rPr lang="en-US" sz="2400" dirty="0">
                  <a:solidFill>
                    <a:schemeClr val="tx1"/>
                  </a:solidFill>
                  <a:effectLst>
                    <a:outerShdw blurRad="38100" dist="38100" dir="2700000" algn="tl">
                      <a:srgbClr val="FFFFFF"/>
                    </a:outerShdw>
                  </a:effectLst>
                  <a:latin typeface="Times New Roman" pitchFamily="18" charset="0"/>
                </a:rPr>
                <a:t>                                                       </a:t>
              </a:r>
              <a:r>
                <a:rPr lang="en-US" sz="2400" b="1" dirty="0">
                  <a:ln w="1905"/>
                  <a:solidFill>
                    <a:schemeClr val="tx1"/>
                  </a:solidFill>
                  <a:effectLst>
                    <a:innerShdw blurRad="69850" dist="43180" dir="5400000">
                      <a:srgbClr val="000000">
                        <a:alpha val="65000"/>
                      </a:srgbClr>
                    </a:innerShdw>
                  </a:effectLst>
                  <a:latin typeface="Times New Roman" pitchFamily="18" charset="0"/>
                </a:rPr>
                <a:t>Product</a:t>
              </a:r>
              <a:endParaRPr lang="en-US" sz="2400" dirty="0">
                <a:solidFill>
                  <a:schemeClr val="tx1"/>
                </a:solidFill>
                <a:effectLst>
                  <a:outerShdw blurRad="38100" dist="38100" dir="2700000" algn="tl">
                    <a:srgbClr val="000000"/>
                  </a:outerShdw>
                </a:effectLst>
                <a:latin typeface="Times New Roman" pitchFamily="18" charset="0"/>
              </a:endParaRPr>
            </a:p>
          </p:txBody>
        </p:sp>
        <p:sp>
          <p:nvSpPr>
            <p:cNvPr id="6151" name="Text Box 5"/>
            <p:cNvSpPr txBox="1">
              <a:spLocks noChangeArrowheads="1"/>
            </p:cNvSpPr>
            <p:nvPr/>
          </p:nvSpPr>
          <p:spPr bwMode="auto">
            <a:xfrm>
              <a:off x="576" y="1824"/>
              <a:ext cx="4560" cy="1813"/>
            </a:xfrm>
            <a:prstGeom prst="rect">
              <a:avLst/>
            </a:prstGeom>
            <a:ln>
              <a:headEnd/>
              <a:tailEnd/>
            </a:ln>
          </p:spPr>
          <p:style>
            <a:lnRef idx="2">
              <a:schemeClr val="dk1"/>
            </a:lnRef>
            <a:fillRef idx="1">
              <a:schemeClr val="lt1"/>
            </a:fillRef>
            <a:effectRef idx="0">
              <a:schemeClr val="dk1"/>
            </a:effectRef>
            <a:fontRef idx="minor">
              <a:schemeClr val="dk1"/>
            </a:fontRef>
          </p:style>
          <p:txBody>
            <a:bodyPr>
              <a:spAutoFit/>
            </a:bodyPr>
            <a:lstStyle>
              <a:lvl1pPr eaLnBrk="0" hangingPunct="0">
                <a:tabLst>
                  <a:tab pos="2971800" algn="l"/>
                </a:tabLst>
                <a:defRPr>
                  <a:solidFill>
                    <a:schemeClr val="tx1"/>
                  </a:solidFill>
                  <a:latin typeface="Arial" charset="0"/>
                </a:defRPr>
              </a:lvl1pPr>
              <a:lvl2pPr marL="742950" indent="-285750" eaLnBrk="0" hangingPunct="0">
                <a:tabLst>
                  <a:tab pos="2971800" algn="l"/>
                </a:tabLst>
                <a:defRPr>
                  <a:solidFill>
                    <a:schemeClr val="tx1"/>
                  </a:solidFill>
                  <a:latin typeface="Arial" charset="0"/>
                </a:defRPr>
              </a:lvl2pPr>
              <a:lvl3pPr marL="1143000" indent="-228600" eaLnBrk="0" hangingPunct="0">
                <a:tabLst>
                  <a:tab pos="2971800" algn="l"/>
                </a:tabLst>
                <a:defRPr>
                  <a:solidFill>
                    <a:schemeClr val="tx1"/>
                  </a:solidFill>
                  <a:latin typeface="Arial" charset="0"/>
                </a:defRPr>
              </a:lvl3pPr>
              <a:lvl4pPr marL="1600200" indent="-228600" eaLnBrk="0" hangingPunct="0">
                <a:tabLst>
                  <a:tab pos="2971800" algn="l"/>
                </a:tabLst>
                <a:defRPr>
                  <a:solidFill>
                    <a:schemeClr val="tx1"/>
                  </a:solidFill>
                  <a:latin typeface="Arial" charset="0"/>
                </a:defRPr>
              </a:lvl4pPr>
              <a:lvl5pPr marL="2057400" indent="-228600" eaLnBrk="0" hangingPunct="0">
                <a:tabLst>
                  <a:tab pos="2971800" algn="l"/>
                </a:tabLst>
                <a:defRPr>
                  <a:solidFill>
                    <a:schemeClr val="tx1"/>
                  </a:solidFill>
                  <a:latin typeface="Arial" charset="0"/>
                </a:defRPr>
              </a:lvl5pPr>
              <a:lvl6pPr marL="2514600" indent="-228600" eaLnBrk="0" fontAlgn="base" hangingPunct="0">
                <a:spcBef>
                  <a:spcPct val="0"/>
                </a:spcBef>
                <a:spcAft>
                  <a:spcPct val="0"/>
                </a:spcAft>
                <a:tabLst>
                  <a:tab pos="2971800" algn="l"/>
                </a:tabLst>
                <a:defRPr>
                  <a:solidFill>
                    <a:schemeClr val="tx1"/>
                  </a:solidFill>
                  <a:latin typeface="Arial" charset="0"/>
                </a:defRPr>
              </a:lvl6pPr>
              <a:lvl7pPr marL="2971800" indent="-228600" eaLnBrk="0" fontAlgn="base" hangingPunct="0">
                <a:spcBef>
                  <a:spcPct val="0"/>
                </a:spcBef>
                <a:spcAft>
                  <a:spcPct val="0"/>
                </a:spcAft>
                <a:tabLst>
                  <a:tab pos="2971800" algn="l"/>
                </a:tabLst>
                <a:defRPr>
                  <a:solidFill>
                    <a:schemeClr val="tx1"/>
                  </a:solidFill>
                  <a:latin typeface="Arial" charset="0"/>
                </a:defRPr>
              </a:lvl7pPr>
              <a:lvl8pPr marL="3429000" indent="-228600" eaLnBrk="0" fontAlgn="base" hangingPunct="0">
                <a:spcBef>
                  <a:spcPct val="0"/>
                </a:spcBef>
                <a:spcAft>
                  <a:spcPct val="0"/>
                </a:spcAft>
                <a:tabLst>
                  <a:tab pos="2971800" algn="l"/>
                </a:tabLst>
                <a:defRPr>
                  <a:solidFill>
                    <a:schemeClr val="tx1"/>
                  </a:solidFill>
                  <a:latin typeface="Arial" charset="0"/>
                </a:defRPr>
              </a:lvl8pPr>
              <a:lvl9pPr marL="3886200" indent="-228600" eaLnBrk="0" fontAlgn="base" hangingPunct="0">
                <a:spcBef>
                  <a:spcPct val="0"/>
                </a:spcBef>
                <a:spcAft>
                  <a:spcPct val="0"/>
                </a:spcAft>
                <a:tabLst>
                  <a:tab pos="2971800" algn="l"/>
                </a:tabLst>
                <a:defRPr>
                  <a:solidFill>
                    <a:schemeClr val="tx1"/>
                  </a:solidFill>
                  <a:latin typeface="Arial" charset="0"/>
                </a:defRPr>
              </a:lvl9pPr>
            </a:lstStyle>
            <a:p>
              <a:pPr>
                <a:spcBef>
                  <a:spcPct val="50000"/>
                </a:spcBef>
                <a:defRPr/>
              </a:pPr>
              <a:r>
                <a:rPr lang="en-US" dirty="0" smtClean="0">
                  <a:latin typeface="Times New Roman" pitchFamily="18" charset="0"/>
                </a:rPr>
                <a:t>Toyota Motors	Cars, vans</a:t>
              </a:r>
            </a:p>
            <a:p>
              <a:pPr>
                <a:spcBef>
                  <a:spcPct val="10000"/>
                </a:spcBef>
                <a:defRPr/>
              </a:pPr>
              <a:r>
                <a:rPr lang="en-US" dirty="0" smtClean="0">
                  <a:latin typeface="Times New Roman" pitchFamily="18" charset="0"/>
                </a:rPr>
                <a:t>Intel	Computer chips</a:t>
              </a:r>
            </a:p>
            <a:p>
              <a:pPr>
                <a:spcBef>
                  <a:spcPct val="10000"/>
                </a:spcBef>
                <a:defRPr/>
              </a:pPr>
              <a:r>
                <a:rPr lang="en-US" dirty="0" err="1" smtClean="0">
                  <a:latin typeface="Times New Roman" pitchFamily="18" charset="0"/>
                </a:rPr>
                <a:t>Nishat</a:t>
              </a:r>
              <a:r>
                <a:rPr lang="en-US" dirty="0" smtClean="0">
                  <a:latin typeface="Times New Roman" pitchFamily="18" charset="0"/>
                </a:rPr>
                <a:t>	Textile</a:t>
              </a:r>
            </a:p>
            <a:p>
              <a:pPr>
                <a:spcBef>
                  <a:spcPct val="10000"/>
                </a:spcBef>
                <a:defRPr/>
              </a:pPr>
              <a:r>
                <a:rPr lang="en-US" dirty="0" smtClean="0">
                  <a:latin typeface="Times New Roman" pitchFamily="18" charset="0"/>
                </a:rPr>
                <a:t>Nike	Athletic shoes</a:t>
              </a:r>
            </a:p>
            <a:p>
              <a:pPr>
                <a:spcBef>
                  <a:spcPct val="10000"/>
                </a:spcBef>
                <a:defRPr/>
              </a:pPr>
              <a:r>
                <a:rPr lang="en-US" dirty="0" smtClean="0">
                  <a:latin typeface="Times New Roman" pitchFamily="18" charset="0"/>
                </a:rPr>
                <a:t>Coca-Cola	Beverages</a:t>
              </a:r>
            </a:p>
            <a:p>
              <a:pPr>
                <a:spcBef>
                  <a:spcPct val="10000"/>
                </a:spcBef>
                <a:defRPr/>
              </a:pPr>
              <a:r>
                <a:rPr lang="en-US" dirty="0" smtClean="0">
                  <a:latin typeface="Times New Roman" pitchFamily="18" charset="0"/>
                </a:rPr>
                <a:t>Sony	Stereos and television</a:t>
              </a:r>
            </a:p>
          </p:txBody>
        </p:sp>
      </p:grpSp>
      <p:sp>
        <p:nvSpPr>
          <p:cNvPr id="37891" name="Text Box 83"/>
          <p:cNvSpPr txBox="1">
            <a:spLocks noChangeArrowheads="1"/>
          </p:cNvSpPr>
          <p:nvPr/>
        </p:nvSpPr>
        <p:spPr bwMode="auto">
          <a:xfrm>
            <a:off x="1714500" y="533400"/>
            <a:ext cx="5715000" cy="8239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defRPr sz="2800">
                <a:solidFill>
                  <a:schemeClr val="tx1"/>
                </a:solidFill>
                <a:latin typeface="Times New Roman" pitchFamily="18" charset="0"/>
              </a:defRPr>
            </a:lvl1pPr>
            <a:lvl2pPr marL="742950" indent="-285750">
              <a:defRPr sz="2800">
                <a:solidFill>
                  <a:schemeClr val="tx1"/>
                </a:solidFill>
                <a:latin typeface="Times New Roman" pitchFamily="18" charset="0"/>
              </a:defRPr>
            </a:lvl2pPr>
            <a:lvl3pPr marL="1143000" indent="-228600">
              <a:defRPr sz="2800">
                <a:solidFill>
                  <a:schemeClr val="tx1"/>
                </a:solidFill>
                <a:latin typeface="Times New Roman" pitchFamily="18" charset="0"/>
              </a:defRPr>
            </a:lvl3pPr>
            <a:lvl4pPr marL="1600200" indent="-228600">
              <a:defRPr sz="2800">
                <a:solidFill>
                  <a:schemeClr val="tx1"/>
                </a:solidFill>
                <a:latin typeface="Times New Roman" pitchFamily="18" charset="0"/>
              </a:defRPr>
            </a:lvl4pPr>
            <a:lvl5pPr marL="2057400" indent="-228600">
              <a:defRPr sz="2800">
                <a:solidFill>
                  <a:schemeClr val="tx1"/>
                </a:solidFill>
                <a:latin typeface="Times New Roman" pitchFamily="18" charset="0"/>
              </a:defRPr>
            </a:lvl5pPr>
            <a:lvl6pPr marL="2514600" indent="-228600" eaLnBrk="0" fontAlgn="base" hangingPunct="0">
              <a:spcBef>
                <a:spcPct val="0"/>
              </a:spcBef>
              <a:spcAft>
                <a:spcPct val="0"/>
              </a:spcAft>
              <a:defRPr sz="2800">
                <a:solidFill>
                  <a:schemeClr val="tx1"/>
                </a:solidFill>
                <a:latin typeface="Times New Roman" pitchFamily="18" charset="0"/>
              </a:defRPr>
            </a:lvl6pPr>
            <a:lvl7pPr marL="2971800" indent="-228600" eaLnBrk="0" fontAlgn="base" hangingPunct="0">
              <a:spcBef>
                <a:spcPct val="0"/>
              </a:spcBef>
              <a:spcAft>
                <a:spcPct val="0"/>
              </a:spcAft>
              <a:defRPr sz="2800">
                <a:solidFill>
                  <a:schemeClr val="tx1"/>
                </a:solidFill>
                <a:latin typeface="Times New Roman" pitchFamily="18" charset="0"/>
              </a:defRPr>
            </a:lvl7pPr>
            <a:lvl8pPr marL="3429000" indent="-228600" eaLnBrk="0" fontAlgn="base" hangingPunct="0">
              <a:spcBef>
                <a:spcPct val="0"/>
              </a:spcBef>
              <a:spcAft>
                <a:spcPct val="0"/>
              </a:spcAft>
              <a:defRPr sz="2800">
                <a:solidFill>
                  <a:schemeClr val="tx1"/>
                </a:solidFill>
                <a:latin typeface="Times New Roman" pitchFamily="18" charset="0"/>
              </a:defRPr>
            </a:lvl8pPr>
            <a:lvl9pPr marL="3886200" indent="-228600" eaLnBrk="0" fontAlgn="base" hangingPunct="0">
              <a:spcBef>
                <a:spcPct val="0"/>
              </a:spcBef>
              <a:spcAft>
                <a:spcPct val="0"/>
              </a:spcAft>
              <a:defRPr sz="2800">
                <a:solidFill>
                  <a:schemeClr val="tx1"/>
                </a:solidFill>
                <a:latin typeface="Times New Roman" pitchFamily="18" charset="0"/>
              </a:defRPr>
            </a:lvl9pPr>
          </a:lstStyle>
          <a:p>
            <a:pPr algn="ctr">
              <a:spcBef>
                <a:spcPct val="50000"/>
              </a:spcBef>
            </a:pPr>
            <a:r>
              <a:rPr lang="en-US" sz="4800" b="1"/>
              <a:t>Types of Businesses</a:t>
            </a:r>
          </a:p>
        </p:txBody>
      </p:sp>
      <p:sp>
        <p:nvSpPr>
          <p:cNvPr id="37892" name="Text Box 83"/>
          <p:cNvSpPr txBox="1">
            <a:spLocks noChangeArrowheads="1"/>
          </p:cNvSpPr>
          <p:nvPr/>
        </p:nvSpPr>
        <p:spPr bwMode="auto">
          <a:xfrm>
            <a:off x="1524000" y="1609725"/>
            <a:ext cx="5715000" cy="523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defRPr sz="2800">
                <a:solidFill>
                  <a:schemeClr val="tx1"/>
                </a:solidFill>
                <a:latin typeface="Times New Roman" pitchFamily="18" charset="0"/>
              </a:defRPr>
            </a:lvl1pPr>
            <a:lvl2pPr marL="742950" indent="-285750">
              <a:defRPr sz="2800">
                <a:solidFill>
                  <a:schemeClr val="tx1"/>
                </a:solidFill>
                <a:latin typeface="Times New Roman" pitchFamily="18" charset="0"/>
              </a:defRPr>
            </a:lvl2pPr>
            <a:lvl3pPr marL="1143000" indent="-228600">
              <a:defRPr sz="2800">
                <a:solidFill>
                  <a:schemeClr val="tx1"/>
                </a:solidFill>
                <a:latin typeface="Times New Roman" pitchFamily="18" charset="0"/>
              </a:defRPr>
            </a:lvl3pPr>
            <a:lvl4pPr marL="1600200" indent="-228600">
              <a:defRPr sz="2800">
                <a:solidFill>
                  <a:schemeClr val="tx1"/>
                </a:solidFill>
                <a:latin typeface="Times New Roman" pitchFamily="18" charset="0"/>
              </a:defRPr>
            </a:lvl4pPr>
            <a:lvl5pPr marL="2057400" indent="-228600">
              <a:defRPr sz="2800">
                <a:solidFill>
                  <a:schemeClr val="tx1"/>
                </a:solidFill>
                <a:latin typeface="Times New Roman" pitchFamily="18" charset="0"/>
              </a:defRPr>
            </a:lvl5pPr>
            <a:lvl6pPr marL="2514600" indent="-228600" eaLnBrk="0" fontAlgn="base" hangingPunct="0">
              <a:spcBef>
                <a:spcPct val="0"/>
              </a:spcBef>
              <a:spcAft>
                <a:spcPct val="0"/>
              </a:spcAft>
              <a:defRPr sz="2800">
                <a:solidFill>
                  <a:schemeClr val="tx1"/>
                </a:solidFill>
                <a:latin typeface="Times New Roman" pitchFamily="18" charset="0"/>
              </a:defRPr>
            </a:lvl6pPr>
            <a:lvl7pPr marL="2971800" indent="-228600" eaLnBrk="0" fontAlgn="base" hangingPunct="0">
              <a:spcBef>
                <a:spcPct val="0"/>
              </a:spcBef>
              <a:spcAft>
                <a:spcPct val="0"/>
              </a:spcAft>
              <a:defRPr sz="2800">
                <a:solidFill>
                  <a:schemeClr val="tx1"/>
                </a:solidFill>
                <a:latin typeface="Times New Roman" pitchFamily="18" charset="0"/>
              </a:defRPr>
            </a:lvl7pPr>
            <a:lvl8pPr marL="3429000" indent="-228600" eaLnBrk="0" fontAlgn="base" hangingPunct="0">
              <a:spcBef>
                <a:spcPct val="0"/>
              </a:spcBef>
              <a:spcAft>
                <a:spcPct val="0"/>
              </a:spcAft>
              <a:defRPr sz="2800">
                <a:solidFill>
                  <a:schemeClr val="tx1"/>
                </a:solidFill>
                <a:latin typeface="Times New Roman" pitchFamily="18" charset="0"/>
              </a:defRPr>
            </a:lvl8pPr>
            <a:lvl9pPr marL="3886200" indent="-228600" eaLnBrk="0" fontAlgn="base" hangingPunct="0">
              <a:spcBef>
                <a:spcPct val="0"/>
              </a:spcBef>
              <a:spcAft>
                <a:spcPct val="0"/>
              </a:spcAft>
              <a:defRPr sz="2800">
                <a:solidFill>
                  <a:schemeClr val="tx1"/>
                </a:solidFill>
                <a:latin typeface="Times New Roman" pitchFamily="18" charset="0"/>
              </a:defRPr>
            </a:lvl9pPr>
          </a:lstStyle>
          <a:p>
            <a:pPr algn="ctr">
              <a:spcBef>
                <a:spcPct val="50000"/>
              </a:spcBef>
            </a:pPr>
            <a:r>
              <a:rPr lang="en-US" b="1"/>
              <a:t>Manufacturing Business</a:t>
            </a:r>
          </a:p>
        </p:txBody>
      </p:sp>
    </p:spTree>
    <p:extLst>
      <p:ext uri="{BB962C8B-B14F-4D97-AF65-F5344CB8AC3E}">
        <p14:creationId xmlns:p14="http://schemas.microsoft.com/office/powerpoint/2010/main" xmlns="" val="3642348398"/>
      </p:ext>
    </p:extLst>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5" name="Text Box 5"/>
          <p:cNvSpPr txBox="1">
            <a:spLocks noChangeArrowheads="1"/>
          </p:cNvSpPr>
          <p:nvPr/>
        </p:nvSpPr>
        <p:spPr bwMode="auto">
          <a:xfrm>
            <a:off x="914400" y="3048000"/>
            <a:ext cx="7239000" cy="1944688"/>
          </a:xfrm>
          <a:prstGeom prst="rect">
            <a:avLst/>
          </a:prstGeom>
          <a:ln>
            <a:headEnd/>
            <a:tailEnd/>
          </a:ln>
        </p:spPr>
        <p:style>
          <a:lnRef idx="2">
            <a:schemeClr val="dk1"/>
          </a:lnRef>
          <a:fillRef idx="1">
            <a:schemeClr val="lt1"/>
          </a:fillRef>
          <a:effectRef idx="0">
            <a:schemeClr val="dk1"/>
          </a:effectRef>
          <a:fontRef idx="minor">
            <a:schemeClr val="dk1"/>
          </a:fontRef>
        </p:style>
        <p:txBody>
          <a:bodyPr>
            <a:spAutoFit/>
          </a:bodyPr>
          <a:lstStyle>
            <a:lvl1pPr eaLnBrk="0" hangingPunct="0">
              <a:tabLst>
                <a:tab pos="2971800" algn="l"/>
              </a:tabLst>
              <a:defRPr>
                <a:solidFill>
                  <a:schemeClr val="tx1"/>
                </a:solidFill>
                <a:latin typeface="Arial" charset="0"/>
              </a:defRPr>
            </a:lvl1pPr>
            <a:lvl2pPr marL="742950" indent="-285750" eaLnBrk="0" hangingPunct="0">
              <a:tabLst>
                <a:tab pos="2971800" algn="l"/>
              </a:tabLst>
              <a:defRPr>
                <a:solidFill>
                  <a:schemeClr val="tx1"/>
                </a:solidFill>
                <a:latin typeface="Arial" charset="0"/>
              </a:defRPr>
            </a:lvl2pPr>
            <a:lvl3pPr marL="1143000" indent="-228600" eaLnBrk="0" hangingPunct="0">
              <a:tabLst>
                <a:tab pos="2971800" algn="l"/>
              </a:tabLst>
              <a:defRPr>
                <a:solidFill>
                  <a:schemeClr val="tx1"/>
                </a:solidFill>
                <a:latin typeface="Arial" charset="0"/>
              </a:defRPr>
            </a:lvl3pPr>
            <a:lvl4pPr marL="1600200" indent="-228600" eaLnBrk="0" hangingPunct="0">
              <a:tabLst>
                <a:tab pos="2971800" algn="l"/>
              </a:tabLst>
              <a:defRPr>
                <a:solidFill>
                  <a:schemeClr val="tx1"/>
                </a:solidFill>
                <a:latin typeface="Arial" charset="0"/>
              </a:defRPr>
            </a:lvl4pPr>
            <a:lvl5pPr marL="2057400" indent="-228600" eaLnBrk="0" hangingPunct="0">
              <a:tabLst>
                <a:tab pos="2971800" algn="l"/>
              </a:tabLst>
              <a:defRPr>
                <a:solidFill>
                  <a:schemeClr val="tx1"/>
                </a:solidFill>
                <a:latin typeface="Arial" charset="0"/>
              </a:defRPr>
            </a:lvl5pPr>
            <a:lvl6pPr marL="2514600" indent="-228600" eaLnBrk="0" fontAlgn="base" hangingPunct="0">
              <a:spcBef>
                <a:spcPct val="0"/>
              </a:spcBef>
              <a:spcAft>
                <a:spcPct val="0"/>
              </a:spcAft>
              <a:tabLst>
                <a:tab pos="2971800" algn="l"/>
              </a:tabLst>
              <a:defRPr>
                <a:solidFill>
                  <a:schemeClr val="tx1"/>
                </a:solidFill>
                <a:latin typeface="Arial" charset="0"/>
              </a:defRPr>
            </a:lvl6pPr>
            <a:lvl7pPr marL="2971800" indent="-228600" eaLnBrk="0" fontAlgn="base" hangingPunct="0">
              <a:spcBef>
                <a:spcPct val="0"/>
              </a:spcBef>
              <a:spcAft>
                <a:spcPct val="0"/>
              </a:spcAft>
              <a:tabLst>
                <a:tab pos="2971800" algn="l"/>
              </a:tabLst>
              <a:defRPr>
                <a:solidFill>
                  <a:schemeClr val="tx1"/>
                </a:solidFill>
                <a:latin typeface="Arial" charset="0"/>
              </a:defRPr>
            </a:lvl7pPr>
            <a:lvl8pPr marL="3429000" indent="-228600" eaLnBrk="0" fontAlgn="base" hangingPunct="0">
              <a:spcBef>
                <a:spcPct val="0"/>
              </a:spcBef>
              <a:spcAft>
                <a:spcPct val="0"/>
              </a:spcAft>
              <a:tabLst>
                <a:tab pos="2971800" algn="l"/>
              </a:tabLst>
              <a:defRPr>
                <a:solidFill>
                  <a:schemeClr val="tx1"/>
                </a:solidFill>
                <a:latin typeface="Arial" charset="0"/>
              </a:defRPr>
            </a:lvl8pPr>
            <a:lvl9pPr marL="3886200" indent="-228600" eaLnBrk="0" fontAlgn="base" hangingPunct="0">
              <a:spcBef>
                <a:spcPct val="0"/>
              </a:spcBef>
              <a:spcAft>
                <a:spcPct val="0"/>
              </a:spcAft>
              <a:tabLst>
                <a:tab pos="2971800" algn="l"/>
              </a:tabLst>
              <a:defRPr>
                <a:solidFill>
                  <a:schemeClr val="tx1"/>
                </a:solidFill>
                <a:latin typeface="Arial" charset="0"/>
              </a:defRPr>
            </a:lvl9pPr>
          </a:lstStyle>
          <a:p>
            <a:pPr>
              <a:spcBef>
                <a:spcPct val="50000"/>
              </a:spcBef>
              <a:defRPr/>
            </a:pPr>
            <a:r>
              <a:rPr lang="en-US" dirty="0" smtClean="0">
                <a:latin typeface="Times New Roman" pitchFamily="18" charset="0"/>
              </a:rPr>
              <a:t>Metro Cash &amp; Carry 	General merchandise</a:t>
            </a:r>
          </a:p>
          <a:p>
            <a:pPr>
              <a:spcBef>
                <a:spcPct val="10000"/>
              </a:spcBef>
              <a:defRPr/>
            </a:pPr>
            <a:r>
              <a:rPr lang="en-US" dirty="0" err="1" smtClean="0">
                <a:latin typeface="Times New Roman" pitchFamily="18" charset="0"/>
              </a:rPr>
              <a:t>D.Watson</a:t>
            </a:r>
            <a:r>
              <a:rPr lang="en-US" dirty="0" smtClean="0">
                <a:latin typeface="Times New Roman" pitchFamily="18" charset="0"/>
              </a:rPr>
              <a:t>		Medicine</a:t>
            </a:r>
          </a:p>
          <a:p>
            <a:pPr>
              <a:spcBef>
                <a:spcPct val="10000"/>
              </a:spcBef>
              <a:defRPr/>
            </a:pPr>
            <a:r>
              <a:rPr lang="en-US" dirty="0" smtClean="0">
                <a:latin typeface="Times New Roman" pitchFamily="18" charset="0"/>
              </a:rPr>
              <a:t>United Mobiles		Mobile Phones</a:t>
            </a:r>
          </a:p>
          <a:p>
            <a:pPr>
              <a:spcBef>
                <a:spcPct val="10000"/>
              </a:spcBef>
              <a:defRPr/>
            </a:pPr>
            <a:r>
              <a:rPr lang="en-US" dirty="0" smtClean="0">
                <a:latin typeface="Times New Roman" pitchFamily="18" charset="0"/>
              </a:rPr>
              <a:t>Amazon.com 		Internet books, music,    </a:t>
            </a:r>
          </a:p>
        </p:txBody>
      </p:sp>
      <p:sp>
        <p:nvSpPr>
          <p:cNvPr id="38915" name="Text Box 46"/>
          <p:cNvSpPr txBox="1">
            <a:spLocks noChangeArrowheads="1"/>
          </p:cNvSpPr>
          <p:nvPr/>
        </p:nvSpPr>
        <p:spPr bwMode="auto">
          <a:xfrm>
            <a:off x="1714500" y="533400"/>
            <a:ext cx="5715000" cy="8239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defRPr sz="2800">
                <a:solidFill>
                  <a:schemeClr val="tx1"/>
                </a:solidFill>
                <a:latin typeface="Times New Roman" pitchFamily="18" charset="0"/>
              </a:defRPr>
            </a:lvl1pPr>
            <a:lvl2pPr marL="742950" indent="-285750">
              <a:defRPr sz="2800">
                <a:solidFill>
                  <a:schemeClr val="tx1"/>
                </a:solidFill>
                <a:latin typeface="Times New Roman" pitchFamily="18" charset="0"/>
              </a:defRPr>
            </a:lvl2pPr>
            <a:lvl3pPr marL="1143000" indent="-228600">
              <a:defRPr sz="2800">
                <a:solidFill>
                  <a:schemeClr val="tx1"/>
                </a:solidFill>
                <a:latin typeface="Times New Roman" pitchFamily="18" charset="0"/>
              </a:defRPr>
            </a:lvl3pPr>
            <a:lvl4pPr marL="1600200" indent="-228600">
              <a:defRPr sz="2800">
                <a:solidFill>
                  <a:schemeClr val="tx1"/>
                </a:solidFill>
                <a:latin typeface="Times New Roman" pitchFamily="18" charset="0"/>
              </a:defRPr>
            </a:lvl4pPr>
            <a:lvl5pPr marL="2057400" indent="-228600">
              <a:defRPr sz="2800">
                <a:solidFill>
                  <a:schemeClr val="tx1"/>
                </a:solidFill>
                <a:latin typeface="Times New Roman" pitchFamily="18" charset="0"/>
              </a:defRPr>
            </a:lvl5pPr>
            <a:lvl6pPr marL="2514600" indent="-228600" eaLnBrk="0" fontAlgn="base" hangingPunct="0">
              <a:spcBef>
                <a:spcPct val="0"/>
              </a:spcBef>
              <a:spcAft>
                <a:spcPct val="0"/>
              </a:spcAft>
              <a:defRPr sz="2800">
                <a:solidFill>
                  <a:schemeClr val="tx1"/>
                </a:solidFill>
                <a:latin typeface="Times New Roman" pitchFamily="18" charset="0"/>
              </a:defRPr>
            </a:lvl6pPr>
            <a:lvl7pPr marL="2971800" indent="-228600" eaLnBrk="0" fontAlgn="base" hangingPunct="0">
              <a:spcBef>
                <a:spcPct val="0"/>
              </a:spcBef>
              <a:spcAft>
                <a:spcPct val="0"/>
              </a:spcAft>
              <a:defRPr sz="2800">
                <a:solidFill>
                  <a:schemeClr val="tx1"/>
                </a:solidFill>
                <a:latin typeface="Times New Roman" pitchFamily="18" charset="0"/>
              </a:defRPr>
            </a:lvl7pPr>
            <a:lvl8pPr marL="3429000" indent="-228600" eaLnBrk="0" fontAlgn="base" hangingPunct="0">
              <a:spcBef>
                <a:spcPct val="0"/>
              </a:spcBef>
              <a:spcAft>
                <a:spcPct val="0"/>
              </a:spcAft>
              <a:defRPr sz="2800">
                <a:solidFill>
                  <a:schemeClr val="tx1"/>
                </a:solidFill>
                <a:latin typeface="Times New Roman" pitchFamily="18" charset="0"/>
              </a:defRPr>
            </a:lvl8pPr>
            <a:lvl9pPr marL="3886200" indent="-228600" eaLnBrk="0" fontAlgn="base" hangingPunct="0">
              <a:spcBef>
                <a:spcPct val="0"/>
              </a:spcBef>
              <a:spcAft>
                <a:spcPct val="0"/>
              </a:spcAft>
              <a:defRPr sz="2800">
                <a:solidFill>
                  <a:schemeClr val="tx1"/>
                </a:solidFill>
                <a:latin typeface="Times New Roman" pitchFamily="18" charset="0"/>
              </a:defRPr>
            </a:lvl9pPr>
          </a:lstStyle>
          <a:p>
            <a:pPr algn="ctr">
              <a:spcBef>
                <a:spcPct val="50000"/>
              </a:spcBef>
            </a:pPr>
            <a:r>
              <a:rPr lang="en-US" sz="4800" b="1"/>
              <a:t>Types of Businesses</a:t>
            </a:r>
          </a:p>
        </p:txBody>
      </p:sp>
      <p:sp>
        <p:nvSpPr>
          <p:cNvPr id="38916" name="Text Box 83"/>
          <p:cNvSpPr txBox="1">
            <a:spLocks noChangeArrowheads="1"/>
          </p:cNvSpPr>
          <p:nvPr/>
        </p:nvSpPr>
        <p:spPr bwMode="auto">
          <a:xfrm>
            <a:off x="1524000" y="1609725"/>
            <a:ext cx="5715000" cy="523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defRPr sz="2800">
                <a:solidFill>
                  <a:schemeClr val="tx1"/>
                </a:solidFill>
                <a:latin typeface="Times New Roman" pitchFamily="18" charset="0"/>
              </a:defRPr>
            </a:lvl1pPr>
            <a:lvl2pPr marL="742950" indent="-285750">
              <a:defRPr sz="2800">
                <a:solidFill>
                  <a:schemeClr val="tx1"/>
                </a:solidFill>
                <a:latin typeface="Times New Roman" pitchFamily="18" charset="0"/>
              </a:defRPr>
            </a:lvl2pPr>
            <a:lvl3pPr marL="1143000" indent="-228600">
              <a:defRPr sz="2800">
                <a:solidFill>
                  <a:schemeClr val="tx1"/>
                </a:solidFill>
                <a:latin typeface="Times New Roman" pitchFamily="18" charset="0"/>
              </a:defRPr>
            </a:lvl3pPr>
            <a:lvl4pPr marL="1600200" indent="-228600">
              <a:defRPr sz="2800">
                <a:solidFill>
                  <a:schemeClr val="tx1"/>
                </a:solidFill>
                <a:latin typeface="Times New Roman" pitchFamily="18" charset="0"/>
              </a:defRPr>
            </a:lvl4pPr>
            <a:lvl5pPr marL="2057400" indent="-228600">
              <a:defRPr sz="2800">
                <a:solidFill>
                  <a:schemeClr val="tx1"/>
                </a:solidFill>
                <a:latin typeface="Times New Roman" pitchFamily="18" charset="0"/>
              </a:defRPr>
            </a:lvl5pPr>
            <a:lvl6pPr marL="2514600" indent="-228600" eaLnBrk="0" fontAlgn="base" hangingPunct="0">
              <a:spcBef>
                <a:spcPct val="0"/>
              </a:spcBef>
              <a:spcAft>
                <a:spcPct val="0"/>
              </a:spcAft>
              <a:defRPr sz="2800">
                <a:solidFill>
                  <a:schemeClr val="tx1"/>
                </a:solidFill>
                <a:latin typeface="Times New Roman" pitchFamily="18" charset="0"/>
              </a:defRPr>
            </a:lvl6pPr>
            <a:lvl7pPr marL="2971800" indent="-228600" eaLnBrk="0" fontAlgn="base" hangingPunct="0">
              <a:spcBef>
                <a:spcPct val="0"/>
              </a:spcBef>
              <a:spcAft>
                <a:spcPct val="0"/>
              </a:spcAft>
              <a:defRPr sz="2800">
                <a:solidFill>
                  <a:schemeClr val="tx1"/>
                </a:solidFill>
                <a:latin typeface="Times New Roman" pitchFamily="18" charset="0"/>
              </a:defRPr>
            </a:lvl7pPr>
            <a:lvl8pPr marL="3429000" indent="-228600" eaLnBrk="0" fontAlgn="base" hangingPunct="0">
              <a:spcBef>
                <a:spcPct val="0"/>
              </a:spcBef>
              <a:spcAft>
                <a:spcPct val="0"/>
              </a:spcAft>
              <a:defRPr sz="2800">
                <a:solidFill>
                  <a:schemeClr val="tx1"/>
                </a:solidFill>
                <a:latin typeface="Times New Roman" pitchFamily="18" charset="0"/>
              </a:defRPr>
            </a:lvl8pPr>
            <a:lvl9pPr marL="3886200" indent="-228600" eaLnBrk="0" fontAlgn="base" hangingPunct="0">
              <a:spcBef>
                <a:spcPct val="0"/>
              </a:spcBef>
              <a:spcAft>
                <a:spcPct val="0"/>
              </a:spcAft>
              <a:defRPr sz="2800">
                <a:solidFill>
                  <a:schemeClr val="tx1"/>
                </a:solidFill>
                <a:latin typeface="Times New Roman" pitchFamily="18" charset="0"/>
              </a:defRPr>
            </a:lvl9pPr>
          </a:lstStyle>
          <a:p>
            <a:pPr algn="ctr">
              <a:spcBef>
                <a:spcPct val="50000"/>
              </a:spcBef>
            </a:pPr>
            <a:r>
              <a:rPr lang="en-US" b="1"/>
              <a:t>Merchandizing Business</a:t>
            </a:r>
          </a:p>
        </p:txBody>
      </p:sp>
      <p:sp>
        <p:nvSpPr>
          <p:cNvPr id="9" name="Rectangle 4"/>
          <p:cNvSpPr>
            <a:spLocks noChangeArrowheads="1"/>
          </p:cNvSpPr>
          <p:nvPr/>
        </p:nvSpPr>
        <p:spPr bwMode="auto">
          <a:xfrm>
            <a:off x="914400" y="2532063"/>
            <a:ext cx="7239000" cy="533400"/>
          </a:xfrm>
          <a:prstGeom prst="rect">
            <a:avLst/>
          </a:prstGeom>
          <a:ln>
            <a:headEnd/>
            <a:tailEnd/>
          </a:ln>
        </p:spPr>
        <p:style>
          <a:lnRef idx="2">
            <a:schemeClr val="dk1"/>
          </a:lnRef>
          <a:fillRef idx="1">
            <a:schemeClr val="lt1"/>
          </a:fillRef>
          <a:effectRef idx="0">
            <a:schemeClr val="dk1"/>
          </a:effectRef>
          <a:fontRef idx="minor">
            <a:schemeClr val="dk1"/>
          </a:fontRef>
        </p:style>
        <p:txBody>
          <a:bodyPr wrap="none" anchor="ctr"/>
          <a:lstStyle/>
          <a:p>
            <a:pPr>
              <a:defRPr/>
            </a:pPr>
            <a:r>
              <a:rPr lang="en-US" sz="2400" dirty="0">
                <a:solidFill>
                  <a:schemeClr val="tx1"/>
                </a:solidFill>
                <a:effectLst>
                  <a:outerShdw blurRad="38100" dist="38100" dir="2700000" algn="tl">
                    <a:srgbClr val="FFFFFF"/>
                  </a:outerShdw>
                </a:effectLst>
                <a:latin typeface="Times New Roman" pitchFamily="18" charset="0"/>
              </a:rPr>
              <a:t>                                                       </a:t>
            </a:r>
            <a:r>
              <a:rPr lang="en-US" sz="2400" b="1" dirty="0">
                <a:ln w="1905"/>
                <a:solidFill>
                  <a:schemeClr val="tx1"/>
                </a:solidFill>
                <a:effectLst>
                  <a:innerShdw blurRad="69850" dist="43180" dir="5400000">
                    <a:srgbClr val="000000">
                      <a:alpha val="65000"/>
                    </a:srgbClr>
                  </a:innerShdw>
                </a:effectLst>
                <a:latin typeface="Times New Roman" pitchFamily="18" charset="0"/>
              </a:rPr>
              <a:t>Product</a:t>
            </a:r>
            <a:endParaRPr lang="en-US" sz="2400" dirty="0">
              <a:solidFill>
                <a:schemeClr val="tx1"/>
              </a:solidFill>
              <a:effectLst>
                <a:outerShdw blurRad="38100" dist="38100" dir="2700000" algn="tl">
                  <a:srgbClr val="000000"/>
                </a:outerShdw>
              </a:effectLst>
              <a:latin typeface="Times New Roman" pitchFamily="18" charset="0"/>
            </a:endParaRPr>
          </a:p>
        </p:txBody>
      </p:sp>
    </p:spTree>
    <p:extLst>
      <p:ext uri="{BB962C8B-B14F-4D97-AF65-F5344CB8AC3E}">
        <p14:creationId xmlns:p14="http://schemas.microsoft.com/office/powerpoint/2010/main" xmlns="" val="1497215435"/>
      </p:ext>
    </p:extLst>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ext Box 50"/>
          <p:cNvSpPr txBox="1">
            <a:spLocks noChangeArrowheads="1"/>
          </p:cNvSpPr>
          <p:nvPr/>
        </p:nvSpPr>
        <p:spPr bwMode="auto">
          <a:xfrm>
            <a:off x="762000" y="3048000"/>
            <a:ext cx="7620000" cy="1944688"/>
          </a:xfrm>
          <a:prstGeom prst="rect">
            <a:avLst/>
          </a:prstGeom>
          <a:solidFill>
            <a:schemeClr val="bg1"/>
          </a:solidFill>
          <a:ln w="9525">
            <a:solidFill>
              <a:schemeClr val="tx1"/>
            </a:solidFill>
            <a:miter lim="800000"/>
            <a:headEnd/>
            <a:tailEnd/>
          </a:ln>
          <a:effectLst>
            <a:outerShdw dist="107763" dir="2700000" algn="ctr" rotWithShape="0">
              <a:schemeClr val="tx2"/>
            </a:outerShdw>
          </a:effectLst>
        </p:spPr>
        <p:txBody>
          <a:bodyPr>
            <a:spAutoFit/>
          </a:bodyPr>
          <a:lstStyle>
            <a:lvl1pPr>
              <a:tabLst>
                <a:tab pos="3257550" algn="l"/>
              </a:tabLst>
              <a:defRPr sz="2800">
                <a:solidFill>
                  <a:schemeClr val="tx1"/>
                </a:solidFill>
                <a:latin typeface="Times New Roman" pitchFamily="18" charset="0"/>
              </a:defRPr>
            </a:lvl1pPr>
            <a:lvl2pPr marL="742950" indent="-285750">
              <a:tabLst>
                <a:tab pos="3257550" algn="l"/>
              </a:tabLst>
              <a:defRPr sz="2800">
                <a:solidFill>
                  <a:schemeClr val="tx1"/>
                </a:solidFill>
                <a:latin typeface="Times New Roman" pitchFamily="18" charset="0"/>
              </a:defRPr>
            </a:lvl2pPr>
            <a:lvl3pPr marL="1143000" indent="-228600">
              <a:tabLst>
                <a:tab pos="3257550" algn="l"/>
              </a:tabLst>
              <a:defRPr sz="2800">
                <a:solidFill>
                  <a:schemeClr val="tx1"/>
                </a:solidFill>
                <a:latin typeface="Times New Roman" pitchFamily="18" charset="0"/>
              </a:defRPr>
            </a:lvl3pPr>
            <a:lvl4pPr marL="1600200" indent="-228600">
              <a:tabLst>
                <a:tab pos="3257550" algn="l"/>
              </a:tabLst>
              <a:defRPr sz="2800">
                <a:solidFill>
                  <a:schemeClr val="tx1"/>
                </a:solidFill>
                <a:latin typeface="Times New Roman" pitchFamily="18" charset="0"/>
              </a:defRPr>
            </a:lvl4pPr>
            <a:lvl5pPr marL="2057400" indent="-228600">
              <a:tabLst>
                <a:tab pos="3257550" algn="l"/>
              </a:tabLst>
              <a:defRPr sz="2800">
                <a:solidFill>
                  <a:schemeClr val="tx1"/>
                </a:solidFill>
                <a:latin typeface="Times New Roman" pitchFamily="18" charset="0"/>
              </a:defRPr>
            </a:lvl5pPr>
            <a:lvl6pPr marL="2514600" indent="-228600" eaLnBrk="0" fontAlgn="base" hangingPunct="0">
              <a:spcBef>
                <a:spcPct val="0"/>
              </a:spcBef>
              <a:spcAft>
                <a:spcPct val="0"/>
              </a:spcAft>
              <a:tabLst>
                <a:tab pos="3257550" algn="l"/>
              </a:tabLst>
              <a:defRPr sz="2800">
                <a:solidFill>
                  <a:schemeClr val="tx1"/>
                </a:solidFill>
                <a:latin typeface="Times New Roman" pitchFamily="18" charset="0"/>
              </a:defRPr>
            </a:lvl6pPr>
            <a:lvl7pPr marL="2971800" indent="-228600" eaLnBrk="0" fontAlgn="base" hangingPunct="0">
              <a:spcBef>
                <a:spcPct val="0"/>
              </a:spcBef>
              <a:spcAft>
                <a:spcPct val="0"/>
              </a:spcAft>
              <a:tabLst>
                <a:tab pos="3257550" algn="l"/>
              </a:tabLst>
              <a:defRPr sz="2800">
                <a:solidFill>
                  <a:schemeClr val="tx1"/>
                </a:solidFill>
                <a:latin typeface="Times New Roman" pitchFamily="18" charset="0"/>
              </a:defRPr>
            </a:lvl7pPr>
            <a:lvl8pPr marL="3429000" indent="-228600" eaLnBrk="0" fontAlgn="base" hangingPunct="0">
              <a:spcBef>
                <a:spcPct val="0"/>
              </a:spcBef>
              <a:spcAft>
                <a:spcPct val="0"/>
              </a:spcAft>
              <a:tabLst>
                <a:tab pos="3257550" algn="l"/>
              </a:tabLst>
              <a:defRPr sz="2800">
                <a:solidFill>
                  <a:schemeClr val="tx1"/>
                </a:solidFill>
                <a:latin typeface="Times New Roman" pitchFamily="18" charset="0"/>
              </a:defRPr>
            </a:lvl8pPr>
            <a:lvl9pPr marL="3886200" indent="-228600" eaLnBrk="0" fontAlgn="base" hangingPunct="0">
              <a:spcBef>
                <a:spcPct val="0"/>
              </a:spcBef>
              <a:spcAft>
                <a:spcPct val="0"/>
              </a:spcAft>
              <a:tabLst>
                <a:tab pos="3257550" algn="l"/>
              </a:tabLst>
              <a:defRPr sz="2800">
                <a:solidFill>
                  <a:schemeClr val="tx1"/>
                </a:solidFill>
                <a:latin typeface="Times New Roman" pitchFamily="18" charset="0"/>
              </a:defRPr>
            </a:lvl9pPr>
          </a:lstStyle>
          <a:p>
            <a:pPr>
              <a:spcBef>
                <a:spcPct val="10000"/>
              </a:spcBef>
            </a:pPr>
            <a:r>
              <a:rPr lang="en-US"/>
              <a:t>PIA	Transportation</a:t>
            </a:r>
          </a:p>
          <a:p>
            <a:pPr>
              <a:spcBef>
                <a:spcPct val="10000"/>
              </a:spcBef>
            </a:pPr>
            <a:r>
              <a:rPr lang="en-US"/>
              <a:t>Marriott Hotels	Hospitality and lodging</a:t>
            </a:r>
          </a:p>
          <a:p>
            <a:pPr>
              <a:spcBef>
                <a:spcPct val="10000"/>
              </a:spcBef>
            </a:pPr>
            <a:r>
              <a:rPr lang="en-US"/>
              <a:t>HBL	Financial Services</a:t>
            </a:r>
          </a:p>
          <a:p>
            <a:pPr>
              <a:spcBef>
                <a:spcPct val="10000"/>
              </a:spcBef>
            </a:pPr>
            <a:r>
              <a:rPr lang="en-US"/>
              <a:t>PTCL	Telecommunication</a:t>
            </a:r>
          </a:p>
        </p:txBody>
      </p:sp>
      <p:sp>
        <p:nvSpPr>
          <p:cNvPr id="39939" name="Text Box 51"/>
          <p:cNvSpPr txBox="1">
            <a:spLocks noChangeArrowheads="1"/>
          </p:cNvSpPr>
          <p:nvPr/>
        </p:nvSpPr>
        <p:spPr bwMode="auto">
          <a:xfrm>
            <a:off x="1714500" y="533400"/>
            <a:ext cx="5715000" cy="8239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defRPr sz="2800">
                <a:solidFill>
                  <a:schemeClr val="tx1"/>
                </a:solidFill>
                <a:latin typeface="Times New Roman" pitchFamily="18" charset="0"/>
              </a:defRPr>
            </a:lvl1pPr>
            <a:lvl2pPr marL="742950" indent="-285750">
              <a:defRPr sz="2800">
                <a:solidFill>
                  <a:schemeClr val="tx1"/>
                </a:solidFill>
                <a:latin typeface="Times New Roman" pitchFamily="18" charset="0"/>
              </a:defRPr>
            </a:lvl2pPr>
            <a:lvl3pPr marL="1143000" indent="-228600">
              <a:defRPr sz="2800">
                <a:solidFill>
                  <a:schemeClr val="tx1"/>
                </a:solidFill>
                <a:latin typeface="Times New Roman" pitchFamily="18" charset="0"/>
              </a:defRPr>
            </a:lvl3pPr>
            <a:lvl4pPr marL="1600200" indent="-228600">
              <a:defRPr sz="2800">
                <a:solidFill>
                  <a:schemeClr val="tx1"/>
                </a:solidFill>
                <a:latin typeface="Times New Roman" pitchFamily="18" charset="0"/>
              </a:defRPr>
            </a:lvl4pPr>
            <a:lvl5pPr marL="2057400" indent="-228600">
              <a:defRPr sz="2800">
                <a:solidFill>
                  <a:schemeClr val="tx1"/>
                </a:solidFill>
                <a:latin typeface="Times New Roman" pitchFamily="18" charset="0"/>
              </a:defRPr>
            </a:lvl5pPr>
            <a:lvl6pPr marL="2514600" indent="-228600" eaLnBrk="0" fontAlgn="base" hangingPunct="0">
              <a:spcBef>
                <a:spcPct val="0"/>
              </a:spcBef>
              <a:spcAft>
                <a:spcPct val="0"/>
              </a:spcAft>
              <a:defRPr sz="2800">
                <a:solidFill>
                  <a:schemeClr val="tx1"/>
                </a:solidFill>
                <a:latin typeface="Times New Roman" pitchFamily="18" charset="0"/>
              </a:defRPr>
            </a:lvl6pPr>
            <a:lvl7pPr marL="2971800" indent="-228600" eaLnBrk="0" fontAlgn="base" hangingPunct="0">
              <a:spcBef>
                <a:spcPct val="0"/>
              </a:spcBef>
              <a:spcAft>
                <a:spcPct val="0"/>
              </a:spcAft>
              <a:defRPr sz="2800">
                <a:solidFill>
                  <a:schemeClr val="tx1"/>
                </a:solidFill>
                <a:latin typeface="Times New Roman" pitchFamily="18" charset="0"/>
              </a:defRPr>
            </a:lvl7pPr>
            <a:lvl8pPr marL="3429000" indent="-228600" eaLnBrk="0" fontAlgn="base" hangingPunct="0">
              <a:spcBef>
                <a:spcPct val="0"/>
              </a:spcBef>
              <a:spcAft>
                <a:spcPct val="0"/>
              </a:spcAft>
              <a:defRPr sz="2800">
                <a:solidFill>
                  <a:schemeClr val="tx1"/>
                </a:solidFill>
                <a:latin typeface="Times New Roman" pitchFamily="18" charset="0"/>
              </a:defRPr>
            </a:lvl8pPr>
            <a:lvl9pPr marL="3886200" indent="-228600" eaLnBrk="0" fontAlgn="base" hangingPunct="0">
              <a:spcBef>
                <a:spcPct val="0"/>
              </a:spcBef>
              <a:spcAft>
                <a:spcPct val="0"/>
              </a:spcAft>
              <a:defRPr sz="2800">
                <a:solidFill>
                  <a:schemeClr val="tx1"/>
                </a:solidFill>
                <a:latin typeface="Times New Roman" pitchFamily="18" charset="0"/>
              </a:defRPr>
            </a:lvl9pPr>
          </a:lstStyle>
          <a:p>
            <a:pPr algn="ctr">
              <a:spcBef>
                <a:spcPct val="50000"/>
              </a:spcBef>
            </a:pPr>
            <a:r>
              <a:rPr lang="en-US" sz="4800" b="1"/>
              <a:t>Types of Businesses</a:t>
            </a:r>
          </a:p>
        </p:txBody>
      </p:sp>
      <p:sp>
        <p:nvSpPr>
          <p:cNvPr id="8" name="Rectangle 4"/>
          <p:cNvSpPr>
            <a:spLocks noChangeArrowheads="1"/>
          </p:cNvSpPr>
          <p:nvPr/>
        </p:nvSpPr>
        <p:spPr bwMode="auto">
          <a:xfrm>
            <a:off x="762000" y="2532063"/>
            <a:ext cx="7620000" cy="533400"/>
          </a:xfrm>
          <a:prstGeom prst="rect">
            <a:avLst/>
          </a:prstGeom>
          <a:ln>
            <a:headEnd/>
            <a:tailEnd/>
          </a:ln>
        </p:spPr>
        <p:style>
          <a:lnRef idx="2">
            <a:schemeClr val="dk1"/>
          </a:lnRef>
          <a:fillRef idx="1">
            <a:schemeClr val="lt1"/>
          </a:fillRef>
          <a:effectRef idx="0">
            <a:schemeClr val="dk1"/>
          </a:effectRef>
          <a:fontRef idx="minor">
            <a:schemeClr val="dk1"/>
          </a:fontRef>
        </p:style>
        <p:txBody>
          <a:bodyPr wrap="none" anchor="ctr"/>
          <a:lstStyle/>
          <a:p>
            <a:pPr>
              <a:defRPr/>
            </a:pPr>
            <a:r>
              <a:rPr lang="en-US" sz="2400" dirty="0">
                <a:solidFill>
                  <a:schemeClr val="tx1"/>
                </a:solidFill>
                <a:effectLst>
                  <a:outerShdw blurRad="38100" dist="38100" dir="2700000" algn="tl">
                    <a:srgbClr val="FFFFFF"/>
                  </a:outerShdw>
                </a:effectLst>
                <a:latin typeface="Times New Roman" pitchFamily="18" charset="0"/>
              </a:rPr>
              <a:t>                                                       </a:t>
            </a:r>
            <a:r>
              <a:rPr lang="en-US" sz="2400" b="1" dirty="0">
                <a:ln w="1905"/>
                <a:solidFill>
                  <a:schemeClr val="tx1"/>
                </a:solidFill>
                <a:effectLst>
                  <a:innerShdw blurRad="69850" dist="43180" dir="5400000">
                    <a:srgbClr val="000000">
                      <a:alpha val="65000"/>
                    </a:srgbClr>
                  </a:innerShdw>
                </a:effectLst>
                <a:latin typeface="Times New Roman" pitchFamily="18" charset="0"/>
              </a:rPr>
              <a:t>Product</a:t>
            </a:r>
            <a:endParaRPr lang="en-US" sz="2400" dirty="0">
              <a:solidFill>
                <a:schemeClr val="tx1"/>
              </a:solidFill>
              <a:effectLst>
                <a:outerShdw blurRad="38100" dist="38100" dir="2700000" algn="tl">
                  <a:srgbClr val="000000"/>
                </a:outerShdw>
              </a:effectLst>
              <a:latin typeface="Times New Roman" pitchFamily="18" charset="0"/>
            </a:endParaRPr>
          </a:p>
        </p:txBody>
      </p:sp>
      <p:sp>
        <p:nvSpPr>
          <p:cNvPr id="39941" name="Text Box 83"/>
          <p:cNvSpPr txBox="1">
            <a:spLocks noChangeArrowheads="1"/>
          </p:cNvSpPr>
          <p:nvPr/>
        </p:nvSpPr>
        <p:spPr bwMode="auto">
          <a:xfrm>
            <a:off x="1524000" y="1609725"/>
            <a:ext cx="5715000" cy="523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defRPr sz="2800">
                <a:solidFill>
                  <a:schemeClr val="tx1"/>
                </a:solidFill>
                <a:latin typeface="Times New Roman" pitchFamily="18" charset="0"/>
              </a:defRPr>
            </a:lvl1pPr>
            <a:lvl2pPr marL="742950" indent="-285750">
              <a:defRPr sz="2800">
                <a:solidFill>
                  <a:schemeClr val="tx1"/>
                </a:solidFill>
                <a:latin typeface="Times New Roman" pitchFamily="18" charset="0"/>
              </a:defRPr>
            </a:lvl2pPr>
            <a:lvl3pPr marL="1143000" indent="-228600">
              <a:defRPr sz="2800">
                <a:solidFill>
                  <a:schemeClr val="tx1"/>
                </a:solidFill>
                <a:latin typeface="Times New Roman" pitchFamily="18" charset="0"/>
              </a:defRPr>
            </a:lvl3pPr>
            <a:lvl4pPr marL="1600200" indent="-228600">
              <a:defRPr sz="2800">
                <a:solidFill>
                  <a:schemeClr val="tx1"/>
                </a:solidFill>
                <a:latin typeface="Times New Roman" pitchFamily="18" charset="0"/>
              </a:defRPr>
            </a:lvl4pPr>
            <a:lvl5pPr marL="2057400" indent="-228600">
              <a:defRPr sz="2800">
                <a:solidFill>
                  <a:schemeClr val="tx1"/>
                </a:solidFill>
                <a:latin typeface="Times New Roman" pitchFamily="18" charset="0"/>
              </a:defRPr>
            </a:lvl5pPr>
            <a:lvl6pPr marL="2514600" indent="-228600" eaLnBrk="0" fontAlgn="base" hangingPunct="0">
              <a:spcBef>
                <a:spcPct val="0"/>
              </a:spcBef>
              <a:spcAft>
                <a:spcPct val="0"/>
              </a:spcAft>
              <a:defRPr sz="2800">
                <a:solidFill>
                  <a:schemeClr val="tx1"/>
                </a:solidFill>
                <a:latin typeface="Times New Roman" pitchFamily="18" charset="0"/>
              </a:defRPr>
            </a:lvl6pPr>
            <a:lvl7pPr marL="2971800" indent="-228600" eaLnBrk="0" fontAlgn="base" hangingPunct="0">
              <a:spcBef>
                <a:spcPct val="0"/>
              </a:spcBef>
              <a:spcAft>
                <a:spcPct val="0"/>
              </a:spcAft>
              <a:defRPr sz="2800">
                <a:solidFill>
                  <a:schemeClr val="tx1"/>
                </a:solidFill>
                <a:latin typeface="Times New Roman" pitchFamily="18" charset="0"/>
              </a:defRPr>
            </a:lvl7pPr>
            <a:lvl8pPr marL="3429000" indent="-228600" eaLnBrk="0" fontAlgn="base" hangingPunct="0">
              <a:spcBef>
                <a:spcPct val="0"/>
              </a:spcBef>
              <a:spcAft>
                <a:spcPct val="0"/>
              </a:spcAft>
              <a:defRPr sz="2800">
                <a:solidFill>
                  <a:schemeClr val="tx1"/>
                </a:solidFill>
                <a:latin typeface="Times New Roman" pitchFamily="18" charset="0"/>
              </a:defRPr>
            </a:lvl8pPr>
            <a:lvl9pPr marL="3886200" indent="-228600" eaLnBrk="0" fontAlgn="base" hangingPunct="0">
              <a:spcBef>
                <a:spcPct val="0"/>
              </a:spcBef>
              <a:spcAft>
                <a:spcPct val="0"/>
              </a:spcAft>
              <a:defRPr sz="2800">
                <a:solidFill>
                  <a:schemeClr val="tx1"/>
                </a:solidFill>
                <a:latin typeface="Times New Roman" pitchFamily="18" charset="0"/>
              </a:defRPr>
            </a:lvl9pPr>
          </a:lstStyle>
          <a:p>
            <a:pPr algn="ctr">
              <a:spcBef>
                <a:spcPct val="50000"/>
              </a:spcBef>
            </a:pPr>
            <a:r>
              <a:rPr lang="en-US" b="1"/>
              <a:t>Services Business</a:t>
            </a:r>
          </a:p>
        </p:txBody>
      </p:sp>
    </p:spTree>
    <p:extLst>
      <p:ext uri="{BB962C8B-B14F-4D97-AF65-F5344CB8AC3E}">
        <p14:creationId xmlns:p14="http://schemas.microsoft.com/office/powerpoint/2010/main" xmlns="" val="3813741144"/>
      </p:ext>
    </p:extLst>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AutoShape 95"/>
          <p:cNvSpPr>
            <a:spLocks noChangeArrowheads="1"/>
          </p:cNvSpPr>
          <p:nvPr/>
        </p:nvSpPr>
        <p:spPr bwMode="auto">
          <a:xfrm>
            <a:off x="1143000" y="1068388"/>
            <a:ext cx="6477000" cy="1463675"/>
          </a:xfrm>
          <a:prstGeom prst="wedgeRoundRectCallout">
            <a:avLst>
              <a:gd name="adj1" fmla="val -11900"/>
              <a:gd name="adj2" fmla="val 49347"/>
              <a:gd name="adj3" fmla="val 16667"/>
            </a:avLst>
          </a:prstGeom>
          <a:ln>
            <a:headEnd/>
            <a:tailEnd/>
          </a:ln>
        </p:spPr>
        <p:style>
          <a:lnRef idx="2">
            <a:schemeClr val="dk1"/>
          </a:lnRef>
          <a:fillRef idx="1">
            <a:schemeClr val="lt1"/>
          </a:fillRef>
          <a:effectRef idx="0">
            <a:schemeClr val="dk1"/>
          </a:effectRef>
          <a:fontRef idx="minor">
            <a:schemeClr val="dk1"/>
          </a:fontRef>
        </p:style>
        <p:txBody>
          <a:bodyPr anchor="ctr"/>
          <a:lstStyle/>
          <a:p>
            <a:pPr algn="ctr">
              <a:defRPr/>
            </a:pPr>
            <a:r>
              <a:rPr lang="en-US" sz="3200" b="1" dirty="0">
                <a:solidFill>
                  <a:schemeClr val="tx1"/>
                </a:solidFill>
                <a:latin typeface="Times New Roman" pitchFamily="18" charset="0"/>
              </a:rPr>
              <a:t>There are three types of business organizations</a:t>
            </a:r>
          </a:p>
        </p:txBody>
      </p:sp>
      <p:sp>
        <p:nvSpPr>
          <p:cNvPr id="40963" name="Text Box 96"/>
          <p:cNvSpPr txBox="1">
            <a:spLocks noChangeArrowheads="1"/>
          </p:cNvSpPr>
          <p:nvPr/>
        </p:nvSpPr>
        <p:spPr bwMode="auto">
          <a:xfrm>
            <a:off x="1447800" y="2886075"/>
            <a:ext cx="3886200" cy="176688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nchor="ctr">
            <a:spAutoFit/>
          </a:bodyPr>
          <a:lstStyle>
            <a:lvl1pPr marL="457200" indent="-457200">
              <a:defRPr sz="2800">
                <a:solidFill>
                  <a:schemeClr val="tx1"/>
                </a:solidFill>
                <a:latin typeface="Times New Roman" pitchFamily="18" charset="0"/>
              </a:defRPr>
            </a:lvl1pPr>
            <a:lvl2pPr marL="742950" indent="-285750">
              <a:defRPr sz="2800">
                <a:solidFill>
                  <a:schemeClr val="tx1"/>
                </a:solidFill>
                <a:latin typeface="Times New Roman" pitchFamily="18" charset="0"/>
              </a:defRPr>
            </a:lvl2pPr>
            <a:lvl3pPr marL="1143000" indent="-228600">
              <a:defRPr sz="2800">
                <a:solidFill>
                  <a:schemeClr val="tx1"/>
                </a:solidFill>
                <a:latin typeface="Times New Roman" pitchFamily="18" charset="0"/>
              </a:defRPr>
            </a:lvl3pPr>
            <a:lvl4pPr marL="1600200" indent="-228600">
              <a:defRPr sz="2800">
                <a:solidFill>
                  <a:schemeClr val="tx1"/>
                </a:solidFill>
                <a:latin typeface="Times New Roman" pitchFamily="18" charset="0"/>
              </a:defRPr>
            </a:lvl4pPr>
            <a:lvl5pPr marL="2057400" indent="-228600">
              <a:defRPr sz="2800">
                <a:solidFill>
                  <a:schemeClr val="tx1"/>
                </a:solidFill>
                <a:latin typeface="Times New Roman" pitchFamily="18" charset="0"/>
              </a:defRPr>
            </a:lvl5pPr>
            <a:lvl6pPr marL="2514600" indent="-228600" eaLnBrk="0" fontAlgn="base" hangingPunct="0">
              <a:spcBef>
                <a:spcPct val="0"/>
              </a:spcBef>
              <a:spcAft>
                <a:spcPct val="0"/>
              </a:spcAft>
              <a:defRPr sz="2800">
                <a:solidFill>
                  <a:schemeClr val="tx1"/>
                </a:solidFill>
                <a:latin typeface="Times New Roman" pitchFamily="18" charset="0"/>
              </a:defRPr>
            </a:lvl6pPr>
            <a:lvl7pPr marL="2971800" indent="-228600" eaLnBrk="0" fontAlgn="base" hangingPunct="0">
              <a:spcBef>
                <a:spcPct val="0"/>
              </a:spcBef>
              <a:spcAft>
                <a:spcPct val="0"/>
              </a:spcAft>
              <a:defRPr sz="2800">
                <a:solidFill>
                  <a:schemeClr val="tx1"/>
                </a:solidFill>
                <a:latin typeface="Times New Roman" pitchFamily="18" charset="0"/>
              </a:defRPr>
            </a:lvl7pPr>
            <a:lvl8pPr marL="3429000" indent="-228600" eaLnBrk="0" fontAlgn="base" hangingPunct="0">
              <a:spcBef>
                <a:spcPct val="0"/>
              </a:spcBef>
              <a:spcAft>
                <a:spcPct val="0"/>
              </a:spcAft>
              <a:defRPr sz="2800">
                <a:solidFill>
                  <a:schemeClr val="tx1"/>
                </a:solidFill>
                <a:latin typeface="Times New Roman" pitchFamily="18" charset="0"/>
              </a:defRPr>
            </a:lvl8pPr>
            <a:lvl9pPr marL="3886200" indent="-228600" eaLnBrk="0" fontAlgn="base" hangingPunct="0">
              <a:spcBef>
                <a:spcPct val="0"/>
              </a:spcBef>
              <a:spcAft>
                <a:spcPct val="0"/>
              </a:spcAft>
              <a:defRPr sz="2800">
                <a:solidFill>
                  <a:schemeClr val="tx1"/>
                </a:solidFill>
                <a:latin typeface="Times New Roman" pitchFamily="18" charset="0"/>
              </a:defRPr>
            </a:lvl9pPr>
          </a:lstStyle>
          <a:p>
            <a:pPr>
              <a:spcBef>
                <a:spcPct val="50000"/>
              </a:spcBef>
              <a:buSzPct val="90000"/>
              <a:buFont typeface="Wingdings" pitchFamily="2" charset="2"/>
              <a:buChar char="ü"/>
            </a:pPr>
            <a:r>
              <a:rPr lang="en-US" sz="3200" b="1"/>
              <a:t>Proprietorship</a:t>
            </a:r>
          </a:p>
          <a:p>
            <a:pPr>
              <a:spcBef>
                <a:spcPct val="20000"/>
              </a:spcBef>
              <a:buSzPct val="90000"/>
              <a:buFont typeface="Wingdings" pitchFamily="2" charset="2"/>
              <a:buChar char="ü"/>
            </a:pPr>
            <a:r>
              <a:rPr lang="en-US" sz="3200" b="1"/>
              <a:t>Partnership</a:t>
            </a:r>
          </a:p>
          <a:p>
            <a:pPr>
              <a:spcBef>
                <a:spcPct val="20000"/>
              </a:spcBef>
              <a:buSzPct val="90000"/>
              <a:buFont typeface="Wingdings" pitchFamily="2" charset="2"/>
              <a:buChar char="ü"/>
            </a:pPr>
            <a:r>
              <a:rPr lang="en-US" sz="3200" b="1"/>
              <a:t>Corporation</a:t>
            </a:r>
          </a:p>
        </p:txBody>
      </p:sp>
    </p:spTree>
    <p:extLst>
      <p:ext uri="{BB962C8B-B14F-4D97-AF65-F5344CB8AC3E}">
        <p14:creationId xmlns:p14="http://schemas.microsoft.com/office/powerpoint/2010/main" xmlns="" val="2531645407"/>
      </p:ext>
    </p:extLst>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AutoShape 2"/>
          <p:cNvSpPr>
            <a:spLocks noChangeArrowheads="1"/>
          </p:cNvSpPr>
          <p:nvPr/>
        </p:nvSpPr>
        <p:spPr bwMode="auto">
          <a:xfrm>
            <a:off x="668338" y="914400"/>
            <a:ext cx="3429000" cy="1828800"/>
          </a:xfrm>
          <a:prstGeom prst="wedgeRoundRectCallout">
            <a:avLst>
              <a:gd name="adj1" fmla="val 62222"/>
              <a:gd name="adj2" fmla="val -20052"/>
              <a:gd name="adj3" fmla="val 16667"/>
            </a:avLst>
          </a:prstGeom>
          <a:ln>
            <a:headEnd/>
            <a:tailEnd/>
          </a:ln>
        </p:spPr>
        <p:style>
          <a:lnRef idx="2">
            <a:schemeClr val="dk1"/>
          </a:lnRef>
          <a:fillRef idx="1">
            <a:schemeClr val="lt1"/>
          </a:fillRef>
          <a:effectRef idx="0">
            <a:schemeClr val="dk1"/>
          </a:effectRef>
          <a:fontRef idx="minor">
            <a:schemeClr val="dk1"/>
          </a:fontRef>
        </p:style>
        <p:txBody>
          <a:bodyPr anchor="ctr"/>
          <a:lstStyle/>
          <a:p>
            <a:pPr algn="ctr">
              <a:defRPr/>
            </a:pPr>
            <a:r>
              <a:rPr lang="en-US" sz="3200">
                <a:latin typeface="Times New Roman" pitchFamily="18" charset="0"/>
              </a:rPr>
              <a:t>A </a:t>
            </a:r>
            <a:r>
              <a:rPr lang="en-US" sz="3200" b="1" i="1">
                <a:latin typeface="Times New Roman" pitchFamily="18" charset="0"/>
              </a:rPr>
              <a:t>proprietorship</a:t>
            </a:r>
            <a:r>
              <a:rPr lang="en-US" sz="3200" i="1">
                <a:latin typeface="Times New Roman" pitchFamily="18" charset="0"/>
              </a:rPr>
              <a:t> </a:t>
            </a:r>
            <a:r>
              <a:rPr lang="en-US" sz="3200">
                <a:latin typeface="Times New Roman" pitchFamily="18" charset="0"/>
              </a:rPr>
              <a:t>is owned by one individual.  </a:t>
            </a:r>
            <a:endParaRPr lang="en-US" sz="3200" b="1">
              <a:latin typeface="Times New Roman" pitchFamily="18" charset="0"/>
            </a:endParaRPr>
          </a:p>
        </p:txBody>
      </p:sp>
      <p:sp>
        <p:nvSpPr>
          <p:cNvPr id="41987" name="Text Box 3"/>
          <p:cNvSpPr txBox="1">
            <a:spLocks noChangeArrowheads="1"/>
          </p:cNvSpPr>
          <p:nvPr/>
        </p:nvSpPr>
        <p:spPr bwMode="auto">
          <a:xfrm>
            <a:off x="4173538" y="1119188"/>
            <a:ext cx="4284662" cy="17303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marL="285750" indent="-285750">
              <a:defRPr sz="2800">
                <a:solidFill>
                  <a:schemeClr val="tx1"/>
                </a:solidFill>
                <a:latin typeface="Times New Roman" pitchFamily="18" charset="0"/>
              </a:defRPr>
            </a:lvl1pPr>
            <a:lvl2pPr marL="742950" indent="-285750">
              <a:defRPr sz="2800">
                <a:solidFill>
                  <a:schemeClr val="tx1"/>
                </a:solidFill>
                <a:latin typeface="Times New Roman" pitchFamily="18" charset="0"/>
              </a:defRPr>
            </a:lvl2pPr>
            <a:lvl3pPr marL="1143000" indent="-228600">
              <a:defRPr sz="2800">
                <a:solidFill>
                  <a:schemeClr val="tx1"/>
                </a:solidFill>
                <a:latin typeface="Times New Roman" pitchFamily="18" charset="0"/>
              </a:defRPr>
            </a:lvl3pPr>
            <a:lvl4pPr marL="1600200" indent="-228600">
              <a:defRPr sz="2800">
                <a:solidFill>
                  <a:schemeClr val="tx1"/>
                </a:solidFill>
                <a:latin typeface="Times New Roman" pitchFamily="18" charset="0"/>
              </a:defRPr>
            </a:lvl4pPr>
            <a:lvl5pPr marL="2057400" indent="-228600">
              <a:defRPr sz="2800">
                <a:solidFill>
                  <a:schemeClr val="tx1"/>
                </a:solidFill>
                <a:latin typeface="Times New Roman" pitchFamily="18" charset="0"/>
              </a:defRPr>
            </a:lvl5pPr>
            <a:lvl6pPr marL="2514600" indent="-228600" eaLnBrk="0" fontAlgn="base" hangingPunct="0">
              <a:spcBef>
                <a:spcPct val="0"/>
              </a:spcBef>
              <a:spcAft>
                <a:spcPct val="0"/>
              </a:spcAft>
              <a:defRPr sz="2800">
                <a:solidFill>
                  <a:schemeClr val="tx1"/>
                </a:solidFill>
                <a:latin typeface="Times New Roman" pitchFamily="18" charset="0"/>
              </a:defRPr>
            </a:lvl6pPr>
            <a:lvl7pPr marL="2971800" indent="-228600" eaLnBrk="0" fontAlgn="base" hangingPunct="0">
              <a:spcBef>
                <a:spcPct val="0"/>
              </a:spcBef>
              <a:spcAft>
                <a:spcPct val="0"/>
              </a:spcAft>
              <a:defRPr sz="2800">
                <a:solidFill>
                  <a:schemeClr val="tx1"/>
                </a:solidFill>
                <a:latin typeface="Times New Roman" pitchFamily="18" charset="0"/>
              </a:defRPr>
            </a:lvl7pPr>
            <a:lvl8pPr marL="3429000" indent="-228600" eaLnBrk="0" fontAlgn="base" hangingPunct="0">
              <a:spcBef>
                <a:spcPct val="0"/>
              </a:spcBef>
              <a:spcAft>
                <a:spcPct val="0"/>
              </a:spcAft>
              <a:defRPr sz="2800">
                <a:solidFill>
                  <a:schemeClr val="tx1"/>
                </a:solidFill>
                <a:latin typeface="Times New Roman" pitchFamily="18" charset="0"/>
              </a:defRPr>
            </a:lvl8pPr>
            <a:lvl9pPr marL="3886200" indent="-228600" eaLnBrk="0" fontAlgn="base" hangingPunct="0">
              <a:spcBef>
                <a:spcPct val="0"/>
              </a:spcBef>
              <a:spcAft>
                <a:spcPct val="0"/>
              </a:spcAft>
              <a:defRPr sz="2800">
                <a:solidFill>
                  <a:schemeClr val="tx1"/>
                </a:solidFill>
                <a:latin typeface="Times New Roman" pitchFamily="18" charset="0"/>
              </a:defRPr>
            </a:lvl9pPr>
          </a:lstStyle>
          <a:p>
            <a:pPr algn="ctr">
              <a:spcBef>
                <a:spcPct val="10000"/>
              </a:spcBef>
            </a:pPr>
            <a:r>
              <a:rPr lang="en-US" sz="3600" b="1" u="sng"/>
              <a:t>Advantages</a:t>
            </a:r>
            <a:endParaRPr lang="en-US" sz="3600" b="1"/>
          </a:p>
          <a:p>
            <a:pPr>
              <a:spcBef>
                <a:spcPct val="10000"/>
              </a:spcBef>
              <a:buFontTx/>
              <a:buChar char="•"/>
            </a:pPr>
            <a:r>
              <a:rPr lang="en-US" sz="3200"/>
              <a:t>Ease in organizing</a:t>
            </a:r>
          </a:p>
          <a:p>
            <a:pPr>
              <a:spcBef>
                <a:spcPct val="10000"/>
              </a:spcBef>
              <a:buFontTx/>
              <a:buChar char="•"/>
            </a:pPr>
            <a:r>
              <a:rPr lang="en-US" sz="3200"/>
              <a:t>Low cost of organizing</a:t>
            </a:r>
            <a:endParaRPr lang="en-US" u="sng"/>
          </a:p>
        </p:txBody>
      </p:sp>
      <p:sp>
        <p:nvSpPr>
          <p:cNvPr id="41988" name="Text Box 4"/>
          <p:cNvSpPr txBox="1">
            <a:spLocks noChangeArrowheads="1"/>
          </p:cNvSpPr>
          <p:nvPr/>
        </p:nvSpPr>
        <p:spPr bwMode="auto">
          <a:xfrm>
            <a:off x="4173538" y="3352800"/>
            <a:ext cx="4513262" cy="21399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marL="285750" indent="-285750">
              <a:defRPr sz="2800">
                <a:solidFill>
                  <a:schemeClr val="tx1"/>
                </a:solidFill>
                <a:latin typeface="Times New Roman" pitchFamily="18" charset="0"/>
              </a:defRPr>
            </a:lvl1pPr>
            <a:lvl2pPr marL="742950" indent="-285750">
              <a:defRPr sz="2800">
                <a:solidFill>
                  <a:schemeClr val="tx1"/>
                </a:solidFill>
                <a:latin typeface="Times New Roman" pitchFamily="18" charset="0"/>
              </a:defRPr>
            </a:lvl2pPr>
            <a:lvl3pPr marL="1143000" indent="-228600">
              <a:defRPr sz="2800">
                <a:solidFill>
                  <a:schemeClr val="tx1"/>
                </a:solidFill>
                <a:latin typeface="Times New Roman" pitchFamily="18" charset="0"/>
              </a:defRPr>
            </a:lvl3pPr>
            <a:lvl4pPr marL="1600200" indent="-228600">
              <a:defRPr sz="2800">
                <a:solidFill>
                  <a:schemeClr val="tx1"/>
                </a:solidFill>
                <a:latin typeface="Times New Roman" pitchFamily="18" charset="0"/>
              </a:defRPr>
            </a:lvl4pPr>
            <a:lvl5pPr marL="2057400" indent="-228600">
              <a:defRPr sz="2800">
                <a:solidFill>
                  <a:schemeClr val="tx1"/>
                </a:solidFill>
                <a:latin typeface="Times New Roman" pitchFamily="18" charset="0"/>
              </a:defRPr>
            </a:lvl5pPr>
            <a:lvl6pPr marL="2514600" indent="-228600" eaLnBrk="0" fontAlgn="base" hangingPunct="0">
              <a:spcBef>
                <a:spcPct val="0"/>
              </a:spcBef>
              <a:spcAft>
                <a:spcPct val="0"/>
              </a:spcAft>
              <a:defRPr sz="2800">
                <a:solidFill>
                  <a:schemeClr val="tx1"/>
                </a:solidFill>
                <a:latin typeface="Times New Roman" pitchFamily="18" charset="0"/>
              </a:defRPr>
            </a:lvl6pPr>
            <a:lvl7pPr marL="2971800" indent="-228600" eaLnBrk="0" fontAlgn="base" hangingPunct="0">
              <a:spcBef>
                <a:spcPct val="0"/>
              </a:spcBef>
              <a:spcAft>
                <a:spcPct val="0"/>
              </a:spcAft>
              <a:defRPr sz="2800">
                <a:solidFill>
                  <a:schemeClr val="tx1"/>
                </a:solidFill>
                <a:latin typeface="Times New Roman" pitchFamily="18" charset="0"/>
              </a:defRPr>
            </a:lvl7pPr>
            <a:lvl8pPr marL="3429000" indent="-228600" eaLnBrk="0" fontAlgn="base" hangingPunct="0">
              <a:spcBef>
                <a:spcPct val="0"/>
              </a:spcBef>
              <a:spcAft>
                <a:spcPct val="0"/>
              </a:spcAft>
              <a:defRPr sz="2800">
                <a:solidFill>
                  <a:schemeClr val="tx1"/>
                </a:solidFill>
                <a:latin typeface="Times New Roman" pitchFamily="18" charset="0"/>
              </a:defRPr>
            </a:lvl8pPr>
            <a:lvl9pPr marL="3886200" indent="-228600" eaLnBrk="0" fontAlgn="base" hangingPunct="0">
              <a:spcBef>
                <a:spcPct val="0"/>
              </a:spcBef>
              <a:spcAft>
                <a:spcPct val="0"/>
              </a:spcAft>
              <a:defRPr sz="2800">
                <a:solidFill>
                  <a:schemeClr val="tx1"/>
                </a:solidFill>
                <a:latin typeface="Times New Roman" pitchFamily="18" charset="0"/>
              </a:defRPr>
            </a:lvl9pPr>
          </a:lstStyle>
          <a:p>
            <a:pPr algn="ctr">
              <a:spcBef>
                <a:spcPct val="10000"/>
              </a:spcBef>
            </a:pPr>
            <a:r>
              <a:rPr lang="en-US" sz="3200" b="1" u="sng"/>
              <a:t>Disadvantage</a:t>
            </a:r>
            <a:endParaRPr lang="en-US" sz="3200" b="1"/>
          </a:p>
          <a:p>
            <a:pPr>
              <a:spcBef>
                <a:spcPct val="10000"/>
              </a:spcBef>
              <a:buFontTx/>
              <a:buChar char="•"/>
            </a:pPr>
            <a:r>
              <a:rPr lang="en-US" sz="3200"/>
              <a:t>Limited source of financial resources</a:t>
            </a:r>
          </a:p>
          <a:p>
            <a:pPr>
              <a:spcBef>
                <a:spcPct val="10000"/>
              </a:spcBef>
              <a:buFontTx/>
              <a:buChar char="•"/>
            </a:pPr>
            <a:r>
              <a:rPr lang="en-US" sz="3200"/>
              <a:t>Unlimited liability</a:t>
            </a:r>
            <a:endParaRPr lang="en-US" sz="3200" u="sng"/>
          </a:p>
        </p:txBody>
      </p:sp>
    </p:spTree>
    <p:extLst>
      <p:ext uri="{BB962C8B-B14F-4D97-AF65-F5344CB8AC3E}">
        <p14:creationId xmlns:p14="http://schemas.microsoft.com/office/powerpoint/2010/main" xmlns="" val="3645930032"/>
      </p:ext>
    </p:extLst>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AutoShape 2"/>
          <p:cNvSpPr>
            <a:spLocks noChangeArrowheads="1"/>
          </p:cNvSpPr>
          <p:nvPr/>
        </p:nvSpPr>
        <p:spPr bwMode="auto">
          <a:xfrm>
            <a:off x="457200" y="228600"/>
            <a:ext cx="7924800" cy="1828800"/>
          </a:xfrm>
          <a:prstGeom prst="wedgeRoundRectCallout">
            <a:avLst>
              <a:gd name="adj1" fmla="val 2421"/>
              <a:gd name="adj2" fmla="val 75000"/>
              <a:gd name="adj3" fmla="val 16667"/>
            </a:avLst>
          </a:prstGeom>
          <a:ln>
            <a:headEnd/>
            <a:tailEnd/>
          </a:ln>
        </p:spPr>
        <p:style>
          <a:lnRef idx="2">
            <a:schemeClr val="dk1"/>
          </a:lnRef>
          <a:fillRef idx="1">
            <a:schemeClr val="lt1"/>
          </a:fillRef>
          <a:effectRef idx="0">
            <a:schemeClr val="dk1"/>
          </a:effectRef>
          <a:fontRef idx="minor">
            <a:schemeClr val="dk1"/>
          </a:fontRef>
        </p:style>
        <p:txBody>
          <a:bodyPr anchor="ctr"/>
          <a:lstStyle/>
          <a:p>
            <a:pPr algn="ctr">
              <a:defRPr/>
            </a:pPr>
            <a:r>
              <a:rPr lang="en-US" sz="3200">
                <a:latin typeface="Times New Roman" pitchFamily="18" charset="0"/>
              </a:rPr>
              <a:t>A </a:t>
            </a:r>
            <a:r>
              <a:rPr lang="en-US" sz="3200" b="1" i="1">
                <a:latin typeface="Times New Roman" pitchFamily="18" charset="0"/>
              </a:rPr>
              <a:t>partnership</a:t>
            </a:r>
            <a:r>
              <a:rPr lang="en-US" sz="3200">
                <a:latin typeface="Times New Roman" pitchFamily="18" charset="0"/>
              </a:rPr>
              <a:t> is owned by two or more individuals.  </a:t>
            </a:r>
            <a:endParaRPr lang="en-US" sz="3200" b="1">
              <a:latin typeface="Times New Roman" pitchFamily="18" charset="0"/>
            </a:endParaRPr>
          </a:p>
        </p:txBody>
      </p:sp>
      <p:sp>
        <p:nvSpPr>
          <p:cNvPr id="43011" name="Text Box 3"/>
          <p:cNvSpPr txBox="1">
            <a:spLocks noChangeArrowheads="1"/>
          </p:cNvSpPr>
          <p:nvPr/>
        </p:nvSpPr>
        <p:spPr bwMode="auto">
          <a:xfrm>
            <a:off x="323850" y="2667000"/>
            <a:ext cx="8343900" cy="17176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marL="285750" indent="-285750">
              <a:defRPr sz="2800">
                <a:solidFill>
                  <a:schemeClr val="tx1"/>
                </a:solidFill>
                <a:latin typeface="Times New Roman" pitchFamily="18" charset="0"/>
              </a:defRPr>
            </a:lvl1pPr>
            <a:lvl2pPr marL="742950" indent="-285750">
              <a:defRPr sz="2800">
                <a:solidFill>
                  <a:schemeClr val="tx1"/>
                </a:solidFill>
                <a:latin typeface="Times New Roman" pitchFamily="18" charset="0"/>
              </a:defRPr>
            </a:lvl2pPr>
            <a:lvl3pPr marL="1143000" indent="-228600">
              <a:defRPr sz="2800">
                <a:solidFill>
                  <a:schemeClr val="tx1"/>
                </a:solidFill>
                <a:latin typeface="Times New Roman" pitchFamily="18" charset="0"/>
              </a:defRPr>
            </a:lvl3pPr>
            <a:lvl4pPr marL="1600200" indent="-228600">
              <a:defRPr sz="2800">
                <a:solidFill>
                  <a:schemeClr val="tx1"/>
                </a:solidFill>
                <a:latin typeface="Times New Roman" pitchFamily="18" charset="0"/>
              </a:defRPr>
            </a:lvl4pPr>
            <a:lvl5pPr marL="2057400" indent="-228600">
              <a:defRPr sz="2800">
                <a:solidFill>
                  <a:schemeClr val="tx1"/>
                </a:solidFill>
                <a:latin typeface="Times New Roman" pitchFamily="18" charset="0"/>
              </a:defRPr>
            </a:lvl5pPr>
            <a:lvl6pPr marL="2514600" indent="-228600" eaLnBrk="0" fontAlgn="base" hangingPunct="0">
              <a:spcBef>
                <a:spcPct val="0"/>
              </a:spcBef>
              <a:spcAft>
                <a:spcPct val="0"/>
              </a:spcAft>
              <a:defRPr sz="2800">
                <a:solidFill>
                  <a:schemeClr val="tx1"/>
                </a:solidFill>
                <a:latin typeface="Times New Roman" pitchFamily="18" charset="0"/>
              </a:defRPr>
            </a:lvl6pPr>
            <a:lvl7pPr marL="2971800" indent="-228600" eaLnBrk="0" fontAlgn="base" hangingPunct="0">
              <a:spcBef>
                <a:spcPct val="0"/>
              </a:spcBef>
              <a:spcAft>
                <a:spcPct val="0"/>
              </a:spcAft>
              <a:defRPr sz="2800">
                <a:solidFill>
                  <a:schemeClr val="tx1"/>
                </a:solidFill>
                <a:latin typeface="Times New Roman" pitchFamily="18" charset="0"/>
              </a:defRPr>
            </a:lvl7pPr>
            <a:lvl8pPr marL="3429000" indent="-228600" eaLnBrk="0" fontAlgn="base" hangingPunct="0">
              <a:spcBef>
                <a:spcPct val="0"/>
              </a:spcBef>
              <a:spcAft>
                <a:spcPct val="0"/>
              </a:spcAft>
              <a:defRPr sz="2800">
                <a:solidFill>
                  <a:schemeClr val="tx1"/>
                </a:solidFill>
                <a:latin typeface="Times New Roman" pitchFamily="18" charset="0"/>
              </a:defRPr>
            </a:lvl8pPr>
            <a:lvl9pPr marL="3886200" indent="-228600" eaLnBrk="0" fontAlgn="base" hangingPunct="0">
              <a:spcBef>
                <a:spcPct val="0"/>
              </a:spcBef>
              <a:spcAft>
                <a:spcPct val="0"/>
              </a:spcAft>
              <a:defRPr sz="2800">
                <a:solidFill>
                  <a:schemeClr val="tx1"/>
                </a:solidFill>
                <a:latin typeface="Times New Roman" pitchFamily="18" charset="0"/>
              </a:defRPr>
            </a:lvl9pPr>
          </a:lstStyle>
          <a:p>
            <a:pPr algn="ctr">
              <a:spcBef>
                <a:spcPct val="50000"/>
              </a:spcBef>
            </a:pPr>
            <a:r>
              <a:rPr lang="en-US" sz="3200" b="1" u="sng"/>
              <a:t>Advantages</a:t>
            </a:r>
            <a:endParaRPr lang="en-US" sz="3200" b="1"/>
          </a:p>
          <a:p>
            <a:pPr>
              <a:spcBef>
                <a:spcPct val="15000"/>
              </a:spcBef>
              <a:buFontTx/>
              <a:buChar char="•"/>
            </a:pPr>
            <a:r>
              <a:rPr lang="en-US" sz="3200"/>
              <a:t>More financial resources than a proprietorship.</a:t>
            </a:r>
          </a:p>
          <a:p>
            <a:pPr>
              <a:spcBef>
                <a:spcPct val="15000"/>
              </a:spcBef>
              <a:buFontTx/>
              <a:buChar char="•"/>
            </a:pPr>
            <a:r>
              <a:rPr lang="en-US" sz="3200"/>
              <a:t>Additional management skills.</a:t>
            </a:r>
            <a:endParaRPr lang="en-US" sz="3200" u="sng"/>
          </a:p>
        </p:txBody>
      </p:sp>
      <p:sp>
        <p:nvSpPr>
          <p:cNvPr id="43012" name="Text Box 4"/>
          <p:cNvSpPr txBox="1">
            <a:spLocks noChangeArrowheads="1"/>
          </p:cNvSpPr>
          <p:nvPr/>
        </p:nvSpPr>
        <p:spPr bwMode="auto">
          <a:xfrm>
            <a:off x="533400" y="4548188"/>
            <a:ext cx="7924800" cy="11890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marL="285750" indent="-285750">
              <a:defRPr sz="2800">
                <a:solidFill>
                  <a:schemeClr val="tx1"/>
                </a:solidFill>
                <a:latin typeface="Times New Roman" pitchFamily="18" charset="0"/>
              </a:defRPr>
            </a:lvl1pPr>
            <a:lvl2pPr marL="742950" indent="-285750">
              <a:defRPr sz="2800">
                <a:solidFill>
                  <a:schemeClr val="tx1"/>
                </a:solidFill>
                <a:latin typeface="Times New Roman" pitchFamily="18" charset="0"/>
              </a:defRPr>
            </a:lvl2pPr>
            <a:lvl3pPr marL="1143000" indent="-228600">
              <a:defRPr sz="2800">
                <a:solidFill>
                  <a:schemeClr val="tx1"/>
                </a:solidFill>
                <a:latin typeface="Times New Roman" pitchFamily="18" charset="0"/>
              </a:defRPr>
            </a:lvl3pPr>
            <a:lvl4pPr marL="1600200" indent="-228600">
              <a:defRPr sz="2800">
                <a:solidFill>
                  <a:schemeClr val="tx1"/>
                </a:solidFill>
                <a:latin typeface="Times New Roman" pitchFamily="18" charset="0"/>
              </a:defRPr>
            </a:lvl4pPr>
            <a:lvl5pPr marL="2057400" indent="-228600">
              <a:defRPr sz="2800">
                <a:solidFill>
                  <a:schemeClr val="tx1"/>
                </a:solidFill>
                <a:latin typeface="Times New Roman" pitchFamily="18" charset="0"/>
              </a:defRPr>
            </a:lvl5pPr>
            <a:lvl6pPr marL="2514600" indent="-228600" eaLnBrk="0" fontAlgn="base" hangingPunct="0">
              <a:spcBef>
                <a:spcPct val="0"/>
              </a:spcBef>
              <a:spcAft>
                <a:spcPct val="0"/>
              </a:spcAft>
              <a:defRPr sz="2800">
                <a:solidFill>
                  <a:schemeClr val="tx1"/>
                </a:solidFill>
                <a:latin typeface="Times New Roman" pitchFamily="18" charset="0"/>
              </a:defRPr>
            </a:lvl6pPr>
            <a:lvl7pPr marL="2971800" indent="-228600" eaLnBrk="0" fontAlgn="base" hangingPunct="0">
              <a:spcBef>
                <a:spcPct val="0"/>
              </a:spcBef>
              <a:spcAft>
                <a:spcPct val="0"/>
              </a:spcAft>
              <a:defRPr sz="2800">
                <a:solidFill>
                  <a:schemeClr val="tx1"/>
                </a:solidFill>
                <a:latin typeface="Times New Roman" pitchFamily="18" charset="0"/>
              </a:defRPr>
            </a:lvl7pPr>
            <a:lvl8pPr marL="3429000" indent="-228600" eaLnBrk="0" fontAlgn="base" hangingPunct="0">
              <a:spcBef>
                <a:spcPct val="0"/>
              </a:spcBef>
              <a:spcAft>
                <a:spcPct val="0"/>
              </a:spcAft>
              <a:defRPr sz="2800">
                <a:solidFill>
                  <a:schemeClr val="tx1"/>
                </a:solidFill>
                <a:latin typeface="Times New Roman" pitchFamily="18" charset="0"/>
              </a:defRPr>
            </a:lvl8pPr>
            <a:lvl9pPr marL="3886200" indent="-228600" eaLnBrk="0" fontAlgn="base" hangingPunct="0">
              <a:spcBef>
                <a:spcPct val="0"/>
              </a:spcBef>
              <a:spcAft>
                <a:spcPct val="0"/>
              </a:spcAft>
              <a:defRPr sz="2800">
                <a:solidFill>
                  <a:schemeClr val="tx1"/>
                </a:solidFill>
                <a:latin typeface="Times New Roman" pitchFamily="18" charset="0"/>
              </a:defRPr>
            </a:lvl9pPr>
          </a:lstStyle>
          <a:p>
            <a:pPr algn="ctr">
              <a:spcBef>
                <a:spcPct val="25000"/>
              </a:spcBef>
            </a:pPr>
            <a:r>
              <a:rPr lang="en-US" sz="3200" b="1" u="sng"/>
              <a:t>Disadvantage</a:t>
            </a:r>
            <a:endParaRPr lang="en-US" sz="3200" b="1"/>
          </a:p>
          <a:p>
            <a:pPr>
              <a:spcBef>
                <a:spcPct val="25000"/>
              </a:spcBef>
              <a:buFontTx/>
              <a:buChar char="•"/>
            </a:pPr>
            <a:r>
              <a:rPr lang="en-US" sz="3200"/>
              <a:t>Unlimited liability.</a:t>
            </a:r>
            <a:endParaRPr lang="en-US" sz="3200" u="sng"/>
          </a:p>
        </p:txBody>
      </p:sp>
    </p:spTree>
    <p:extLst>
      <p:ext uri="{BB962C8B-B14F-4D97-AF65-F5344CB8AC3E}">
        <p14:creationId xmlns:p14="http://schemas.microsoft.com/office/powerpoint/2010/main" xmlns="" val="1949062879"/>
      </p:ext>
    </p:extLst>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AutoShape 2"/>
          <p:cNvSpPr>
            <a:spLocks noChangeArrowheads="1"/>
          </p:cNvSpPr>
          <p:nvPr/>
        </p:nvSpPr>
        <p:spPr bwMode="auto">
          <a:xfrm>
            <a:off x="304800" y="381000"/>
            <a:ext cx="8458200" cy="1905000"/>
          </a:xfrm>
          <a:prstGeom prst="wedgeRoundRectCallout">
            <a:avLst>
              <a:gd name="adj1" fmla="val 754"/>
              <a:gd name="adj2" fmla="val 79741"/>
              <a:gd name="adj3" fmla="val 16667"/>
            </a:avLst>
          </a:prstGeom>
          <a:ln>
            <a:headEnd/>
            <a:tailEnd/>
          </a:ln>
        </p:spPr>
        <p:style>
          <a:lnRef idx="2">
            <a:schemeClr val="dk1"/>
          </a:lnRef>
          <a:fillRef idx="1">
            <a:schemeClr val="lt1"/>
          </a:fillRef>
          <a:effectRef idx="0">
            <a:schemeClr val="dk1"/>
          </a:effectRef>
          <a:fontRef idx="minor">
            <a:schemeClr val="dk1"/>
          </a:fontRef>
        </p:style>
        <p:txBody>
          <a:bodyPr anchor="ctr"/>
          <a:lstStyle/>
          <a:p>
            <a:pPr algn="ctr">
              <a:defRPr/>
            </a:pPr>
            <a:r>
              <a:rPr lang="en-US" sz="3200">
                <a:latin typeface="Times New Roman" pitchFamily="18" charset="0"/>
              </a:rPr>
              <a:t>A </a:t>
            </a:r>
            <a:r>
              <a:rPr lang="en-US" sz="3200" b="1" i="1">
                <a:latin typeface="Times New Roman" pitchFamily="18" charset="0"/>
              </a:rPr>
              <a:t>corporation</a:t>
            </a:r>
            <a:r>
              <a:rPr lang="en-US" sz="3200">
                <a:latin typeface="Times New Roman" pitchFamily="18" charset="0"/>
              </a:rPr>
              <a:t> is organized under state or federal statutes as a separate legal entity.</a:t>
            </a:r>
            <a:endParaRPr lang="en-US" sz="3200" b="1">
              <a:latin typeface="Times New Roman" pitchFamily="18" charset="0"/>
            </a:endParaRPr>
          </a:p>
        </p:txBody>
      </p:sp>
      <p:sp>
        <p:nvSpPr>
          <p:cNvPr id="44035" name="Text Box 3"/>
          <p:cNvSpPr txBox="1">
            <a:spLocks noChangeArrowheads="1"/>
          </p:cNvSpPr>
          <p:nvPr/>
        </p:nvSpPr>
        <p:spPr bwMode="auto">
          <a:xfrm>
            <a:off x="693738" y="2743200"/>
            <a:ext cx="7239000" cy="2209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marL="285750" indent="-285750">
              <a:defRPr sz="2800">
                <a:solidFill>
                  <a:schemeClr val="tx1"/>
                </a:solidFill>
                <a:latin typeface="Times New Roman" pitchFamily="18" charset="0"/>
              </a:defRPr>
            </a:lvl1pPr>
            <a:lvl2pPr marL="742950" indent="-285750">
              <a:defRPr sz="2800">
                <a:solidFill>
                  <a:schemeClr val="tx1"/>
                </a:solidFill>
                <a:latin typeface="Times New Roman" pitchFamily="18" charset="0"/>
              </a:defRPr>
            </a:lvl2pPr>
            <a:lvl3pPr marL="1143000" indent="-228600">
              <a:defRPr sz="2800">
                <a:solidFill>
                  <a:schemeClr val="tx1"/>
                </a:solidFill>
                <a:latin typeface="Times New Roman" pitchFamily="18" charset="0"/>
              </a:defRPr>
            </a:lvl3pPr>
            <a:lvl4pPr marL="1600200" indent="-228600">
              <a:defRPr sz="2800">
                <a:solidFill>
                  <a:schemeClr val="tx1"/>
                </a:solidFill>
                <a:latin typeface="Times New Roman" pitchFamily="18" charset="0"/>
              </a:defRPr>
            </a:lvl4pPr>
            <a:lvl5pPr marL="2057400" indent="-228600">
              <a:defRPr sz="2800">
                <a:solidFill>
                  <a:schemeClr val="tx1"/>
                </a:solidFill>
                <a:latin typeface="Times New Roman" pitchFamily="18" charset="0"/>
              </a:defRPr>
            </a:lvl5pPr>
            <a:lvl6pPr marL="2514600" indent="-228600" eaLnBrk="0" fontAlgn="base" hangingPunct="0">
              <a:spcBef>
                <a:spcPct val="0"/>
              </a:spcBef>
              <a:spcAft>
                <a:spcPct val="0"/>
              </a:spcAft>
              <a:defRPr sz="2800">
                <a:solidFill>
                  <a:schemeClr val="tx1"/>
                </a:solidFill>
                <a:latin typeface="Times New Roman" pitchFamily="18" charset="0"/>
              </a:defRPr>
            </a:lvl6pPr>
            <a:lvl7pPr marL="2971800" indent="-228600" eaLnBrk="0" fontAlgn="base" hangingPunct="0">
              <a:spcBef>
                <a:spcPct val="0"/>
              </a:spcBef>
              <a:spcAft>
                <a:spcPct val="0"/>
              </a:spcAft>
              <a:defRPr sz="2800">
                <a:solidFill>
                  <a:schemeClr val="tx1"/>
                </a:solidFill>
                <a:latin typeface="Times New Roman" pitchFamily="18" charset="0"/>
              </a:defRPr>
            </a:lvl7pPr>
            <a:lvl8pPr marL="3429000" indent="-228600" eaLnBrk="0" fontAlgn="base" hangingPunct="0">
              <a:spcBef>
                <a:spcPct val="0"/>
              </a:spcBef>
              <a:spcAft>
                <a:spcPct val="0"/>
              </a:spcAft>
              <a:defRPr sz="2800">
                <a:solidFill>
                  <a:schemeClr val="tx1"/>
                </a:solidFill>
                <a:latin typeface="Times New Roman" pitchFamily="18" charset="0"/>
              </a:defRPr>
            </a:lvl8pPr>
            <a:lvl9pPr marL="3886200" indent="-228600" eaLnBrk="0" fontAlgn="base" hangingPunct="0">
              <a:spcBef>
                <a:spcPct val="0"/>
              </a:spcBef>
              <a:spcAft>
                <a:spcPct val="0"/>
              </a:spcAft>
              <a:defRPr sz="2800">
                <a:solidFill>
                  <a:schemeClr val="tx1"/>
                </a:solidFill>
                <a:latin typeface="Times New Roman" pitchFamily="18" charset="0"/>
              </a:defRPr>
            </a:lvl9pPr>
          </a:lstStyle>
          <a:p>
            <a:pPr algn="ctr">
              <a:spcBef>
                <a:spcPct val="50000"/>
              </a:spcBef>
            </a:pPr>
            <a:r>
              <a:rPr lang="en-US" sz="3200" b="1" u="sng"/>
              <a:t>Advantage</a:t>
            </a:r>
            <a:endParaRPr lang="en-US" sz="3200" b="1"/>
          </a:p>
          <a:p>
            <a:pPr>
              <a:spcBef>
                <a:spcPct val="15000"/>
              </a:spcBef>
              <a:buFontTx/>
              <a:buChar char="•"/>
            </a:pPr>
            <a:r>
              <a:rPr lang="en-US" sz="3200"/>
              <a:t>The ability to obtain large amounts of resources by issuing stocks.</a:t>
            </a:r>
          </a:p>
          <a:p>
            <a:pPr>
              <a:spcBef>
                <a:spcPct val="15000"/>
              </a:spcBef>
              <a:buFontTx/>
              <a:buChar char="•"/>
            </a:pPr>
            <a:r>
              <a:rPr lang="en-US" sz="3200"/>
              <a:t>Limited liability</a:t>
            </a:r>
          </a:p>
        </p:txBody>
      </p:sp>
      <p:sp>
        <p:nvSpPr>
          <p:cNvPr id="44036" name="Text Box 4"/>
          <p:cNvSpPr txBox="1">
            <a:spLocks noChangeArrowheads="1"/>
          </p:cNvSpPr>
          <p:nvPr/>
        </p:nvSpPr>
        <p:spPr bwMode="auto">
          <a:xfrm>
            <a:off x="1233488" y="4800600"/>
            <a:ext cx="6157912" cy="18161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marL="285750" indent="-285750">
              <a:defRPr sz="2800">
                <a:solidFill>
                  <a:schemeClr val="tx1"/>
                </a:solidFill>
                <a:latin typeface="Times New Roman" pitchFamily="18" charset="0"/>
              </a:defRPr>
            </a:lvl1pPr>
            <a:lvl2pPr marL="742950" indent="-285750">
              <a:defRPr sz="2800">
                <a:solidFill>
                  <a:schemeClr val="tx1"/>
                </a:solidFill>
                <a:latin typeface="Times New Roman" pitchFamily="18" charset="0"/>
              </a:defRPr>
            </a:lvl2pPr>
            <a:lvl3pPr marL="1143000" indent="-228600">
              <a:defRPr sz="2800">
                <a:solidFill>
                  <a:schemeClr val="tx1"/>
                </a:solidFill>
                <a:latin typeface="Times New Roman" pitchFamily="18" charset="0"/>
              </a:defRPr>
            </a:lvl3pPr>
            <a:lvl4pPr marL="1600200" indent="-228600">
              <a:defRPr sz="2800">
                <a:solidFill>
                  <a:schemeClr val="tx1"/>
                </a:solidFill>
                <a:latin typeface="Times New Roman" pitchFamily="18" charset="0"/>
              </a:defRPr>
            </a:lvl4pPr>
            <a:lvl5pPr marL="2057400" indent="-228600">
              <a:defRPr sz="2800">
                <a:solidFill>
                  <a:schemeClr val="tx1"/>
                </a:solidFill>
                <a:latin typeface="Times New Roman" pitchFamily="18" charset="0"/>
              </a:defRPr>
            </a:lvl5pPr>
            <a:lvl6pPr marL="2514600" indent="-228600" eaLnBrk="0" fontAlgn="base" hangingPunct="0">
              <a:spcBef>
                <a:spcPct val="0"/>
              </a:spcBef>
              <a:spcAft>
                <a:spcPct val="0"/>
              </a:spcAft>
              <a:defRPr sz="2800">
                <a:solidFill>
                  <a:schemeClr val="tx1"/>
                </a:solidFill>
                <a:latin typeface="Times New Roman" pitchFamily="18" charset="0"/>
              </a:defRPr>
            </a:lvl6pPr>
            <a:lvl7pPr marL="2971800" indent="-228600" eaLnBrk="0" fontAlgn="base" hangingPunct="0">
              <a:spcBef>
                <a:spcPct val="0"/>
              </a:spcBef>
              <a:spcAft>
                <a:spcPct val="0"/>
              </a:spcAft>
              <a:defRPr sz="2800">
                <a:solidFill>
                  <a:schemeClr val="tx1"/>
                </a:solidFill>
                <a:latin typeface="Times New Roman" pitchFamily="18" charset="0"/>
              </a:defRPr>
            </a:lvl7pPr>
            <a:lvl8pPr marL="3429000" indent="-228600" eaLnBrk="0" fontAlgn="base" hangingPunct="0">
              <a:spcBef>
                <a:spcPct val="0"/>
              </a:spcBef>
              <a:spcAft>
                <a:spcPct val="0"/>
              </a:spcAft>
              <a:defRPr sz="2800">
                <a:solidFill>
                  <a:schemeClr val="tx1"/>
                </a:solidFill>
                <a:latin typeface="Times New Roman" pitchFamily="18" charset="0"/>
              </a:defRPr>
            </a:lvl8pPr>
            <a:lvl9pPr marL="3886200" indent="-228600" eaLnBrk="0" fontAlgn="base" hangingPunct="0">
              <a:spcBef>
                <a:spcPct val="0"/>
              </a:spcBef>
              <a:spcAft>
                <a:spcPct val="0"/>
              </a:spcAft>
              <a:defRPr sz="2800">
                <a:solidFill>
                  <a:schemeClr val="tx1"/>
                </a:solidFill>
                <a:latin typeface="Times New Roman" pitchFamily="18" charset="0"/>
              </a:defRPr>
            </a:lvl9pPr>
          </a:lstStyle>
          <a:p>
            <a:pPr algn="ctr">
              <a:spcBef>
                <a:spcPct val="25000"/>
              </a:spcBef>
            </a:pPr>
            <a:r>
              <a:rPr lang="en-US" sz="3200" b="1" u="sng"/>
              <a:t>Disadvantage</a:t>
            </a:r>
            <a:endParaRPr lang="en-US" sz="3200" b="1"/>
          </a:p>
          <a:p>
            <a:pPr>
              <a:spcBef>
                <a:spcPct val="25000"/>
              </a:spcBef>
              <a:buFontTx/>
              <a:buChar char="•"/>
            </a:pPr>
            <a:r>
              <a:rPr lang="en-US" sz="3200"/>
              <a:t>Double taxation.</a:t>
            </a:r>
          </a:p>
          <a:p>
            <a:pPr>
              <a:spcBef>
                <a:spcPct val="25000"/>
              </a:spcBef>
              <a:buFontTx/>
              <a:buChar char="•"/>
            </a:pPr>
            <a:r>
              <a:rPr lang="en-US" sz="3200"/>
              <a:t>Difficult process to establish</a:t>
            </a:r>
          </a:p>
        </p:txBody>
      </p:sp>
    </p:spTree>
    <p:extLst>
      <p:ext uri="{BB962C8B-B14F-4D97-AF65-F5344CB8AC3E}">
        <p14:creationId xmlns:p14="http://schemas.microsoft.com/office/powerpoint/2010/main" xmlns="" val="2382334050"/>
      </p:ext>
    </p:extLst>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p:txBody>
          <a:bodyPr/>
          <a:lstStyle/>
          <a:p>
            <a:r>
              <a:rPr lang="en-US" b="1" dirty="0" smtClean="0">
                <a:latin typeface="Times New Roman" pitchFamily="18" charset="0"/>
                <a:cs typeface="Times New Roman" pitchFamily="18" charset="0"/>
              </a:rPr>
              <a:t>Formation of Corporations</a:t>
            </a:r>
          </a:p>
        </p:txBody>
      </p:sp>
      <p:sp>
        <p:nvSpPr>
          <p:cNvPr id="45059" name="Content Placeholder 2"/>
          <p:cNvSpPr>
            <a:spLocks noGrp="1"/>
          </p:cNvSpPr>
          <p:nvPr>
            <p:ph idx="1"/>
          </p:nvPr>
        </p:nvSpPr>
        <p:spPr/>
        <p:txBody>
          <a:bodyPr/>
          <a:lstStyle/>
          <a:p>
            <a:r>
              <a:rPr lang="en-US" b="1" smtClean="0"/>
              <a:t>Promotion Stage</a:t>
            </a:r>
          </a:p>
          <a:p>
            <a:r>
              <a:rPr lang="en-US" b="1" smtClean="0"/>
              <a:t>Incorporation Stage</a:t>
            </a:r>
          </a:p>
          <a:p>
            <a:r>
              <a:rPr lang="en-US" b="1" smtClean="0"/>
              <a:t>Raising of Capital Stage</a:t>
            </a:r>
          </a:p>
          <a:p>
            <a:r>
              <a:rPr lang="en-US" b="1" smtClean="0"/>
              <a:t>Commencement of Business Stage</a:t>
            </a:r>
          </a:p>
        </p:txBody>
      </p:sp>
    </p:spTree>
    <p:extLst>
      <p:ext uri="{BB962C8B-B14F-4D97-AF65-F5344CB8AC3E}">
        <p14:creationId xmlns:p14="http://schemas.microsoft.com/office/powerpoint/2010/main" xmlns="" val="381204799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p:txBody>
          <a:bodyPr/>
          <a:lstStyle/>
          <a:p>
            <a:pPr eaLnBrk="1" hangingPunct="1"/>
            <a:r>
              <a:rPr lang="en-US" smtClean="0"/>
              <a:t>What is MNC</a:t>
            </a:r>
          </a:p>
        </p:txBody>
      </p:sp>
      <p:sp>
        <p:nvSpPr>
          <p:cNvPr id="3" name="Content Placeholder 2"/>
          <p:cNvSpPr>
            <a:spLocks noGrp="1"/>
          </p:cNvSpPr>
          <p:nvPr>
            <p:ph idx="1"/>
          </p:nvPr>
        </p:nvSpPr>
        <p:spPr/>
        <p:txBody>
          <a:bodyPr rtlCol="0">
            <a:normAutofit fontScale="92500"/>
          </a:bodyPr>
          <a:lstStyle/>
          <a:p>
            <a:pPr eaLnBrk="1" fontAlgn="auto" hangingPunct="1">
              <a:spcAft>
                <a:spcPts val="0"/>
              </a:spcAft>
              <a:defRPr/>
            </a:pPr>
            <a:r>
              <a:rPr lang="en-US" dirty="0" smtClean="0">
                <a:latin typeface="Times New Roman" pitchFamily="18" charset="0"/>
                <a:cs typeface="Times New Roman" pitchFamily="18" charset="0"/>
              </a:rPr>
              <a:t>A multinational corporation (MNC) or enterprise (MNE), is a corporation or an enterprise that manages production or delivers services in more than one country. It can also be referred to as an </a:t>
            </a:r>
            <a:r>
              <a:rPr lang="en-US" i="1" dirty="0" smtClean="0">
                <a:latin typeface="Times New Roman" pitchFamily="18" charset="0"/>
                <a:cs typeface="Times New Roman" pitchFamily="18" charset="0"/>
              </a:rPr>
              <a:t>international corporation</a:t>
            </a:r>
            <a:r>
              <a:rPr lang="en-US" dirty="0" smtClean="0">
                <a:latin typeface="Times New Roman" pitchFamily="18" charset="0"/>
                <a:cs typeface="Times New Roman" pitchFamily="18" charset="0"/>
              </a:rPr>
              <a:t>. </a:t>
            </a:r>
          </a:p>
          <a:p>
            <a:pPr eaLnBrk="1" fontAlgn="auto" hangingPunct="1">
              <a:spcAft>
                <a:spcPts val="0"/>
              </a:spcAft>
              <a:defRPr/>
            </a:pPr>
            <a:r>
              <a:rPr lang="en-US" dirty="0" smtClean="0">
                <a:latin typeface="Times New Roman" pitchFamily="18" charset="0"/>
                <a:cs typeface="Times New Roman" pitchFamily="18" charset="0"/>
              </a:rPr>
              <a:t>an MNC as a corporation that has its management headquarters in one country, known as the </a:t>
            </a:r>
            <a:r>
              <a:rPr lang="en-US" i="1" dirty="0" smtClean="0">
                <a:latin typeface="Times New Roman" pitchFamily="18" charset="0"/>
                <a:cs typeface="Times New Roman" pitchFamily="18" charset="0"/>
              </a:rPr>
              <a:t>home country</a:t>
            </a:r>
            <a:r>
              <a:rPr lang="en-US" dirty="0" smtClean="0">
                <a:latin typeface="Times New Roman" pitchFamily="18" charset="0"/>
                <a:cs typeface="Times New Roman" pitchFamily="18" charset="0"/>
              </a:rPr>
              <a:t>, and operates in several other countries, known as </a:t>
            </a:r>
            <a:r>
              <a:rPr lang="en-US" i="1" dirty="0" smtClean="0">
                <a:latin typeface="Times New Roman" pitchFamily="18" charset="0"/>
                <a:cs typeface="Times New Roman" pitchFamily="18" charset="0"/>
              </a:rPr>
              <a:t>host countries</a:t>
            </a:r>
            <a:r>
              <a:rPr lang="en-US" dirty="0" smtClean="0">
                <a:latin typeface="Times New Roman" pitchFamily="18" charset="0"/>
                <a:cs typeface="Times New Roman" pitchFamily="18" charset="0"/>
              </a:rPr>
              <a:t>.</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xmlns="" val="352176162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p:txBody>
          <a:bodyPr/>
          <a:lstStyle/>
          <a:p>
            <a:pPr eaLnBrk="1" hangingPunct="1"/>
            <a:r>
              <a:rPr lang="en-US" smtClean="0"/>
              <a:t>Goals of MNC</a:t>
            </a:r>
          </a:p>
        </p:txBody>
      </p:sp>
      <p:sp>
        <p:nvSpPr>
          <p:cNvPr id="47107" name="Content Placeholder 2"/>
          <p:cNvSpPr>
            <a:spLocks noGrp="1"/>
          </p:cNvSpPr>
          <p:nvPr>
            <p:ph idx="1"/>
          </p:nvPr>
        </p:nvSpPr>
        <p:spPr/>
        <p:txBody>
          <a:bodyPr/>
          <a:lstStyle/>
          <a:p>
            <a:pPr eaLnBrk="1" hangingPunct="1"/>
            <a:r>
              <a:rPr lang="en-US" smtClean="0"/>
              <a:t>Commonly accepted goals of an MNC is to maximize shareholders wealth.</a:t>
            </a:r>
          </a:p>
          <a:p>
            <a:pPr algn="just" eaLnBrk="1" hangingPunct="1"/>
            <a:r>
              <a:rPr lang="en-US" i="1" smtClean="0"/>
              <a:t>“ most common form of ownership of US. Based MNCs, and it enables financial managers throughout the MNC to have single goal of maximizing the value of the entire MNC instead of maximizing the value of any particular foreign subsidiary.”</a:t>
            </a:r>
          </a:p>
        </p:txBody>
      </p:sp>
    </p:spTree>
    <p:extLst>
      <p:ext uri="{BB962C8B-B14F-4D97-AF65-F5344CB8AC3E}">
        <p14:creationId xmlns:p14="http://schemas.microsoft.com/office/powerpoint/2010/main" xmlns="" val="189760760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t>Constraints interfering with the MNC’s Goal</a:t>
            </a:r>
            <a:endParaRPr lang="en-US" dirty="0"/>
          </a:p>
        </p:txBody>
      </p:sp>
      <p:sp>
        <p:nvSpPr>
          <p:cNvPr id="3" name="Content Placeholder 2"/>
          <p:cNvSpPr>
            <a:spLocks noGrp="1"/>
          </p:cNvSpPr>
          <p:nvPr>
            <p:ph idx="1"/>
          </p:nvPr>
        </p:nvSpPr>
        <p:spPr>
          <a:xfrm>
            <a:off x="457200" y="1600200"/>
            <a:ext cx="8229600" cy="4686300"/>
          </a:xfrm>
        </p:spPr>
        <p:txBody>
          <a:bodyPr rtlCol="0">
            <a:normAutofit fontScale="92500" lnSpcReduction="20000"/>
          </a:bodyPr>
          <a:lstStyle/>
          <a:p>
            <a:pPr eaLnBrk="1" fontAlgn="auto" hangingPunct="1">
              <a:spcAft>
                <a:spcPts val="0"/>
              </a:spcAft>
              <a:defRPr/>
            </a:pPr>
            <a:r>
              <a:rPr lang="en-US" dirty="0" smtClean="0"/>
              <a:t>Environmental Constraints</a:t>
            </a:r>
          </a:p>
          <a:p>
            <a:pPr lvl="1" eaLnBrk="1" fontAlgn="auto" hangingPunct="1">
              <a:spcAft>
                <a:spcPts val="0"/>
              </a:spcAft>
              <a:defRPr/>
            </a:pPr>
            <a:r>
              <a:rPr lang="en-US" dirty="0" smtClean="0"/>
              <a:t>Building Codes, Disposal of production waste materials and pollution control</a:t>
            </a:r>
          </a:p>
          <a:p>
            <a:pPr eaLnBrk="1" fontAlgn="auto" hangingPunct="1">
              <a:spcAft>
                <a:spcPts val="0"/>
              </a:spcAft>
              <a:defRPr/>
            </a:pPr>
            <a:r>
              <a:rPr lang="en-US" dirty="0" smtClean="0"/>
              <a:t>Regulatory Constraints</a:t>
            </a:r>
          </a:p>
          <a:p>
            <a:pPr lvl="1" eaLnBrk="1" fontAlgn="auto" hangingPunct="1">
              <a:spcAft>
                <a:spcPts val="0"/>
              </a:spcAft>
              <a:defRPr/>
            </a:pPr>
            <a:r>
              <a:rPr lang="en-US" dirty="0" smtClean="0"/>
              <a:t>Taxes, currency convertibility, earnings remittance, employee rights, and other policies that affect cash flows of a subsidiary established  there</a:t>
            </a:r>
          </a:p>
          <a:p>
            <a:pPr eaLnBrk="1" fontAlgn="auto" hangingPunct="1">
              <a:spcAft>
                <a:spcPts val="0"/>
              </a:spcAft>
              <a:defRPr/>
            </a:pPr>
            <a:r>
              <a:rPr lang="en-US" dirty="0" smtClean="0"/>
              <a:t>Ethical Constraints</a:t>
            </a:r>
          </a:p>
          <a:p>
            <a:pPr lvl="1" eaLnBrk="1" fontAlgn="auto" hangingPunct="1">
              <a:spcAft>
                <a:spcPts val="0"/>
              </a:spcAft>
              <a:defRPr/>
            </a:pPr>
            <a:r>
              <a:rPr lang="en-US" dirty="0" smtClean="0"/>
              <a:t>There is not consensus on standard of business conduct that applies to all countries. A business practice is perceived to be unethical in one country may be totally ethical in another. </a:t>
            </a:r>
            <a:endParaRPr lang="en-US" dirty="0"/>
          </a:p>
        </p:txBody>
      </p:sp>
    </p:spTree>
    <p:extLst>
      <p:ext uri="{BB962C8B-B14F-4D97-AF65-F5344CB8AC3E}">
        <p14:creationId xmlns:p14="http://schemas.microsoft.com/office/powerpoint/2010/main" xmlns="" val="392547699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le 1"/>
          <p:cNvSpPr>
            <a:spLocks noGrp="1"/>
          </p:cNvSpPr>
          <p:nvPr>
            <p:ph type="title"/>
          </p:nvPr>
        </p:nvSpPr>
        <p:spPr/>
        <p:txBody>
          <a:bodyPr/>
          <a:lstStyle/>
          <a:p>
            <a:pPr eaLnBrk="1" hangingPunct="1"/>
            <a:r>
              <a:rPr lang="en-US" smtClean="0"/>
              <a:t>Managing within the constraints</a:t>
            </a:r>
          </a:p>
        </p:txBody>
      </p:sp>
      <p:sp>
        <p:nvSpPr>
          <p:cNvPr id="49155" name="Content Placeholder 2"/>
          <p:cNvSpPr>
            <a:spLocks noGrp="1"/>
          </p:cNvSpPr>
          <p:nvPr>
            <p:ph idx="1"/>
          </p:nvPr>
        </p:nvSpPr>
        <p:spPr/>
        <p:txBody>
          <a:bodyPr/>
          <a:lstStyle/>
          <a:p>
            <a:pPr eaLnBrk="1" hangingPunct="1"/>
            <a:r>
              <a:rPr lang="en-US" smtClean="0"/>
              <a:t>Using the world wide code whatever the cost companies have to bear just to enhance their credibility in the markets.</a:t>
            </a:r>
          </a:p>
        </p:txBody>
      </p:sp>
    </p:spTree>
    <p:extLst>
      <p:ext uri="{BB962C8B-B14F-4D97-AF65-F5344CB8AC3E}">
        <p14:creationId xmlns:p14="http://schemas.microsoft.com/office/powerpoint/2010/main" xmlns="" val="203313423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Overview of Lecture 01</a:t>
            </a:r>
            <a:endParaRPr lang="en-US" dirty="0"/>
          </a:p>
        </p:txBody>
      </p:sp>
      <p:sp>
        <p:nvSpPr>
          <p:cNvPr id="3" name="Content Placeholder 2"/>
          <p:cNvSpPr>
            <a:spLocks noGrp="1"/>
          </p:cNvSpPr>
          <p:nvPr>
            <p:ph idx="1"/>
          </p:nvPr>
        </p:nvSpPr>
        <p:spPr/>
        <p:txBody>
          <a:bodyPr/>
          <a:lstStyle/>
          <a:p>
            <a:r>
              <a:rPr lang="en-US" dirty="0" smtClean="0"/>
              <a:t>Course Outline</a:t>
            </a:r>
          </a:p>
          <a:p>
            <a:r>
              <a:rPr lang="en-US" dirty="0" smtClean="0"/>
              <a:t>Types of Businesses</a:t>
            </a:r>
          </a:p>
          <a:p>
            <a:r>
              <a:rPr lang="en-US" dirty="0" smtClean="0"/>
              <a:t>Types of Business Organizations</a:t>
            </a:r>
          </a:p>
          <a:p>
            <a:r>
              <a:rPr lang="en-US" dirty="0" smtClean="0"/>
              <a:t>Formation of Corporations</a:t>
            </a:r>
          </a:p>
          <a:p>
            <a:r>
              <a:rPr lang="en-US" dirty="0" smtClean="0"/>
              <a:t>What is MNC and Goals of MNC</a:t>
            </a:r>
          </a:p>
          <a:p>
            <a:r>
              <a:rPr lang="en-US" dirty="0" smtClean="0"/>
              <a:t>Constraints interfering with the MNC’s Goal</a:t>
            </a:r>
          </a:p>
          <a:p>
            <a:r>
              <a:rPr lang="en-US" dirty="0" smtClean="0"/>
              <a:t>Managing within the constraints</a:t>
            </a:r>
            <a:endParaRPr lang="en-US" dirty="0"/>
          </a:p>
        </p:txBody>
      </p:sp>
    </p:spTree>
    <p:extLst>
      <p:ext uri="{BB962C8B-B14F-4D97-AF65-F5344CB8AC3E}">
        <p14:creationId xmlns:p14="http://schemas.microsoft.com/office/powerpoint/2010/main" xmlns="" val="221451940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Content Placeholder 2"/>
          <p:cNvSpPr>
            <a:spLocks noGrp="1"/>
          </p:cNvSpPr>
          <p:nvPr>
            <p:ph idx="1"/>
          </p:nvPr>
        </p:nvSpPr>
        <p:spPr/>
        <p:txBody>
          <a:bodyPr/>
          <a:lstStyle/>
          <a:p>
            <a:pPr algn="ctr"/>
            <a:endParaRPr lang="en-US" sz="4800" b="1" dirty="0" smtClean="0"/>
          </a:p>
          <a:p>
            <a:pPr algn="ctr"/>
            <a:endParaRPr lang="en-US" sz="4800" b="1" dirty="0"/>
          </a:p>
          <a:p>
            <a:pPr algn="ctr"/>
            <a:r>
              <a:rPr lang="en-US" sz="4800" b="1" dirty="0" smtClean="0"/>
              <a:t>End of Lecture 01</a:t>
            </a:r>
          </a:p>
        </p:txBody>
      </p:sp>
    </p:spTree>
    <p:extLst>
      <p:ext uri="{BB962C8B-B14F-4D97-AF65-F5344CB8AC3E}">
        <p14:creationId xmlns:p14="http://schemas.microsoft.com/office/powerpoint/2010/main" xmlns="" val="137454077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91</TotalTime>
  <Words>1072</Words>
  <Application>Microsoft Office PowerPoint</Application>
  <PresentationFormat>On-screen Show (4:3)</PresentationFormat>
  <Paragraphs>233</Paragraphs>
  <Slides>36</Slides>
  <Notes>2</Notes>
  <HiddenSlides>0</HiddenSlides>
  <MMClips>0</MMClips>
  <ScaleCrop>false</ScaleCrop>
  <HeadingPairs>
    <vt:vector size="4" baseType="variant">
      <vt:variant>
        <vt:lpstr>Theme</vt:lpstr>
      </vt:variant>
      <vt:variant>
        <vt:i4>1</vt:i4>
      </vt:variant>
      <vt:variant>
        <vt:lpstr>Slide Titles</vt:lpstr>
      </vt:variant>
      <vt:variant>
        <vt:i4>36</vt:i4>
      </vt:variant>
    </vt:vector>
  </HeadingPairs>
  <TitlesOfParts>
    <vt:vector size="37" baseType="lpstr">
      <vt:lpstr>Office Theme</vt:lpstr>
      <vt:lpstr>Javid Iqbal</vt:lpstr>
      <vt:lpstr>Education</vt:lpstr>
      <vt:lpstr>DISTINCTIONS &amp; AWARDS</vt:lpstr>
      <vt:lpstr>EXPERIENCE</vt:lpstr>
      <vt:lpstr>RESEARCH INTERESTS</vt:lpstr>
      <vt:lpstr>End of Profile</vt:lpstr>
      <vt:lpstr>Slide 7</vt:lpstr>
      <vt:lpstr>Managerial Accounting MGT 431</vt:lpstr>
      <vt:lpstr>Basis of Managerial Accounting</vt:lpstr>
      <vt:lpstr>Introduction to Multinational Corporations (MNC) </vt:lpstr>
      <vt:lpstr>Changing the Roles of Managerial Accounting in Dynamic Business Environment</vt:lpstr>
      <vt:lpstr>Basic Cost Managment Concepts</vt:lpstr>
      <vt:lpstr>Product costing and cost accumulation</vt:lpstr>
      <vt:lpstr>Process Costing and Hybird Product Costing systems</vt:lpstr>
      <vt:lpstr>Activity Based Costing</vt:lpstr>
      <vt:lpstr>Cost volume Profit analysis</vt:lpstr>
      <vt:lpstr>Budgeting</vt:lpstr>
      <vt:lpstr>By-Product and Joint Product Costing</vt:lpstr>
      <vt:lpstr>Variance analysis</vt:lpstr>
      <vt:lpstr>Recommended Book</vt:lpstr>
      <vt:lpstr>Introduction to Managerial Accounting and Cost Concepts</vt:lpstr>
      <vt:lpstr>Slide 22</vt:lpstr>
      <vt:lpstr>Slide 23</vt:lpstr>
      <vt:lpstr>Slide 24</vt:lpstr>
      <vt:lpstr>Slide 25</vt:lpstr>
      <vt:lpstr>Slide 26</vt:lpstr>
      <vt:lpstr>Slide 27</vt:lpstr>
      <vt:lpstr>Slide 28</vt:lpstr>
      <vt:lpstr>Slide 29</vt:lpstr>
      <vt:lpstr>Formation of Corporations</vt:lpstr>
      <vt:lpstr>What is MNC</vt:lpstr>
      <vt:lpstr>Goals of MNC</vt:lpstr>
      <vt:lpstr>Constraints interfering with the MNC’s Goal</vt:lpstr>
      <vt:lpstr>Managing within the constraints</vt:lpstr>
      <vt:lpstr>Overview of Lecture 01</vt:lpstr>
      <vt:lpstr>Slide 36</vt:lpstr>
    </vt:vector>
  </TitlesOfParts>
  <Company>MyCompanyName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Javid Iqbal</dc:title>
  <dc:creator>MyUserName</dc:creator>
  <cp:lastModifiedBy>NTS</cp:lastModifiedBy>
  <cp:revision>7</cp:revision>
  <dcterms:created xsi:type="dcterms:W3CDTF">2012-10-21T11:30:22Z</dcterms:created>
  <dcterms:modified xsi:type="dcterms:W3CDTF">2012-10-30T05:32:38Z</dcterms:modified>
</cp:coreProperties>
</file>