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76" r:id="rId2"/>
    <p:sldId id="277" r:id="rId3"/>
    <p:sldId id="284" r:id="rId4"/>
    <p:sldId id="285" r:id="rId5"/>
    <p:sldId id="286" r:id="rId6"/>
    <p:sldId id="287" r:id="rId7"/>
    <p:sldId id="288" r:id="rId8"/>
    <p:sldId id="289" r:id="rId9"/>
    <p:sldId id="290" r:id="rId10"/>
    <p:sldId id="291" r:id="rId11"/>
    <p:sldId id="292" r:id="rId12"/>
    <p:sldId id="293" r:id="rId13"/>
    <p:sldId id="294" r:id="rId14"/>
    <p:sldId id="295" r:id="rId15"/>
    <p:sldId id="296" r:id="rId16"/>
    <p:sldId id="297" r:id="rId17"/>
    <p:sldId id="298" r:id="rId18"/>
    <p:sldId id="299" r:id="rId19"/>
    <p:sldId id="300" r:id="rId20"/>
    <p:sldId id="301" r:id="rId21"/>
    <p:sldId id="279" r:id="rId22"/>
    <p:sldId id="278" r:id="rId23"/>
    <p:sldId id="280" r:id="rId24"/>
    <p:sldId id="281" r:id="rId25"/>
    <p:sldId id="282" r:id="rId26"/>
    <p:sldId id="302" r:id="rId27"/>
    <p:sldId id="283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81EFB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E248BCC-4DF7-4ECC-9137-A13656DF4CF4}" type="doc">
      <dgm:prSet loTypeId="urn:microsoft.com/office/officeart/2005/8/layout/default" loCatId="list" qsTypeId="urn:microsoft.com/office/officeart/2005/8/quickstyle/3d4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38539A03-78B3-4EBC-B998-EEF48AD8925E}">
      <dgm:prSet phldrT="[Text]"/>
      <dgm:spPr/>
      <dgm:t>
        <a:bodyPr/>
        <a:lstStyle/>
        <a:p>
          <a:r>
            <a:rPr lang="en-US" dirty="0" smtClean="0"/>
            <a:t>Consumer-Oriented Marketing</a:t>
          </a:r>
          <a:endParaRPr lang="en-US" dirty="0"/>
        </a:p>
      </dgm:t>
    </dgm:pt>
    <dgm:pt modelId="{B9A07508-F0E0-41A0-8DC1-F9810CD9208C}" type="parTrans" cxnId="{5CDE1CBF-54F5-40D8-9A56-EE10B9FFDB2E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5A1F570D-C631-4ADD-8032-8DB38EDD57E0}" type="sibTrans" cxnId="{5CDE1CBF-54F5-40D8-9A56-EE10B9FFDB2E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73CC15AC-BEFF-47A9-8745-B204CC6FF4F0}">
      <dgm:prSet/>
      <dgm:spPr/>
      <dgm:t>
        <a:bodyPr/>
        <a:lstStyle/>
        <a:p>
          <a:r>
            <a:rPr lang="en-US" dirty="0" smtClean="0"/>
            <a:t>Customer-Value Marketing</a:t>
          </a:r>
          <a:endParaRPr lang="en-US" dirty="0"/>
        </a:p>
      </dgm:t>
    </dgm:pt>
    <dgm:pt modelId="{BD7F57F6-0895-422A-B1E6-C8775B0CE675}" type="parTrans" cxnId="{E4F54C0F-3DD3-48F3-817C-C031E71861EE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5420C581-49F3-4AB9-9C33-6879F95366AB}" type="sibTrans" cxnId="{E4F54C0F-3DD3-48F3-817C-C031E71861EE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879BEB1B-98BE-4A13-B616-6AB177148570}">
      <dgm:prSet/>
      <dgm:spPr/>
      <dgm:t>
        <a:bodyPr/>
        <a:lstStyle/>
        <a:p>
          <a:r>
            <a:rPr lang="en-US" dirty="0" smtClean="0"/>
            <a:t>Innovative Marketing</a:t>
          </a:r>
          <a:endParaRPr lang="en-US" dirty="0"/>
        </a:p>
      </dgm:t>
    </dgm:pt>
    <dgm:pt modelId="{594C08A2-3359-4590-B7C0-56AC75806EBE}" type="parTrans" cxnId="{302A4188-9782-4C6A-B6C2-D104D346CEB8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16340186-4F0B-4047-A484-557E397763B9}" type="sibTrans" cxnId="{302A4188-9782-4C6A-B6C2-D104D346CEB8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F41E703C-E840-4805-B6A2-7236E1D16903}">
      <dgm:prSet/>
      <dgm:spPr/>
      <dgm:t>
        <a:bodyPr/>
        <a:lstStyle/>
        <a:p>
          <a:r>
            <a:rPr lang="en-US" dirty="0" smtClean="0"/>
            <a:t>Sense-of-mission Marketing</a:t>
          </a:r>
          <a:endParaRPr lang="en-US" dirty="0"/>
        </a:p>
      </dgm:t>
    </dgm:pt>
    <dgm:pt modelId="{ECA3956A-65E8-400E-94D4-A2FE37A769B8}" type="parTrans" cxnId="{45A0A6F2-41CB-4C5C-928D-B40E444EC596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CBA20C5B-1547-442F-B677-1A98D2712BA5}" type="sibTrans" cxnId="{45A0A6F2-41CB-4C5C-928D-B40E444EC596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F2862C85-639F-4D92-B557-B7F6752E8BCE}">
      <dgm:prSet/>
      <dgm:spPr/>
      <dgm:t>
        <a:bodyPr/>
        <a:lstStyle/>
        <a:p>
          <a:r>
            <a:rPr lang="en-US" dirty="0" smtClean="0"/>
            <a:t>Societal Marketing</a:t>
          </a:r>
          <a:endParaRPr lang="en-US" dirty="0"/>
        </a:p>
      </dgm:t>
    </dgm:pt>
    <dgm:pt modelId="{C6340566-4589-4CF0-87CF-FE23DAA91628}" type="parTrans" cxnId="{0A56FB89-934E-4938-9E61-D143856C2DC0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EDD7C9CB-447A-4F47-AC07-275EC334A5EC}" type="sibTrans" cxnId="{0A56FB89-934E-4938-9E61-D143856C2DC0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C8719C74-0884-4185-9A7E-59A1C5AF606B}" type="pres">
      <dgm:prSet presAssocID="{FE248BCC-4DF7-4ECC-9137-A13656DF4CF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0431C51-0A8C-42B6-BC43-6DA3BE21596A}" type="pres">
      <dgm:prSet presAssocID="{38539A03-78B3-4EBC-B998-EEF48AD8925E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BBE36D7-9970-4D93-9014-C043593A067D}" type="pres">
      <dgm:prSet presAssocID="{5A1F570D-C631-4ADD-8032-8DB38EDD57E0}" presName="sibTrans" presStyleCnt="0"/>
      <dgm:spPr/>
      <dgm:t>
        <a:bodyPr/>
        <a:lstStyle/>
        <a:p>
          <a:endParaRPr lang="en-US"/>
        </a:p>
      </dgm:t>
    </dgm:pt>
    <dgm:pt modelId="{53376699-D7B9-4FE4-94CD-E31ADA5866ED}" type="pres">
      <dgm:prSet presAssocID="{73CC15AC-BEFF-47A9-8745-B204CC6FF4F0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19C339-4B93-4655-9E8D-3195A7C2C1CF}" type="pres">
      <dgm:prSet presAssocID="{5420C581-49F3-4AB9-9C33-6879F95366AB}" presName="sibTrans" presStyleCnt="0"/>
      <dgm:spPr/>
      <dgm:t>
        <a:bodyPr/>
        <a:lstStyle/>
        <a:p>
          <a:endParaRPr lang="en-US"/>
        </a:p>
      </dgm:t>
    </dgm:pt>
    <dgm:pt modelId="{DA35E2D7-6F8D-4493-86A2-4E71274B9135}" type="pres">
      <dgm:prSet presAssocID="{879BEB1B-98BE-4A13-B616-6AB177148570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9C1683A-9961-4B2E-9829-3B829AAB29A4}" type="pres">
      <dgm:prSet presAssocID="{16340186-4F0B-4047-A484-557E397763B9}" presName="sibTrans" presStyleCnt="0"/>
      <dgm:spPr/>
      <dgm:t>
        <a:bodyPr/>
        <a:lstStyle/>
        <a:p>
          <a:endParaRPr lang="en-US"/>
        </a:p>
      </dgm:t>
    </dgm:pt>
    <dgm:pt modelId="{D1B8AFEA-86D4-4347-8B84-8265B9B49CDD}" type="pres">
      <dgm:prSet presAssocID="{F41E703C-E840-4805-B6A2-7236E1D16903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83C47E-51D6-42A4-AF7A-4AEBDAB63638}" type="pres">
      <dgm:prSet presAssocID="{CBA20C5B-1547-442F-B677-1A98D2712BA5}" presName="sibTrans" presStyleCnt="0"/>
      <dgm:spPr/>
      <dgm:t>
        <a:bodyPr/>
        <a:lstStyle/>
        <a:p>
          <a:endParaRPr lang="en-US"/>
        </a:p>
      </dgm:t>
    </dgm:pt>
    <dgm:pt modelId="{172C5B72-2F95-4135-84D3-2440FE270F23}" type="pres">
      <dgm:prSet presAssocID="{F2862C85-639F-4D92-B557-B7F6752E8BCE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AE0924A-D951-4B10-B4B3-56C5A97AF65C}" type="presOf" srcId="{879BEB1B-98BE-4A13-B616-6AB177148570}" destId="{DA35E2D7-6F8D-4493-86A2-4E71274B9135}" srcOrd="0" destOrd="0" presId="urn:microsoft.com/office/officeart/2005/8/layout/default"/>
    <dgm:cxn modelId="{0A56FB89-934E-4938-9E61-D143856C2DC0}" srcId="{FE248BCC-4DF7-4ECC-9137-A13656DF4CF4}" destId="{F2862C85-639F-4D92-B557-B7F6752E8BCE}" srcOrd="4" destOrd="0" parTransId="{C6340566-4589-4CF0-87CF-FE23DAA91628}" sibTransId="{EDD7C9CB-447A-4F47-AC07-275EC334A5EC}"/>
    <dgm:cxn modelId="{E4F54C0F-3DD3-48F3-817C-C031E71861EE}" srcId="{FE248BCC-4DF7-4ECC-9137-A13656DF4CF4}" destId="{73CC15AC-BEFF-47A9-8745-B204CC6FF4F0}" srcOrd="1" destOrd="0" parTransId="{BD7F57F6-0895-422A-B1E6-C8775B0CE675}" sibTransId="{5420C581-49F3-4AB9-9C33-6879F95366AB}"/>
    <dgm:cxn modelId="{302A4188-9782-4C6A-B6C2-D104D346CEB8}" srcId="{FE248BCC-4DF7-4ECC-9137-A13656DF4CF4}" destId="{879BEB1B-98BE-4A13-B616-6AB177148570}" srcOrd="2" destOrd="0" parTransId="{594C08A2-3359-4590-B7C0-56AC75806EBE}" sibTransId="{16340186-4F0B-4047-A484-557E397763B9}"/>
    <dgm:cxn modelId="{8C7FD4F5-51A6-4759-8B85-53954DB79477}" type="presOf" srcId="{F41E703C-E840-4805-B6A2-7236E1D16903}" destId="{D1B8AFEA-86D4-4347-8B84-8265B9B49CDD}" srcOrd="0" destOrd="0" presId="urn:microsoft.com/office/officeart/2005/8/layout/default"/>
    <dgm:cxn modelId="{1E59D53A-523F-49A1-9E4A-95E3CAB02544}" type="presOf" srcId="{F2862C85-639F-4D92-B557-B7F6752E8BCE}" destId="{172C5B72-2F95-4135-84D3-2440FE270F23}" srcOrd="0" destOrd="0" presId="urn:microsoft.com/office/officeart/2005/8/layout/default"/>
    <dgm:cxn modelId="{429333F9-E36F-4A7D-9D64-60A2542109A3}" type="presOf" srcId="{FE248BCC-4DF7-4ECC-9137-A13656DF4CF4}" destId="{C8719C74-0884-4185-9A7E-59A1C5AF606B}" srcOrd="0" destOrd="0" presId="urn:microsoft.com/office/officeart/2005/8/layout/default"/>
    <dgm:cxn modelId="{DBA7A342-6749-45E1-9599-3A9F3111A03D}" type="presOf" srcId="{38539A03-78B3-4EBC-B998-EEF48AD8925E}" destId="{F0431C51-0A8C-42B6-BC43-6DA3BE21596A}" srcOrd="0" destOrd="0" presId="urn:microsoft.com/office/officeart/2005/8/layout/default"/>
    <dgm:cxn modelId="{45A0A6F2-41CB-4C5C-928D-B40E444EC596}" srcId="{FE248BCC-4DF7-4ECC-9137-A13656DF4CF4}" destId="{F41E703C-E840-4805-B6A2-7236E1D16903}" srcOrd="3" destOrd="0" parTransId="{ECA3956A-65E8-400E-94D4-A2FE37A769B8}" sibTransId="{CBA20C5B-1547-442F-B677-1A98D2712BA5}"/>
    <dgm:cxn modelId="{5CDE1CBF-54F5-40D8-9A56-EE10B9FFDB2E}" srcId="{FE248BCC-4DF7-4ECC-9137-A13656DF4CF4}" destId="{38539A03-78B3-4EBC-B998-EEF48AD8925E}" srcOrd="0" destOrd="0" parTransId="{B9A07508-F0E0-41A0-8DC1-F9810CD9208C}" sibTransId="{5A1F570D-C631-4ADD-8032-8DB38EDD57E0}"/>
    <dgm:cxn modelId="{C126B3BB-8977-4452-B6A7-AA4C4A761E42}" type="presOf" srcId="{73CC15AC-BEFF-47A9-8745-B204CC6FF4F0}" destId="{53376699-D7B9-4FE4-94CD-E31ADA5866ED}" srcOrd="0" destOrd="0" presId="urn:microsoft.com/office/officeart/2005/8/layout/default"/>
    <dgm:cxn modelId="{43A98FA3-5E25-40D3-9D09-BC5F1BD013A2}" type="presParOf" srcId="{C8719C74-0884-4185-9A7E-59A1C5AF606B}" destId="{F0431C51-0A8C-42B6-BC43-6DA3BE21596A}" srcOrd="0" destOrd="0" presId="urn:microsoft.com/office/officeart/2005/8/layout/default"/>
    <dgm:cxn modelId="{261DC4F3-5512-4348-A538-4237C5AD1370}" type="presParOf" srcId="{C8719C74-0884-4185-9A7E-59A1C5AF606B}" destId="{1BBE36D7-9970-4D93-9014-C043593A067D}" srcOrd="1" destOrd="0" presId="urn:microsoft.com/office/officeart/2005/8/layout/default"/>
    <dgm:cxn modelId="{B6CEB817-29D3-4E82-90C5-E392C104E530}" type="presParOf" srcId="{C8719C74-0884-4185-9A7E-59A1C5AF606B}" destId="{53376699-D7B9-4FE4-94CD-E31ADA5866ED}" srcOrd="2" destOrd="0" presId="urn:microsoft.com/office/officeart/2005/8/layout/default"/>
    <dgm:cxn modelId="{076667AF-D601-4C84-91E5-1132DC64860F}" type="presParOf" srcId="{C8719C74-0884-4185-9A7E-59A1C5AF606B}" destId="{8719C339-4B93-4655-9E8D-3195A7C2C1CF}" srcOrd="3" destOrd="0" presId="urn:microsoft.com/office/officeart/2005/8/layout/default"/>
    <dgm:cxn modelId="{F75E6EBC-99C6-473C-9924-5F4082C59B84}" type="presParOf" srcId="{C8719C74-0884-4185-9A7E-59A1C5AF606B}" destId="{DA35E2D7-6F8D-4493-86A2-4E71274B9135}" srcOrd="4" destOrd="0" presId="urn:microsoft.com/office/officeart/2005/8/layout/default"/>
    <dgm:cxn modelId="{330DCC5E-7ED4-471D-9F6F-675522DE14E2}" type="presParOf" srcId="{C8719C74-0884-4185-9A7E-59A1C5AF606B}" destId="{49C1683A-9961-4B2E-9829-3B829AAB29A4}" srcOrd="5" destOrd="0" presId="urn:microsoft.com/office/officeart/2005/8/layout/default"/>
    <dgm:cxn modelId="{43F3C9F2-E441-426B-A0ED-0AD4BB4862AF}" type="presParOf" srcId="{C8719C74-0884-4185-9A7E-59A1C5AF606B}" destId="{D1B8AFEA-86D4-4347-8B84-8265B9B49CDD}" srcOrd="6" destOrd="0" presId="urn:microsoft.com/office/officeart/2005/8/layout/default"/>
    <dgm:cxn modelId="{56EA5ED7-4DBE-48BB-91D4-BD8F9AEE3603}" type="presParOf" srcId="{C8719C74-0884-4185-9A7E-59A1C5AF606B}" destId="{3C83C47E-51D6-42A4-AF7A-4AEBDAB63638}" srcOrd="7" destOrd="0" presId="urn:microsoft.com/office/officeart/2005/8/layout/default"/>
    <dgm:cxn modelId="{A88C924F-CB0E-4B38-84D1-7BF0CB67C3E3}" type="presParOf" srcId="{C8719C74-0884-4185-9A7E-59A1C5AF606B}" destId="{172C5B72-2F95-4135-84D3-2440FE270F23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0431C51-0A8C-42B6-BC43-6DA3BE21596A}">
      <dsp:nvSpPr>
        <dsp:cNvPr id="0" name=""/>
        <dsp:cNvSpPr/>
      </dsp:nvSpPr>
      <dsp:spPr>
        <a:xfrm>
          <a:off x="0" y="544909"/>
          <a:ext cx="2643187" cy="158591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Consumer-Oriented Marketing</a:t>
          </a:r>
          <a:endParaRPr lang="en-US" sz="3200" kern="1200" dirty="0"/>
        </a:p>
      </dsp:txBody>
      <dsp:txXfrm>
        <a:off x="0" y="544909"/>
        <a:ext cx="2643187" cy="1585912"/>
      </dsp:txXfrm>
    </dsp:sp>
    <dsp:sp modelId="{53376699-D7B9-4FE4-94CD-E31ADA5866ED}">
      <dsp:nvSpPr>
        <dsp:cNvPr id="0" name=""/>
        <dsp:cNvSpPr/>
      </dsp:nvSpPr>
      <dsp:spPr>
        <a:xfrm>
          <a:off x="2907506" y="544909"/>
          <a:ext cx="2643187" cy="158591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Customer-Value Marketing</a:t>
          </a:r>
          <a:endParaRPr lang="en-US" sz="3200" kern="1200" dirty="0"/>
        </a:p>
      </dsp:txBody>
      <dsp:txXfrm>
        <a:off x="2907506" y="544909"/>
        <a:ext cx="2643187" cy="1585912"/>
      </dsp:txXfrm>
    </dsp:sp>
    <dsp:sp modelId="{DA35E2D7-6F8D-4493-86A2-4E71274B9135}">
      <dsp:nvSpPr>
        <dsp:cNvPr id="0" name=""/>
        <dsp:cNvSpPr/>
      </dsp:nvSpPr>
      <dsp:spPr>
        <a:xfrm>
          <a:off x="5815012" y="544909"/>
          <a:ext cx="2643187" cy="158591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Innovative Marketing</a:t>
          </a:r>
          <a:endParaRPr lang="en-US" sz="3200" kern="1200" dirty="0"/>
        </a:p>
      </dsp:txBody>
      <dsp:txXfrm>
        <a:off x="5815012" y="544909"/>
        <a:ext cx="2643187" cy="1585912"/>
      </dsp:txXfrm>
    </dsp:sp>
    <dsp:sp modelId="{D1B8AFEA-86D4-4347-8B84-8265B9B49CDD}">
      <dsp:nvSpPr>
        <dsp:cNvPr id="0" name=""/>
        <dsp:cNvSpPr/>
      </dsp:nvSpPr>
      <dsp:spPr>
        <a:xfrm>
          <a:off x="1453753" y="2395140"/>
          <a:ext cx="2643187" cy="158591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Sense-of-mission Marketing</a:t>
          </a:r>
          <a:endParaRPr lang="en-US" sz="3200" kern="1200" dirty="0"/>
        </a:p>
      </dsp:txBody>
      <dsp:txXfrm>
        <a:off x="1453753" y="2395140"/>
        <a:ext cx="2643187" cy="1585912"/>
      </dsp:txXfrm>
    </dsp:sp>
    <dsp:sp modelId="{172C5B72-2F95-4135-84D3-2440FE270F23}">
      <dsp:nvSpPr>
        <dsp:cNvPr id="0" name=""/>
        <dsp:cNvSpPr/>
      </dsp:nvSpPr>
      <dsp:spPr>
        <a:xfrm>
          <a:off x="4361259" y="2395140"/>
          <a:ext cx="2643187" cy="158591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Societal Marketing</a:t>
          </a:r>
          <a:endParaRPr lang="en-US" sz="3200" kern="1200" dirty="0"/>
        </a:p>
      </dsp:txBody>
      <dsp:txXfrm>
        <a:off x="4361259" y="2395140"/>
        <a:ext cx="2643187" cy="15859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83B7F6-796A-4386-9DB1-72DEADC3748F}" type="datetimeFigureOut">
              <a:rPr lang="en-US" smtClean="0"/>
              <a:pPr/>
              <a:t>5/14/2012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388060-A88B-4AB5-88A6-56C75066F45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51B7159-91F2-4485-B7DD-EB8F9ACC5ED3}" type="slidenum">
              <a:rPr lang="en-US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51B7159-91F2-4485-B7DD-EB8F9ACC5ED3}" type="slidenum">
              <a:rPr lang="en-US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51B7159-91F2-4485-B7DD-EB8F9ACC5ED3}" type="slidenum">
              <a:rPr lang="en-US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51B7159-91F2-4485-B7DD-EB8F9ACC5ED3}" type="slidenum">
              <a:rPr lang="en-US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51B7159-91F2-4485-B7DD-EB8F9ACC5ED3}" type="slidenum">
              <a:rPr lang="en-US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51B7159-91F2-4485-B7DD-EB8F9ACC5ED3}" type="slidenum">
              <a:rPr lang="en-US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51B7159-91F2-4485-B7DD-EB8F9ACC5ED3}" type="slidenum">
              <a:rPr lang="en-US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51B7159-91F2-4485-B7DD-EB8F9ACC5ED3}" type="slidenum">
              <a:rPr lang="en-US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51B7159-91F2-4485-B7DD-EB8F9ACC5ED3}" type="slidenum">
              <a:rPr lang="en-US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51B7159-91F2-4485-B7DD-EB8F9ACC5ED3}" type="slidenum">
              <a:rPr lang="en-US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51B7159-91F2-4485-B7DD-EB8F9ACC5ED3}" type="slidenum">
              <a:rPr lang="en-US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51B7159-91F2-4485-B7DD-EB8F9ACC5ED3}" type="slidenum">
              <a:rPr lang="en-US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51B7159-91F2-4485-B7DD-EB8F9ACC5ED3}" type="slidenum">
              <a:rPr lang="en-US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51B7159-91F2-4485-B7DD-EB8F9ACC5ED3}" type="slidenum">
              <a:rPr lang="en-US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51B7159-91F2-4485-B7DD-EB8F9ACC5ED3}" type="slidenum">
              <a:rPr lang="en-US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51B7159-91F2-4485-B7DD-EB8F9ACC5ED3}" type="slidenum">
              <a:rPr lang="en-US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51B7159-91F2-4485-B7DD-EB8F9ACC5ED3}" type="slidenum">
              <a:rPr lang="en-US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51B7159-91F2-4485-B7DD-EB8F9ACC5ED3}" type="slidenum">
              <a:rPr lang="en-US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870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C2404F6-D4E1-4FEA-8BF2-AC1AAAB88204}" type="slidenum">
              <a:rPr lang="en-US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EFCFE-CEDB-4C52-B0A6-215641FBDD40}" type="datetimeFigureOut">
              <a:rPr lang="en-US" smtClean="0"/>
              <a:pPr/>
              <a:t>5/14/2012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A563B-6B73-4711-8226-8923A932E7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EFCFE-CEDB-4C52-B0A6-215641FBDD40}" type="datetimeFigureOut">
              <a:rPr lang="en-US" smtClean="0"/>
              <a:pPr/>
              <a:t>5/14/2012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A563B-6B73-4711-8226-8923A932E7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EFCFE-CEDB-4C52-B0A6-215641FBDD40}" type="datetimeFigureOut">
              <a:rPr lang="en-US" smtClean="0"/>
              <a:pPr/>
              <a:t>5/14/2012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A563B-6B73-4711-8226-8923A932E7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EFCFE-CEDB-4C52-B0A6-215641FBDD40}" type="datetimeFigureOut">
              <a:rPr lang="en-US" smtClean="0"/>
              <a:pPr/>
              <a:t>5/14/2012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A563B-6B73-4711-8226-8923A932E7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EFCFE-CEDB-4C52-B0A6-215641FBDD40}" type="datetimeFigureOut">
              <a:rPr lang="en-US" smtClean="0"/>
              <a:pPr/>
              <a:t>5/14/2012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A563B-6B73-4711-8226-8923A932E7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EFCFE-CEDB-4C52-B0A6-215641FBDD40}" type="datetimeFigureOut">
              <a:rPr lang="en-US" smtClean="0"/>
              <a:pPr/>
              <a:t>5/14/2012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A563B-6B73-4711-8226-8923A932E7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EFCFE-CEDB-4C52-B0A6-215641FBDD40}" type="datetimeFigureOut">
              <a:rPr lang="en-US" smtClean="0"/>
              <a:pPr/>
              <a:t>5/14/2012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A563B-6B73-4711-8226-8923A932E7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EFCFE-CEDB-4C52-B0A6-215641FBDD40}" type="datetimeFigureOut">
              <a:rPr lang="en-US" smtClean="0"/>
              <a:pPr/>
              <a:t>5/14/2012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A563B-6B73-4711-8226-8923A932E7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EFCFE-CEDB-4C52-B0A6-215641FBDD40}" type="datetimeFigureOut">
              <a:rPr lang="en-US" smtClean="0"/>
              <a:pPr/>
              <a:t>5/14/2012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A563B-6B73-4711-8226-8923A932E7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EFCFE-CEDB-4C52-B0A6-215641FBDD40}" type="datetimeFigureOut">
              <a:rPr lang="en-US" smtClean="0"/>
              <a:pPr/>
              <a:t>5/14/2012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A563B-6B73-4711-8226-8923A932E7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EFCFE-CEDB-4C52-B0A6-215641FBDD40}" type="datetimeFigureOut">
              <a:rPr lang="en-US" smtClean="0"/>
              <a:pPr/>
              <a:t>5/14/2012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A563B-6B73-4711-8226-8923A932E7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>
            <a:lvl1pPr>
              <a:lnSpc>
                <a:spcPts val="3600"/>
              </a:lnSpc>
              <a:defRPr sz="36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914400" y="1447800"/>
            <a:ext cx="7162800" cy="381000"/>
          </a:xfrm>
        </p:spPr>
        <p:txBody>
          <a:bodyPr/>
          <a:lstStyle>
            <a:lvl1pPr algn="ctr">
              <a:buNone/>
              <a:defRPr sz="2800" b="1" i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7EFCFE-CEDB-4C52-B0A6-215641FBDD40}" type="datetimeFigureOut">
              <a:rPr lang="en-US" smtClean="0"/>
              <a:pPr/>
              <a:t>5/14/2012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8A563B-6B73-4711-8226-8923A932E7A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4800" y="290690"/>
            <a:ext cx="8610600" cy="6124754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40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en-US" sz="40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en-US" sz="40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4000" b="1" dirty="0" smtClean="0">
                <a:latin typeface="Arial" pitchFamily="34" charset="0"/>
                <a:cs typeface="Arial" pitchFamily="34" charset="0"/>
              </a:rPr>
              <a:t>Chapter 20</a:t>
            </a:r>
          </a:p>
          <a:p>
            <a:pPr algn="ctr"/>
            <a:endParaRPr lang="en-US" sz="3600" b="1" i="1" dirty="0" smtClean="0">
              <a:latin typeface="Calibri" charset="0"/>
            </a:endParaRPr>
          </a:p>
          <a:p>
            <a:pPr algn="ctr"/>
            <a:endParaRPr lang="en-US" sz="3600" b="1" i="1" dirty="0" smtClean="0">
              <a:latin typeface="Calibri" charset="0"/>
            </a:endParaRPr>
          </a:p>
          <a:p>
            <a:pPr algn="ctr"/>
            <a:endParaRPr lang="en-US" sz="3600" b="1" i="1" dirty="0" smtClean="0">
              <a:latin typeface="Calibri" charset="0"/>
            </a:endParaRPr>
          </a:p>
          <a:p>
            <a:pPr algn="ctr"/>
            <a:r>
              <a:rPr lang="en-US" sz="4000" b="1" dirty="0" smtClean="0">
                <a:latin typeface="Calibri" charset="0"/>
              </a:rPr>
              <a:t>Sustainable Marketing: </a:t>
            </a:r>
          </a:p>
          <a:p>
            <a:pPr algn="ctr"/>
            <a:r>
              <a:rPr lang="en-US" sz="4000" b="1" dirty="0" smtClean="0">
                <a:latin typeface="Calibri" charset="0"/>
              </a:rPr>
              <a:t>Social Responsibility and Ethics</a:t>
            </a:r>
          </a:p>
          <a:p>
            <a:pPr algn="ctr"/>
            <a:endParaRPr lang="en-US" sz="4400" b="1" dirty="0" smtClean="0">
              <a:latin typeface="Calibri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Topics to Cover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Content Placeholder 3"/>
          <p:cNvSpPr txBox="1">
            <a:spLocks noGrp="1"/>
          </p:cNvSpPr>
          <p:nvPr>
            <p:ph idx="1"/>
          </p:nvPr>
        </p:nvSpPr>
        <p:spPr>
          <a:xfrm>
            <a:off x="457200" y="1981200"/>
            <a:ext cx="8229600" cy="2062103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latin typeface="Calibri" charset="0"/>
              </a:rPr>
              <a:t>Consumer Actions to Promote Sustainable Marketing</a:t>
            </a:r>
          </a:p>
          <a:p>
            <a:pPr>
              <a:spcBef>
                <a:spcPct val="0"/>
              </a:spcBef>
            </a:pPr>
            <a:r>
              <a:rPr lang="en-US" dirty="0" smtClean="0">
                <a:latin typeface="Calibri" charset="0"/>
              </a:rPr>
              <a:t>Business Actions Toward Sustainable Marketing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sz="4800" dirty="0" smtClean="0"/>
              <a:t>Consumer Actions to Promote Sustainable Marketing</a:t>
            </a:r>
            <a:endParaRPr lang="en-US" sz="5400" dirty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914400" y="1447800"/>
            <a:ext cx="7162800" cy="381000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endParaRPr lang="en-US" dirty="0" smtClean="0">
              <a:solidFill>
                <a:schemeClr val="tx1"/>
              </a:solidFill>
              <a:latin typeface="Calibri" charset="0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57400"/>
            <a:ext cx="8229600" cy="4068763"/>
          </a:xfrm>
        </p:spPr>
        <p:txBody>
          <a:bodyPr/>
          <a:lstStyle/>
          <a:p>
            <a:pPr>
              <a:spcBef>
                <a:spcPct val="0"/>
              </a:spcBef>
            </a:pPr>
            <a:endParaRPr lang="en-US" dirty="0" smtClean="0">
              <a:latin typeface="Calibri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b="1" dirty="0" smtClean="0">
                <a:latin typeface="Calibri" charset="0"/>
              </a:rPr>
              <a:t>Consumerism</a:t>
            </a:r>
            <a:r>
              <a:rPr lang="en-US" dirty="0" smtClean="0">
                <a:latin typeface="Calibri" charset="0"/>
              </a:rPr>
              <a:t> is the organized movement of citizens and government agencies to improve the rights and power of buyers in relation to sellers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sz="4800" dirty="0" smtClean="0"/>
              <a:t>Consumer Actions to Promote Sustainable Marketing</a:t>
            </a:r>
            <a:endParaRPr lang="en-US" sz="5400" dirty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914400" y="1447800"/>
            <a:ext cx="7162800" cy="381000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Consumerism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408237"/>
            <a:ext cx="8229600" cy="4068763"/>
          </a:xfrm>
        </p:spPr>
        <p:txBody>
          <a:bodyPr/>
          <a:lstStyle/>
          <a:p>
            <a:pPr>
              <a:spcBef>
                <a:spcPct val="0"/>
              </a:spcBef>
              <a:buFontTx/>
              <a:buNone/>
            </a:pPr>
            <a:r>
              <a:rPr lang="en-US" b="1" dirty="0" smtClean="0">
                <a:latin typeface="Arial" charset="0"/>
                <a:cs typeface="Times New Roman" charset="0"/>
              </a:rPr>
              <a:t>Traditional buyers’ rights </a:t>
            </a:r>
            <a:r>
              <a:rPr lang="en-US" dirty="0" smtClean="0">
                <a:latin typeface="Arial" charset="0"/>
                <a:cs typeface="Times New Roman" charset="0"/>
              </a:rPr>
              <a:t>include:</a:t>
            </a:r>
          </a:p>
          <a:p>
            <a:pPr>
              <a:spcBef>
                <a:spcPct val="0"/>
              </a:spcBef>
            </a:pPr>
            <a:r>
              <a:rPr lang="en-US" dirty="0" smtClean="0">
                <a:latin typeface="Calibri" charset="0"/>
              </a:rPr>
              <a:t>The right not to buy a product that is offered for sale</a:t>
            </a:r>
          </a:p>
          <a:p>
            <a:pPr>
              <a:spcBef>
                <a:spcPct val="0"/>
              </a:spcBef>
            </a:pPr>
            <a:r>
              <a:rPr lang="en-US" dirty="0" smtClean="0">
                <a:latin typeface="Calibri" charset="0"/>
              </a:rPr>
              <a:t>The right to expect the product to be safe</a:t>
            </a:r>
          </a:p>
          <a:p>
            <a:pPr>
              <a:spcBef>
                <a:spcPct val="0"/>
              </a:spcBef>
            </a:pPr>
            <a:r>
              <a:rPr lang="en-US" dirty="0" smtClean="0">
                <a:latin typeface="Calibri" charset="0"/>
              </a:rPr>
              <a:t>The right to expect the product to perform as claimed</a:t>
            </a:r>
          </a:p>
          <a:p>
            <a:pPr>
              <a:spcBef>
                <a:spcPct val="0"/>
              </a:spcBef>
            </a:pPr>
            <a:r>
              <a:rPr lang="en-US" dirty="0" smtClean="0">
                <a:latin typeface="Calibri" charset="0"/>
              </a:rPr>
              <a:t>Comparing these rights, many believe that the balance of power lies on the seller’s side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sz="4800" dirty="0" smtClean="0"/>
              <a:t>Consumer Actions to Promote Sustainable Marketing</a:t>
            </a:r>
            <a:endParaRPr lang="en-US" sz="5400" dirty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914400" y="1447800"/>
            <a:ext cx="7162800" cy="381000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Consumerism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209800"/>
            <a:ext cx="8229600" cy="4419599"/>
          </a:xfrm>
        </p:spPr>
        <p:txBody>
          <a:bodyPr>
            <a:normAutofit fontScale="92500" lnSpcReduction="20000"/>
          </a:bodyPr>
          <a:lstStyle/>
          <a:p>
            <a:pPr marL="533400" indent="-533400" algn="ctr">
              <a:lnSpc>
                <a:spcPct val="80000"/>
              </a:lnSpc>
              <a:spcBef>
                <a:spcPct val="0"/>
              </a:spcBef>
              <a:buFontTx/>
              <a:buNone/>
            </a:pPr>
            <a:endParaRPr lang="en-US" sz="3600" b="1" i="1" dirty="0" smtClean="0">
              <a:solidFill>
                <a:srgbClr val="1A643E"/>
              </a:solidFill>
              <a:latin typeface="Times New Roman" charset="0"/>
            </a:endParaRPr>
          </a:p>
          <a:p>
            <a:pPr marL="533400" indent="-533400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b="1" dirty="0" smtClean="0">
                <a:latin typeface="Arial" charset="0"/>
              </a:rPr>
              <a:t>Advocates call for:</a:t>
            </a:r>
          </a:p>
          <a:p>
            <a:pPr marL="533400" indent="-533400">
              <a:spcBef>
                <a:spcPct val="0"/>
              </a:spcBef>
            </a:pPr>
            <a:r>
              <a:rPr lang="en-US" dirty="0" smtClean="0">
                <a:latin typeface="Calibri" charset="0"/>
              </a:rPr>
              <a:t>The right to be well informed about important aspects of the product</a:t>
            </a:r>
          </a:p>
          <a:p>
            <a:pPr marL="533400" indent="-533400">
              <a:spcBef>
                <a:spcPct val="0"/>
              </a:spcBef>
            </a:pPr>
            <a:r>
              <a:rPr lang="en-US" dirty="0" smtClean="0">
                <a:latin typeface="Calibri" charset="0"/>
              </a:rPr>
              <a:t>The right to be protected against questionable products and marketing practices</a:t>
            </a:r>
          </a:p>
          <a:p>
            <a:pPr marL="533400" indent="-533400">
              <a:spcBef>
                <a:spcPct val="0"/>
              </a:spcBef>
            </a:pPr>
            <a:r>
              <a:rPr lang="en-US" dirty="0" smtClean="0">
                <a:latin typeface="Calibri" charset="0"/>
              </a:rPr>
              <a:t>The right to influence products and marketing practices in ways that will improve the “quality of life”</a:t>
            </a:r>
          </a:p>
          <a:p>
            <a:pPr marL="533400" indent="-533400">
              <a:spcBef>
                <a:spcPct val="0"/>
              </a:spcBef>
            </a:pPr>
            <a:r>
              <a:rPr lang="en-US" dirty="0" smtClean="0">
                <a:latin typeface="Calibri" charset="0"/>
              </a:rPr>
              <a:t>The right to consume now in a way that will preserve the world for future generations of consumers</a:t>
            </a:r>
          </a:p>
          <a:p>
            <a:pPr marL="533400" indent="-533400">
              <a:lnSpc>
                <a:spcPct val="80000"/>
              </a:lnSpc>
              <a:spcBef>
                <a:spcPct val="0"/>
              </a:spcBef>
              <a:buFontTx/>
              <a:buNone/>
            </a:pPr>
            <a:endParaRPr lang="en-US" sz="2800" dirty="0" smtClean="0">
              <a:latin typeface="Calibri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sz="4800" dirty="0" smtClean="0"/>
              <a:t>Consumer Actions to Promote Sustainable Marketing</a:t>
            </a:r>
            <a:endParaRPr lang="en-US" sz="5400" dirty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914400" y="1447800"/>
            <a:ext cx="7162800" cy="381000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Consumerism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209800"/>
            <a:ext cx="8229600" cy="4419599"/>
          </a:xfrm>
        </p:spPr>
        <p:txBody>
          <a:bodyPr>
            <a:normAutofit fontScale="92500" lnSpcReduction="20000"/>
          </a:bodyPr>
          <a:lstStyle/>
          <a:p>
            <a:pPr marL="533400" indent="-533400" algn="ctr">
              <a:lnSpc>
                <a:spcPct val="80000"/>
              </a:lnSpc>
              <a:spcBef>
                <a:spcPct val="0"/>
              </a:spcBef>
              <a:buFontTx/>
              <a:buNone/>
            </a:pPr>
            <a:endParaRPr lang="en-US" sz="3600" b="1" i="1" dirty="0" smtClean="0">
              <a:solidFill>
                <a:srgbClr val="1A643E"/>
              </a:solidFill>
              <a:latin typeface="Times New Roman" charset="0"/>
            </a:endParaRPr>
          </a:p>
          <a:p>
            <a:pPr marL="533400" indent="-533400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b="1" dirty="0" smtClean="0">
                <a:latin typeface="Arial" charset="0"/>
              </a:rPr>
              <a:t>Advocates call for:</a:t>
            </a:r>
          </a:p>
          <a:p>
            <a:pPr marL="533400" indent="-533400">
              <a:spcBef>
                <a:spcPct val="0"/>
              </a:spcBef>
            </a:pPr>
            <a:r>
              <a:rPr lang="en-US" dirty="0" smtClean="0">
                <a:latin typeface="Calibri" charset="0"/>
              </a:rPr>
              <a:t>The right to be well informed about important aspects of the product</a:t>
            </a:r>
          </a:p>
          <a:p>
            <a:pPr marL="533400" indent="-533400">
              <a:spcBef>
                <a:spcPct val="0"/>
              </a:spcBef>
            </a:pPr>
            <a:r>
              <a:rPr lang="en-US" dirty="0" smtClean="0">
                <a:latin typeface="Calibri" charset="0"/>
              </a:rPr>
              <a:t>The right to be protected against questionable products and marketing practices</a:t>
            </a:r>
          </a:p>
          <a:p>
            <a:pPr marL="533400" indent="-533400">
              <a:spcBef>
                <a:spcPct val="0"/>
              </a:spcBef>
            </a:pPr>
            <a:r>
              <a:rPr lang="en-US" dirty="0" smtClean="0">
                <a:latin typeface="Calibri" charset="0"/>
              </a:rPr>
              <a:t>The right to influence products and marketing practices in ways that will improve the “quality of life”</a:t>
            </a:r>
          </a:p>
          <a:p>
            <a:pPr marL="533400" indent="-533400">
              <a:spcBef>
                <a:spcPct val="0"/>
              </a:spcBef>
            </a:pPr>
            <a:r>
              <a:rPr lang="en-US" dirty="0" smtClean="0">
                <a:latin typeface="Calibri" charset="0"/>
              </a:rPr>
              <a:t>The right to consume now in a way that will preserve the world for future generations of consumers</a:t>
            </a:r>
          </a:p>
          <a:p>
            <a:pPr marL="533400" indent="-533400">
              <a:lnSpc>
                <a:spcPct val="80000"/>
              </a:lnSpc>
              <a:spcBef>
                <a:spcPct val="0"/>
              </a:spcBef>
              <a:buFontTx/>
              <a:buNone/>
            </a:pPr>
            <a:endParaRPr lang="en-US" sz="2800" dirty="0" smtClean="0">
              <a:latin typeface="Calibri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4400" dirty="0" smtClean="0"/>
              <a:t>Consumer Actions to Promote Sustainable Marketing</a:t>
            </a:r>
            <a:endParaRPr lang="en-US" sz="5400" dirty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914400" y="1447800"/>
            <a:ext cx="7162800" cy="381000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endParaRPr lang="en-US" dirty="0" smtClean="0">
              <a:solidFill>
                <a:schemeClr val="tx1"/>
              </a:solidFill>
              <a:latin typeface="Calibri" charset="0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514600"/>
            <a:ext cx="8229600" cy="4114799"/>
          </a:xfrm>
        </p:spPr>
        <p:txBody>
          <a:bodyPr>
            <a:normAutofit/>
          </a:bodyPr>
          <a:lstStyle/>
          <a:p>
            <a:pPr marL="533400" indent="-533400">
              <a:lnSpc>
                <a:spcPct val="90000"/>
              </a:lnSpc>
              <a:buFontTx/>
              <a:buNone/>
            </a:pPr>
            <a:r>
              <a:rPr lang="en-US" sz="3600" b="1" dirty="0" smtClean="0">
                <a:latin typeface="Calibri" charset="0"/>
              </a:rPr>
              <a:t>Environmentalism</a:t>
            </a:r>
            <a:r>
              <a:rPr lang="en-US" sz="3600" dirty="0" smtClean="0">
                <a:latin typeface="Calibri" charset="0"/>
              </a:rPr>
              <a:t> is an organized movement of concerned citizens, businesses, and government agencies to protect and improve people’s living environment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4400" dirty="0" smtClean="0"/>
              <a:t>Consumer Actions to Promote Sustainable Marketing</a:t>
            </a:r>
            <a:endParaRPr lang="en-US" sz="5400" dirty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914400" y="1447800"/>
            <a:ext cx="7162800" cy="381000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Environmentalism</a:t>
            </a:r>
          </a:p>
          <a:p>
            <a:pPr>
              <a:spcBef>
                <a:spcPct val="0"/>
              </a:spcBef>
            </a:pPr>
            <a:r>
              <a:rPr lang="en-US" sz="2400" b="0" dirty="0" smtClean="0">
                <a:solidFill>
                  <a:schemeClr val="tx1"/>
                </a:solidFill>
                <a:latin typeface="Calibri" charset="0"/>
              </a:rPr>
              <a:t>Environmental Sustainability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514600"/>
            <a:ext cx="8229600" cy="4114799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en-US" sz="3600" dirty="0" smtClean="0">
                <a:latin typeface="Calibri" charset="0"/>
              </a:rPr>
              <a:t>Pollution prevention</a:t>
            </a:r>
          </a:p>
          <a:p>
            <a:pPr>
              <a:spcBef>
                <a:spcPct val="0"/>
              </a:spcBef>
            </a:pPr>
            <a:r>
              <a:rPr lang="en-US" sz="3600" dirty="0" smtClean="0">
                <a:latin typeface="Calibri" charset="0"/>
              </a:rPr>
              <a:t>Product stewardship</a:t>
            </a:r>
          </a:p>
          <a:p>
            <a:pPr>
              <a:spcBef>
                <a:spcPct val="0"/>
              </a:spcBef>
            </a:pPr>
            <a:r>
              <a:rPr lang="en-US" sz="3600" dirty="0" smtClean="0">
                <a:latin typeface="Calibri" charset="0"/>
              </a:rPr>
              <a:t>Design for environment (DFE)</a:t>
            </a:r>
          </a:p>
          <a:p>
            <a:pPr>
              <a:spcBef>
                <a:spcPct val="0"/>
              </a:spcBef>
            </a:pPr>
            <a:r>
              <a:rPr lang="en-US" sz="3600" dirty="0" smtClean="0">
                <a:latin typeface="Calibri" charset="0"/>
              </a:rPr>
              <a:t>New clean technologies</a:t>
            </a:r>
          </a:p>
          <a:p>
            <a:pPr>
              <a:spcBef>
                <a:spcPct val="0"/>
              </a:spcBef>
            </a:pPr>
            <a:r>
              <a:rPr lang="en-US" sz="3600" dirty="0" smtClean="0">
                <a:latin typeface="Calibri" charset="0"/>
              </a:rPr>
              <a:t>Sustainability vision</a:t>
            </a:r>
          </a:p>
          <a:p>
            <a:pPr>
              <a:spcBef>
                <a:spcPct val="0"/>
              </a:spcBef>
            </a:pPr>
            <a:endParaRPr lang="en-US" sz="3600" dirty="0" smtClean="0">
              <a:latin typeface="Calibri" charset="0"/>
            </a:endParaRPr>
          </a:p>
          <a:p>
            <a:pPr>
              <a:spcBef>
                <a:spcPct val="0"/>
              </a:spcBef>
            </a:pPr>
            <a:endParaRPr lang="en-US" sz="3600" dirty="0" smtClean="0">
              <a:latin typeface="Calibri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4400" dirty="0" smtClean="0"/>
              <a:t>Consumer Actions to Promote Sustainable Marketing</a:t>
            </a:r>
            <a:endParaRPr lang="en-US" sz="5400" dirty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914400" y="1447800"/>
            <a:ext cx="7162800" cy="381000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Environmentalism</a:t>
            </a:r>
          </a:p>
          <a:p>
            <a:pPr>
              <a:spcBef>
                <a:spcPct val="0"/>
              </a:spcBef>
            </a:pPr>
            <a:r>
              <a:rPr lang="en-US" sz="2400" b="0" dirty="0" smtClean="0">
                <a:solidFill>
                  <a:schemeClr val="tx1"/>
                </a:solidFill>
                <a:latin typeface="Calibri" charset="0"/>
              </a:rPr>
              <a:t>Environmental Sustainability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514600"/>
            <a:ext cx="8229600" cy="4114799"/>
          </a:xfrm>
        </p:spPr>
        <p:txBody>
          <a:bodyPr>
            <a:normAutofit lnSpcReduction="10000"/>
          </a:bodyPr>
          <a:lstStyle/>
          <a:p>
            <a:pPr marL="533400" indent="-533400" algn="ctr">
              <a:lnSpc>
                <a:spcPct val="90000"/>
              </a:lnSpc>
              <a:spcBef>
                <a:spcPct val="0"/>
              </a:spcBef>
            </a:pPr>
            <a:endParaRPr lang="en-US" sz="2800" b="1" i="1" dirty="0" smtClean="0">
              <a:solidFill>
                <a:srgbClr val="333399"/>
              </a:solidFill>
              <a:latin typeface="Times New Roman" charset="0"/>
            </a:endParaRPr>
          </a:p>
          <a:p>
            <a:pPr marL="533400" indent="-533400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3600" b="1" dirty="0" smtClean="0">
                <a:latin typeface="Calibri" charset="0"/>
              </a:rPr>
              <a:t>Pollution prevention</a:t>
            </a:r>
            <a:r>
              <a:rPr lang="en-US" sz="3600" dirty="0" smtClean="0">
                <a:latin typeface="Calibri" charset="0"/>
              </a:rPr>
              <a:t> involves not just cleaning up waste but also eliminating or minimizing waste before it is created</a:t>
            </a:r>
          </a:p>
          <a:p>
            <a:pPr marL="533400" indent="-533400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sz="3600" b="1" dirty="0" smtClean="0">
              <a:latin typeface="Calibri" charset="0"/>
            </a:endParaRPr>
          </a:p>
          <a:p>
            <a:pPr marL="533400" indent="-533400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3600" b="1" dirty="0" smtClean="0">
                <a:latin typeface="Calibri" charset="0"/>
              </a:rPr>
              <a:t>Product stewardship</a:t>
            </a:r>
            <a:r>
              <a:rPr lang="en-US" sz="3600" dirty="0" smtClean="0">
                <a:latin typeface="Calibri" charset="0"/>
              </a:rPr>
              <a:t> involves minimizing the pollution from production and all environmental impact throughout the full product life cycle</a:t>
            </a:r>
          </a:p>
          <a:p>
            <a:pPr marL="533400" indent="-533400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sz="2800" dirty="0" smtClean="0">
              <a:latin typeface="Calibri" charset="0"/>
            </a:endParaRPr>
          </a:p>
          <a:p>
            <a:pPr marL="533400" indent="-533400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sz="2800" dirty="0" smtClean="0">
              <a:latin typeface="Calibri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4400" dirty="0" smtClean="0"/>
              <a:t>Consumer Actions to Promote Sustainable Marketing</a:t>
            </a:r>
            <a:endParaRPr lang="en-US" sz="5400" dirty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914400" y="1447800"/>
            <a:ext cx="7162800" cy="381000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Environmentalism</a:t>
            </a:r>
          </a:p>
          <a:p>
            <a:pPr>
              <a:spcBef>
                <a:spcPct val="0"/>
              </a:spcBef>
            </a:pPr>
            <a:r>
              <a:rPr lang="en-US" sz="2400" b="0" dirty="0" smtClean="0">
                <a:solidFill>
                  <a:schemeClr val="tx1"/>
                </a:solidFill>
                <a:latin typeface="Calibri" charset="0"/>
              </a:rPr>
              <a:t>Environmental Sustainability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514600"/>
            <a:ext cx="8229600" cy="4114799"/>
          </a:xfrm>
        </p:spPr>
        <p:txBody>
          <a:bodyPr>
            <a:normAutofit/>
          </a:bodyPr>
          <a:lstStyle/>
          <a:p>
            <a:pPr marL="533400" indent="-533400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b="1" dirty="0" smtClean="0">
              <a:latin typeface="Calibri" charset="0"/>
            </a:endParaRPr>
          </a:p>
          <a:p>
            <a:pPr marL="533400" indent="-533400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b="1" dirty="0" smtClean="0">
                <a:latin typeface="Calibri" charset="0"/>
              </a:rPr>
              <a:t>Design for environment (DFE)</a:t>
            </a:r>
            <a:r>
              <a:rPr lang="en-US" dirty="0" smtClean="0">
                <a:latin typeface="Calibri" charset="0"/>
              </a:rPr>
              <a:t> involves thinking ahead to design products that are easier to recover, reuse, or recycle</a:t>
            </a:r>
          </a:p>
          <a:p>
            <a:pPr marL="533400" indent="-533400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dirty="0" smtClean="0">
              <a:latin typeface="Calibri" charset="0"/>
            </a:endParaRPr>
          </a:p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b="1" dirty="0" smtClean="0">
                <a:latin typeface="Calibri" charset="0"/>
              </a:rPr>
              <a:t>New clean technologies</a:t>
            </a:r>
            <a:r>
              <a:rPr lang="en-US" dirty="0" smtClean="0">
                <a:latin typeface="Calibri" charset="0"/>
              </a:rPr>
              <a:t> involve looking ahead and planning new technologies for competitive advantage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4400" dirty="0" smtClean="0"/>
              <a:t>Consumer Actions to Promote Sustainable Marketing</a:t>
            </a:r>
            <a:endParaRPr lang="en-US" sz="5400" dirty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914400" y="1447800"/>
            <a:ext cx="7162800" cy="381000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Environmentalism</a:t>
            </a:r>
          </a:p>
          <a:p>
            <a:pPr>
              <a:spcBef>
                <a:spcPct val="0"/>
              </a:spcBef>
            </a:pPr>
            <a:r>
              <a:rPr lang="en-US" sz="2400" b="0" dirty="0" smtClean="0">
                <a:solidFill>
                  <a:schemeClr val="tx1"/>
                </a:solidFill>
                <a:latin typeface="Calibri" charset="0"/>
              </a:rPr>
              <a:t>Environmental Sustainability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514600"/>
            <a:ext cx="8229600" cy="4114799"/>
          </a:xfrm>
        </p:spPr>
        <p:txBody>
          <a:bodyPr>
            <a:normAutofit/>
          </a:bodyPr>
          <a:lstStyle/>
          <a:p>
            <a:pPr marL="533400" indent="-533400">
              <a:spcBef>
                <a:spcPct val="0"/>
              </a:spcBef>
              <a:buFontTx/>
              <a:buNone/>
            </a:pPr>
            <a:endParaRPr lang="en-US" b="1" dirty="0" smtClean="0">
              <a:latin typeface="Calibri" charset="0"/>
            </a:endParaRPr>
          </a:p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b="1" dirty="0" smtClean="0">
                <a:latin typeface="Calibri" charset="0"/>
              </a:rPr>
              <a:t>Sustainability vision</a:t>
            </a:r>
            <a:r>
              <a:rPr lang="en-US" dirty="0" smtClean="0">
                <a:latin typeface="Calibri" charset="0"/>
              </a:rPr>
              <a:t> is a guide to the future that shows the company that the company’s products, process, and policies must evolve and what is needed to get there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4400" dirty="0" smtClean="0"/>
              <a:t>Business Actions Toward Sustainable Marketing</a:t>
            </a:r>
            <a:endParaRPr lang="en-US" sz="5400" dirty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914400" y="1447800"/>
            <a:ext cx="7162800" cy="381000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Sustainable Marketing Principles</a:t>
            </a:r>
          </a:p>
        </p:txBody>
      </p:sp>
      <p:graphicFrame>
        <p:nvGraphicFramePr>
          <p:cNvPr id="7" name="Content Placeholder 7"/>
          <p:cNvGraphicFramePr>
            <a:graphicFrameLocks/>
          </p:cNvGraphicFramePr>
          <p:nvPr/>
        </p:nvGraphicFramePr>
        <p:xfrm>
          <a:off x="381000" y="2027237"/>
          <a:ext cx="84582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4400" dirty="0" smtClean="0"/>
              <a:t>Business Actions Toward Sustainable Marketing</a:t>
            </a:r>
            <a:endParaRPr lang="en-US" sz="5400" dirty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914400" y="1447800"/>
            <a:ext cx="7162800" cy="381000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Consumer-Oriented Marketing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2514600"/>
            <a:ext cx="8001000" cy="4114799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endParaRPr lang="en-US" dirty="0" smtClean="0">
              <a:latin typeface="Calibri" charset="0"/>
            </a:endParaRPr>
          </a:p>
          <a:p>
            <a:pPr>
              <a:spcBef>
                <a:spcPct val="0"/>
              </a:spcBef>
            </a:pPr>
            <a:r>
              <a:rPr lang="en-US" dirty="0" smtClean="0">
                <a:latin typeface="Calibri" charset="0"/>
              </a:rPr>
              <a:t>View marketing activities from the consumer's point of view</a:t>
            </a:r>
          </a:p>
          <a:p>
            <a:pPr>
              <a:spcBef>
                <a:spcPct val="0"/>
              </a:spcBef>
            </a:pPr>
            <a:endParaRPr lang="en-US" dirty="0" smtClean="0">
              <a:latin typeface="Calibri" charset="0"/>
            </a:endParaRPr>
          </a:p>
          <a:p>
            <a:pPr>
              <a:spcBef>
                <a:spcPct val="0"/>
              </a:spcBef>
            </a:pPr>
            <a:r>
              <a:rPr lang="en-US" dirty="0" smtClean="0">
                <a:latin typeface="Calibri" charset="0"/>
              </a:rPr>
              <a:t>Deliver superior value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4400" dirty="0" smtClean="0"/>
              <a:t>Business Actions Toward Sustainable Marketing</a:t>
            </a:r>
            <a:endParaRPr lang="en-US" sz="5400" dirty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914400" y="1447800"/>
            <a:ext cx="7162800" cy="381000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Customer-Value Marketing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2514600"/>
            <a:ext cx="8001000" cy="4114799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endParaRPr lang="en-US" dirty="0" smtClean="0">
              <a:latin typeface="Calibri" charset="0"/>
            </a:endParaRPr>
          </a:p>
          <a:p>
            <a:pPr>
              <a:spcBef>
                <a:spcPct val="0"/>
              </a:spcBef>
            </a:pPr>
            <a:r>
              <a:rPr lang="en-US" dirty="0" smtClean="0">
                <a:latin typeface="Calibri" charset="0"/>
              </a:rPr>
              <a:t>Invest in customer-value building marketing</a:t>
            </a:r>
          </a:p>
          <a:p>
            <a:pPr>
              <a:spcBef>
                <a:spcPct val="0"/>
              </a:spcBef>
            </a:pPr>
            <a:endParaRPr lang="en-US" dirty="0" smtClean="0">
              <a:latin typeface="Calibri" charset="0"/>
            </a:endParaRPr>
          </a:p>
          <a:p>
            <a:pPr>
              <a:spcBef>
                <a:spcPct val="0"/>
              </a:spcBef>
            </a:pPr>
            <a:r>
              <a:rPr lang="en-US" dirty="0" smtClean="0">
                <a:latin typeface="Calibri" charset="0"/>
              </a:rPr>
              <a:t>Create value FOR customers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4400" dirty="0" smtClean="0"/>
              <a:t>Business Actions Toward Sustainable Marketing</a:t>
            </a:r>
            <a:endParaRPr lang="en-US" sz="5400" dirty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914400" y="1447800"/>
            <a:ext cx="7162800" cy="381000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Innovative Marketing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2514600"/>
            <a:ext cx="8001000" cy="4114799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endParaRPr lang="en-US" dirty="0" smtClean="0">
              <a:latin typeface="Calibri" charset="0"/>
            </a:endParaRPr>
          </a:p>
          <a:p>
            <a:pPr>
              <a:spcBef>
                <a:spcPct val="0"/>
              </a:spcBef>
            </a:pPr>
            <a:r>
              <a:rPr lang="en-US" dirty="0" smtClean="0">
                <a:latin typeface="Calibri" charset="0"/>
              </a:rPr>
              <a:t>Company seeks real product and marketing improvements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4400" dirty="0" smtClean="0"/>
              <a:t>Business Actions Toward Sustainable Marketing</a:t>
            </a:r>
            <a:endParaRPr lang="en-US" sz="5400" dirty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914400" y="1447800"/>
            <a:ext cx="7162800" cy="381000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Sense-of-Mission Marketing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2514600"/>
            <a:ext cx="8001000" cy="4114799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endParaRPr lang="en-US" dirty="0" smtClean="0">
              <a:latin typeface="Calibri" charset="0"/>
            </a:endParaRPr>
          </a:p>
          <a:p>
            <a:pPr>
              <a:spcBef>
                <a:spcPct val="0"/>
              </a:spcBef>
            </a:pPr>
            <a:r>
              <a:rPr lang="en-US" dirty="0" smtClean="0">
                <a:latin typeface="Calibri" charset="0"/>
              </a:rPr>
              <a:t>Define mission in broad social terms rather than narrow product terms</a:t>
            </a:r>
          </a:p>
          <a:p>
            <a:pPr>
              <a:spcBef>
                <a:spcPct val="0"/>
              </a:spcBef>
            </a:pPr>
            <a:endParaRPr lang="en-US" dirty="0" smtClean="0">
              <a:latin typeface="Calibri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4400" dirty="0" smtClean="0"/>
              <a:t>Business Actions Toward Sustainable Marketing</a:t>
            </a:r>
            <a:endParaRPr lang="en-US" sz="5400" dirty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914400" y="1447800"/>
            <a:ext cx="7162800" cy="381000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Societal Marketing</a:t>
            </a:r>
          </a:p>
        </p:txBody>
      </p:sp>
      <p:pic>
        <p:nvPicPr>
          <p:cNvPr id="8" name="Picture 4" descr="fig20_04wo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2209800"/>
            <a:ext cx="8391218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4400" dirty="0" smtClean="0"/>
              <a:t>Business Actions Toward Sustainable Marketing</a:t>
            </a:r>
            <a:endParaRPr lang="en-US" sz="5400" dirty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914400" y="1447800"/>
            <a:ext cx="7162800" cy="381000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Marketing Ethics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2514600"/>
            <a:ext cx="8001000" cy="4114799"/>
          </a:xfrm>
        </p:spPr>
        <p:txBody>
          <a:bodyPr>
            <a:normAutofit/>
          </a:bodyPr>
          <a:lstStyle/>
          <a:p>
            <a:pPr marL="533400" indent="-533400" algn="ctr">
              <a:spcBef>
                <a:spcPct val="0"/>
              </a:spcBef>
            </a:pPr>
            <a:endParaRPr lang="en-US" sz="2800" b="1" i="1" dirty="0" smtClean="0">
              <a:solidFill>
                <a:srgbClr val="1A643E"/>
              </a:solidFill>
              <a:latin typeface="Times New Roman" charset="0"/>
            </a:endParaRPr>
          </a:p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b="1" dirty="0" smtClean="0">
                <a:latin typeface="Calibri" charset="0"/>
              </a:rPr>
              <a:t>Corporate marketing ethics</a:t>
            </a:r>
            <a:r>
              <a:rPr lang="en-US" dirty="0" smtClean="0">
                <a:latin typeface="Calibri" charset="0"/>
              </a:rPr>
              <a:t> are broad guidelines that everyone in the organization must follow that cover distributor relations, advertising standards, customer service, pricing, product development, and general ethical standards</a:t>
            </a:r>
          </a:p>
          <a:p>
            <a:pPr marL="533400" indent="-533400">
              <a:spcBef>
                <a:spcPct val="0"/>
              </a:spcBef>
              <a:buFontTx/>
              <a:buNone/>
            </a:pPr>
            <a:endParaRPr lang="en-US" sz="2400" dirty="0" smtClean="0">
              <a:latin typeface="Calibri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4400" dirty="0" smtClean="0"/>
              <a:t>Business Actions Toward Sustainable Marketing</a:t>
            </a:r>
            <a:endParaRPr lang="en-US" sz="5400" dirty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914400" y="1447800"/>
            <a:ext cx="7162800" cy="381000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Marketing Ethics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2514600"/>
            <a:ext cx="8001000" cy="4114799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endParaRPr lang="en-US" dirty="0" smtClean="0">
              <a:latin typeface="Calibri" charset="0"/>
            </a:endParaRPr>
          </a:p>
          <a:p>
            <a:pPr>
              <a:spcBef>
                <a:spcPct val="0"/>
              </a:spcBef>
            </a:pPr>
            <a:r>
              <a:rPr lang="en-US" dirty="0" smtClean="0">
                <a:latin typeface="Calibri" charset="0"/>
              </a:rPr>
              <a:t>Who should guide companies?</a:t>
            </a:r>
          </a:p>
          <a:p>
            <a:pPr>
              <a:spcBef>
                <a:spcPct val="0"/>
              </a:spcBef>
            </a:pPr>
            <a:r>
              <a:rPr lang="en-US" dirty="0" smtClean="0">
                <a:latin typeface="Calibri" charset="0"/>
              </a:rPr>
              <a:t>The free market and the legal system?</a:t>
            </a:r>
          </a:p>
          <a:p>
            <a:pPr>
              <a:spcBef>
                <a:spcPct val="0"/>
              </a:spcBef>
            </a:pPr>
            <a:r>
              <a:rPr lang="en-US" dirty="0" smtClean="0">
                <a:latin typeface="Calibri" charset="0"/>
              </a:rPr>
              <a:t>Individual companies and managers?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4400" dirty="0" smtClean="0"/>
              <a:t>Business Actions Toward Sustainable Marketing</a:t>
            </a:r>
            <a:endParaRPr lang="en-US" sz="5400" dirty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914400" y="1447800"/>
            <a:ext cx="7162800" cy="381000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The Sustainable Company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2514600"/>
            <a:ext cx="8001000" cy="4114799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endParaRPr lang="en-US" dirty="0" smtClean="0">
              <a:latin typeface="Calibri" charset="0"/>
            </a:endParaRPr>
          </a:p>
          <a:p>
            <a:pPr>
              <a:spcBef>
                <a:spcPct val="0"/>
              </a:spcBef>
            </a:pPr>
            <a:r>
              <a:rPr lang="en-US" dirty="0" smtClean="0">
                <a:latin typeface="Calibri" charset="0"/>
              </a:rPr>
              <a:t>Goes beyond caring for the needs of today’s customers and has concern for tomorrow’s customers and the broader world</a:t>
            </a:r>
          </a:p>
          <a:p>
            <a:pPr>
              <a:spcBef>
                <a:spcPct val="0"/>
              </a:spcBef>
              <a:buNone/>
            </a:pPr>
            <a:endParaRPr lang="en-US" dirty="0" smtClean="0">
              <a:latin typeface="Calibri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2130425"/>
            <a:ext cx="9144000" cy="1470025"/>
          </a:xfrm>
        </p:spPr>
        <p:txBody>
          <a:bodyPr>
            <a:noAutofit/>
          </a:bodyPr>
          <a:lstStyle/>
          <a:p>
            <a:r>
              <a:rPr lang="en-US" sz="6000" b="1" dirty="0" smtClean="0">
                <a:solidFill>
                  <a:schemeClr val="bg1"/>
                </a:solidFill>
              </a:rPr>
              <a:t>MGT-410</a:t>
            </a:r>
            <a:r>
              <a:rPr lang="en-US" sz="5400" dirty="0" smtClean="0">
                <a:solidFill>
                  <a:schemeClr val="bg1"/>
                </a:solidFill>
              </a:rPr>
              <a:t/>
            </a:r>
            <a:br>
              <a:rPr lang="en-US" sz="5400" dirty="0" smtClean="0">
                <a:solidFill>
                  <a:schemeClr val="bg1"/>
                </a:solidFill>
              </a:rPr>
            </a:br>
            <a:r>
              <a:rPr lang="en-US" sz="5400" dirty="0" smtClean="0">
                <a:solidFill>
                  <a:schemeClr val="bg1"/>
                </a:solidFill>
              </a:rPr>
              <a:t>Marketing Theory and Practice 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>
              <a:spcBef>
                <a:spcPct val="0"/>
              </a:spcBef>
            </a:pPr>
            <a:endParaRPr lang="en-US" sz="6000" b="1" dirty="0" smtClean="0">
              <a:latin typeface="Calibri" charset="0"/>
            </a:endParaRPr>
          </a:p>
          <a:p>
            <a:pPr>
              <a:spcBef>
                <a:spcPct val="0"/>
              </a:spcBef>
            </a:pPr>
            <a:r>
              <a:rPr lang="en-US" sz="6000" b="1" dirty="0" smtClean="0">
                <a:latin typeface="Calibri" charset="0"/>
              </a:rPr>
              <a:t>COURSE REVIEW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0" y="1"/>
            <a:ext cx="9144000" cy="7386638"/>
          </a:xfrm>
          <a:prstGeom prst="rect">
            <a:avLst/>
          </a:prstGeom>
          <a:solidFill>
            <a:srgbClr val="002060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lvl="1" indent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PART 01 – Defining Marketing  the Marketing Process</a:t>
            </a:r>
          </a:p>
          <a:p>
            <a:pPr marL="0" lvl="1" indent="0" algn="ctr"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ü"/>
            </a:pP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Chapter 01 and 02</a:t>
            </a:r>
          </a:p>
          <a:p>
            <a:pPr marL="0" lvl="1" indent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PART 02 – Understanding the Marketplace and Consumers </a:t>
            </a:r>
          </a:p>
          <a:p>
            <a:pPr marL="0" lvl="1" indent="0" algn="ctr"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ü"/>
            </a:pPr>
            <a:r>
              <a:rPr lang="en-US" sz="24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Chapter 03, 04, 05, and 06</a:t>
            </a:r>
          </a:p>
          <a:p>
            <a:pPr marL="0" lvl="1" indent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PART 03 – Designing Customer-Driven Marketing Strategy &amp; Mix</a:t>
            </a:r>
          </a:p>
          <a:p>
            <a:pPr marL="0" lvl="1" indent="0" algn="ctr"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ü"/>
            </a:pPr>
            <a:r>
              <a:rPr lang="en-US" sz="24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Chapter 07, 08, 09, 10, 11, 12, 13, 14, 15, 16, and 17</a:t>
            </a:r>
          </a:p>
          <a:p>
            <a:pPr marL="0" lvl="1" indent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1" dirty="0" smtClean="0">
                <a:solidFill>
                  <a:srgbClr val="81EFBB"/>
                </a:solidFill>
                <a:latin typeface="Arial" pitchFamily="34" charset="0"/>
                <a:cs typeface="Arial" pitchFamily="34" charset="0"/>
              </a:rPr>
              <a:t>PART 04 – Extending Marketing </a:t>
            </a:r>
          </a:p>
          <a:p>
            <a:pPr marL="0" lvl="1" indent="0" algn="ctr"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ü"/>
            </a:pPr>
            <a:r>
              <a:rPr lang="en-US" sz="2400" dirty="0" smtClean="0">
                <a:solidFill>
                  <a:srgbClr val="81EFBB"/>
                </a:solidFill>
                <a:latin typeface="Arial" pitchFamily="34" charset="0"/>
                <a:cs typeface="Arial" pitchFamily="34" charset="0"/>
              </a:rPr>
              <a:t> Chapter 18, 19, and 20</a:t>
            </a:r>
            <a:endParaRPr lang="en-US" sz="2800" dirty="0" smtClean="0">
              <a:solidFill>
                <a:srgbClr val="81EFBB"/>
              </a:solidFill>
            </a:endParaRPr>
          </a:p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0" y="1"/>
            <a:ext cx="9144000" cy="1138773"/>
          </a:xfrm>
          <a:prstGeom prst="rect">
            <a:avLst/>
          </a:prstGeom>
          <a:solidFill>
            <a:srgbClr val="002060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lvl="1" indent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PART 01 – Defining Marketing and the Marketing Process</a:t>
            </a:r>
          </a:p>
          <a:p>
            <a:pPr marL="0" lvl="1" indent="0" algn="ctr">
              <a:spcBef>
                <a:spcPts val="1200"/>
              </a:spcBef>
              <a:spcAft>
                <a:spcPts val="1200"/>
              </a:spcAft>
            </a:pP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Chapter 01 and 02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685800"/>
            <a:ext cx="9144000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2400" b="1" i="1" dirty="0" smtClean="0">
              <a:latin typeface="Calibri" charset="0"/>
            </a:endParaRPr>
          </a:p>
          <a:p>
            <a:pPr algn="ctr">
              <a:lnSpc>
                <a:spcPct val="150000"/>
              </a:lnSpc>
            </a:pPr>
            <a:endParaRPr lang="en-US" sz="3200" b="1" dirty="0" smtClean="0"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Chapter 01</a:t>
            </a:r>
          </a:p>
          <a:p>
            <a:pPr algn="ctr">
              <a:lnSpc>
                <a:spcPct val="150000"/>
              </a:lnSpc>
            </a:pPr>
            <a:r>
              <a:rPr lang="en-US" sz="2800" b="1" i="1" dirty="0" smtClean="0">
                <a:latin typeface="Calibri" charset="0"/>
              </a:rPr>
              <a:t>Marketing: Creating &amp; Capturing Customer Value</a:t>
            </a:r>
          </a:p>
          <a:p>
            <a:pPr algn="ctr">
              <a:lnSpc>
                <a:spcPct val="150000"/>
              </a:lnSpc>
            </a:pPr>
            <a:endParaRPr lang="en-US" sz="2800" b="1" i="1" dirty="0" smtClean="0">
              <a:latin typeface="Calibri" charset="0"/>
            </a:endParaRPr>
          </a:p>
          <a:p>
            <a:pPr algn="ctr">
              <a:lnSpc>
                <a:spcPct val="150000"/>
              </a:lnSpc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Chapter 02 </a:t>
            </a:r>
            <a:endParaRPr lang="en-US" sz="2800" b="1" i="1" dirty="0" smtClean="0">
              <a:latin typeface="Calibri" charset="0"/>
            </a:endParaRPr>
          </a:p>
          <a:p>
            <a:pPr algn="ctr">
              <a:lnSpc>
                <a:spcPct val="150000"/>
              </a:lnSpc>
            </a:pPr>
            <a:r>
              <a:rPr lang="en-US" sz="2800" b="1" i="1" dirty="0" smtClean="0">
                <a:latin typeface="Calibri" charset="0"/>
              </a:rPr>
              <a:t>Company and Marketing Strategy : Partnering to Build Customer Relationships</a:t>
            </a:r>
          </a:p>
          <a:p>
            <a:pPr algn="ctr">
              <a:lnSpc>
                <a:spcPct val="150000"/>
              </a:lnSpc>
            </a:pPr>
            <a:endParaRPr lang="en-US" sz="2800" b="1" i="1" dirty="0" smtClean="0">
              <a:latin typeface="Calibri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0" y="1"/>
            <a:ext cx="9144000" cy="1138773"/>
          </a:xfrm>
          <a:prstGeom prst="rect">
            <a:avLst/>
          </a:prstGeom>
          <a:solidFill>
            <a:srgbClr val="002060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lvl="1" indent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PART 02 – Understanding the Marketplace and Consumers </a:t>
            </a:r>
          </a:p>
          <a:p>
            <a:pPr marL="0" lvl="1" indent="0" algn="ctr">
              <a:spcBef>
                <a:spcPts val="1200"/>
              </a:spcBef>
              <a:spcAft>
                <a:spcPts val="1200"/>
              </a:spcAft>
            </a:pPr>
            <a:r>
              <a:rPr 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Chapter 03, 04, 05, and 06</a:t>
            </a: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219201"/>
            <a:ext cx="7924800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Chapter 03</a:t>
            </a:r>
          </a:p>
          <a:p>
            <a:pPr algn="ctr"/>
            <a:r>
              <a:rPr lang="en-US" sz="2800" b="1" i="1" dirty="0" smtClean="0">
                <a:latin typeface="Calibri" charset="0"/>
              </a:rPr>
              <a:t>Analyzing the Marketing Environment </a:t>
            </a:r>
          </a:p>
          <a:p>
            <a:pPr algn="ctr"/>
            <a:endParaRPr lang="en-US" sz="32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Chapter 04</a:t>
            </a:r>
          </a:p>
          <a:p>
            <a:pPr algn="ctr"/>
            <a:r>
              <a:rPr lang="en-US" sz="2800" b="1" i="1" dirty="0" smtClean="0">
                <a:latin typeface="Calibri" charset="0"/>
              </a:rPr>
              <a:t>Managing Marketing Information to Gain Customer Insights</a:t>
            </a:r>
          </a:p>
          <a:p>
            <a:pPr algn="ctr"/>
            <a:endParaRPr lang="en-US" sz="2800" b="1" i="1" dirty="0" smtClean="0">
              <a:latin typeface="Calibri" charset="0"/>
            </a:endParaRPr>
          </a:p>
          <a:p>
            <a:pPr algn="ctr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Chapter 05</a:t>
            </a:r>
          </a:p>
          <a:p>
            <a:pPr algn="ctr"/>
            <a:r>
              <a:rPr lang="en-US" sz="2800" b="1" i="1" dirty="0" smtClean="0">
                <a:latin typeface="Calibri" charset="0"/>
              </a:rPr>
              <a:t>Consumer Markets and Consumer Buyer Behavior</a:t>
            </a:r>
          </a:p>
          <a:p>
            <a:pPr algn="ctr"/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Chapter 06 </a:t>
            </a:r>
          </a:p>
          <a:p>
            <a:pPr algn="ctr"/>
            <a:r>
              <a:rPr lang="en-US" sz="2800" b="1" i="1" dirty="0" smtClean="0"/>
              <a:t>Business Markets and Business Buying Behavior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0" y="1"/>
            <a:ext cx="9144000" cy="1077218"/>
          </a:xfrm>
          <a:prstGeom prst="rect">
            <a:avLst/>
          </a:prstGeom>
          <a:solidFill>
            <a:srgbClr val="002060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lvl="1" indent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PART 03 – Designing Customer-Driven Marketing Strategy &amp; Mix</a:t>
            </a:r>
          </a:p>
          <a:p>
            <a:pPr marL="0" lvl="1" indent="0" algn="ctr">
              <a:spcBef>
                <a:spcPts val="1200"/>
              </a:spcBef>
              <a:spcAft>
                <a:spcPts val="1200"/>
              </a:spcAft>
            </a:pPr>
            <a:r>
              <a:rPr 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Chapter 07, 08, 09, 10, 11, 12, 13, 14, 15, 16, and 17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1066800"/>
            <a:ext cx="9144000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Chapter 07 - 	</a:t>
            </a:r>
            <a:r>
              <a:rPr lang="en-US" sz="2400" b="1" i="1" dirty="0" smtClean="0">
                <a:latin typeface="Calibri" charset="0"/>
              </a:rPr>
              <a:t>Customer-Driven Marketing Strategy: Creating 			Value for Target Customers</a:t>
            </a:r>
          </a:p>
          <a:p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Chapter 08 - 	</a:t>
            </a:r>
            <a:r>
              <a:rPr lang="en-US" sz="2400" b="1" i="1" dirty="0" smtClean="0">
                <a:latin typeface="Calibri" charset="0"/>
              </a:rPr>
              <a:t>Product, Services, and Brands:  Building 				Customer Value</a:t>
            </a:r>
          </a:p>
          <a:p>
            <a:endParaRPr lang="en-US" sz="2000" b="1" i="1" dirty="0" smtClean="0">
              <a:latin typeface="Calibri" charset="0"/>
            </a:endParaRPr>
          </a:p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Chapter 09 - 	</a:t>
            </a:r>
            <a:r>
              <a:rPr lang="en-US" sz="2400" b="1" i="1" dirty="0" smtClean="0">
                <a:latin typeface="Calibri" charset="0"/>
              </a:rPr>
              <a:t>New-Product Development and Product Life-			Cycle Strategies</a:t>
            </a:r>
          </a:p>
          <a:p>
            <a:endParaRPr lang="en-US" sz="28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Chapter 10 - 	</a:t>
            </a:r>
            <a:r>
              <a:rPr lang="en-US" sz="2400" b="1" i="1" dirty="0" smtClean="0">
                <a:latin typeface="Calibri" charset="0"/>
              </a:rPr>
              <a:t>Pricing: Understanding and Capturing Customer 			Value</a:t>
            </a:r>
          </a:p>
          <a:p>
            <a:endParaRPr lang="en-US" sz="1600" b="1" i="1" dirty="0" smtClean="0">
              <a:latin typeface="Calibri" charset="0"/>
            </a:endParaRPr>
          </a:p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Chapter 11 - 	</a:t>
            </a:r>
            <a:r>
              <a:rPr lang="en-US" sz="2400" b="1" i="1" dirty="0" smtClean="0">
                <a:latin typeface="Calibri" charset="0"/>
              </a:rPr>
              <a:t>Pricing Strategies</a:t>
            </a:r>
          </a:p>
          <a:p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Chapter 12 - 	</a:t>
            </a:r>
            <a:r>
              <a:rPr lang="en-US" sz="2400" b="1" i="1" dirty="0" smtClean="0">
                <a:latin typeface="Calibri" charset="0"/>
              </a:rPr>
              <a:t>Marketing Channels:   Delivering Customer Value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0" y="1"/>
            <a:ext cx="9144000" cy="1077218"/>
          </a:xfrm>
          <a:prstGeom prst="rect">
            <a:avLst/>
          </a:prstGeom>
          <a:solidFill>
            <a:srgbClr val="002060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lvl="1" indent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PART 03 – Designing Customer-Driven Marketing Strategy &amp; Mix</a:t>
            </a:r>
          </a:p>
          <a:p>
            <a:pPr marL="0" lvl="1" indent="0" algn="ctr">
              <a:spcBef>
                <a:spcPts val="1200"/>
              </a:spcBef>
              <a:spcAft>
                <a:spcPts val="1200"/>
              </a:spcAft>
            </a:pPr>
            <a:r>
              <a:rPr 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Chapter 07, 08, 09, 10, 11, 12, 13, 14, 15, 16, and 17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1662529"/>
            <a:ext cx="9144000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Chapter 13 - 	</a:t>
            </a:r>
            <a:r>
              <a:rPr lang="en-US" sz="2400" b="1" i="1" dirty="0" smtClean="0">
                <a:latin typeface="Calibri" charset="0"/>
              </a:rPr>
              <a:t>Retailing and Wholesaling</a:t>
            </a:r>
          </a:p>
          <a:p>
            <a:endParaRPr lang="en-US" sz="2400" b="1" i="1" dirty="0" smtClean="0">
              <a:latin typeface="Calibri" charset="0"/>
            </a:endParaRPr>
          </a:p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Chapter 14 - 	</a:t>
            </a:r>
            <a:r>
              <a:rPr lang="en-US" sz="2400" b="1" i="1" dirty="0" smtClean="0">
                <a:latin typeface="Calibri" charset="0"/>
              </a:rPr>
              <a:t>Communicating Customer Value: Integrated 			Marketing Communications Strategy</a:t>
            </a:r>
          </a:p>
          <a:p>
            <a:endParaRPr lang="en-US" sz="2400" b="1" i="1" dirty="0" smtClean="0">
              <a:latin typeface="Calibri" charset="0"/>
            </a:endParaRPr>
          </a:p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Chapter 15 - 	</a:t>
            </a:r>
            <a:r>
              <a:rPr lang="en-US" sz="2400" b="1" i="1" dirty="0" smtClean="0">
                <a:latin typeface="Calibri" charset="0"/>
              </a:rPr>
              <a:t>Advertising and Public Relations</a:t>
            </a:r>
          </a:p>
          <a:p>
            <a:endParaRPr lang="en-US" sz="28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Chapter 16 - 	</a:t>
            </a:r>
            <a:r>
              <a:rPr lang="en-US" sz="2400" b="1" i="1" dirty="0" smtClean="0">
                <a:latin typeface="Calibri" charset="0"/>
              </a:rPr>
              <a:t>Personal Selling and Sales Promotion</a:t>
            </a:r>
          </a:p>
          <a:p>
            <a:endParaRPr lang="en-US" sz="28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Chapter 17 - 	</a:t>
            </a:r>
            <a:r>
              <a:rPr lang="en-US" sz="2400" b="1" i="1" dirty="0" smtClean="0">
                <a:latin typeface="Calibri" charset="0"/>
              </a:rPr>
              <a:t>Direct and Online Marketing: Building Direct 			Customer Relationships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0" y="1"/>
            <a:ext cx="9144000" cy="1200329"/>
          </a:xfrm>
          <a:prstGeom prst="rect">
            <a:avLst/>
          </a:prstGeom>
          <a:solidFill>
            <a:srgbClr val="002060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lvl="1" indent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PART 04 – Extending Marketing </a:t>
            </a:r>
          </a:p>
          <a:p>
            <a:pPr marL="0" lvl="1" indent="0" algn="ctr">
              <a:spcBef>
                <a:spcPts val="1200"/>
              </a:spcBef>
              <a:spcAft>
                <a:spcPts val="1200"/>
              </a:spcAft>
            </a:pPr>
            <a:r>
              <a:rPr 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Chapter 18, 19, and 20</a:t>
            </a: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1904999"/>
            <a:ext cx="91440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>
                <a:latin typeface="Arial" pitchFamily="34" charset="0"/>
                <a:cs typeface="Arial" pitchFamily="34" charset="0"/>
              </a:rPr>
              <a:t>Chapter 18</a:t>
            </a:r>
          </a:p>
          <a:p>
            <a:pPr algn="ctr"/>
            <a:r>
              <a:rPr lang="en-US" sz="2800" b="1" i="1" dirty="0" smtClean="0">
                <a:latin typeface="Calibri" charset="0"/>
              </a:rPr>
              <a:t>Creating Competitive Advantage</a:t>
            </a:r>
            <a:endParaRPr lang="en-US" sz="3200" i="1" dirty="0" smtClean="0">
              <a:latin typeface="Calibri" charset="0"/>
            </a:endParaRPr>
          </a:p>
          <a:p>
            <a:pPr algn="ctr"/>
            <a:endParaRPr lang="en-US" sz="3600" b="1" dirty="0" smtClean="0">
              <a:latin typeface="Calibri" charset="0"/>
            </a:endParaRPr>
          </a:p>
          <a:p>
            <a:pPr algn="ctr"/>
            <a:r>
              <a:rPr lang="en-US" sz="3600" b="1" dirty="0" smtClean="0">
                <a:latin typeface="Arial" pitchFamily="34" charset="0"/>
                <a:cs typeface="Arial" pitchFamily="34" charset="0"/>
              </a:rPr>
              <a:t>Chapter 19</a:t>
            </a:r>
          </a:p>
          <a:p>
            <a:pPr algn="ctr"/>
            <a:r>
              <a:rPr lang="en-US" sz="2800" b="1" i="1" dirty="0" smtClean="0">
                <a:latin typeface="Calibri" charset="0"/>
              </a:rPr>
              <a:t>The Global Marketplace</a:t>
            </a:r>
          </a:p>
          <a:p>
            <a:pPr algn="ctr"/>
            <a:endParaRPr lang="en-US" sz="3600" b="1" dirty="0" smtClean="0">
              <a:latin typeface="Calibri" charset="0"/>
            </a:endParaRPr>
          </a:p>
          <a:p>
            <a:pPr algn="ctr"/>
            <a:r>
              <a:rPr lang="en-US" sz="3600" b="1" dirty="0" smtClean="0">
                <a:latin typeface="Arial" pitchFamily="34" charset="0"/>
                <a:cs typeface="Arial" pitchFamily="34" charset="0"/>
              </a:rPr>
              <a:t>Chapter 20</a:t>
            </a:r>
          </a:p>
          <a:p>
            <a:pPr algn="ctr"/>
            <a:r>
              <a:rPr lang="en-US" sz="2800" b="1" i="1" dirty="0" smtClean="0">
                <a:latin typeface="Calibri" charset="0"/>
              </a:rPr>
              <a:t>Sustainable Marketing: Social Responsibility and Ethics</a:t>
            </a:r>
            <a:endParaRPr lang="en-US" sz="3600" b="1" i="1" dirty="0" smtClean="0">
              <a:latin typeface="Calibri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896</Words>
  <Application>Microsoft Office PowerPoint</Application>
  <PresentationFormat>On-screen Show (4:3)</PresentationFormat>
  <Paragraphs>196</Paragraphs>
  <Slides>27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Slide 1</vt:lpstr>
      <vt:lpstr>Topics to Cover</vt:lpstr>
      <vt:lpstr>Consumer Actions to Promote Sustainable Marketing</vt:lpstr>
      <vt:lpstr>Consumer Actions to Promote Sustainable Marketing</vt:lpstr>
      <vt:lpstr>Consumer Actions to Promote Sustainable Marketing</vt:lpstr>
      <vt:lpstr>Consumer Actions to Promote Sustainable Marketing</vt:lpstr>
      <vt:lpstr>Consumer Actions to Promote Sustainable Marketing</vt:lpstr>
      <vt:lpstr>Consumer Actions to Promote Sustainable Marketing</vt:lpstr>
      <vt:lpstr>Consumer Actions to Promote Sustainable Marketing</vt:lpstr>
      <vt:lpstr>Consumer Actions to Promote Sustainable Marketing</vt:lpstr>
      <vt:lpstr>Consumer Actions to Promote Sustainable Marketing</vt:lpstr>
      <vt:lpstr>Business Actions Toward Sustainable Marketing</vt:lpstr>
      <vt:lpstr>Business Actions Toward Sustainable Marketing</vt:lpstr>
      <vt:lpstr>Business Actions Toward Sustainable Marketing</vt:lpstr>
      <vt:lpstr>Business Actions Toward Sustainable Marketing</vt:lpstr>
      <vt:lpstr>Business Actions Toward Sustainable Marketing</vt:lpstr>
      <vt:lpstr>Business Actions Toward Sustainable Marketing</vt:lpstr>
      <vt:lpstr>Business Actions Toward Sustainable Marketing</vt:lpstr>
      <vt:lpstr>Business Actions Toward Sustainable Marketing</vt:lpstr>
      <vt:lpstr>Business Actions Toward Sustainable Marketing</vt:lpstr>
      <vt:lpstr>MGT-410 Marketing Theory and Practice </vt:lpstr>
      <vt:lpstr>Slide 22</vt:lpstr>
      <vt:lpstr>Slide 23</vt:lpstr>
      <vt:lpstr>Slide 24</vt:lpstr>
      <vt:lpstr>Slide 25</vt:lpstr>
      <vt:lpstr>Slide 26</vt:lpstr>
      <vt:lpstr>Slide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Fahad</dc:creator>
  <cp:lastModifiedBy>NTS</cp:lastModifiedBy>
  <cp:revision>9</cp:revision>
  <dcterms:created xsi:type="dcterms:W3CDTF">2012-05-13T20:36:40Z</dcterms:created>
  <dcterms:modified xsi:type="dcterms:W3CDTF">2012-05-14T08:30:37Z</dcterms:modified>
</cp:coreProperties>
</file>