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32" r:id="rId2"/>
    <p:sldId id="333" r:id="rId3"/>
    <p:sldId id="257" r:id="rId4"/>
    <p:sldId id="258" r:id="rId5"/>
    <p:sldId id="259" r:id="rId6"/>
    <p:sldId id="260" r:id="rId7"/>
    <p:sldId id="261" r:id="rId8"/>
    <p:sldId id="262" r:id="rId9"/>
    <p:sldId id="263" r:id="rId10"/>
    <p:sldId id="264" r:id="rId11"/>
    <p:sldId id="265"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6" r:id="rId25"/>
    <p:sldId id="347" r:id="rId26"/>
    <p:sldId id="348" r:id="rId27"/>
    <p:sldId id="349" r:id="rId28"/>
    <p:sldId id="350" r:id="rId29"/>
    <p:sldId id="351" r:id="rId30"/>
    <p:sldId id="352" r:id="rId31"/>
    <p:sldId id="353" r:id="rId32"/>
    <p:sldId id="354" r:id="rId33"/>
    <p:sldId id="355" r:id="rId34"/>
    <p:sldId id="356" r:id="rId35"/>
    <p:sldId id="357" r:id="rId36"/>
    <p:sldId id="358" r:id="rId37"/>
    <p:sldId id="35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894" autoAdjust="0"/>
  </p:normalViewPr>
  <p:slideViewPr>
    <p:cSldViewPr>
      <p:cViewPr varScale="1">
        <p:scale>
          <a:sx n="51" d="100"/>
          <a:sy n="51" d="100"/>
        </p:scale>
        <p:origin x="-1229"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953B6E-0FC7-4442-BC1F-E27B9EA89E2F}" type="datetimeFigureOut">
              <a:rPr lang="en-US" smtClean="0"/>
              <a:pPr/>
              <a:t>5/12/2012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6E8B7-C1B0-4F4D-A322-3DBCC8D3D0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6333EA4B-2F0C-4245-AFD4-CF63983DA03F}" type="slidenum">
              <a:rPr lang="en-US"/>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427ED8-AE5E-4F06-9F44-7AB27C02FD94}"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427ED8-AE5E-4F06-9F44-7AB27C02FD94}"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427ED8-AE5E-4F06-9F44-7AB27C02FD94}"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427ED8-AE5E-4F06-9F44-7AB27C02FD94}" type="datetimeFigureOut">
              <a:rPr lang="en-US" smtClean="0"/>
              <a:pPr/>
              <a:t>5/12/2012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427ED8-AE5E-4F06-9F44-7AB27C02FD94}" type="datetimeFigureOut">
              <a:rPr lang="en-US" smtClean="0"/>
              <a:pPr/>
              <a:t>5/12/2012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427ED8-AE5E-4F06-9F44-7AB27C02FD94}" type="datetimeFigureOut">
              <a:rPr lang="en-US" smtClean="0"/>
              <a:pPr/>
              <a:t>5/12/2012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427ED8-AE5E-4F06-9F44-7AB27C02FD94}" type="datetimeFigureOut">
              <a:rPr lang="en-US" smtClean="0"/>
              <a:pPr/>
              <a:t>5/12/2012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427ED8-AE5E-4F06-9F44-7AB27C02FD94}" type="datetimeFigureOut">
              <a:rPr lang="en-US" smtClean="0"/>
              <a:pPr/>
              <a:t>5/12/2012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427ED8-AE5E-4F06-9F44-7AB27C02FD94}" type="datetimeFigureOut">
              <a:rPr lang="en-US" smtClean="0"/>
              <a:pPr/>
              <a:t>5/12/2012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427ED8-AE5E-4F06-9F44-7AB27C02FD94}"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427ED8-AE5E-4F06-9F44-7AB27C02FD94}" type="datetimeFigureOut">
              <a:rPr lang="en-US" smtClean="0"/>
              <a:pPr/>
              <a:t>5/12/2012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1BE9-635B-48C3-9795-92953BF620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427ED8-AE5E-4F06-9F44-7AB27C02FD94}" type="datetimeFigureOut">
              <a:rPr lang="en-US" smtClean="0"/>
              <a:pPr/>
              <a:t>5/12/2012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21BE9-635B-48C3-9795-92953BF620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0"/>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18</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r>
              <a:rPr lang="en-US" sz="4000" b="1" dirty="0" smtClean="0">
                <a:latin typeface="Calibri" charset="0"/>
              </a:rPr>
              <a:t>Creating Competitive Advantage</a:t>
            </a:r>
            <a:endParaRPr lang="en-US" sz="4400" dirty="0" smtClean="0">
              <a:latin typeface="Calibri" charset="0"/>
            </a:endParaRPr>
          </a:p>
          <a:p>
            <a:pPr algn="ctr"/>
            <a:endParaRPr lang="en-US" sz="4000" b="1" dirty="0" smtClean="0">
              <a:latin typeface="Calibri" charset="0"/>
            </a:endParaRPr>
          </a:p>
          <a:p>
            <a:pPr algn="ctr"/>
            <a:endParaRPr lang="en-US" sz="4400" b="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2362200"/>
            <a:ext cx="8382000" cy="1493358"/>
          </a:xfrm>
          <a:prstGeom prst="rect">
            <a:avLst/>
          </a:prstGeom>
          <a:noFill/>
          <a:ln>
            <a:solidFill>
              <a:schemeClr val="tx2">
                <a:lumMod val="40000"/>
                <a:lumOff val="60000"/>
              </a:schemeClr>
            </a:solidFill>
          </a:ln>
        </p:spPr>
        <p:txBody>
          <a:bodyPr wrap="square" rtlCol="0">
            <a:spAutoFit/>
          </a:bodyPr>
          <a:lstStyle/>
          <a:p>
            <a:pPr>
              <a:lnSpc>
                <a:spcPct val="150000"/>
              </a:lnSpc>
              <a:spcBef>
                <a:spcPct val="0"/>
              </a:spcBef>
            </a:pPr>
            <a:r>
              <a:rPr lang="en-US" dirty="0" smtClean="0"/>
              <a:t>Balancing Customer and Competitor Orientations</a:t>
            </a:r>
            <a:endParaRPr lang="en-US" dirty="0" smtClean="0">
              <a:latin typeface="Calibri"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b="1" dirty="0" smtClean="0"/>
              <a:t/>
            </a:r>
            <a:br>
              <a:rPr lang="en-US" b="1" dirty="0" smtClean="0"/>
            </a:br>
            <a:r>
              <a:rPr lang="en-US" b="1" dirty="0" smtClean="0"/>
              <a:t>Balancing Customer and       Competitor Orientations</a:t>
            </a:r>
          </a:p>
        </p:txBody>
      </p:sp>
      <p:sp>
        <p:nvSpPr>
          <p:cNvPr id="7" name="Rectangle 3"/>
          <p:cNvSpPr>
            <a:spLocks noGrp="1" noChangeArrowheads="1"/>
          </p:cNvSpPr>
          <p:nvPr>
            <p:ph idx="1"/>
          </p:nvPr>
        </p:nvSpPr>
        <p:spPr>
          <a:xfrm>
            <a:off x="457200" y="2103437"/>
            <a:ext cx="8229600" cy="4525963"/>
          </a:xfrm>
        </p:spPr>
        <p:txBody>
          <a:bodyPr>
            <a:normAutofit/>
          </a:bodyPr>
          <a:lstStyle/>
          <a:p>
            <a:pPr>
              <a:spcBef>
                <a:spcPct val="0"/>
              </a:spcBef>
            </a:pPr>
            <a:r>
              <a:rPr lang="en-US" dirty="0" smtClean="0">
                <a:latin typeface="Calibri" charset="0"/>
              </a:rPr>
              <a:t>Companies need to continuously adapt strategies to changes in the competitive environment</a:t>
            </a:r>
          </a:p>
          <a:p>
            <a:pPr lvl="1">
              <a:spcBef>
                <a:spcPct val="0"/>
              </a:spcBef>
            </a:pPr>
            <a:r>
              <a:rPr lang="en-US" dirty="0" smtClean="0">
                <a:latin typeface="Calibri" charset="0"/>
              </a:rPr>
              <a:t>Competitor-centered company</a:t>
            </a:r>
          </a:p>
          <a:p>
            <a:pPr lvl="1">
              <a:spcBef>
                <a:spcPct val="0"/>
              </a:spcBef>
            </a:pPr>
            <a:r>
              <a:rPr lang="en-US" dirty="0" smtClean="0">
                <a:latin typeface="Calibri" charset="0"/>
              </a:rPr>
              <a:t>Customer-centered company</a:t>
            </a:r>
          </a:p>
          <a:p>
            <a:pPr lvl="1">
              <a:spcBef>
                <a:spcPct val="0"/>
              </a:spcBef>
            </a:pPr>
            <a:r>
              <a:rPr lang="en-US" dirty="0" smtClean="0">
                <a:latin typeface="Calibri" charset="0"/>
              </a:rPr>
              <a:t>Market-centered company</a:t>
            </a:r>
          </a:p>
          <a:p>
            <a:pPr>
              <a:spcBef>
                <a:spcPct val="0"/>
              </a:spcBef>
              <a:buNone/>
            </a:pPr>
            <a:endParaRPr lang="en-US" dirty="0" smtClean="0">
              <a:latin typeface="Calibri"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b="1" dirty="0" smtClean="0"/>
              <a:t/>
            </a:r>
            <a:br>
              <a:rPr lang="en-US" b="1" dirty="0" smtClean="0"/>
            </a:br>
            <a:r>
              <a:rPr lang="en-US" b="1" dirty="0" smtClean="0"/>
              <a:t>Balancing Customer and       Competitor Orientations</a:t>
            </a:r>
          </a:p>
        </p:txBody>
      </p:sp>
      <p:sp>
        <p:nvSpPr>
          <p:cNvPr id="7" name="Rectangle 3"/>
          <p:cNvSpPr>
            <a:spLocks noGrp="1" noChangeArrowheads="1"/>
          </p:cNvSpPr>
          <p:nvPr>
            <p:ph idx="1"/>
          </p:nvPr>
        </p:nvSpPr>
        <p:spPr>
          <a:xfrm>
            <a:off x="457200" y="2103437"/>
            <a:ext cx="8229600" cy="4525963"/>
          </a:xfrm>
        </p:spPr>
        <p:txBody>
          <a:bodyPr>
            <a:normAutofit/>
          </a:bodyPr>
          <a:lstStyle/>
          <a:p>
            <a:pPr marL="533400" indent="-533400">
              <a:spcBef>
                <a:spcPct val="0"/>
              </a:spcBef>
              <a:buFontTx/>
              <a:buNone/>
            </a:pPr>
            <a:r>
              <a:rPr lang="en-US" b="1" dirty="0" smtClean="0">
                <a:latin typeface="Calibri" charset="0"/>
              </a:rPr>
              <a:t>Competitor-centered company</a:t>
            </a:r>
            <a:r>
              <a:rPr lang="en-US" dirty="0" smtClean="0">
                <a:latin typeface="Calibri" charset="0"/>
              </a:rPr>
              <a:t> spends most of its time tracking competitor’s moves and market shares and trying to find ways to counter them</a:t>
            </a:r>
          </a:p>
          <a:p>
            <a:pPr marL="533400" indent="-533400">
              <a:spcBef>
                <a:spcPct val="0"/>
              </a:spcBef>
            </a:pPr>
            <a:r>
              <a:rPr lang="en-US" dirty="0" smtClean="0">
                <a:latin typeface="Calibri" charset="0"/>
              </a:rPr>
              <a:t>Advantage is that the company is a fighter</a:t>
            </a:r>
          </a:p>
          <a:p>
            <a:pPr marL="533400" indent="-533400">
              <a:spcBef>
                <a:spcPct val="0"/>
              </a:spcBef>
            </a:pPr>
            <a:r>
              <a:rPr lang="en-US" dirty="0" smtClean="0">
                <a:latin typeface="Calibri" charset="0"/>
              </a:rPr>
              <a:t>Disadvantage is that the company is reactive</a:t>
            </a:r>
          </a:p>
          <a:p>
            <a:pPr marL="533400" indent="-533400">
              <a:spcBef>
                <a:spcPct val="0"/>
              </a:spcBef>
              <a:buFontTx/>
              <a:buNone/>
            </a:pPr>
            <a:endParaRPr lang="en-US" dirty="0" smtClean="0">
              <a:latin typeface="Calibri"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b="1" dirty="0" smtClean="0"/>
              <a:t/>
            </a:r>
            <a:br>
              <a:rPr lang="en-US" b="1" dirty="0" smtClean="0"/>
            </a:br>
            <a:r>
              <a:rPr lang="en-US" b="1" dirty="0" smtClean="0"/>
              <a:t>Balancing Customer and       Competitor Orientations</a:t>
            </a:r>
          </a:p>
        </p:txBody>
      </p:sp>
      <p:sp>
        <p:nvSpPr>
          <p:cNvPr id="7" name="Rectangle 3"/>
          <p:cNvSpPr>
            <a:spLocks noGrp="1" noChangeArrowheads="1"/>
          </p:cNvSpPr>
          <p:nvPr>
            <p:ph idx="1"/>
          </p:nvPr>
        </p:nvSpPr>
        <p:spPr>
          <a:xfrm>
            <a:off x="457200" y="2103437"/>
            <a:ext cx="8229600" cy="4525963"/>
          </a:xfrm>
        </p:spPr>
        <p:txBody>
          <a:bodyPr>
            <a:normAutofit/>
          </a:bodyPr>
          <a:lstStyle/>
          <a:p>
            <a:pPr marL="533400" indent="-533400">
              <a:spcBef>
                <a:spcPct val="0"/>
              </a:spcBef>
              <a:buFontTx/>
              <a:buNone/>
            </a:pPr>
            <a:r>
              <a:rPr lang="en-US" b="1" dirty="0" smtClean="0">
                <a:latin typeface="Calibri" charset="0"/>
              </a:rPr>
              <a:t>Customer-centered company</a:t>
            </a:r>
            <a:r>
              <a:rPr lang="en-US" dirty="0" smtClean="0">
                <a:latin typeface="Calibri" charset="0"/>
              </a:rPr>
              <a:t> spends most of its time focusing on customer developments in designing strategies</a:t>
            </a:r>
          </a:p>
          <a:p>
            <a:pPr marL="533400" indent="-533400">
              <a:spcBef>
                <a:spcPct val="0"/>
              </a:spcBef>
              <a:buFontTx/>
              <a:buNone/>
            </a:pPr>
            <a:endParaRPr lang="en-US" dirty="0" smtClean="0">
              <a:latin typeface="Calibri" charset="0"/>
            </a:endParaRPr>
          </a:p>
          <a:p>
            <a:pPr marL="533400" indent="-533400">
              <a:spcBef>
                <a:spcPct val="0"/>
              </a:spcBef>
              <a:buFontTx/>
              <a:buNone/>
            </a:pPr>
            <a:r>
              <a:rPr lang="en-US" dirty="0" smtClean="0">
                <a:latin typeface="Calibri" charset="0"/>
              </a:rPr>
              <a:t>Provides a better position than competitor-centered company to identify opportunities and build customer relationships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b="1" dirty="0" smtClean="0"/>
              <a:t/>
            </a:r>
            <a:br>
              <a:rPr lang="en-US" b="1" dirty="0" smtClean="0"/>
            </a:br>
            <a:r>
              <a:rPr lang="en-US" b="1" dirty="0" smtClean="0"/>
              <a:t>Balancing Customer and       Competitor Orientations</a:t>
            </a:r>
          </a:p>
        </p:txBody>
      </p:sp>
      <p:sp>
        <p:nvSpPr>
          <p:cNvPr id="7" name="Rectangle 3"/>
          <p:cNvSpPr>
            <a:spLocks noGrp="1" noChangeArrowheads="1"/>
          </p:cNvSpPr>
          <p:nvPr>
            <p:ph idx="1"/>
          </p:nvPr>
        </p:nvSpPr>
        <p:spPr>
          <a:xfrm>
            <a:off x="457200" y="2103437"/>
            <a:ext cx="8229600" cy="4525963"/>
          </a:xfrm>
        </p:spPr>
        <p:txBody>
          <a:bodyPr>
            <a:normAutofit/>
          </a:bodyPr>
          <a:lstStyle/>
          <a:p>
            <a:pPr marL="533400" indent="-533400" algn="ctr">
              <a:spcBef>
                <a:spcPct val="0"/>
              </a:spcBef>
              <a:buFontTx/>
              <a:buNone/>
            </a:pPr>
            <a:endParaRPr lang="en-US" b="1" i="1" dirty="0" smtClean="0">
              <a:latin typeface="Times New Roman" charset="0"/>
            </a:endParaRPr>
          </a:p>
          <a:p>
            <a:pPr marL="533400" indent="-533400">
              <a:spcBef>
                <a:spcPct val="0"/>
              </a:spcBef>
              <a:buFontTx/>
              <a:buNone/>
            </a:pPr>
            <a:r>
              <a:rPr lang="en-US" b="1" dirty="0" smtClean="0">
                <a:latin typeface="Calibri" charset="0"/>
              </a:rPr>
              <a:t>Market-centered company</a:t>
            </a:r>
            <a:r>
              <a:rPr lang="en-US" dirty="0" smtClean="0">
                <a:latin typeface="Calibri" charset="0"/>
              </a:rPr>
              <a:t> spends most of its time focusing on both competitor and customer developments in designing strategies</a:t>
            </a:r>
          </a:p>
          <a:p>
            <a:pPr marL="533400" indent="-533400">
              <a:spcBef>
                <a:spcPct val="0"/>
              </a:spcBef>
              <a:buFontTx/>
              <a:buNone/>
            </a:pPr>
            <a:endParaRPr lang="en-US" dirty="0" smtClean="0">
              <a:latin typeface="Calibri" charset="0"/>
            </a:endParaRPr>
          </a:p>
          <a:p>
            <a:pPr marL="533400" indent="-533400">
              <a:spcBef>
                <a:spcPct val="0"/>
              </a:spcBef>
              <a:buFontTx/>
              <a:buNone/>
            </a:pPr>
            <a:endParaRPr lang="en-US" dirty="0" smtClean="0">
              <a:latin typeface="Calibri"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b="1" dirty="0" smtClean="0"/>
              <a:t/>
            </a:r>
            <a:br>
              <a:rPr lang="en-US" b="1" dirty="0" smtClean="0"/>
            </a:br>
            <a:r>
              <a:rPr lang="en-US" b="1" dirty="0" smtClean="0"/>
              <a:t>Balancing Customer and       Competitor Orientations</a:t>
            </a:r>
          </a:p>
        </p:txBody>
      </p:sp>
      <p:pic>
        <p:nvPicPr>
          <p:cNvPr id="5" name="Picture 5" descr="fig18_04wo.jpg"/>
          <p:cNvPicPr>
            <a:picLocks noChangeAspect="1"/>
          </p:cNvPicPr>
          <p:nvPr/>
        </p:nvPicPr>
        <p:blipFill>
          <a:blip r:embed="rId4" cstate="print"/>
          <a:srcRect/>
          <a:stretch>
            <a:fillRect/>
          </a:stretch>
        </p:blipFill>
        <p:spPr bwMode="auto">
          <a:xfrm>
            <a:off x="152400" y="2438400"/>
            <a:ext cx="8903413"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0"/>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19</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r>
              <a:rPr lang="en-US" sz="4000" b="1" dirty="0" smtClean="0">
                <a:latin typeface="Calibri" charset="0"/>
              </a:rPr>
              <a:t>The Global Marketplace</a:t>
            </a:r>
          </a:p>
          <a:p>
            <a:pPr algn="ctr"/>
            <a:endParaRPr lang="en-US" sz="4000" b="1" dirty="0" smtClean="0">
              <a:latin typeface="Calibri" charset="0"/>
            </a:endParaRPr>
          </a:p>
          <a:p>
            <a:pPr algn="ctr"/>
            <a:endParaRPr lang="en-US" sz="4400" b="1" dirty="0" smtClean="0">
              <a:latin typeface="Calibri"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1981200"/>
            <a:ext cx="8382000" cy="2554545"/>
          </a:xfrm>
          <a:prstGeom prst="rect">
            <a:avLst/>
          </a:prstGeom>
          <a:noFill/>
          <a:ln>
            <a:solidFill>
              <a:schemeClr val="tx2">
                <a:lumMod val="40000"/>
                <a:lumOff val="60000"/>
              </a:schemeClr>
            </a:solidFill>
          </a:ln>
        </p:spPr>
        <p:txBody>
          <a:bodyPr wrap="square" rtlCol="0">
            <a:spAutoFit/>
          </a:bodyPr>
          <a:lstStyle/>
          <a:p>
            <a:pPr>
              <a:spcBef>
                <a:spcPct val="0"/>
              </a:spcBef>
            </a:pPr>
            <a:r>
              <a:rPr lang="en-US" dirty="0" smtClean="0">
                <a:latin typeface="Calibri" charset="0"/>
              </a:rPr>
              <a:t>Global Marketing Today</a:t>
            </a:r>
          </a:p>
          <a:p>
            <a:pPr>
              <a:spcBef>
                <a:spcPct val="0"/>
              </a:spcBef>
            </a:pPr>
            <a:r>
              <a:rPr lang="en-US" dirty="0" smtClean="0">
                <a:latin typeface="Calibri" charset="0"/>
              </a:rPr>
              <a:t>Looking at the Global Marketing Environment</a:t>
            </a:r>
          </a:p>
          <a:p>
            <a:pPr>
              <a:spcBef>
                <a:spcPct val="0"/>
              </a:spcBef>
            </a:pPr>
            <a:r>
              <a:rPr lang="en-US" dirty="0" smtClean="0">
                <a:latin typeface="Calibri" charset="0"/>
              </a:rPr>
              <a:t>Deciding Whether to Go Global</a:t>
            </a:r>
          </a:p>
          <a:p>
            <a:pPr>
              <a:spcBef>
                <a:spcPct val="0"/>
              </a:spcBef>
            </a:pPr>
            <a:r>
              <a:rPr lang="en-US" dirty="0" smtClean="0">
                <a:latin typeface="Calibri" charset="0"/>
              </a:rPr>
              <a:t>Deciding Which Markets to Enter</a:t>
            </a:r>
          </a:p>
          <a:p>
            <a:pPr>
              <a:spcBef>
                <a:spcPct val="0"/>
              </a:spcBef>
            </a:pPr>
            <a:r>
              <a:rPr lang="en-US" dirty="0" smtClean="0">
                <a:latin typeface="Calibri" charset="0"/>
              </a:rPr>
              <a:t>Deciding How to Enter the </a:t>
            </a:r>
            <a:r>
              <a:rPr lang="en-US" dirty="0" smtClean="0">
                <a:latin typeface="Calibri" charset="0"/>
              </a:rPr>
              <a:t>Market</a:t>
            </a:r>
            <a:endParaRPr lang="en-US" dirty="0" smtClean="0">
              <a:latin typeface="Calibri"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152400"/>
            <a:ext cx="9144000" cy="1143000"/>
          </a:xfrm>
        </p:spPr>
        <p:txBody>
          <a:bodyPr>
            <a:noAutofit/>
          </a:bodyPr>
          <a:lstStyle/>
          <a:p>
            <a:r>
              <a:rPr lang="en-US" sz="5400" b="1" dirty="0" smtClean="0"/>
              <a:t>Global Marketing Today</a:t>
            </a:r>
          </a:p>
        </p:txBody>
      </p:sp>
      <p:sp>
        <p:nvSpPr>
          <p:cNvPr id="4" name="Rectangle 3"/>
          <p:cNvSpPr>
            <a:spLocks noGrp="1" noChangeArrowheads="1"/>
          </p:cNvSpPr>
          <p:nvPr>
            <p:ph idx="1"/>
          </p:nvPr>
        </p:nvSpPr>
        <p:spPr>
          <a:xfrm>
            <a:off x="457200" y="1600200"/>
            <a:ext cx="8229600" cy="4525963"/>
          </a:xfrm>
        </p:spPr>
        <p:txBody>
          <a:bodyPr/>
          <a:lstStyle/>
          <a:p>
            <a:pPr>
              <a:spcBef>
                <a:spcPct val="0"/>
              </a:spcBef>
              <a:buFontTx/>
              <a:buNone/>
            </a:pPr>
            <a:r>
              <a:rPr lang="en-US" b="1" dirty="0" smtClean="0">
                <a:latin typeface="Calibri" charset="0"/>
              </a:rPr>
              <a:t>A global firm </a:t>
            </a:r>
          </a:p>
          <a:p>
            <a:pPr>
              <a:spcBef>
                <a:spcPct val="0"/>
              </a:spcBef>
            </a:pPr>
            <a:r>
              <a:rPr lang="en-US" dirty="0" smtClean="0">
                <a:latin typeface="Calibri" charset="0"/>
              </a:rPr>
              <a:t>Operates in more than one country</a:t>
            </a:r>
          </a:p>
          <a:p>
            <a:pPr>
              <a:spcBef>
                <a:spcPct val="0"/>
              </a:spcBef>
            </a:pPr>
            <a:r>
              <a:rPr lang="en-US" dirty="0" smtClean="0">
                <a:latin typeface="Calibri" charset="0"/>
              </a:rPr>
              <a:t>Gains marketing, production, R&amp;D, and financial advantages not available to purely domestic competitors</a:t>
            </a:r>
          </a:p>
          <a:p>
            <a:pPr>
              <a:spcBef>
                <a:spcPct val="0"/>
              </a:spcBef>
            </a:pPr>
            <a:r>
              <a:rPr lang="en-US" dirty="0" smtClean="0">
                <a:latin typeface="Calibri" charset="0"/>
              </a:rPr>
              <a:t>The global firm sees the world as one market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152400"/>
            <a:ext cx="9144000" cy="1143000"/>
          </a:xfrm>
        </p:spPr>
        <p:txBody>
          <a:bodyPr>
            <a:noAutofit/>
          </a:bodyPr>
          <a:lstStyle/>
          <a:p>
            <a:r>
              <a:rPr lang="en-US" sz="5400" b="1" dirty="0" smtClean="0"/>
              <a:t>Global Marketing Today</a:t>
            </a:r>
          </a:p>
        </p:txBody>
      </p:sp>
      <p:sp>
        <p:nvSpPr>
          <p:cNvPr id="4" name="Rectangle 3"/>
          <p:cNvSpPr>
            <a:spLocks noGrp="1" noChangeArrowheads="1"/>
          </p:cNvSpPr>
          <p:nvPr>
            <p:ph idx="1"/>
          </p:nvPr>
        </p:nvSpPr>
        <p:spPr>
          <a:xfrm>
            <a:off x="457200" y="1600200"/>
            <a:ext cx="8229600" cy="4525963"/>
          </a:xfrm>
        </p:spPr>
        <p:txBody>
          <a:bodyPr/>
          <a:lstStyle/>
          <a:p>
            <a:pPr marL="533400" indent="-533400">
              <a:lnSpc>
                <a:spcPct val="90000"/>
              </a:lnSpc>
              <a:spcBef>
                <a:spcPct val="0"/>
              </a:spcBef>
              <a:buFontTx/>
              <a:buNone/>
            </a:pPr>
            <a:r>
              <a:rPr lang="en-US" dirty="0" smtClean="0">
                <a:latin typeface="Calibri" charset="0"/>
              </a:rPr>
              <a:t>Global firms ask a number of basic questions:</a:t>
            </a:r>
          </a:p>
          <a:p>
            <a:pPr marL="533400" indent="-533400">
              <a:lnSpc>
                <a:spcPct val="90000"/>
              </a:lnSpc>
              <a:spcBef>
                <a:spcPct val="0"/>
              </a:spcBef>
            </a:pPr>
            <a:r>
              <a:rPr lang="en-US" dirty="0" smtClean="0">
                <a:latin typeface="Calibri" charset="0"/>
              </a:rPr>
              <a:t>What market position should we try to establish in our own country, in our economic region, and globally?</a:t>
            </a:r>
          </a:p>
          <a:p>
            <a:pPr marL="533400" indent="-533400">
              <a:lnSpc>
                <a:spcPct val="90000"/>
              </a:lnSpc>
              <a:spcBef>
                <a:spcPct val="0"/>
              </a:spcBef>
            </a:pPr>
            <a:r>
              <a:rPr lang="en-US" dirty="0" smtClean="0">
                <a:latin typeface="Calibri" charset="0"/>
              </a:rPr>
              <a:t>Who will our global competitors be, and what are their strategies and resources?</a:t>
            </a:r>
          </a:p>
          <a:p>
            <a:pPr marL="533400" indent="-533400">
              <a:lnSpc>
                <a:spcPct val="90000"/>
              </a:lnSpc>
              <a:spcBef>
                <a:spcPct val="0"/>
              </a:spcBef>
            </a:pPr>
            <a:r>
              <a:rPr lang="en-US" dirty="0" smtClean="0">
                <a:latin typeface="Calibri" charset="0"/>
              </a:rPr>
              <a:t>Where should we produce or source our product?</a:t>
            </a:r>
          </a:p>
          <a:p>
            <a:pPr marL="533400" indent="-533400">
              <a:lnSpc>
                <a:spcPct val="90000"/>
              </a:lnSpc>
              <a:spcBef>
                <a:spcPct val="0"/>
              </a:spcBef>
            </a:pPr>
            <a:r>
              <a:rPr lang="en-US" dirty="0" smtClean="0">
                <a:latin typeface="Calibri" charset="0"/>
              </a:rPr>
              <a:t>What strategic alliances should we form with other firms around the world?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484437"/>
            <a:ext cx="8229600" cy="4068763"/>
          </a:xfrm>
        </p:spPr>
        <p:txBody>
          <a:bodyPr/>
          <a:lstStyle/>
          <a:p>
            <a:pPr marL="533400" indent="-533400">
              <a:spcBef>
                <a:spcPct val="0"/>
              </a:spcBef>
              <a:buFontTx/>
              <a:buNone/>
            </a:pPr>
            <a:r>
              <a:rPr lang="en-US" dirty="0" smtClean="0">
                <a:latin typeface="Calibri" charset="0"/>
              </a:rPr>
              <a:t>Restrictions on trade between nations include:</a:t>
            </a:r>
          </a:p>
          <a:p>
            <a:pPr marL="533400" indent="-533400">
              <a:spcBef>
                <a:spcPct val="0"/>
              </a:spcBef>
            </a:pPr>
            <a:r>
              <a:rPr lang="en-US" dirty="0" smtClean="0">
                <a:latin typeface="Calibri" charset="0"/>
              </a:rPr>
              <a:t>Tariffs</a:t>
            </a:r>
          </a:p>
          <a:p>
            <a:pPr marL="533400" indent="-533400">
              <a:spcBef>
                <a:spcPct val="0"/>
              </a:spcBef>
            </a:pPr>
            <a:r>
              <a:rPr lang="en-US" dirty="0" smtClean="0">
                <a:latin typeface="Calibri" charset="0"/>
              </a:rPr>
              <a:t>Quotas</a:t>
            </a:r>
          </a:p>
          <a:p>
            <a:pPr marL="533400" indent="-533400">
              <a:spcBef>
                <a:spcPct val="0"/>
              </a:spcBef>
            </a:pPr>
            <a:r>
              <a:rPr lang="en-US" dirty="0" smtClean="0">
                <a:latin typeface="Calibri" charset="0"/>
              </a:rPr>
              <a:t>Exchange controls</a:t>
            </a:r>
          </a:p>
          <a:p>
            <a:pPr marL="533400" indent="-533400">
              <a:spcBef>
                <a:spcPct val="0"/>
              </a:spcBef>
            </a:pPr>
            <a:r>
              <a:rPr lang="en-US" dirty="0" smtClean="0">
                <a:latin typeface="Calibri" charset="0"/>
              </a:rPr>
              <a:t>Nontariff trade barriers</a:t>
            </a: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lstStyle/>
          <a:p>
            <a:pPr marL="533400" indent="-533400" algn="ctr">
              <a:lnSpc>
                <a:spcPct val="90000"/>
              </a:lnSpc>
              <a:spcBef>
                <a:spcPct val="0"/>
              </a:spcBef>
              <a:buFontTx/>
              <a:buNone/>
            </a:pPr>
            <a:endParaRPr lang="en-US" sz="2800" b="1" i="1" dirty="0" smtClean="0">
              <a:solidFill>
                <a:srgbClr val="1A643E"/>
              </a:solidFill>
              <a:latin typeface="Times New Roman" charset="0"/>
            </a:endParaRPr>
          </a:p>
          <a:p>
            <a:pPr marL="533400" indent="-533400">
              <a:lnSpc>
                <a:spcPct val="90000"/>
              </a:lnSpc>
              <a:spcBef>
                <a:spcPct val="0"/>
              </a:spcBef>
              <a:buFontTx/>
              <a:buNone/>
            </a:pPr>
            <a:r>
              <a:rPr lang="en-US" b="1" dirty="0" smtClean="0">
                <a:latin typeface="Calibri" charset="0"/>
              </a:rPr>
              <a:t>Tariffs</a:t>
            </a:r>
            <a:r>
              <a:rPr lang="en-US" dirty="0" smtClean="0">
                <a:latin typeface="Calibri" charset="0"/>
              </a:rPr>
              <a:t> are taxes on certain imported products designed to raise revenue or to protect domestic firms</a:t>
            </a:r>
          </a:p>
          <a:p>
            <a:pPr marL="533400" indent="-533400">
              <a:lnSpc>
                <a:spcPct val="90000"/>
              </a:lnSpc>
              <a:spcBef>
                <a:spcPct val="0"/>
              </a:spcBef>
              <a:buFontTx/>
              <a:buNone/>
            </a:pPr>
            <a:endParaRPr lang="en-US" dirty="0" smtClean="0">
              <a:latin typeface="Calibri" charset="0"/>
            </a:endParaRPr>
          </a:p>
          <a:p>
            <a:pPr marL="533400" indent="-533400">
              <a:lnSpc>
                <a:spcPct val="90000"/>
              </a:lnSpc>
              <a:spcBef>
                <a:spcPct val="0"/>
              </a:spcBef>
              <a:buFontTx/>
              <a:buNone/>
            </a:pPr>
            <a:endParaRPr lang="en-US" sz="2400" dirty="0" smtClean="0">
              <a:latin typeface="Calibri" charset="0"/>
            </a:endParaRPr>
          </a:p>
          <a:p>
            <a:pPr marL="533400" indent="-533400">
              <a:lnSpc>
                <a:spcPct val="90000"/>
              </a:lnSpc>
              <a:spcBef>
                <a:spcPct val="0"/>
              </a:spcBef>
              <a:buFontTx/>
              <a:buNone/>
            </a:pPr>
            <a:endParaRPr lang="en-US" sz="2400" dirty="0" smtClean="0">
              <a:latin typeface="Calibri" charset="0"/>
            </a:endParaRP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normAutofit/>
          </a:bodyPr>
          <a:lstStyle/>
          <a:p>
            <a:pPr marL="533400" indent="-533400">
              <a:lnSpc>
                <a:spcPct val="90000"/>
              </a:lnSpc>
              <a:spcBef>
                <a:spcPct val="0"/>
              </a:spcBef>
              <a:buFontTx/>
              <a:buNone/>
            </a:pPr>
            <a:endParaRPr lang="en-US" b="1" dirty="0" smtClean="0">
              <a:latin typeface="Calibri" charset="0"/>
            </a:endParaRPr>
          </a:p>
          <a:p>
            <a:pPr marL="533400" indent="-533400">
              <a:lnSpc>
                <a:spcPct val="90000"/>
              </a:lnSpc>
              <a:spcBef>
                <a:spcPct val="0"/>
              </a:spcBef>
              <a:buFontTx/>
              <a:buNone/>
            </a:pPr>
            <a:r>
              <a:rPr lang="en-US" b="1" dirty="0" smtClean="0">
                <a:latin typeface="Calibri" charset="0"/>
              </a:rPr>
              <a:t>Quotas</a:t>
            </a:r>
            <a:r>
              <a:rPr lang="en-US" dirty="0" smtClean="0">
                <a:latin typeface="Calibri" charset="0"/>
              </a:rPr>
              <a:t> are limits on the amount of foreign imports a country will accept in certain product categories to conserve on foreign exchange and protect domestic industry and employment</a:t>
            </a:r>
            <a:endParaRPr lang="en-US" sz="2800" dirty="0" smtClean="0">
              <a:latin typeface="Calibri" charset="0"/>
            </a:endParaRP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normAutofit/>
          </a:bodyPr>
          <a:lstStyle/>
          <a:p>
            <a:pPr marL="533400" indent="-533400">
              <a:lnSpc>
                <a:spcPct val="90000"/>
              </a:lnSpc>
              <a:spcBef>
                <a:spcPct val="0"/>
              </a:spcBef>
              <a:buFontTx/>
              <a:buNone/>
            </a:pPr>
            <a:endParaRPr lang="en-US" b="1" dirty="0" smtClean="0">
              <a:latin typeface="Calibri" charset="0"/>
            </a:endParaRPr>
          </a:p>
          <a:p>
            <a:pPr marL="533400" indent="-533400">
              <a:lnSpc>
                <a:spcPct val="90000"/>
              </a:lnSpc>
              <a:spcBef>
                <a:spcPct val="0"/>
              </a:spcBef>
              <a:buFontTx/>
              <a:buNone/>
            </a:pPr>
            <a:r>
              <a:rPr lang="en-US" b="1" dirty="0" smtClean="0">
                <a:latin typeface="Calibri" charset="0"/>
              </a:rPr>
              <a:t>Exchange controls</a:t>
            </a:r>
            <a:r>
              <a:rPr lang="en-US" dirty="0" smtClean="0">
                <a:latin typeface="Calibri" charset="0"/>
              </a:rPr>
              <a:t> are a limit on the amount of foreign exchange and the exchange rate against other currencies</a:t>
            </a:r>
            <a:endParaRPr lang="en-US" sz="2800" dirty="0" smtClean="0">
              <a:latin typeface="Calibri" charset="0"/>
            </a:endParaRP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normAutofit/>
          </a:bodyPr>
          <a:lstStyle/>
          <a:p>
            <a:pPr marL="533400" indent="-533400" algn="ctr">
              <a:lnSpc>
                <a:spcPct val="90000"/>
              </a:lnSpc>
              <a:spcBef>
                <a:spcPct val="0"/>
              </a:spcBef>
              <a:buFontTx/>
              <a:buNone/>
            </a:pPr>
            <a:endParaRPr lang="en-US" b="1" i="1" dirty="0" smtClean="0">
              <a:latin typeface="Times New Roman" charset="0"/>
            </a:endParaRPr>
          </a:p>
          <a:p>
            <a:pPr marL="533400" indent="-533400">
              <a:lnSpc>
                <a:spcPct val="90000"/>
              </a:lnSpc>
              <a:spcBef>
                <a:spcPct val="0"/>
              </a:spcBef>
              <a:buFontTx/>
              <a:buNone/>
            </a:pPr>
            <a:r>
              <a:rPr lang="en-US" b="1" dirty="0" smtClean="0">
                <a:latin typeface="Calibri" charset="0"/>
              </a:rPr>
              <a:t>Nontariff trade barriers</a:t>
            </a:r>
            <a:r>
              <a:rPr lang="en-US" dirty="0" smtClean="0">
                <a:latin typeface="Calibri" charset="0"/>
              </a:rPr>
              <a:t> are biases against bids or restrictive product standards that go against </a:t>
            </a:r>
            <a:r>
              <a:rPr lang="en-US" dirty="0" smtClean="0">
                <a:latin typeface="Calibri" charset="0"/>
              </a:rPr>
              <a:t>home country’s</a:t>
            </a:r>
            <a:r>
              <a:rPr lang="en-US" dirty="0" smtClean="0">
                <a:latin typeface="Calibri" charset="0"/>
              </a:rPr>
              <a:t> </a:t>
            </a:r>
            <a:r>
              <a:rPr lang="en-US" dirty="0" smtClean="0">
                <a:latin typeface="Calibri" charset="0"/>
              </a:rPr>
              <a:t>product features</a:t>
            </a: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normAutofit/>
          </a:bodyPr>
          <a:lstStyle/>
          <a:p>
            <a:pPr marL="533400" indent="-533400" algn="ctr">
              <a:lnSpc>
                <a:spcPct val="90000"/>
              </a:lnSpc>
              <a:spcBef>
                <a:spcPct val="0"/>
              </a:spcBef>
              <a:buFontTx/>
              <a:buNone/>
            </a:pPr>
            <a:endParaRPr lang="en-US" sz="2800" b="1" i="1" dirty="0" smtClean="0">
              <a:latin typeface="Times New Roman" charset="0"/>
            </a:endParaRPr>
          </a:p>
          <a:p>
            <a:pPr marL="533400" indent="-533400">
              <a:lnSpc>
                <a:spcPct val="90000"/>
              </a:lnSpc>
              <a:spcBef>
                <a:spcPct val="0"/>
              </a:spcBef>
              <a:buFontTx/>
              <a:buNone/>
            </a:pPr>
            <a:r>
              <a:rPr lang="en-US" b="1" dirty="0" smtClean="0">
                <a:latin typeface="Calibri" charset="0"/>
              </a:rPr>
              <a:t>General Agreement on Tariffs and Trade</a:t>
            </a:r>
            <a:r>
              <a:rPr lang="en-US" dirty="0" smtClean="0">
                <a:latin typeface="Calibri" charset="0"/>
              </a:rPr>
              <a:t> </a:t>
            </a:r>
            <a:r>
              <a:rPr lang="en-US" b="1" dirty="0" smtClean="0">
                <a:latin typeface="Calibri" charset="0"/>
              </a:rPr>
              <a:t>(GATT):</a:t>
            </a:r>
          </a:p>
          <a:p>
            <a:pPr marL="533400" indent="-533400">
              <a:lnSpc>
                <a:spcPct val="90000"/>
              </a:lnSpc>
              <a:spcBef>
                <a:spcPct val="0"/>
              </a:spcBef>
            </a:pPr>
            <a:r>
              <a:rPr lang="en-US" dirty="0" smtClean="0">
                <a:latin typeface="Calibri" charset="0"/>
              </a:rPr>
              <a:t>More than 60 years old treaty </a:t>
            </a:r>
          </a:p>
          <a:p>
            <a:pPr marL="533400" indent="-533400">
              <a:lnSpc>
                <a:spcPct val="90000"/>
              </a:lnSpc>
              <a:spcBef>
                <a:spcPct val="0"/>
              </a:spcBef>
            </a:pPr>
            <a:r>
              <a:rPr lang="en-US" dirty="0" smtClean="0">
                <a:latin typeface="Calibri" charset="0"/>
              </a:rPr>
              <a:t>Designed to promote world trade</a:t>
            </a:r>
          </a:p>
          <a:p>
            <a:pPr marL="533400" indent="-533400">
              <a:lnSpc>
                <a:spcPct val="90000"/>
              </a:lnSpc>
              <a:spcBef>
                <a:spcPct val="0"/>
              </a:spcBef>
            </a:pPr>
            <a:r>
              <a:rPr lang="en-US" dirty="0" smtClean="0">
                <a:latin typeface="Calibri" charset="0"/>
              </a:rPr>
              <a:t>Reduces tariffs and other international trade barriers</a:t>
            </a: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indent="-342900" algn="ctr">
              <a:spcBef>
                <a:spcPct val="0"/>
              </a:spcBef>
            </a:pPr>
            <a:r>
              <a:rPr lang="en-US" sz="2400" dirty="0" smtClean="0">
                <a:latin typeface="Calibri" charset="0"/>
              </a:rPr>
              <a:t>The World Trade Organization and GATT</a:t>
            </a:r>
            <a:endParaRPr kumimoji="0" lang="en-US" sz="2400" b="1"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normAutofit/>
          </a:bodyPr>
          <a:lstStyle/>
          <a:p>
            <a:pPr marL="533400" indent="-533400">
              <a:spcBef>
                <a:spcPct val="0"/>
              </a:spcBef>
              <a:buFontTx/>
              <a:buNone/>
            </a:pPr>
            <a:endParaRPr lang="en-US" sz="2800" b="1" dirty="0" smtClean="0">
              <a:latin typeface="Calibri" charset="0"/>
            </a:endParaRPr>
          </a:p>
          <a:p>
            <a:pPr marL="533400" indent="-533400">
              <a:spcBef>
                <a:spcPct val="0"/>
              </a:spcBef>
              <a:buFontTx/>
              <a:buNone/>
            </a:pPr>
            <a:r>
              <a:rPr lang="en-US" sz="2800" b="1" dirty="0" smtClean="0">
                <a:latin typeface="Calibri" charset="0"/>
              </a:rPr>
              <a:t>World Trade Organization</a:t>
            </a:r>
          </a:p>
          <a:p>
            <a:pPr marL="533400" indent="-533400">
              <a:spcBef>
                <a:spcPct val="0"/>
              </a:spcBef>
            </a:pPr>
            <a:r>
              <a:rPr lang="en-US" sz="2800" dirty="0" smtClean="0">
                <a:latin typeface="Calibri" charset="0"/>
              </a:rPr>
              <a:t>Enforces GATT rules</a:t>
            </a:r>
          </a:p>
          <a:p>
            <a:pPr marL="533400" indent="-533400">
              <a:spcBef>
                <a:spcPct val="0"/>
              </a:spcBef>
            </a:pPr>
            <a:r>
              <a:rPr lang="en-US" sz="2800" dirty="0" smtClean="0">
                <a:latin typeface="Calibri" charset="0"/>
              </a:rPr>
              <a:t>Mediates disputes</a:t>
            </a:r>
          </a:p>
          <a:p>
            <a:pPr marL="533400" indent="-533400">
              <a:spcBef>
                <a:spcPct val="0"/>
              </a:spcBef>
            </a:pPr>
            <a:r>
              <a:rPr lang="en-US" sz="2800" dirty="0" smtClean="0">
                <a:latin typeface="Calibri" charset="0"/>
              </a:rPr>
              <a:t>Imposes trade sanctions</a:t>
            </a: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marL="342900" indent="-342900" algn="ctr">
              <a:spcBef>
                <a:spcPct val="0"/>
              </a:spcBef>
            </a:pPr>
            <a:r>
              <a:rPr lang="en-US" sz="2400" dirty="0" smtClean="0">
                <a:latin typeface="Calibri" charset="0"/>
              </a:rPr>
              <a:t>The World Trade Organization and GATT</a:t>
            </a:r>
            <a:endParaRPr kumimoji="0" lang="en-US" sz="2400" b="1"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ctr"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457200" y="2819400"/>
            <a:ext cx="8229600" cy="3733800"/>
          </a:xfrm>
        </p:spPr>
        <p:txBody>
          <a:bodyPr>
            <a:normAutofit/>
          </a:bodyPr>
          <a:lstStyle/>
          <a:p>
            <a:pPr>
              <a:spcBef>
                <a:spcPct val="0"/>
              </a:spcBef>
            </a:pPr>
            <a:endParaRPr lang="en-US" sz="2800" dirty="0" smtClean="0">
              <a:latin typeface="Calibri" charset="0"/>
            </a:endParaRPr>
          </a:p>
          <a:p>
            <a:pPr>
              <a:spcBef>
                <a:spcPct val="0"/>
              </a:spcBef>
            </a:pPr>
            <a:r>
              <a:rPr lang="en-US" sz="2800" dirty="0" smtClean="0">
                <a:latin typeface="Calibri" charset="0"/>
              </a:rPr>
              <a:t>Economic communities are free trade zones</a:t>
            </a:r>
          </a:p>
          <a:p>
            <a:pPr>
              <a:spcBef>
                <a:spcPct val="0"/>
              </a:spcBef>
            </a:pPr>
            <a:r>
              <a:rPr lang="en-US" sz="2800" dirty="0" smtClean="0">
                <a:latin typeface="Calibri" charset="0"/>
              </a:rPr>
              <a:t>European Union (EU)</a:t>
            </a:r>
          </a:p>
          <a:p>
            <a:pPr>
              <a:spcBef>
                <a:spcPct val="0"/>
              </a:spcBef>
            </a:pPr>
            <a:r>
              <a:rPr lang="en-US" sz="2800" dirty="0" smtClean="0">
                <a:latin typeface="Calibri" charset="0"/>
              </a:rPr>
              <a:t>North American Free Trade Agreement (NAFTA)</a:t>
            </a:r>
          </a:p>
          <a:p>
            <a:pPr>
              <a:spcBef>
                <a:spcPct val="0"/>
              </a:spcBef>
            </a:pPr>
            <a:r>
              <a:rPr lang="en-US" sz="2800" dirty="0" smtClean="0">
                <a:latin typeface="Calibri" charset="0"/>
              </a:rPr>
              <a:t>Central American Free Trade Association (CAFTA)</a:t>
            </a:r>
          </a:p>
          <a:p>
            <a:pPr>
              <a:spcBef>
                <a:spcPct val="0"/>
              </a:spcBef>
              <a:buNone/>
            </a:pPr>
            <a:endParaRPr lang="en-US" sz="2800" dirty="0" smtClean="0">
              <a:latin typeface="Calibri" charset="0"/>
            </a:endParaRPr>
          </a:p>
        </p:txBody>
      </p:sp>
      <p:sp>
        <p:nvSpPr>
          <p:cNvPr id="5" name="Text Placeholder 3"/>
          <p:cNvSpPr txBox="1">
            <a:spLocks/>
          </p:cNvSpPr>
          <p:nvPr/>
        </p:nvSpPr>
        <p:spPr>
          <a:xfrm>
            <a:off x="914400" y="16764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The International Trade System</a:t>
            </a:r>
          </a:p>
          <a:p>
            <a:pPr algn="ctr">
              <a:spcBef>
                <a:spcPct val="0"/>
              </a:spcBef>
            </a:pPr>
            <a:r>
              <a:rPr lang="en-US" sz="2400" dirty="0" smtClean="0">
                <a:latin typeface="Calibri" charset="0"/>
              </a:rPr>
              <a:t>Regional Free Trade Zones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a:bodyPr>
          <a:lstStyle/>
          <a:p>
            <a:pPr>
              <a:spcBef>
                <a:spcPct val="0"/>
              </a:spcBef>
              <a:buFontTx/>
              <a:buNone/>
            </a:pPr>
            <a:r>
              <a:rPr lang="en-US" dirty="0" smtClean="0">
                <a:latin typeface="Calibri" charset="0"/>
              </a:rPr>
              <a:t>Economic factors reflect a country’s attractiveness as a market:</a:t>
            </a:r>
          </a:p>
          <a:p>
            <a:pPr>
              <a:spcBef>
                <a:spcPct val="0"/>
              </a:spcBef>
            </a:pPr>
            <a:r>
              <a:rPr lang="en-US" dirty="0" smtClean="0">
                <a:latin typeface="Calibri" charset="0"/>
              </a:rPr>
              <a:t>Industrial structure</a:t>
            </a:r>
          </a:p>
          <a:p>
            <a:pPr>
              <a:spcBef>
                <a:spcPct val="0"/>
              </a:spcBef>
            </a:pPr>
            <a:r>
              <a:rPr lang="en-US" dirty="0" smtClean="0">
                <a:latin typeface="Calibri" charset="0"/>
              </a:rPr>
              <a:t>Income distribution</a:t>
            </a: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Economic Environment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a:bodyPr>
          <a:lstStyle/>
          <a:p>
            <a:pPr>
              <a:spcBef>
                <a:spcPct val="0"/>
              </a:spcBef>
            </a:pPr>
            <a:r>
              <a:rPr lang="en-US" b="1" dirty="0" smtClean="0">
                <a:latin typeface="Calibri" charset="0"/>
              </a:rPr>
              <a:t>Subsistence economies</a:t>
            </a:r>
          </a:p>
          <a:p>
            <a:pPr lvl="1">
              <a:spcBef>
                <a:spcPct val="0"/>
              </a:spcBef>
            </a:pPr>
            <a:r>
              <a:rPr lang="en-US" dirty="0" smtClean="0"/>
              <a:t>The vast majority of people engage in simple agriculture. </a:t>
            </a:r>
            <a:endParaRPr lang="en-US" dirty="0" smtClean="0">
              <a:latin typeface="Calibri" charset="0"/>
            </a:endParaRPr>
          </a:p>
          <a:p>
            <a:pPr>
              <a:spcBef>
                <a:spcPct val="0"/>
              </a:spcBef>
            </a:pPr>
            <a:r>
              <a:rPr lang="en-US" b="1" dirty="0" smtClean="0">
                <a:latin typeface="Calibri" charset="0"/>
              </a:rPr>
              <a:t>Raw material exporting economies</a:t>
            </a:r>
          </a:p>
          <a:p>
            <a:pPr lvl="1">
              <a:spcBef>
                <a:spcPct val="0"/>
              </a:spcBef>
            </a:pPr>
            <a:r>
              <a:rPr lang="en-US" dirty="0" smtClean="0"/>
              <a:t>These economies are rich in one or more natural resources but poor in other ways. </a:t>
            </a:r>
            <a:endParaRPr lang="en-US" dirty="0" smtClean="0">
              <a:latin typeface="Calibri" charset="0"/>
            </a:endParaRP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Economic Environment</a:t>
            </a:r>
          </a:p>
          <a:p>
            <a:pPr algn="ctr">
              <a:spcBef>
                <a:spcPct val="0"/>
              </a:spcBef>
            </a:pPr>
            <a:r>
              <a:rPr lang="en-US" sz="2800" dirty="0" smtClean="0">
                <a:latin typeface="Calibri" charset="0"/>
              </a:rPr>
              <a:t>Industrial Structure</a:t>
            </a:r>
          </a:p>
          <a:p>
            <a:pPr algn="ctr">
              <a:spcBef>
                <a:spcPct val="0"/>
              </a:spcBef>
            </a:pPr>
            <a:endParaRPr lang="en-US" sz="2800" b="1" dirty="0" smtClean="0">
              <a:latin typeface="Calibri"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fontScale="92500" lnSpcReduction="10000"/>
          </a:bodyPr>
          <a:lstStyle/>
          <a:p>
            <a:pPr>
              <a:spcBef>
                <a:spcPct val="0"/>
              </a:spcBef>
            </a:pPr>
            <a:r>
              <a:rPr lang="en-US" b="1" dirty="0" smtClean="0">
                <a:latin typeface="Calibri" charset="0"/>
              </a:rPr>
              <a:t>Industrializing economies</a:t>
            </a:r>
          </a:p>
          <a:p>
            <a:pPr lvl="1">
              <a:spcBef>
                <a:spcPct val="0"/>
              </a:spcBef>
            </a:pPr>
            <a:r>
              <a:rPr lang="en-US" dirty="0" smtClean="0"/>
              <a:t>In an industrializing economy, manufacturing accounts for 10 to 20 percent of the country’s economy.</a:t>
            </a:r>
            <a:endParaRPr lang="en-US" dirty="0" smtClean="0">
              <a:latin typeface="Calibri" charset="0"/>
            </a:endParaRPr>
          </a:p>
          <a:p>
            <a:pPr>
              <a:spcBef>
                <a:spcPct val="0"/>
              </a:spcBef>
            </a:pPr>
            <a:r>
              <a:rPr lang="en-US" b="1" dirty="0" smtClean="0">
                <a:latin typeface="Calibri" charset="0"/>
              </a:rPr>
              <a:t>Industrial economies</a:t>
            </a:r>
          </a:p>
          <a:p>
            <a:pPr lvl="1">
              <a:spcBef>
                <a:spcPct val="0"/>
              </a:spcBef>
            </a:pPr>
            <a:r>
              <a:rPr lang="en-US" dirty="0" smtClean="0"/>
              <a:t>Industrial economies are major exporters of manufactured goods, services, and investment funds. They trade goods among themselves and also export them to other types of economies for raw materials and semi-finished goods.</a:t>
            </a:r>
            <a:endParaRPr lang="en-US" dirty="0" smtClean="0">
              <a:latin typeface="Calibri" charset="0"/>
            </a:endParaRP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Economic Environment</a:t>
            </a:r>
          </a:p>
          <a:p>
            <a:pPr algn="ctr">
              <a:spcBef>
                <a:spcPct val="0"/>
              </a:spcBef>
            </a:pPr>
            <a:r>
              <a:rPr lang="en-US" sz="2800" dirty="0" smtClean="0">
                <a:latin typeface="Calibri" charset="0"/>
              </a:rPr>
              <a:t>Industrial Structure</a:t>
            </a:r>
          </a:p>
          <a:p>
            <a:pPr algn="ctr">
              <a:spcBef>
                <a:spcPct val="0"/>
              </a:spcBef>
            </a:pPr>
            <a:endParaRPr lang="en-US" sz="2800" b="1" dirty="0" smtClean="0">
              <a:latin typeface="Calibri"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a:bodyPr>
          <a:lstStyle/>
          <a:p>
            <a:pPr>
              <a:spcBef>
                <a:spcPct val="0"/>
              </a:spcBef>
            </a:pPr>
            <a:endParaRPr lang="en-US" dirty="0" smtClean="0">
              <a:latin typeface="Calibri" charset="0"/>
            </a:endParaRPr>
          </a:p>
          <a:p>
            <a:pPr>
              <a:spcBef>
                <a:spcPct val="0"/>
              </a:spcBef>
            </a:pPr>
            <a:r>
              <a:rPr lang="en-US" dirty="0" smtClean="0">
                <a:latin typeface="Calibri" charset="0"/>
              </a:rPr>
              <a:t>Low-income households</a:t>
            </a:r>
          </a:p>
          <a:p>
            <a:pPr>
              <a:spcBef>
                <a:spcPct val="0"/>
              </a:spcBef>
            </a:pPr>
            <a:r>
              <a:rPr lang="en-US" dirty="0" smtClean="0">
                <a:latin typeface="Calibri" charset="0"/>
              </a:rPr>
              <a:t>Middle-income households</a:t>
            </a:r>
          </a:p>
          <a:p>
            <a:pPr>
              <a:spcBef>
                <a:spcPct val="0"/>
              </a:spcBef>
            </a:pPr>
            <a:r>
              <a:rPr lang="en-US" dirty="0" smtClean="0">
                <a:latin typeface="Calibri" charset="0"/>
              </a:rPr>
              <a:t>High-income households</a:t>
            </a: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Economic Environment</a:t>
            </a:r>
          </a:p>
          <a:p>
            <a:pPr algn="ctr">
              <a:spcBef>
                <a:spcPct val="0"/>
              </a:spcBef>
            </a:pPr>
            <a:r>
              <a:rPr lang="en-US" sz="2800" dirty="0" smtClean="0">
                <a:latin typeface="Calibri" charset="0"/>
              </a:rPr>
              <a:t>Income Distribution</a:t>
            </a:r>
          </a:p>
          <a:p>
            <a:pPr algn="ctr">
              <a:spcBef>
                <a:spcPct val="0"/>
              </a:spcBef>
            </a:pPr>
            <a:endParaRPr lang="en-US" sz="2800" b="1" dirty="0" smtClean="0">
              <a:latin typeface="Calibri"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a:bodyPr>
          <a:lstStyle/>
          <a:p>
            <a:pPr>
              <a:spcBef>
                <a:spcPct val="0"/>
              </a:spcBef>
            </a:pPr>
            <a:r>
              <a:rPr lang="en-US" dirty="0" smtClean="0">
                <a:latin typeface="Calibri" charset="0"/>
              </a:rPr>
              <a:t>Country’s attitude toward international buying</a:t>
            </a:r>
          </a:p>
          <a:p>
            <a:pPr>
              <a:spcBef>
                <a:spcPct val="0"/>
              </a:spcBef>
            </a:pPr>
            <a:r>
              <a:rPr lang="en-US" dirty="0" smtClean="0">
                <a:latin typeface="Calibri" charset="0"/>
              </a:rPr>
              <a:t>Government bureaucracy</a:t>
            </a:r>
          </a:p>
          <a:p>
            <a:pPr>
              <a:spcBef>
                <a:spcPct val="0"/>
              </a:spcBef>
            </a:pPr>
            <a:r>
              <a:rPr lang="en-US" dirty="0" smtClean="0">
                <a:latin typeface="Calibri" charset="0"/>
              </a:rPr>
              <a:t>Political stability</a:t>
            </a:r>
          </a:p>
          <a:p>
            <a:pPr>
              <a:spcBef>
                <a:spcPct val="0"/>
              </a:spcBef>
            </a:pPr>
            <a:r>
              <a:rPr lang="en-US" dirty="0" smtClean="0">
                <a:latin typeface="Calibri" charset="0"/>
              </a:rPr>
              <a:t>Monetary regulations</a:t>
            </a: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Political-Legal Environment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a:bodyPr>
          <a:lstStyle/>
          <a:p>
            <a:pPr marL="533400" indent="-533400">
              <a:lnSpc>
                <a:spcPct val="90000"/>
              </a:lnSpc>
              <a:spcBef>
                <a:spcPct val="0"/>
              </a:spcBef>
              <a:buFontTx/>
              <a:buNone/>
            </a:pPr>
            <a:r>
              <a:rPr lang="en-US" b="1" dirty="0" smtClean="0">
                <a:latin typeface="Calibri" charset="0"/>
              </a:rPr>
              <a:t>Countertrade</a:t>
            </a:r>
            <a:r>
              <a:rPr lang="en-US" dirty="0" smtClean="0">
                <a:latin typeface="Calibri" charset="0"/>
              </a:rPr>
              <a:t> is non-cash payment</a:t>
            </a:r>
          </a:p>
          <a:p>
            <a:pPr marL="533400" indent="-533400">
              <a:lnSpc>
                <a:spcPct val="90000"/>
              </a:lnSpc>
              <a:spcBef>
                <a:spcPct val="0"/>
              </a:spcBef>
            </a:pPr>
            <a:r>
              <a:rPr lang="en-US" b="1" dirty="0" smtClean="0">
                <a:latin typeface="Calibri" charset="0"/>
              </a:rPr>
              <a:t>Barter</a:t>
            </a:r>
            <a:r>
              <a:rPr lang="en-US" dirty="0" smtClean="0">
                <a:latin typeface="Calibri" charset="0"/>
              </a:rPr>
              <a:t> is the exchange of goods or services</a:t>
            </a:r>
          </a:p>
          <a:p>
            <a:pPr marL="533400" indent="-533400">
              <a:lnSpc>
                <a:spcPct val="90000"/>
              </a:lnSpc>
              <a:spcBef>
                <a:spcPct val="0"/>
              </a:spcBef>
            </a:pPr>
            <a:r>
              <a:rPr lang="en-US" b="1" dirty="0" smtClean="0">
                <a:latin typeface="Calibri" charset="0"/>
              </a:rPr>
              <a:t>Compensation </a:t>
            </a:r>
            <a:r>
              <a:rPr lang="en-US" dirty="0" smtClean="0">
                <a:latin typeface="Calibri" charset="0"/>
              </a:rPr>
              <a:t>or </a:t>
            </a:r>
            <a:r>
              <a:rPr lang="en-US" b="1" dirty="0" smtClean="0">
                <a:latin typeface="Calibri" charset="0"/>
              </a:rPr>
              <a:t>buyback</a:t>
            </a:r>
            <a:r>
              <a:rPr lang="en-US" dirty="0" smtClean="0">
                <a:latin typeface="Calibri" charset="0"/>
              </a:rPr>
              <a:t> is the sale of a plant or equipment and the payment in resulting products</a:t>
            </a:r>
          </a:p>
          <a:p>
            <a:pPr marL="533400" indent="-533400">
              <a:lnSpc>
                <a:spcPct val="90000"/>
              </a:lnSpc>
              <a:spcBef>
                <a:spcPct val="0"/>
              </a:spcBef>
            </a:pPr>
            <a:r>
              <a:rPr lang="en-US" b="1" dirty="0" err="1" smtClean="0">
                <a:latin typeface="Calibri" charset="0"/>
              </a:rPr>
              <a:t>Counterpurchase</a:t>
            </a:r>
            <a:r>
              <a:rPr lang="en-US" dirty="0" smtClean="0">
                <a:latin typeface="Calibri" charset="0"/>
              </a:rPr>
              <a:t> is when the seller receives payment and agrees to spend some of the money in the other country</a:t>
            </a: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Political-Legal Environment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304800"/>
            <a:ext cx="9144000" cy="1143000"/>
          </a:xfrm>
        </p:spPr>
        <p:txBody>
          <a:bodyPr>
            <a:noAutofit/>
          </a:bodyPr>
          <a:lstStyle/>
          <a:p>
            <a:r>
              <a:rPr lang="en-US" sz="5400" b="1" dirty="0" smtClean="0"/>
              <a:t>Looking at the Global </a:t>
            </a:r>
            <a:br>
              <a:rPr lang="en-US" sz="5400" b="1" dirty="0" smtClean="0"/>
            </a:br>
            <a:r>
              <a:rPr lang="en-US" sz="5400" b="1" dirty="0" smtClean="0"/>
              <a:t>Marketing Environment</a:t>
            </a:r>
          </a:p>
        </p:txBody>
      </p:sp>
      <p:sp>
        <p:nvSpPr>
          <p:cNvPr id="4" name="Rectangle 3"/>
          <p:cNvSpPr>
            <a:spLocks noGrp="1" noChangeArrowheads="1"/>
          </p:cNvSpPr>
          <p:nvPr>
            <p:ph idx="1"/>
          </p:nvPr>
        </p:nvSpPr>
        <p:spPr>
          <a:xfrm>
            <a:off x="304800" y="2819400"/>
            <a:ext cx="8534400" cy="3733800"/>
          </a:xfrm>
        </p:spPr>
        <p:txBody>
          <a:bodyPr>
            <a:normAutofit/>
          </a:bodyPr>
          <a:lstStyle/>
          <a:p>
            <a:pPr>
              <a:spcBef>
                <a:spcPct val="0"/>
              </a:spcBef>
            </a:pPr>
            <a:endParaRPr lang="en-US" dirty="0" smtClean="0">
              <a:latin typeface="Calibri" charset="0"/>
            </a:endParaRPr>
          </a:p>
          <a:p>
            <a:pPr>
              <a:spcBef>
                <a:spcPct val="0"/>
              </a:spcBef>
            </a:pPr>
            <a:r>
              <a:rPr lang="en-US" dirty="0" smtClean="0">
                <a:latin typeface="Calibri" charset="0"/>
              </a:rPr>
              <a:t>Business norms</a:t>
            </a:r>
          </a:p>
          <a:p>
            <a:pPr>
              <a:spcBef>
                <a:spcPct val="0"/>
              </a:spcBef>
            </a:pPr>
            <a:r>
              <a:rPr lang="en-US" dirty="0" smtClean="0">
                <a:latin typeface="Calibri" charset="0"/>
              </a:rPr>
              <a:t>Cultural preferences, traditions, behaviors</a:t>
            </a:r>
          </a:p>
          <a:p>
            <a:pPr>
              <a:spcBef>
                <a:spcPct val="0"/>
              </a:spcBef>
            </a:pPr>
            <a:endParaRPr lang="en-US" dirty="0" smtClean="0">
              <a:latin typeface="Calibri" charset="0"/>
            </a:endParaRPr>
          </a:p>
          <a:p>
            <a:pPr>
              <a:spcBef>
                <a:spcPct val="0"/>
              </a:spcBef>
            </a:pPr>
            <a:endParaRPr lang="en-US" dirty="0" smtClean="0">
              <a:latin typeface="Calibri" charset="0"/>
            </a:endParaRPr>
          </a:p>
          <a:p>
            <a:pPr algn="ctr">
              <a:spcBef>
                <a:spcPct val="0"/>
              </a:spcBef>
              <a:buNone/>
            </a:pPr>
            <a:r>
              <a:rPr lang="en-US" b="1" i="1" dirty="0" smtClean="0">
                <a:latin typeface="Calibri" charset="0"/>
              </a:rPr>
              <a:t>The need to adapt to local cultural values and traditions rather than imposing their own</a:t>
            </a:r>
          </a:p>
        </p:txBody>
      </p:sp>
      <p:sp>
        <p:nvSpPr>
          <p:cNvPr id="5" name="Text Placeholder 3"/>
          <p:cNvSpPr txBox="1">
            <a:spLocks/>
          </p:cNvSpPr>
          <p:nvPr/>
        </p:nvSpPr>
        <p:spPr>
          <a:xfrm>
            <a:off x="914400" y="1676400"/>
            <a:ext cx="7162800" cy="381000"/>
          </a:xfrm>
          <a:prstGeom prst="rect">
            <a:avLst/>
          </a:prstGeom>
        </p:spPr>
        <p:txBody>
          <a:bodyPr>
            <a:noAutofit/>
          </a:bodyPr>
          <a:lstStyle/>
          <a:p>
            <a:pPr algn="ctr">
              <a:spcBef>
                <a:spcPct val="0"/>
              </a:spcBef>
            </a:pPr>
            <a:r>
              <a:rPr lang="en-US" sz="2800" b="1" dirty="0" smtClean="0">
                <a:latin typeface="Calibri" charset="0"/>
              </a:rPr>
              <a:t>Cultural Environment</a:t>
            </a:r>
          </a:p>
          <a:p>
            <a:pPr algn="ctr">
              <a:spcBef>
                <a:spcPct val="0"/>
              </a:spcBef>
            </a:pPr>
            <a:r>
              <a:rPr lang="en-US" sz="2400" dirty="0" smtClean="0">
                <a:latin typeface="Calibri" charset="0"/>
              </a:rPr>
              <a:t>Impact of Culture on Marketing Strategy</a:t>
            </a:r>
            <a:endParaRPr lang="en-US" sz="2400" b="1" dirty="0" smtClean="0">
              <a:latin typeface="Calibri"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5400" b="1" dirty="0" smtClean="0"/>
              <a:t>Deciding Whether to Go Global</a:t>
            </a:r>
          </a:p>
        </p:txBody>
      </p:sp>
      <p:sp>
        <p:nvSpPr>
          <p:cNvPr id="4" name="Rectangle 3"/>
          <p:cNvSpPr>
            <a:spLocks noGrp="1" noChangeArrowheads="1"/>
          </p:cNvSpPr>
          <p:nvPr>
            <p:ph idx="1"/>
          </p:nvPr>
        </p:nvSpPr>
        <p:spPr>
          <a:xfrm>
            <a:off x="304800" y="1905000"/>
            <a:ext cx="8534400" cy="4648200"/>
          </a:xfrm>
        </p:spPr>
        <p:txBody>
          <a:bodyPr>
            <a:normAutofit/>
          </a:bodyPr>
          <a:lstStyle/>
          <a:p>
            <a:pPr>
              <a:spcBef>
                <a:spcPct val="0"/>
              </a:spcBef>
            </a:pPr>
            <a:r>
              <a:rPr lang="en-US" dirty="0" smtClean="0">
                <a:latin typeface="Calibri" charset="0"/>
              </a:rPr>
              <a:t>Can the company understand the consumers</a:t>
            </a:r>
          </a:p>
          <a:p>
            <a:pPr>
              <a:spcBef>
                <a:spcPct val="0"/>
              </a:spcBef>
            </a:pPr>
            <a:r>
              <a:rPr lang="en-US" dirty="0" smtClean="0">
                <a:latin typeface="Calibri" charset="0"/>
              </a:rPr>
              <a:t>Can it offer competitively attractive products</a:t>
            </a:r>
          </a:p>
          <a:p>
            <a:pPr>
              <a:spcBef>
                <a:spcPct val="0"/>
              </a:spcBef>
            </a:pPr>
            <a:r>
              <a:rPr lang="en-US" dirty="0" smtClean="0">
                <a:latin typeface="Calibri" charset="0"/>
              </a:rPr>
              <a:t>Will it be able to adapt to local culture</a:t>
            </a:r>
          </a:p>
          <a:p>
            <a:pPr>
              <a:spcBef>
                <a:spcPct val="0"/>
              </a:spcBef>
            </a:pPr>
            <a:r>
              <a:rPr lang="en-US" dirty="0" smtClean="0">
                <a:latin typeface="Calibri" charset="0"/>
              </a:rPr>
              <a:t>Can they deal with foreign nationals</a:t>
            </a:r>
          </a:p>
          <a:p>
            <a:pPr>
              <a:spcBef>
                <a:spcPct val="0"/>
              </a:spcBef>
            </a:pPr>
            <a:r>
              <a:rPr lang="en-US" dirty="0" smtClean="0">
                <a:latin typeface="Calibri" charset="0"/>
              </a:rPr>
              <a:t>Do the company’s managers have the experience</a:t>
            </a:r>
          </a:p>
          <a:p>
            <a:pPr>
              <a:spcBef>
                <a:spcPct val="0"/>
              </a:spcBef>
            </a:pPr>
            <a:r>
              <a:rPr lang="en-US" dirty="0" smtClean="0">
                <a:latin typeface="Calibri" charset="0"/>
              </a:rPr>
              <a:t>Has management considered regulation and political environment of other countries</a:t>
            </a:r>
          </a:p>
          <a:p>
            <a:pPr>
              <a:spcBef>
                <a:spcPct val="0"/>
              </a:spcBef>
            </a:pPr>
            <a:endParaRPr lang="en-US" dirty="0" smtClean="0">
              <a:latin typeface="Calibri" charset="0"/>
            </a:endParaRP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r>
              <a:rPr lang="en-US" sz="2800" b="1" dirty="0" smtClean="0">
                <a:latin typeface="Calibri" charset="0"/>
              </a:rPr>
              <a:t>Factors to consider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Which Markets to Enter</a:t>
            </a:r>
          </a:p>
        </p:txBody>
      </p:sp>
      <p:sp>
        <p:nvSpPr>
          <p:cNvPr id="4" name="Rectangle 3"/>
          <p:cNvSpPr>
            <a:spLocks noGrp="1" noChangeArrowheads="1"/>
          </p:cNvSpPr>
          <p:nvPr>
            <p:ph idx="1"/>
          </p:nvPr>
        </p:nvSpPr>
        <p:spPr>
          <a:xfrm>
            <a:off x="304800" y="1905000"/>
            <a:ext cx="8534400" cy="4648200"/>
          </a:xfrm>
        </p:spPr>
        <p:txBody>
          <a:bodyPr>
            <a:normAutofit/>
          </a:bodyPr>
          <a:lstStyle/>
          <a:p>
            <a:r>
              <a:rPr lang="en-US" dirty="0" smtClean="0">
                <a:latin typeface="Calibri" charset="0"/>
              </a:rPr>
              <a:t>Define international marketing objectives and policies</a:t>
            </a:r>
          </a:p>
          <a:p>
            <a:r>
              <a:rPr lang="en-US" dirty="0" smtClean="0">
                <a:latin typeface="Calibri" charset="0"/>
              </a:rPr>
              <a:t>Foreign sales volume</a:t>
            </a:r>
          </a:p>
          <a:p>
            <a:r>
              <a:rPr lang="en-US" dirty="0" smtClean="0">
                <a:latin typeface="Calibri" charset="0"/>
              </a:rPr>
              <a:t>How many countries to market to</a:t>
            </a:r>
          </a:p>
          <a:p>
            <a:r>
              <a:rPr lang="en-US" dirty="0" smtClean="0">
                <a:latin typeface="Calibri" charset="0"/>
              </a:rPr>
              <a:t>Types of countries to market to based on:</a:t>
            </a:r>
          </a:p>
          <a:p>
            <a:pPr lvl="1"/>
            <a:r>
              <a:rPr lang="en-US" dirty="0" smtClean="0">
                <a:latin typeface="Calibri" charset="0"/>
              </a:rPr>
              <a:t>Geography</a:t>
            </a:r>
          </a:p>
          <a:p>
            <a:pPr lvl="1"/>
            <a:r>
              <a:rPr lang="en-US" dirty="0" smtClean="0">
                <a:latin typeface="Calibri" charset="0"/>
              </a:rPr>
              <a:t>Income and population</a:t>
            </a:r>
          </a:p>
          <a:p>
            <a:pPr lvl="1"/>
            <a:r>
              <a:rPr lang="en-US" dirty="0" smtClean="0">
                <a:latin typeface="Calibri" charset="0"/>
              </a:rPr>
              <a:t>Political climate</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endParaRPr lang="en-US" sz="2800" b="1" dirty="0" smtClean="0">
              <a:latin typeface="Calibri"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Which Markets to Enter</a:t>
            </a:r>
          </a:p>
        </p:txBody>
      </p:sp>
      <p:sp>
        <p:nvSpPr>
          <p:cNvPr id="4" name="Rectangle 3"/>
          <p:cNvSpPr>
            <a:spLocks noGrp="1" noChangeArrowheads="1"/>
          </p:cNvSpPr>
          <p:nvPr>
            <p:ph idx="1"/>
          </p:nvPr>
        </p:nvSpPr>
        <p:spPr>
          <a:xfrm>
            <a:off x="304800" y="1905000"/>
            <a:ext cx="8534400" cy="4648200"/>
          </a:xfrm>
        </p:spPr>
        <p:txBody>
          <a:bodyPr>
            <a:normAutofit/>
          </a:bodyPr>
          <a:lstStyle/>
          <a:p>
            <a:pPr marL="533400" indent="-533400">
              <a:spcBef>
                <a:spcPct val="0"/>
              </a:spcBef>
              <a:buFontTx/>
              <a:buNone/>
            </a:pPr>
            <a:r>
              <a:rPr lang="en-US" dirty="0" smtClean="0">
                <a:latin typeface="Calibri" charset="0"/>
              </a:rPr>
              <a:t>Rank potential global markets based on:</a:t>
            </a:r>
          </a:p>
          <a:p>
            <a:pPr marL="533400" indent="-533400">
              <a:spcBef>
                <a:spcPct val="0"/>
              </a:spcBef>
            </a:pPr>
            <a:r>
              <a:rPr lang="en-US" dirty="0" smtClean="0">
                <a:latin typeface="Calibri" charset="0"/>
              </a:rPr>
              <a:t>Market size</a:t>
            </a:r>
          </a:p>
          <a:p>
            <a:pPr marL="533400" indent="-533400">
              <a:spcBef>
                <a:spcPct val="0"/>
              </a:spcBef>
            </a:pPr>
            <a:r>
              <a:rPr lang="en-US" dirty="0" smtClean="0">
                <a:latin typeface="Calibri" charset="0"/>
              </a:rPr>
              <a:t>Market growth</a:t>
            </a:r>
          </a:p>
          <a:p>
            <a:pPr marL="533400" indent="-533400">
              <a:spcBef>
                <a:spcPct val="0"/>
              </a:spcBef>
            </a:pPr>
            <a:r>
              <a:rPr lang="en-US" dirty="0" smtClean="0">
                <a:latin typeface="Calibri" charset="0"/>
              </a:rPr>
              <a:t>Cost of doing business</a:t>
            </a:r>
          </a:p>
          <a:p>
            <a:pPr marL="533400" indent="-533400">
              <a:spcBef>
                <a:spcPct val="0"/>
              </a:spcBef>
            </a:pPr>
            <a:r>
              <a:rPr lang="en-US" dirty="0" smtClean="0">
                <a:latin typeface="Calibri" charset="0"/>
              </a:rPr>
              <a:t>Competitive advantage</a:t>
            </a:r>
          </a:p>
          <a:p>
            <a:pPr marL="533400" indent="-533400">
              <a:spcBef>
                <a:spcPct val="0"/>
              </a:spcBef>
            </a:pPr>
            <a:r>
              <a:rPr lang="en-US" dirty="0" smtClean="0">
                <a:latin typeface="Calibri" charset="0"/>
              </a:rPr>
              <a:t>Risk level</a:t>
            </a:r>
          </a:p>
          <a:p>
            <a:pPr marL="533400" indent="-533400">
              <a:spcBef>
                <a:spcPct val="0"/>
              </a:spcBef>
            </a:pPr>
            <a:endParaRPr lang="en-US" dirty="0" smtClean="0">
              <a:latin typeface="Calibri" charset="0"/>
            </a:endParaRP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endParaRPr lang="en-US" sz="2800" b="1" dirty="0" smtClean="0">
              <a:latin typeface="Calibri"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endParaRPr lang="en-US" sz="2800" b="1" dirty="0" smtClean="0">
              <a:latin typeface="Calibri" charset="0"/>
            </a:endParaRPr>
          </a:p>
        </p:txBody>
      </p:sp>
      <p:sp>
        <p:nvSpPr>
          <p:cNvPr id="6" name="Content Placeholder 5"/>
          <p:cNvSpPr>
            <a:spLocks noGrp="1"/>
          </p:cNvSpPr>
          <p:nvPr>
            <p:ph idx="1"/>
          </p:nvPr>
        </p:nvSpPr>
        <p:spPr/>
        <p:txBody>
          <a:bodyPr/>
          <a:lstStyle/>
          <a:p>
            <a:endParaRPr lang="en-US"/>
          </a:p>
        </p:txBody>
      </p:sp>
      <p:pic>
        <p:nvPicPr>
          <p:cNvPr id="7" name="Picture 6" descr="fig19_02wo.jpg"/>
          <p:cNvPicPr>
            <a:picLocks noChangeAspect="1"/>
          </p:cNvPicPr>
          <p:nvPr/>
        </p:nvPicPr>
        <p:blipFill>
          <a:blip r:embed="rId4" cstate="print"/>
          <a:srcRect/>
          <a:stretch>
            <a:fillRect/>
          </a:stretch>
        </p:blipFill>
        <p:spPr bwMode="auto">
          <a:xfrm>
            <a:off x="112221" y="1801812"/>
            <a:ext cx="8879380" cy="3760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endParaRPr lang="en-US" sz="2800" b="1" dirty="0" smtClean="0">
              <a:latin typeface="Calibri" charset="0"/>
            </a:endParaRPr>
          </a:p>
        </p:txBody>
      </p:sp>
      <p:sp>
        <p:nvSpPr>
          <p:cNvPr id="6" name="Content Placeholder 5"/>
          <p:cNvSpPr>
            <a:spLocks noGrp="1"/>
          </p:cNvSpPr>
          <p:nvPr>
            <p:ph idx="1"/>
          </p:nvPr>
        </p:nvSpPr>
        <p:spPr/>
        <p:txBody>
          <a:bodyPr/>
          <a:lstStyle/>
          <a:p>
            <a:pPr marL="533400" indent="-533400">
              <a:lnSpc>
                <a:spcPct val="90000"/>
              </a:lnSpc>
              <a:spcBef>
                <a:spcPct val="0"/>
              </a:spcBef>
              <a:buFontTx/>
              <a:buNone/>
            </a:pPr>
            <a:r>
              <a:rPr lang="en-US" b="1" dirty="0" smtClean="0">
                <a:latin typeface="Calibri" charset="0"/>
              </a:rPr>
              <a:t>Exporting</a:t>
            </a:r>
            <a:r>
              <a:rPr lang="en-US" dirty="0" smtClean="0">
                <a:latin typeface="Calibri" charset="0"/>
              </a:rPr>
              <a:t> is when the company produces its goods in the home country and sells them in a foreign market. It is the simplest means involving the least change in the company’s product lines, organization, investments, or mission.</a:t>
            </a:r>
          </a:p>
          <a:p>
            <a:pPr marL="533400" indent="-533400">
              <a:lnSpc>
                <a:spcPct val="90000"/>
              </a:lnSpc>
              <a:spcBef>
                <a:spcPct val="0"/>
              </a:spcBef>
            </a:pPr>
            <a:r>
              <a:rPr lang="en-US" dirty="0" smtClean="0">
                <a:latin typeface="Calibri" charset="0"/>
              </a:rPr>
              <a:t>Indirect exporting</a:t>
            </a:r>
          </a:p>
          <a:p>
            <a:pPr marL="533400" indent="-533400">
              <a:lnSpc>
                <a:spcPct val="90000"/>
              </a:lnSpc>
              <a:spcBef>
                <a:spcPct val="0"/>
              </a:spcBef>
            </a:pPr>
            <a:r>
              <a:rPr lang="en-US" dirty="0" smtClean="0">
                <a:latin typeface="Calibri" charset="0"/>
              </a:rPr>
              <a:t>Direct exporting</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endParaRPr lang="en-US" sz="2800" b="1" dirty="0" smtClean="0">
              <a:latin typeface="Calibri" charset="0"/>
            </a:endParaRPr>
          </a:p>
        </p:txBody>
      </p:sp>
      <p:sp>
        <p:nvSpPr>
          <p:cNvPr id="6" name="Content Placeholder 5"/>
          <p:cNvSpPr>
            <a:spLocks noGrp="1"/>
          </p:cNvSpPr>
          <p:nvPr>
            <p:ph idx="1"/>
          </p:nvPr>
        </p:nvSpPr>
        <p:spPr/>
        <p:txBody>
          <a:bodyPr/>
          <a:lstStyle/>
          <a:p>
            <a:pPr marL="533400" indent="-533400">
              <a:lnSpc>
                <a:spcPct val="80000"/>
              </a:lnSpc>
              <a:spcBef>
                <a:spcPct val="0"/>
              </a:spcBef>
              <a:buFontTx/>
              <a:buNone/>
            </a:pPr>
            <a:r>
              <a:rPr lang="en-US" b="1" dirty="0" smtClean="0">
                <a:latin typeface="Calibri" charset="0"/>
              </a:rPr>
              <a:t>Joint venturing</a:t>
            </a:r>
            <a:r>
              <a:rPr lang="en-US" dirty="0" smtClean="0">
                <a:latin typeface="Calibri" charset="0"/>
              </a:rPr>
              <a:t> is when a firm joins with foreign companies to produce or market products or services</a:t>
            </a:r>
          </a:p>
          <a:p>
            <a:pPr marL="533400" indent="-533400">
              <a:lnSpc>
                <a:spcPct val="80000"/>
              </a:lnSpc>
              <a:spcBef>
                <a:spcPct val="0"/>
              </a:spcBef>
            </a:pPr>
            <a:r>
              <a:rPr lang="en-US" sz="3000" dirty="0" smtClean="0">
                <a:latin typeface="Calibri" charset="0"/>
              </a:rPr>
              <a:t>Licensing</a:t>
            </a:r>
          </a:p>
          <a:p>
            <a:pPr marL="533400" indent="-533400">
              <a:lnSpc>
                <a:spcPct val="80000"/>
              </a:lnSpc>
              <a:spcBef>
                <a:spcPct val="0"/>
              </a:spcBef>
            </a:pPr>
            <a:r>
              <a:rPr lang="en-US" sz="3000" dirty="0" smtClean="0">
                <a:latin typeface="Calibri" charset="0"/>
              </a:rPr>
              <a:t>Contract manufacturing</a:t>
            </a:r>
          </a:p>
          <a:p>
            <a:pPr marL="533400" indent="-533400">
              <a:lnSpc>
                <a:spcPct val="80000"/>
              </a:lnSpc>
              <a:spcBef>
                <a:spcPct val="0"/>
              </a:spcBef>
            </a:pPr>
            <a:r>
              <a:rPr lang="en-US" sz="3000" dirty="0" smtClean="0">
                <a:latin typeface="Calibri" charset="0"/>
              </a:rPr>
              <a:t>Management contracting</a:t>
            </a:r>
          </a:p>
          <a:p>
            <a:pPr marL="533400" indent="-533400">
              <a:lnSpc>
                <a:spcPct val="80000"/>
              </a:lnSpc>
              <a:spcBef>
                <a:spcPct val="0"/>
              </a:spcBef>
            </a:pPr>
            <a:r>
              <a:rPr lang="en-US" sz="3000" dirty="0" smtClean="0">
                <a:latin typeface="Calibri" charset="0"/>
              </a:rPr>
              <a:t>Joint ownership</a:t>
            </a:r>
          </a:p>
          <a:p>
            <a:pPr marL="533400" indent="-533400">
              <a:lnSpc>
                <a:spcPct val="80000"/>
              </a:lnSpc>
              <a:spcBef>
                <a:spcPct val="0"/>
              </a:spcBef>
              <a:buFontTx/>
              <a:buNone/>
            </a:pPr>
            <a:endParaRPr lang="en-US" sz="1200" dirty="0" smtClean="0">
              <a:latin typeface="Calibri" charset="0"/>
            </a:endParaRPr>
          </a:p>
          <a:p>
            <a:pPr marL="533400" indent="-533400">
              <a:lnSpc>
                <a:spcPct val="80000"/>
              </a:lnSpc>
              <a:spcBef>
                <a:spcPct val="0"/>
              </a:spcBef>
              <a:buFontTx/>
              <a:buNone/>
            </a:pPr>
            <a:r>
              <a:rPr lang="en-US" dirty="0" smtClean="0">
                <a:latin typeface="Calibri" charset="0"/>
              </a:rPr>
              <a:t>Joint venturing differs from exporting in that the company joins with a host country partner to sell or market abroad</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r>
              <a:rPr lang="en-US" sz="2800" b="1" dirty="0" smtClean="0">
                <a:latin typeface="Calibri" charset="0"/>
              </a:rPr>
              <a:t>Joint Venturing</a:t>
            </a:r>
          </a:p>
        </p:txBody>
      </p:sp>
      <p:sp>
        <p:nvSpPr>
          <p:cNvPr id="6" name="Content Placeholder 5"/>
          <p:cNvSpPr>
            <a:spLocks noGrp="1"/>
          </p:cNvSpPr>
          <p:nvPr>
            <p:ph idx="1"/>
          </p:nvPr>
        </p:nvSpPr>
        <p:spPr>
          <a:xfrm>
            <a:off x="457200" y="2027237"/>
            <a:ext cx="8229600" cy="4525963"/>
          </a:xfrm>
        </p:spPr>
        <p:txBody>
          <a:bodyPr/>
          <a:lstStyle/>
          <a:p>
            <a:pPr>
              <a:spcBef>
                <a:spcPct val="0"/>
              </a:spcBef>
              <a:buFontTx/>
              <a:buNone/>
            </a:pPr>
            <a:r>
              <a:rPr lang="en-US" b="1" dirty="0" smtClean="0">
                <a:latin typeface="Calibri" charset="0"/>
              </a:rPr>
              <a:t>Licensing</a:t>
            </a:r>
            <a:r>
              <a:rPr lang="en-US" dirty="0" smtClean="0">
                <a:latin typeface="Calibri" charset="0"/>
              </a:rPr>
              <a:t> is when a firm enters into an agreement with a licensee in a foreign market. For a fee or royalty, the licensee buys the right to use the company’s process, trademark, patent, trade secret, or other item of value.</a:t>
            </a:r>
          </a:p>
          <a:p>
            <a:pPr>
              <a:spcBef>
                <a:spcPct val="0"/>
              </a:spcBef>
            </a:pPr>
            <a:endParaRPr lang="en-US" dirty="0" smtClean="0">
              <a:latin typeface="Calibri"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r>
              <a:rPr lang="en-US" sz="2800" b="1" dirty="0" smtClean="0">
                <a:latin typeface="Calibri" charset="0"/>
              </a:rPr>
              <a:t>Joint Venturing</a:t>
            </a:r>
          </a:p>
        </p:txBody>
      </p:sp>
      <p:sp>
        <p:nvSpPr>
          <p:cNvPr id="6" name="Content Placeholder 5"/>
          <p:cNvSpPr>
            <a:spLocks noGrp="1"/>
          </p:cNvSpPr>
          <p:nvPr>
            <p:ph idx="1"/>
          </p:nvPr>
        </p:nvSpPr>
        <p:spPr>
          <a:xfrm>
            <a:off x="457200" y="2027237"/>
            <a:ext cx="8229600" cy="4525963"/>
          </a:xfrm>
        </p:spPr>
        <p:txBody>
          <a:bodyPr/>
          <a:lstStyle/>
          <a:p>
            <a:pPr marL="533400" indent="-533400" algn="ctr">
              <a:lnSpc>
                <a:spcPct val="90000"/>
              </a:lnSpc>
              <a:spcBef>
                <a:spcPct val="0"/>
              </a:spcBef>
              <a:buFontTx/>
              <a:buNone/>
            </a:pPr>
            <a:endParaRPr lang="en-US" b="1" i="1" dirty="0" smtClean="0">
              <a:solidFill>
                <a:srgbClr val="1A643E"/>
              </a:solidFill>
              <a:latin typeface="Times New Roman" charset="0"/>
            </a:endParaRPr>
          </a:p>
          <a:p>
            <a:pPr marL="533400" indent="-533400">
              <a:lnSpc>
                <a:spcPct val="90000"/>
              </a:lnSpc>
              <a:spcBef>
                <a:spcPct val="0"/>
              </a:spcBef>
              <a:buFontTx/>
              <a:buNone/>
            </a:pPr>
            <a:r>
              <a:rPr lang="en-US" b="1" dirty="0" smtClean="0">
                <a:latin typeface="Calibri" charset="0"/>
              </a:rPr>
              <a:t>Contract manufacturing</a:t>
            </a:r>
            <a:r>
              <a:rPr lang="en-US" dirty="0" smtClean="0">
                <a:latin typeface="Calibri" charset="0"/>
              </a:rPr>
              <a:t> is when a firm contracts with manufacturers in the foreign market to produce its product or provide its service. Benefits include faster startup, less risk, and the opportunity to form a partnership or to buy out the local manufacturer.</a:t>
            </a:r>
          </a:p>
          <a:p>
            <a:pPr marL="533400" indent="-533400">
              <a:lnSpc>
                <a:spcPct val="90000"/>
              </a:lnSpc>
              <a:spcBef>
                <a:spcPct val="0"/>
              </a:spcBef>
              <a:buFontTx/>
              <a:buNone/>
            </a:pPr>
            <a:endParaRPr lang="en-US" dirty="0" smtClean="0">
              <a:latin typeface="Calibri"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r>
              <a:rPr lang="en-US" sz="2800" b="1" dirty="0" smtClean="0">
                <a:latin typeface="Calibri" charset="0"/>
              </a:rPr>
              <a:t>Joint Venturing</a:t>
            </a:r>
          </a:p>
        </p:txBody>
      </p:sp>
      <p:sp>
        <p:nvSpPr>
          <p:cNvPr id="6" name="Content Placeholder 5"/>
          <p:cNvSpPr>
            <a:spLocks noGrp="1"/>
          </p:cNvSpPr>
          <p:nvPr>
            <p:ph idx="1"/>
          </p:nvPr>
        </p:nvSpPr>
        <p:spPr>
          <a:xfrm>
            <a:off x="457200" y="2027237"/>
            <a:ext cx="8229600" cy="4525963"/>
          </a:xfrm>
        </p:spPr>
        <p:txBody>
          <a:bodyPr/>
          <a:lstStyle/>
          <a:p>
            <a:pPr marL="533400" indent="-533400">
              <a:lnSpc>
                <a:spcPct val="90000"/>
              </a:lnSpc>
              <a:spcBef>
                <a:spcPct val="0"/>
              </a:spcBef>
              <a:buFontTx/>
              <a:buNone/>
            </a:pPr>
            <a:endParaRPr lang="en-US" b="1" dirty="0" smtClean="0">
              <a:latin typeface="Calibri" charset="0"/>
            </a:endParaRPr>
          </a:p>
          <a:p>
            <a:pPr marL="533400" indent="-533400">
              <a:lnSpc>
                <a:spcPct val="90000"/>
              </a:lnSpc>
              <a:spcBef>
                <a:spcPct val="0"/>
              </a:spcBef>
              <a:buFontTx/>
              <a:buNone/>
            </a:pPr>
            <a:r>
              <a:rPr lang="en-US" b="1" dirty="0" smtClean="0">
                <a:latin typeface="Calibri" charset="0"/>
              </a:rPr>
              <a:t>Management contracting</a:t>
            </a:r>
            <a:r>
              <a:rPr lang="en-US" dirty="0" smtClean="0">
                <a:latin typeface="Calibri" charset="0"/>
              </a:rPr>
              <a:t> is when the domestic firm supplies management skill to a foreign company that supplies capital. The domestic firm is exporting management services rather than products.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r>
              <a:rPr lang="en-US" sz="2800" b="1" dirty="0" smtClean="0">
                <a:latin typeface="Calibri" charset="0"/>
              </a:rPr>
              <a:t>Joint Venturing</a:t>
            </a:r>
          </a:p>
        </p:txBody>
      </p:sp>
      <p:sp>
        <p:nvSpPr>
          <p:cNvPr id="6" name="Content Placeholder 5"/>
          <p:cNvSpPr>
            <a:spLocks noGrp="1"/>
          </p:cNvSpPr>
          <p:nvPr>
            <p:ph idx="1"/>
          </p:nvPr>
        </p:nvSpPr>
        <p:spPr>
          <a:xfrm>
            <a:off x="457200" y="2027237"/>
            <a:ext cx="8229600" cy="4525963"/>
          </a:xfrm>
        </p:spPr>
        <p:txBody>
          <a:bodyPr/>
          <a:lstStyle/>
          <a:p>
            <a:pPr marL="533400" indent="-533400">
              <a:lnSpc>
                <a:spcPct val="90000"/>
              </a:lnSpc>
              <a:spcBef>
                <a:spcPct val="0"/>
              </a:spcBef>
              <a:buFontTx/>
              <a:buNone/>
            </a:pPr>
            <a:endParaRPr lang="en-US" b="1" dirty="0" smtClean="0">
              <a:latin typeface="Calibri" charset="0"/>
            </a:endParaRPr>
          </a:p>
          <a:p>
            <a:pPr marL="533400" indent="-533400">
              <a:lnSpc>
                <a:spcPct val="90000"/>
              </a:lnSpc>
              <a:spcBef>
                <a:spcPct val="0"/>
              </a:spcBef>
              <a:buFontTx/>
              <a:buNone/>
            </a:pPr>
            <a:r>
              <a:rPr lang="en-US" b="1" dirty="0" smtClean="0">
                <a:latin typeface="Calibri" charset="0"/>
              </a:rPr>
              <a:t>Joint ownership</a:t>
            </a:r>
            <a:r>
              <a:rPr lang="en-US" dirty="0" smtClean="0">
                <a:latin typeface="Calibri" charset="0"/>
              </a:rPr>
              <a:t> is when one company joins forces with foreign investors to create a local business in which they share joint ownership and control. Joint ownership is sometimes required for economic or political reasons.</a:t>
            </a:r>
          </a:p>
          <a:p>
            <a:pPr marL="533400" indent="-533400">
              <a:lnSpc>
                <a:spcPct val="90000"/>
              </a:lnSpc>
              <a:spcBef>
                <a:spcPct val="0"/>
              </a:spcBef>
              <a:buFontTx/>
              <a:buNone/>
            </a:pPr>
            <a:endParaRPr lang="en-US" sz="2800" dirty="0" smtClean="0">
              <a:latin typeface="Calibri"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8"/>
          <p:cNvSpPr>
            <a:spLocks noGrp="1"/>
          </p:cNvSpPr>
          <p:nvPr>
            <p:ph type="title"/>
          </p:nvPr>
        </p:nvSpPr>
        <p:spPr>
          <a:xfrm>
            <a:off x="0" y="0"/>
            <a:ext cx="9144000" cy="1143000"/>
          </a:xfrm>
        </p:spPr>
        <p:txBody>
          <a:bodyPr>
            <a:noAutofit/>
          </a:bodyPr>
          <a:lstStyle/>
          <a:p>
            <a:r>
              <a:rPr lang="en-US" sz="4800" b="1" dirty="0" smtClean="0"/>
              <a:t>Deciding How to Enter the Market</a:t>
            </a:r>
          </a:p>
        </p:txBody>
      </p:sp>
      <p:sp>
        <p:nvSpPr>
          <p:cNvPr id="5" name="Text Placeholder 3"/>
          <p:cNvSpPr txBox="1">
            <a:spLocks/>
          </p:cNvSpPr>
          <p:nvPr/>
        </p:nvSpPr>
        <p:spPr>
          <a:xfrm>
            <a:off x="914400" y="990600"/>
            <a:ext cx="7162800" cy="381000"/>
          </a:xfrm>
          <a:prstGeom prst="rect">
            <a:avLst/>
          </a:prstGeom>
        </p:spPr>
        <p:txBody>
          <a:bodyPr>
            <a:noAutofit/>
          </a:bodyPr>
          <a:lstStyle/>
          <a:p>
            <a:pPr algn="ctr">
              <a:spcBef>
                <a:spcPct val="0"/>
              </a:spcBef>
            </a:pPr>
            <a:endParaRPr lang="en-US" sz="2800" b="1" dirty="0" smtClean="0">
              <a:latin typeface="Calibri" charset="0"/>
            </a:endParaRPr>
          </a:p>
        </p:txBody>
      </p:sp>
      <p:sp>
        <p:nvSpPr>
          <p:cNvPr id="6" name="Content Placeholder 5"/>
          <p:cNvSpPr>
            <a:spLocks noGrp="1"/>
          </p:cNvSpPr>
          <p:nvPr>
            <p:ph idx="1"/>
          </p:nvPr>
        </p:nvSpPr>
        <p:spPr>
          <a:xfrm>
            <a:off x="457200" y="1676401"/>
            <a:ext cx="8229600" cy="4876800"/>
          </a:xfrm>
        </p:spPr>
        <p:txBody>
          <a:bodyPr>
            <a:normAutofit/>
          </a:bodyPr>
          <a:lstStyle/>
          <a:p>
            <a:pPr marL="533400" indent="-533400">
              <a:lnSpc>
                <a:spcPct val="90000"/>
              </a:lnSpc>
              <a:spcBef>
                <a:spcPct val="0"/>
              </a:spcBef>
              <a:buFontTx/>
              <a:buNone/>
            </a:pPr>
            <a:r>
              <a:rPr lang="en-US" b="1" dirty="0" smtClean="0">
                <a:latin typeface="Calibri" charset="0"/>
              </a:rPr>
              <a:t>Direct investment </a:t>
            </a:r>
            <a:r>
              <a:rPr lang="en-US" dirty="0" smtClean="0">
                <a:latin typeface="Calibri" charset="0"/>
              </a:rPr>
              <a:t>is the development of foreign-based assembly or manufacturing facilities and offers a number of advantages including</a:t>
            </a:r>
          </a:p>
          <a:p>
            <a:pPr marL="533400" indent="-533400">
              <a:lnSpc>
                <a:spcPct val="90000"/>
              </a:lnSpc>
              <a:spcBef>
                <a:spcPct val="0"/>
              </a:spcBef>
            </a:pPr>
            <a:r>
              <a:rPr lang="en-US" dirty="0" smtClean="0">
                <a:latin typeface="Calibri" charset="0"/>
              </a:rPr>
              <a:t>Labor</a:t>
            </a:r>
          </a:p>
          <a:p>
            <a:pPr marL="533400" indent="-533400">
              <a:lnSpc>
                <a:spcPct val="90000"/>
              </a:lnSpc>
              <a:spcBef>
                <a:spcPct val="0"/>
              </a:spcBef>
            </a:pPr>
            <a:r>
              <a:rPr lang="en-US" dirty="0" smtClean="0">
                <a:latin typeface="Calibri" charset="0"/>
              </a:rPr>
              <a:t>Logistics </a:t>
            </a:r>
          </a:p>
          <a:p>
            <a:pPr marL="533400" indent="-533400">
              <a:lnSpc>
                <a:spcPct val="90000"/>
              </a:lnSpc>
              <a:spcBef>
                <a:spcPct val="0"/>
              </a:spcBef>
            </a:pPr>
            <a:r>
              <a:rPr lang="en-US" dirty="0" smtClean="0">
                <a:latin typeface="Calibri" charset="0"/>
              </a:rPr>
              <a:t>Control</a:t>
            </a:r>
          </a:p>
          <a:p>
            <a:pPr marL="533400" indent="-533400">
              <a:lnSpc>
                <a:spcPct val="90000"/>
              </a:lnSpc>
              <a:spcBef>
                <a:spcPct val="0"/>
              </a:spcBef>
            </a:pPr>
            <a:r>
              <a:rPr lang="en-US" dirty="0" smtClean="0">
                <a:latin typeface="Calibri" charset="0"/>
              </a:rPr>
              <a:t>Government incentives</a:t>
            </a:r>
          </a:p>
          <a:p>
            <a:pPr marL="533400" indent="-533400" eaLnBrk="0" hangingPunct="0">
              <a:lnSpc>
                <a:spcPct val="90000"/>
              </a:lnSpc>
              <a:spcAft>
                <a:spcPts val="600"/>
              </a:spcAft>
              <a:buFontTx/>
              <a:buChar char="•"/>
            </a:pPr>
            <a:r>
              <a:rPr lang="en-US" dirty="0" smtClean="0">
                <a:latin typeface="Calibri" charset="0"/>
              </a:rPr>
              <a:t>Lower costs</a:t>
            </a:r>
          </a:p>
          <a:p>
            <a:pPr marL="533400" indent="-533400" eaLnBrk="0" hangingPunct="0">
              <a:lnSpc>
                <a:spcPct val="90000"/>
              </a:lnSpc>
              <a:spcAft>
                <a:spcPts val="600"/>
              </a:spcAft>
              <a:buFontTx/>
              <a:buChar char="•"/>
            </a:pPr>
            <a:r>
              <a:rPr lang="en-US" dirty="0" smtClean="0">
                <a:latin typeface="Calibri" charset="0"/>
              </a:rPr>
              <a:t>Raw material</a:t>
            </a:r>
          </a:p>
          <a:p>
            <a:pPr marL="533400" indent="-533400">
              <a:lnSpc>
                <a:spcPct val="90000"/>
              </a:lnSpc>
              <a:spcBef>
                <a:spcPct val="0"/>
              </a:spcBef>
              <a:buFontTx/>
              <a:buNone/>
            </a:pPr>
            <a:endParaRPr lang="en-US" dirty="0" smtClean="0">
              <a:latin typeface="Calibri"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1210</Words>
  <Application>Microsoft Office PowerPoint</Application>
  <PresentationFormat>On-screen Show (4:3)</PresentationFormat>
  <Paragraphs>239</Paragraphs>
  <Slides>37</Slides>
  <Notes>33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Slide 1</vt:lpstr>
      <vt:lpstr>Topics to Cover</vt:lpstr>
      <vt:lpstr> Balancing Customer and       Competitor Orientations</vt:lpstr>
      <vt:lpstr> Balancing Customer and       Competitor Orientations</vt:lpstr>
      <vt:lpstr> Balancing Customer and       Competitor Orientations</vt:lpstr>
      <vt:lpstr> Balancing Customer and       Competitor Orientations</vt:lpstr>
      <vt:lpstr> Balancing Customer and       Competitor Orientations</vt:lpstr>
      <vt:lpstr>Slide 8</vt:lpstr>
      <vt:lpstr>Topics to Cover</vt:lpstr>
      <vt:lpstr>Global Marketing Today</vt:lpstr>
      <vt:lpstr>Global Marketing Today</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Deciding Whether to Go Global</vt:lpstr>
      <vt:lpstr>Deciding Which Markets to Enter</vt:lpstr>
      <vt:lpstr>Deciding Which Markets to Enter</vt:lpstr>
      <vt:lpstr>Deciding How to Enter the Market</vt:lpstr>
      <vt:lpstr>Deciding How to Enter the Market</vt:lpstr>
      <vt:lpstr>Deciding How to Enter the Market</vt:lpstr>
      <vt:lpstr>Deciding How to Enter the Market</vt:lpstr>
      <vt:lpstr>Deciding How to Enter the Market</vt:lpstr>
      <vt:lpstr>Deciding How to Enter the Market</vt:lpstr>
      <vt:lpstr>Deciding How to Enter the Market</vt:lpstr>
      <vt:lpstr>Deciding How to Enter the Market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13</cp:revision>
  <dcterms:created xsi:type="dcterms:W3CDTF">2012-05-11T20:09:22Z</dcterms:created>
  <dcterms:modified xsi:type="dcterms:W3CDTF">2012-05-12T08:53:17Z</dcterms:modified>
</cp:coreProperties>
</file>