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21.xml" ContentType="application/vnd.openxmlformats-officedocument.presentationml.notesSlide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64" r:id="rId2"/>
    <p:sldId id="365" r:id="rId3"/>
    <p:sldId id="366" r:id="rId4"/>
    <p:sldId id="260" r:id="rId5"/>
    <p:sldId id="367" r:id="rId6"/>
    <p:sldId id="368" r:id="rId7"/>
    <p:sldId id="369" r:id="rId8"/>
    <p:sldId id="370" r:id="rId9"/>
    <p:sldId id="371" r:id="rId10"/>
    <p:sldId id="372" r:id="rId11"/>
    <p:sldId id="373" r:id="rId12"/>
    <p:sldId id="374" r:id="rId13"/>
    <p:sldId id="376" r:id="rId14"/>
    <p:sldId id="377" r:id="rId15"/>
    <p:sldId id="378" r:id="rId16"/>
    <p:sldId id="379" r:id="rId17"/>
    <p:sldId id="380" r:id="rId18"/>
    <p:sldId id="381" r:id="rId19"/>
    <p:sldId id="382" r:id="rId20"/>
    <p:sldId id="383" r:id="rId21"/>
    <p:sldId id="384" r:id="rId22"/>
    <p:sldId id="385" r:id="rId23"/>
    <p:sldId id="386" r:id="rId24"/>
    <p:sldId id="387" r:id="rId25"/>
    <p:sldId id="388" r:id="rId26"/>
    <p:sldId id="389" r:id="rId27"/>
    <p:sldId id="390" r:id="rId28"/>
    <p:sldId id="391" r:id="rId29"/>
    <p:sldId id="392" r:id="rId30"/>
    <p:sldId id="393" r:id="rId31"/>
    <p:sldId id="394" r:id="rId32"/>
    <p:sldId id="395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4DB160-7BC1-4260-A213-7B7F2B0EDE89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196F82C-8055-45E6-9299-86006D5B0772}">
      <dgm:prSet/>
      <dgm:spPr/>
      <dgm:t>
        <a:bodyPr/>
        <a:lstStyle/>
        <a:p>
          <a:pPr rtl="0"/>
          <a:r>
            <a:rPr lang="en-US" b="1" dirty="0" smtClean="0"/>
            <a:t>Competitor’s objectives</a:t>
          </a:r>
          <a:endParaRPr lang="en-US" b="1" dirty="0"/>
        </a:p>
      </dgm:t>
    </dgm:pt>
    <dgm:pt modelId="{CEA28B8F-F7D8-49EA-B0B7-AB9C8EC940F7}" type="parTrans" cxnId="{A303E28E-FA42-4BB0-BCD5-1DCA741F03C0}">
      <dgm:prSet/>
      <dgm:spPr/>
      <dgm:t>
        <a:bodyPr/>
        <a:lstStyle/>
        <a:p>
          <a:endParaRPr lang="en-US" b="1"/>
        </a:p>
      </dgm:t>
    </dgm:pt>
    <dgm:pt modelId="{CA09E525-28A9-4FAD-8B09-2A6E3466A484}" type="sibTrans" cxnId="{A303E28E-FA42-4BB0-BCD5-1DCA741F03C0}">
      <dgm:prSet/>
      <dgm:spPr/>
      <dgm:t>
        <a:bodyPr/>
        <a:lstStyle/>
        <a:p>
          <a:endParaRPr lang="en-US" b="1"/>
        </a:p>
      </dgm:t>
    </dgm:pt>
    <dgm:pt modelId="{70A9A2F6-D3CA-477C-B0D9-1228B3334562}">
      <dgm:prSet/>
      <dgm:spPr/>
      <dgm:t>
        <a:bodyPr/>
        <a:lstStyle/>
        <a:p>
          <a:pPr rtl="0"/>
          <a:r>
            <a:rPr lang="en-US" b="1" dirty="0" smtClean="0"/>
            <a:t>Competitor’s strategies</a:t>
          </a:r>
          <a:endParaRPr lang="en-US" b="1" dirty="0"/>
        </a:p>
      </dgm:t>
    </dgm:pt>
    <dgm:pt modelId="{FD4384F2-A589-4BCF-937D-76F4DBAC9499}" type="parTrans" cxnId="{9E5628D5-106C-4E66-AC1B-1490EC541950}">
      <dgm:prSet/>
      <dgm:spPr/>
      <dgm:t>
        <a:bodyPr/>
        <a:lstStyle/>
        <a:p>
          <a:endParaRPr lang="en-US" b="1"/>
        </a:p>
      </dgm:t>
    </dgm:pt>
    <dgm:pt modelId="{09966F58-7F82-4A06-BB99-D8894D2942FB}" type="sibTrans" cxnId="{9E5628D5-106C-4E66-AC1B-1490EC541950}">
      <dgm:prSet/>
      <dgm:spPr/>
      <dgm:t>
        <a:bodyPr/>
        <a:lstStyle/>
        <a:p>
          <a:endParaRPr lang="en-US" b="1"/>
        </a:p>
      </dgm:t>
    </dgm:pt>
    <dgm:pt modelId="{081B75A0-2884-4C18-8E29-156CB89AA8A4}">
      <dgm:prSet/>
      <dgm:spPr/>
      <dgm:t>
        <a:bodyPr/>
        <a:lstStyle/>
        <a:p>
          <a:pPr rtl="0"/>
          <a:r>
            <a:rPr lang="en-US" b="1" dirty="0" smtClean="0"/>
            <a:t>Profitability</a:t>
          </a:r>
          <a:endParaRPr lang="en-US" b="1" dirty="0"/>
        </a:p>
      </dgm:t>
    </dgm:pt>
    <dgm:pt modelId="{59B274FF-9D10-4BE9-8CEF-FD549B334A02}" type="parTrans" cxnId="{511BF3DE-4E46-4AC0-B534-D37B9FD6DF20}">
      <dgm:prSet/>
      <dgm:spPr/>
      <dgm:t>
        <a:bodyPr/>
        <a:lstStyle/>
        <a:p>
          <a:endParaRPr lang="en-US" b="1"/>
        </a:p>
      </dgm:t>
    </dgm:pt>
    <dgm:pt modelId="{48167F4A-CDC3-45C7-873B-D90FC7C4DA79}" type="sibTrans" cxnId="{511BF3DE-4E46-4AC0-B534-D37B9FD6DF20}">
      <dgm:prSet/>
      <dgm:spPr/>
      <dgm:t>
        <a:bodyPr/>
        <a:lstStyle/>
        <a:p>
          <a:endParaRPr lang="en-US" b="1"/>
        </a:p>
      </dgm:t>
    </dgm:pt>
    <dgm:pt modelId="{98D978E9-2CDC-496E-9CE0-C9D1E7DE0E4B}">
      <dgm:prSet/>
      <dgm:spPr/>
      <dgm:t>
        <a:bodyPr/>
        <a:lstStyle/>
        <a:p>
          <a:r>
            <a:rPr lang="en-US" b="1" dirty="0" smtClean="0"/>
            <a:t>Market share growth</a:t>
          </a:r>
          <a:endParaRPr lang="en-US" b="1" dirty="0"/>
        </a:p>
      </dgm:t>
    </dgm:pt>
    <dgm:pt modelId="{6DF8A343-30C7-43C3-B331-F795AF97B0D6}" type="parTrans" cxnId="{9E01987E-61D8-4CF7-A559-C42061921087}">
      <dgm:prSet/>
      <dgm:spPr/>
      <dgm:t>
        <a:bodyPr/>
        <a:lstStyle/>
        <a:p>
          <a:endParaRPr lang="en-US" b="1"/>
        </a:p>
      </dgm:t>
    </dgm:pt>
    <dgm:pt modelId="{2230C24B-FB51-4DA1-B069-FA1DACFBE3B5}" type="sibTrans" cxnId="{9E01987E-61D8-4CF7-A559-C42061921087}">
      <dgm:prSet/>
      <dgm:spPr/>
      <dgm:t>
        <a:bodyPr/>
        <a:lstStyle/>
        <a:p>
          <a:endParaRPr lang="en-US" b="1"/>
        </a:p>
      </dgm:t>
    </dgm:pt>
    <dgm:pt modelId="{3A49733D-83A0-4A48-82C1-42A690419BFB}">
      <dgm:prSet/>
      <dgm:spPr/>
      <dgm:t>
        <a:bodyPr/>
        <a:lstStyle/>
        <a:p>
          <a:r>
            <a:rPr lang="en-US" b="1" dirty="0" smtClean="0"/>
            <a:t>Cash flow</a:t>
          </a:r>
          <a:endParaRPr lang="en-US" b="1" dirty="0"/>
        </a:p>
      </dgm:t>
    </dgm:pt>
    <dgm:pt modelId="{AD22D918-E00B-46D7-9EA0-2E31F76788CF}" type="parTrans" cxnId="{80DE5604-968D-4C8A-AEDB-43FF07991276}">
      <dgm:prSet/>
      <dgm:spPr/>
      <dgm:t>
        <a:bodyPr/>
        <a:lstStyle/>
        <a:p>
          <a:endParaRPr lang="en-US" b="1"/>
        </a:p>
      </dgm:t>
    </dgm:pt>
    <dgm:pt modelId="{0684C427-E97C-4589-A19B-4FE1B20AF84D}" type="sibTrans" cxnId="{80DE5604-968D-4C8A-AEDB-43FF07991276}">
      <dgm:prSet/>
      <dgm:spPr/>
      <dgm:t>
        <a:bodyPr/>
        <a:lstStyle/>
        <a:p>
          <a:endParaRPr lang="en-US" b="1"/>
        </a:p>
      </dgm:t>
    </dgm:pt>
    <dgm:pt modelId="{CC8C0958-587B-4E0D-83E7-3A4526B31192}">
      <dgm:prSet/>
      <dgm:spPr/>
      <dgm:t>
        <a:bodyPr/>
        <a:lstStyle/>
        <a:p>
          <a:r>
            <a:rPr lang="en-US" b="1" dirty="0" smtClean="0"/>
            <a:t>Technological leadership</a:t>
          </a:r>
          <a:endParaRPr lang="en-US" b="1" dirty="0"/>
        </a:p>
      </dgm:t>
    </dgm:pt>
    <dgm:pt modelId="{5839641F-022F-4589-84A9-1C2187A6FB7A}" type="parTrans" cxnId="{985655E8-73A0-4CA5-9DA8-22E262A4966E}">
      <dgm:prSet/>
      <dgm:spPr/>
      <dgm:t>
        <a:bodyPr/>
        <a:lstStyle/>
        <a:p>
          <a:endParaRPr lang="en-US" b="1"/>
        </a:p>
      </dgm:t>
    </dgm:pt>
    <dgm:pt modelId="{69908240-22FE-46DD-9D2D-7A2399879B88}" type="sibTrans" cxnId="{985655E8-73A0-4CA5-9DA8-22E262A4966E}">
      <dgm:prSet/>
      <dgm:spPr/>
      <dgm:t>
        <a:bodyPr/>
        <a:lstStyle/>
        <a:p>
          <a:endParaRPr lang="en-US" b="1"/>
        </a:p>
      </dgm:t>
    </dgm:pt>
    <dgm:pt modelId="{F2151C48-43F8-45A7-8E89-580AEFBC1F42}">
      <dgm:prSet/>
      <dgm:spPr/>
      <dgm:t>
        <a:bodyPr/>
        <a:lstStyle/>
        <a:p>
          <a:r>
            <a:rPr lang="en-US" b="1" dirty="0" smtClean="0"/>
            <a:t>Service leadership</a:t>
          </a:r>
          <a:endParaRPr lang="en-US" b="1" dirty="0"/>
        </a:p>
      </dgm:t>
    </dgm:pt>
    <dgm:pt modelId="{FFA03184-6F3D-4EF7-8A18-6786BD074011}" type="parTrans" cxnId="{0673B7C7-4C11-4F9E-B910-A14E9744A62F}">
      <dgm:prSet/>
      <dgm:spPr/>
      <dgm:t>
        <a:bodyPr/>
        <a:lstStyle/>
        <a:p>
          <a:endParaRPr lang="en-US" b="1"/>
        </a:p>
      </dgm:t>
    </dgm:pt>
    <dgm:pt modelId="{A62C22E7-DDFF-4503-A284-43685ABC5ABE}" type="sibTrans" cxnId="{0673B7C7-4C11-4F9E-B910-A14E9744A62F}">
      <dgm:prSet/>
      <dgm:spPr/>
      <dgm:t>
        <a:bodyPr/>
        <a:lstStyle/>
        <a:p>
          <a:endParaRPr lang="en-US" b="1"/>
        </a:p>
      </dgm:t>
    </dgm:pt>
    <dgm:pt modelId="{480F304E-5467-4A50-B55E-AFC137198619}">
      <dgm:prSet/>
      <dgm:spPr/>
      <dgm:t>
        <a:bodyPr/>
        <a:lstStyle/>
        <a:p>
          <a:pPr rtl="0"/>
          <a:r>
            <a:rPr lang="en-US" b="1" dirty="0" smtClean="0"/>
            <a:t>Strategic group offers the strongest competition</a:t>
          </a:r>
          <a:endParaRPr lang="en-US" b="1" dirty="0"/>
        </a:p>
      </dgm:t>
    </dgm:pt>
    <dgm:pt modelId="{D33C2CC6-D96E-4854-84FB-5D11EB10A375}" type="parTrans" cxnId="{A5D4BA84-424B-4993-9827-1CFA7FED4A07}">
      <dgm:prSet/>
      <dgm:spPr/>
      <dgm:t>
        <a:bodyPr/>
        <a:lstStyle/>
        <a:p>
          <a:endParaRPr lang="en-US" b="1"/>
        </a:p>
      </dgm:t>
    </dgm:pt>
    <dgm:pt modelId="{40B7D0A7-DA66-4EC6-BE73-B22F5F1BC8D4}" type="sibTrans" cxnId="{A5D4BA84-424B-4993-9827-1CFA7FED4A07}">
      <dgm:prSet/>
      <dgm:spPr/>
      <dgm:t>
        <a:bodyPr/>
        <a:lstStyle/>
        <a:p>
          <a:endParaRPr lang="en-US" b="1"/>
        </a:p>
      </dgm:t>
    </dgm:pt>
    <dgm:pt modelId="{2AD37DA9-A0C8-464C-A575-D17C9D236BC4}" type="pres">
      <dgm:prSet presAssocID="{984DB160-7BC1-4260-A213-7B7F2B0EDE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2B46652-E828-47B9-AA92-4B28AF8C1692}" type="pres">
      <dgm:prSet presAssocID="{D196F82C-8055-45E6-9299-86006D5B0772}" presName="composite" presStyleCnt="0"/>
      <dgm:spPr/>
      <dgm:t>
        <a:bodyPr/>
        <a:lstStyle/>
        <a:p>
          <a:endParaRPr lang="en-US"/>
        </a:p>
      </dgm:t>
    </dgm:pt>
    <dgm:pt modelId="{EDEF3024-FD1F-4F93-98C3-080C8A0FC819}" type="pres">
      <dgm:prSet presAssocID="{D196F82C-8055-45E6-9299-86006D5B0772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1FD565-0DD5-41FA-BF8D-078A18C8DF09}" type="pres">
      <dgm:prSet presAssocID="{D196F82C-8055-45E6-9299-86006D5B0772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B950B7-F30E-42E5-8603-ABF8D5B97691}" type="pres">
      <dgm:prSet presAssocID="{CA09E525-28A9-4FAD-8B09-2A6E3466A484}" presName="space" presStyleCnt="0"/>
      <dgm:spPr/>
      <dgm:t>
        <a:bodyPr/>
        <a:lstStyle/>
        <a:p>
          <a:endParaRPr lang="en-US"/>
        </a:p>
      </dgm:t>
    </dgm:pt>
    <dgm:pt modelId="{2EE5A2D5-E8FF-4407-9EC6-3712A0345E7C}" type="pres">
      <dgm:prSet presAssocID="{70A9A2F6-D3CA-477C-B0D9-1228B3334562}" presName="composite" presStyleCnt="0"/>
      <dgm:spPr/>
      <dgm:t>
        <a:bodyPr/>
        <a:lstStyle/>
        <a:p>
          <a:endParaRPr lang="en-US"/>
        </a:p>
      </dgm:t>
    </dgm:pt>
    <dgm:pt modelId="{3F0DC552-8A16-4406-AA07-03FDF41A881E}" type="pres">
      <dgm:prSet presAssocID="{70A9A2F6-D3CA-477C-B0D9-1228B3334562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0CACE4-48E1-4E94-8B70-22DA767CB36A}" type="pres">
      <dgm:prSet presAssocID="{70A9A2F6-D3CA-477C-B0D9-1228B3334562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11BF3DE-4E46-4AC0-B534-D37B9FD6DF20}" srcId="{D196F82C-8055-45E6-9299-86006D5B0772}" destId="{081B75A0-2884-4C18-8E29-156CB89AA8A4}" srcOrd="0" destOrd="0" parTransId="{59B274FF-9D10-4BE9-8CEF-FD549B334A02}" sibTransId="{48167F4A-CDC3-45C7-873B-D90FC7C4DA79}"/>
    <dgm:cxn modelId="{DB8CEFA3-5077-4539-B921-0F734653AC91}" type="presOf" srcId="{98D978E9-2CDC-496E-9CE0-C9D1E7DE0E4B}" destId="{F41FD565-0DD5-41FA-BF8D-078A18C8DF09}" srcOrd="0" destOrd="1" presId="urn:microsoft.com/office/officeart/2005/8/layout/hList1"/>
    <dgm:cxn modelId="{AA70B6E7-C3AF-4E1D-97F7-8FDDD737C944}" type="presOf" srcId="{480F304E-5467-4A50-B55E-AFC137198619}" destId="{4D0CACE4-48E1-4E94-8B70-22DA767CB36A}" srcOrd="0" destOrd="0" presId="urn:microsoft.com/office/officeart/2005/8/layout/hList1"/>
    <dgm:cxn modelId="{9E01987E-61D8-4CF7-A559-C42061921087}" srcId="{D196F82C-8055-45E6-9299-86006D5B0772}" destId="{98D978E9-2CDC-496E-9CE0-C9D1E7DE0E4B}" srcOrd="1" destOrd="0" parTransId="{6DF8A343-30C7-43C3-B331-F795AF97B0D6}" sibTransId="{2230C24B-FB51-4DA1-B069-FA1DACFBE3B5}"/>
    <dgm:cxn modelId="{A303E28E-FA42-4BB0-BCD5-1DCA741F03C0}" srcId="{984DB160-7BC1-4260-A213-7B7F2B0EDE89}" destId="{D196F82C-8055-45E6-9299-86006D5B0772}" srcOrd="0" destOrd="0" parTransId="{CEA28B8F-F7D8-49EA-B0B7-AB9C8EC940F7}" sibTransId="{CA09E525-28A9-4FAD-8B09-2A6E3466A484}"/>
    <dgm:cxn modelId="{6ADB3EE6-FF28-49B4-AC6D-B19B01BC02B8}" type="presOf" srcId="{70A9A2F6-D3CA-477C-B0D9-1228B3334562}" destId="{3F0DC552-8A16-4406-AA07-03FDF41A881E}" srcOrd="0" destOrd="0" presId="urn:microsoft.com/office/officeart/2005/8/layout/hList1"/>
    <dgm:cxn modelId="{985655E8-73A0-4CA5-9DA8-22E262A4966E}" srcId="{D196F82C-8055-45E6-9299-86006D5B0772}" destId="{CC8C0958-587B-4E0D-83E7-3A4526B31192}" srcOrd="3" destOrd="0" parTransId="{5839641F-022F-4589-84A9-1C2187A6FB7A}" sibTransId="{69908240-22FE-46DD-9D2D-7A2399879B88}"/>
    <dgm:cxn modelId="{FDBA2C3F-AC4A-479C-81CF-694F93E0F202}" type="presOf" srcId="{CC8C0958-587B-4E0D-83E7-3A4526B31192}" destId="{F41FD565-0DD5-41FA-BF8D-078A18C8DF09}" srcOrd="0" destOrd="3" presId="urn:microsoft.com/office/officeart/2005/8/layout/hList1"/>
    <dgm:cxn modelId="{8BF67AA2-50CE-4055-A96D-6DC6B9E22B0D}" type="presOf" srcId="{F2151C48-43F8-45A7-8E89-580AEFBC1F42}" destId="{F41FD565-0DD5-41FA-BF8D-078A18C8DF09}" srcOrd="0" destOrd="4" presId="urn:microsoft.com/office/officeart/2005/8/layout/hList1"/>
    <dgm:cxn modelId="{497EF5F2-F45D-47B9-B308-0F4660C6F726}" type="presOf" srcId="{081B75A0-2884-4C18-8E29-156CB89AA8A4}" destId="{F41FD565-0DD5-41FA-BF8D-078A18C8DF09}" srcOrd="0" destOrd="0" presId="urn:microsoft.com/office/officeart/2005/8/layout/hList1"/>
    <dgm:cxn modelId="{80DE5604-968D-4C8A-AEDB-43FF07991276}" srcId="{D196F82C-8055-45E6-9299-86006D5B0772}" destId="{3A49733D-83A0-4A48-82C1-42A690419BFB}" srcOrd="2" destOrd="0" parTransId="{AD22D918-E00B-46D7-9EA0-2E31F76788CF}" sibTransId="{0684C427-E97C-4589-A19B-4FE1B20AF84D}"/>
    <dgm:cxn modelId="{0673B7C7-4C11-4F9E-B910-A14E9744A62F}" srcId="{D196F82C-8055-45E6-9299-86006D5B0772}" destId="{F2151C48-43F8-45A7-8E89-580AEFBC1F42}" srcOrd="4" destOrd="0" parTransId="{FFA03184-6F3D-4EF7-8A18-6786BD074011}" sibTransId="{A62C22E7-DDFF-4503-A284-43685ABC5ABE}"/>
    <dgm:cxn modelId="{9E5628D5-106C-4E66-AC1B-1490EC541950}" srcId="{984DB160-7BC1-4260-A213-7B7F2B0EDE89}" destId="{70A9A2F6-D3CA-477C-B0D9-1228B3334562}" srcOrd="1" destOrd="0" parTransId="{FD4384F2-A589-4BCF-937D-76F4DBAC9499}" sibTransId="{09966F58-7F82-4A06-BB99-D8894D2942FB}"/>
    <dgm:cxn modelId="{A5D4BA84-424B-4993-9827-1CFA7FED4A07}" srcId="{70A9A2F6-D3CA-477C-B0D9-1228B3334562}" destId="{480F304E-5467-4A50-B55E-AFC137198619}" srcOrd="0" destOrd="0" parTransId="{D33C2CC6-D96E-4854-84FB-5D11EB10A375}" sibTransId="{40B7D0A7-DA66-4EC6-BE73-B22F5F1BC8D4}"/>
    <dgm:cxn modelId="{90C35F73-0E79-4FC0-9E0E-90368EF9F52A}" type="presOf" srcId="{984DB160-7BC1-4260-A213-7B7F2B0EDE89}" destId="{2AD37DA9-A0C8-464C-A575-D17C9D236BC4}" srcOrd="0" destOrd="0" presId="urn:microsoft.com/office/officeart/2005/8/layout/hList1"/>
    <dgm:cxn modelId="{6B3E7D40-920A-409E-9E57-B60F97EAD611}" type="presOf" srcId="{D196F82C-8055-45E6-9299-86006D5B0772}" destId="{EDEF3024-FD1F-4F93-98C3-080C8A0FC819}" srcOrd="0" destOrd="0" presId="urn:microsoft.com/office/officeart/2005/8/layout/hList1"/>
    <dgm:cxn modelId="{686B5AA7-C47C-4197-BE22-E71E7F49184D}" type="presOf" srcId="{3A49733D-83A0-4A48-82C1-42A690419BFB}" destId="{F41FD565-0DD5-41FA-BF8D-078A18C8DF09}" srcOrd="0" destOrd="2" presId="urn:microsoft.com/office/officeart/2005/8/layout/hList1"/>
    <dgm:cxn modelId="{C5BFE83A-2B66-4795-B795-6D83160A4922}" type="presParOf" srcId="{2AD37DA9-A0C8-464C-A575-D17C9D236BC4}" destId="{02B46652-E828-47B9-AA92-4B28AF8C1692}" srcOrd="0" destOrd="0" presId="urn:microsoft.com/office/officeart/2005/8/layout/hList1"/>
    <dgm:cxn modelId="{0B3FF82A-E37C-4829-B618-B1D4F39758FC}" type="presParOf" srcId="{02B46652-E828-47B9-AA92-4B28AF8C1692}" destId="{EDEF3024-FD1F-4F93-98C3-080C8A0FC819}" srcOrd="0" destOrd="0" presId="urn:microsoft.com/office/officeart/2005/8/layout/hList1"/>
    <dgm:cxn modelId="{1D679C52-A69C-47D8-B5D3-D0A6C010F403}" type="presParOf" srcId="{02B46652-E828-47B9-AA92-4B28AF8C1692}" destId="{F41FD565-0DD5-41FA-BF8D-078A18C8DF09}" srcOrd="1" destOrd="0" presId="urn:microsoft.com/office/officeart/2005/8/layout/hList1"/>
    <dgm:cxn modelId="{33972605-7AD9-4F6C-8465-6F213C3983BB}" type="presParOf" srcId="{2AD37DA9-A0C8-464C-A575-D17C9D236BC4}" destId="{5CB950B7-F30E-42E5-8603-ABF8D5B97691}" srcOrd="1" destOrd="0" presId="urn:microsoft.com/office/officeart/2005/8/layout/hList1"/>
    <dgm:cxn modelId="{68194506-B3D3-41BF-8F2F-6EF8D5F4872F}" type="presParOf" srcId="{2AD37DA9-A0C8-464C-A575-D17C9D236BC4}" destId="{2EE5A2D5-E8FF-4407-9EC6-3712A0345E7C}" srcOrd="2" destOrd="0" presId="urn:microsoft.com/office/officeart/2005/8/layout/hList1"/>
    <dgm:cxn modelId="{035C2661-785D-48EE-85F9-A087181E7075}" type="presParOf" srcId="{2EE5A2D5-E8FF-4407-9EC6-3712A0345E7C}" destId="{3F0DC552-8A16-4406-AA07-03FDF41A881E}" srcOrd="0" destOrd="0" presId="urn:microsoft.com/office/officeart/2005/8/layout/hList1"/>
    <dgm:cxn modelId="{BB848638-6BF4-4D23-8FE6-86B236D4A9F2}" type="presParOf" srcId="{2EE5A2D5-E8FF-4407-9EC6-3712A0345E7C}" destId="{4D0CACE4-48E1-4E94-8B70-22DA767CB36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A75EA7-406C-4085-BABD-98B432E87FB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E44771C-6093-4E67-AFFB-DE40267D0433}">
      <dgm:prSet/>
      <dgm:spPr/>
      <dgm:t>
        <a:bodyPr/>
        <a:lstStyle/>
        <a:p>
          <a:pPr rtl="0"/>
          <a:r>
            <a:rPr lang="en-US" b="1" dirty="0" smtClean="0"/>
            <a:t>Competitor’s strengths and weaknesses</a:t>
          </a:r>
          <a:endParaRPr lang="en-US" dirty="0"/>
        </a:p>
      </dgm:t>
    </dgm:pt>
    <dgm:pt modelId="{D7B62EA1-8165-45EF-BE5D-D523C359698D}" type="parTrans" cxnId="{67F460A4-12D7-4FA1-A87F-74E19276D317}">
      <dgm:prSet/>
      <dgm:spPr/>
      <dgm:t>
        <a:bodyPr/>
        <a:lstStyle/>
        <a:p>
          <a:endParaRPr lang="en-US"/>
        </a:p>
      </dgm:t>
    </dgm:pt>
    <dgm:pt modelId="{6F257A99-BBCA-4360-BCEB-51EC413B43D7}" type="sibTrans" cxnId="{67F460A4-12D7-4FA1-A87F-74E19276D317}">
      <dgm:prSet/>
      <dgm:spPr/>
      <dgm:t>
        <a:bodyPr/>
        <a:lstStyle/>
        <a:p>
          <a:endParaRPr lang="en-US"/>
        </a:p>
      </dgm:t>
    </dgm:pt>
    <dgm:pt modelId="{BFF290D5-8FDA-409E-9B1C-61F71C7184A5}">
      <dgm:prSet/>
      <dgm:spPr/>
      <dgm:t>
        <a:bodyPr/>
        <a:lstStyle/>
        <a:p>
          <a:pPr rtl="0"/>
          <a:r>
            <a:rPr lang="en-US" b="1" dirty="0" smtClean="0"/>
            <a:t>What can our competitors do?  </a:t>
          </a:r>
          <a:endParaRPr lang="en-US" b="1" dirty="0"/>
        </a:p>
      </dgm:t>
    </dgm:pt>
    <dgm:pt modelId="{A58D74A5-692E-47E0-9AF4-CE07B529F3BE}" type="parTrans" cxnId="{39A3A781-B335-43CD-B32F-33068B1DA598}">
      <dgm:prSet/>
      <dgm:spPr/>
      <dgm:t>
        <a:bodyPr/>
        <a:lstStyle/>
        <a:p>
          <a:endParaRPr lang="en-US"/>
        </a:p>
      </dgm:t>
    </dgm:pt>
    <dgm:pt modelId="{94211BA3-9DAA-4D94-9F26-1EA920584D61}" type="sibTrans" cxnId="{39A3A781-B335-43CD-B32F-33068B1DA598}">
      <dgm:prSet/>
      <dgm:spPr/>
      <dgm:t>
        <a:bodyPr/>
        <a:lstStyle/>
        <a:p>
          <a:endParaRPr lang="en-US"/>
        </a:p>
      </dgm:t>
    </dgm:pt>
    <dgm:pt modelId="{E6D35295-9163-4DFA-9FF8-B43B1AE2E547}">
      <dgm:prSet/>
      <dgm:spPr/>
      <dgm:t>
        <a:bodyPr/>
        <a:lstStyle/>
        <a:p>
          <a:pPr rtl="0"/>
          <a:r>
            <a:rPr lang="en-US" b="1" dirty="0" smtClean="0"/>
            <a:t>Benchmarking</a:t>
          </a:r>
          <a:endParaRPr lang="en-US" b="1" dirty="0"/>
        </a:p>
      </dgm:t>
    </dgm:pt>
    <dgm:pt modelId="{47C66CB3-AED6-415B-9501-4821889DB465}" type="parTrans" cxnId="{52298731-DB3D-41C0-AA44-2DD8C3A1208B}">
      <dgm:prSet/>
      <dgm:spPr/>
      <dgm:t>
        <a:bodyPr/>
        <a:lstStyle/>
        <a:p>
          <a:endParaRPr lang="en-US"/>
        </a:p>
      </dgm:t>
    </dgm:pt>
    <dgm:pt modelId="{FE464412-A242-47E1-9729-B77CF6B676D0}" type="sibTrans" cxnId="{52298731-DB3D-41C0-AA44-2DD8C3A1208B}">
      <dgm:prSet/>
      <dgm:spPr/>
      <dgm:t>
        <a:bodyPr/>
        <a:lstStyle/>
        <a:p>
          <a:endParaRPr lang="en-US"/>
        </a:p>
      </dgm:t>
    </dgm:pt>
    <dgm:pt modelId="{B7888716-E568-49D7-A95C-9FFAD20DDC49}">
      <dgm:prSet/>
      <dgm:spPr/>
      <dgm:t>
        <a:bodyPr/>
        <a:lstStyle/>
        <a:p>
          <a:pPr rtl="0"/>
          <a:r>
            <a:rPr lang="en-US" b="1" dirty="0" smtClean="0"/>
            <a:t>Estimating competitor’s reactions</a:t>
          </a:r>
          <a:endParaRPr lang="en-US" b="1" dirty="0"/>
        </a:p>
      </dgm:t>
    </dgm:pt>
    <dgm:pt modelId="{B7F3B0D2-B43C-4CC9-BA20-E64097356131}" type="parTrans" cxnId="{BA128B45-EA8A-4091-9995-4F3BCE1016E2}">
      <dgm:prSet/>
      <dgm:spPr/>
      <dgm:t>
        <a:bodyPr/>
        <a:lstStyle/>
        <a:p>
          <a:endParaRPr lang="en-US"/>
        </a:p>
      </dgm:t>
    </dgm:pt>
    <dgm:pt modelId="{30469255-AAAD-4B14-A650-03E4071AA9B9}" type="sibTrans" cxnId="{BA128B45-EA8A-4091-9995-4F3BCE1016E2}">
      <dgm:prSet/>
      <dgm:spPr/>
      <dgm:t>
        <a:bodyPr/>
        <a:lstStyle/>
        <a:p>
          <a:endParaRPr lang="en-US"/>
        </a:p>
      </dgm:t>
    </dgm:pt>
    <dgm:pt modelId="{744BFCF1-53B8-43F9-AAFF-BA75AD8141FC}">
      <dgm:prSet/>
      <dgm:spPr/>
      <dgm:t>
        <a:bodyPr/>
        <a:lstStyle/>
        <a:p>
          <a:pPr rtl="0"/>
          <a:r>
            <a:rPr lang="en-US" b="1" dirty="0" smtClean="0"/>
            <a:t>What will our competitors do?</a:t>
          </a:r>
          <a:endParaRPr lang="en-US" b="1" dirty="0"/>
        </a:p>
      </dgm:t>
    </dgm:pt>
    <dgm:pt modelId="{C94E1AA7-531C-4C1E-B473-13E55223164F}" type="parTrans" cxnId="{5BDB668B-822F-457D-B79F-BD64066B240E}">
      <dgm:prSet/>
      <dgm:spPr/>
      <dgm:t>
        <a:bodyPr/>
        <a:lstStyle/>
        <a:p>
          <a:endParaRPr lang="en-US"/>
        </a:p>
      </dgm:t>
    </dgm:pt>
    <dgm:pt modelId="{0DB86CD0-7AB6-431E-AE62-E37C4336FC40}" type="sibTrans" cxnId="{5BDB668B-822F-457D-B79F-BD64066B240E}">
      <dgm:prSet/>
      <dgm:spPr/>
      <dgm:t>
        <a:bodyPr/>
        <a:lstStyle/>
        <a:p>
          <a:endParaRPr lang="en-US"/>
        </a:p>
      </dgm:t>
    </dgm:pt>
    <dgm:pt modelId="{6A4F8747-6BE3-4B4A-B26D-1998630A2271}" type="pres">
      <dgm:prSet presAssocID="{8EA75EA7-406C-4085-BABD-98B432E87FB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4332BA9-C5FA-4185-A925-FCC52EF3BF17}" type="pres">
      <dgm:prSet presAssocID="{8E44771C-6093-4E67-AFFB-DE40267D0433}" presName="composite" presStyleCnt="0"/>
      <dgm:spPr/>
    </dgm:pt>
    <dgm:pt modelId="{3CED5223-2955-4DF4-9E2C-DBB2A02C5581}" type="pres">
      <dgm:prSet presAssocID="{8E44771C-6093-4E67-AFFB-DE40267D0433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EF77EF-3ADC-4D62-8060-E9E11E6F7E71}" type="pres">
      <dgm:prSet presAssocID="{8E44771C-6093-4E67-AFFB-DE40267D0433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C33846-219F-497A-B419-FC9F39B1A109}" type="pres">
      <dgm:prSet presAssocID="{6F257A99-BBCA-4360-BCEB-51EC413B43D7}" presName="space" presStyleCnt="0"/>
      <dgm:spPr/>
    </dgm:pt>
    <dgm:pt modelId="{24E141A1-74EB-4163-B76E-162EDE78A839}" type="pres">
      <dgm:prSet presAssocID="{B7888716-E568-49D7-A95C-9FFAD20DDC49}" presName="composite" presStyleCnt="0"/>
      <dgm:spPr/>
    </dgm:pt>
    <dgm:pt modelId="{C56E51A0-25BF-4F8A-9C2D-ED5013ECA592}" type="pres">
      <dgm:prSet presAssocID="{B7888716-E568-49D7-A95C-9FFAD20DDC49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FCD4AB-A6C4-4614-A25B-7A0EA0E09F1A}" type="pres">
      <dgm:prSet presAssocID="{B7888716-E568-49D7-A95C-9FFAD20DDC49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2298731-DB3D-41C0-AA44-2DD8C3A1208B}" srcId="{8E44771C-6093-4E67-AFFB-DE40267D0433}" destId="{E6D35295-9163-4DFA-9FF8-B43B1AE2E547}" srcOrd="1" destOrd="0" parTransId="{47C66CB3-AED6-415B-9501-4821889DB465}" sibTransId="{FE464412-A242-47E1-9729-B77CF6B676D0}"/>
    <dgm:cxn modelId="{67F460A4-12D7-4FA1-A87F-74E19276D317}" srcId="{8EA75EA7-406C-4085-BABD-98B432E87FB1}" destId="{8E44771C-6093-4E67-AFFB-DE40267D0433}" srcOrd="0" destOrd="0" parTransId="{D7B62EA1-8165-45EF-BE5D-D523C359698D}" sibTransId="{6F257A99-BBCA-4360-BCEB-51EC413B43D7}"/>
    <dgm:cxn modelId="{39A3A781-B335-43CD-B32F-33068B1DA598}" srcId="{8E44771C-6093-4E67-AFFB-DE40267D0433}" destId="{BFF290D5-8FDA-409E-9B1C-61F71C7184A5}" srcOrd="0" destOrd="0" parTransId="{A58D74A5-692E-47E0-9AF4-CE07B529F3BE}" sibTransId="{94211BA3-9DAA-4D94-9F26-1EA920584D61}"/>
    <dgm:cxn modelId="{AC93C927-19DF-4C8E-B4A9-0BD96AB3DA41}" type="presOf" srcId="{BFF290D5-8FDA-409E-9B1C-61F71C7184A5}" destId="{7AEF77EF-3ADC-4D62-8060-E9E11E6F7E71}" srcOrd="0" destOrd="0" presId="urn:microsoft.com/office/officeart/2005/8/layout/hList1"/>
    <dgm:cxn modelId="{4D79B0B0-F8BF-4E5E-9F19-CD595CE058C6}" type="presOf" srcId="{E6D35295-9163-4DFA-9FF8-B43B1AE2E547}" destId="{7AEF77EF-3ADC-4D62-8060-E9E11E6F7E71}" srcOrd="0" destOrd="1" presId="urn:microsoft.com/office/officeart/2005/8/layout/hList1"/>
    <dgm:cxn modelId="{962EF36C-84ED-40A3-B46B-5FD02D0B9CB4}" type="presOf" srcId="{8EA75EA7-406C-4085-BABD-98B432E87FB1}" destId="{6A4F8747-6BE3-4B4A-B26D-1998630A2271}" srcOrd="0" destOrd="0" presId="urn:microsoft.com/office/officeart/2005/8/layout/hList1"/>
    <dgm:cxn modelId="{BA128B45-EA8A-4091-9995-4F3BCE1016E2}" srcId="{8EA75EA7-406C-4085-BABD-98B432E87FB1}" destId="{B7888716-E568-49D7-A95C-9FFAD20DDC49}" srcOrd="1" destOrd="0" parTransId="{B7F3B0D2-B43C-4CC9-BA20-E64097356131}" sibTransId="{30469255-AAAD-4B14-A650-03E4071AA9B9}"/>
    <dgm:cxn modelId="{FDD077B4-1EFF-4A8B-B810-59C559611D2D}" type="presOf" srcId="{8E44771C-6093-4E67-AFFB-DE40267D0433}" destId="{3CED5223-2955-4DF4-9E2C-DBB2A02C5581}" srcOrd="0" destOrd="0" presId="urn:microsoft.com/office/officeart/2005/8/layout/hList1"/>
    <dgm:cxn modelId="{2A58E5EA-3C8C-421C-A4B5-1466E40E3424}" type="presOf" srcId="{744BFCF1-53B8-43F9-AAFF-BA75AD8141FC}" destId="{CFFCD4AB-A6C4-4614-A25B-7A0EA0E09F1A}" srcOrd="0" destOrd="0" presId="urn:microsoft.com/office/officeart/2005/8/layout/hList1"/>
    <dgm:cxn modelId="{5BDB668B-822F-457D-B79F-BD64066B240E}" srcId="{B7888716-E568-49D7-A95C-9FFAD20DDC49}" destId="{744BFCF1-53B8-43F9-AAFF-BA75AD8141FC}" srcOrd="0" destOrd="0" parTransId="{C94E1AA7-531C-4C1E-B473-13E55223164F}" sibTransId="{0DB86CD0-7AB6-431E-AE62-E37C4336FC40}"/>
    <dgm:cxn modelId="{688D0FB2-13DE-4498-89D3-B8BD266CFDF5}" type="presOf" srcId="{B7888716-E568-49D7-A95C-9FFAD20DDC49}" destId="{C56E51A0-25BF-4F8A-9C2D-ED5013ECA592}" srcOrd="0" destOrd="0" presId="urn:microsoft.com/office/officeart/2005/8/layout/hList1"/>
    <dgm:cxn modelId="{817A6462-E62B-4A75-BDC1-80D96E0BB87D}" type="presParOf" srcId="{6A4F8747-6BE3-4B4A-B26D-1998630A2271}" destId="{A4332BA9-C5FA-4185-A925-FCC52EF3BF17}" srcOrd="0" destOrd="0" presId="urn:microsoft.com/office/officeart/2005/8/layout/hList1"/>
    <dgm:cxn modelId="{C748C51B-A03C-48EA-9EFF-D159D895C737}" type="presParOf" srcId="{A4332BA9-C5FA-4185-A925-FCC52EF3BF17}" destId="{3CED5223-2955-4DF4-9E2C-DBB2A02C5581}" srcOrd="0" destOrd="0" presId="urn:microsoft.com/office/officeart/2005/8/layout/hList1"/>
    <dgm:cxn modelId="{6FFA308E-3DF8-4129-862F-A5CA68D9B342}" type="presParOf" srcId="{A4332BA9-C5FA-4185-A925-FCC52EF3BF17}" destId="{7AEF77EF-3ADC-4D62-8060-E9E11E6F7E71}" srcOrd="1" destOrd="0" presId="urn:microsoft.com/office/officeart/2005/8/layout/hList1"/>
    <dgm:cxn modelId="{0C087FE4-5C7C-4A71-BF22-F6E7A9366969}" type="presParOf" srcId="{6A4F8747-6BE3-4B4A-B26D-1998630A2271}" destId="{8CC33846-219F-497A-B419-FC9F39B1A109}" srcOrd="1" destOrd="0" presId="urn:microsoft.com/office/officeart/2005/8/layout/hList1"/>
    <dgm:cxn modelId="{EC23417C-935E-4E8B-9D47-7E9BA12D23A9}" type="presParOf" srcId="{6A4F8747-6BE3-4B4A-B26D-1998630A2271}" destId="{24E141A1-74EB-4163-B76E-162EDE78A839}" srcOrd="2" destOrd="0" presId="urn:microsoft.com/office/officeart/2005/8/layout/hList1"/>
    <dgm:cxn modelId="{4B2E2316-EF95-4287-AD4F-032DCC02E94E}" type="presParOf" srcId="{24E141A1-74EB-4163-B76E-162EDE78A839}" destId="{C56E51A0-25BF-4F8A-9C2D-ED5013ECA592}" srcOrd="0" destOrd="0" presId="urn:microsoft.com/office/officeart/2005/8/layout/hList1"/>
    <dgm:cxn modelId="{7C48BEC7-A4E5-4E44-9044-7415BA40CC7F}" type="presParOf" srcId="{24E141A1-74EB-4163-B76E-162EDE78A839}" destId="{CFFCD4AB-A6C4-4614-A25B-7A0EA0E09F1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F7ED49-A1F1-4854-9AF0-75E68A3F413E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157B8E5-28AC-436C-883B-77C238ED6ACA}">
      <dgm:prSet phldrT="[Text]"/>
      <dgm:spPr/>
      <dgm:t>
        <a:bodyPr/>
        <a:lstStyle/>
        <a:p>
          <a:r>
            <a:rPr lang="en-US" b="1" dirty="0" smtClean="0"/>
            <a:t>Overall cost leadership</a:t>
          </a:r>
          <a:endParaRPr lang="en-US" b="1" dirty="0"/>
        </a:p>
      </dgm:t>
    </dgm:pt>
    <dgm:pt modelId="{E3209A67-A253-48B7-A0C4-EB9747038923}" type="parTrans" cxnId="{25EB5AD6-87EF-42DD-9A91-30E48D151063}">
      <dgm:prSet/>
      <dgm:spPr/>
      <dgm:t>
        <a:bodyPr/>
        <a:lstStyle/>
        <a:p>
          <a:endParaRPr lang="en-US"/>
        </a:p>
      </dgm:t>
    </dgm:pt>
    <dgm:pt modelId="{341F0F86-449E-47D7-995E-000AF3CBCC65}" type="sibTrans" cxnId="{25EB5AD6-87EF-42DD-9A91-30E48D151063}">
      <dgm:prSet/>
      <dgm:spPr/>
      <dgm:t>
        <a:bodyPr/>
        <a:lstStyle/>
        <a:p>
          <a:endParaRPr lang="en-US"/>
        </a:p>
      </dgm:t>
    </dgm:pt>
    <dgm:pt modelId="{D8253275-D972-472D-A111-B3AD896F6B7A}">
      <dgm:prSet/>
      <dgm:spPr/>
      <dgm:t>
        <a:bodyPr/>
        <a:lstStyle/>
        <a:p>
          <a:r>
            <a:rPr lang="en-US" b="1" dirty="0" smtClean="0"/>
            <a:t>Differentiation</a:t>
          </a:r>
          <a:endParaRPr lang="en-US" b="1" dirty="0"/>
        </a:p>
      </dgm:t>
    </dgm:pt>
    <dgm:pt modelId="{7D08C307-B5BD-4C51-9FD5-487FC4AE0414}" type="parTrans" cxnId="{C37D66E5-1BEA-4AC2-BE61-D0EEADA1DA41}">
      <dgm:prSet/>
      <dgm:spPr/>
      <dgm:t>
        <a:bodyPr/>
        <a:lstStyle/>
        <a:p>
          <a:endParaRPr lang="en-US"/>
        </a:p>
      </dgm:t>
    </dgm:pt>
    <dgm:pt modelId="{C6422029-7097-4A0C-8170-F4F2E3A4289F}" type="sibTrans" cxnId="{C37D66E5-1BEA-4AC2-BE61-D0EEADA1DA41}">
      <dgm:prSet/>
      <dgm:spPr/>
      <dgm:t>
        <a:bodyPr/>
        <a:lstStyle/>
        <a:p>
          <a:endParaRPr lang="en-US"/>
        </a:p>
      </dgm:t>
    </dgm:pt>
    <dgm:pt modelId="{A06267A3-1F39-4F34-9BA4-2C4F20D90ACF}">
      <dgm:prSet/>
      <dgm:spPr/>
      <dgm:t>
        <a:bodyPr/>
        <a:lstStyle/>
        <a:p>
          <a:r>
            <a:rPr lang="en-US" b="1" dirty="0" smtClean="0"/>
            <a:t>Focus</a:t>
          </a:r>
          <a:endParaRPr lang="en-US" b="1" dirty="0"/>
        </a:p>
      </dgm:t>
    </dgm:pt>
    <dgm:pt modelId="{4F4816D4-7848-4FF5-802A-4C5C35B91068}" type="parTrans" cxnId="{240E1EEA-EADD-4C84-B303-27013E2D7FCD}">
      <dgm:prSet/>
      <dgm:spPr/>
      <dgm:t>
        <a:bodyPr/>
        <a:lstStyle/>
        <a:p>
          <a:endParaRPr lang="en-US"/>
        </a:p>
      </dgm:t>
    </dgm:pt>
    <dgm:pt modelId="{F666DD85-6F0B-4136-99E2-B458340837FF}" type="sibTrans" cxnId="{240E1EEA-EADD-4C84-B303-27013E2D7FCD}">
      <dgm:prSet/>
      <dgm:spPr/>
      <dgm:t>
        <a:bodyPr/>
        <a:lstStyle/>
        <a:p>
          <a:endParaRPr lang="en-US"/>
        </a:p>
      </dgm:t>
    </dgm:pt>
    <dgm:pt modelId="{A669A0BD-6163-460E-9E81-489E171BE42D}">
      <dgm:prSet/>
      <dgm:spPr/>
      <dgm:t>
        <a:bodyPr/>
        <a:lstStyle/>
        <a:p>
          <a:r>
            <a:rPr lang="en-US" b="1" dirty="0" smtClean="0"/>
            <a:t>Middle of the road</a:t>
          </a:r>
          <a:endParaRPr lang="en-US" b="1" dirty="0"/>
        </a:p>
      </dgm:t>
    </dgm:pt>
    <dgm:pt modelId="{8C901870-A5BE-4DFF-8459-D20074A5724B}" type="parTrans" cxnId="{E7CFB100-66DD-4CBF-9E26-AB1C4FDA0AA5}">
      <dgm:prSet/>
      <dgm:spPr/>
      <dgm:t>
        <a:bodyPr/>
        <a:lstStyle/>
        <a:p>
          <a:endParaRPr lang="en-US"/>
        </a:p>
      </dgm:t>
    </dgm:pt>
    <dgm:pt modelId="{7C3BBE7E-E752-4368-A339-08DE365FDE7B}" type="sibTrans" cxnId="{E7CFB100-66DD-4CBF-9E26-AB1C4FDA0AA5}">
      <dgm:prSet/>
      <dgm:spPr/>
      <dgm:t>
        <a:bodyPr/>
        <a:lstStyle/>
        <a:p>
          <a:endParaRPr lang="en-US"/>
        </a:p>
      </dgm:t>
    </dgm:pt>
    <dgm:pt modelId="{456EAFD1-645A-4D7F-89EC-C7055A6BD266}" type="pres">
      <dgm:prSet presAssocID="{65F7ED49-A1F1-4854-9AF0-75E68A3F413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5A6BF5A-8578-4959-A0C3-6D4D7A108880}" type="pres">
      <dgm:prSet presAssocID="{9157B8E5-28AC-436C-883B-77C238ED6AC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85FCF9-6D89-43E5-976D-D5E933941FFD}" type="pres">
      <dgm:prSet presAssocID="{341F0F86-449E-47D7-995E-000AF3CBCC65}" presName="sibTrans" presStyleCnt="0"/>
      <dgm:spPr/>
    </dgm:pt>
    <dgm:pt modelId="{DBEA49EC-2CCF-4766-9E12-73C8C757AF75}" type="pres">
      <dgm:prSet presAssocID="{D8253275-D972-472D-A111-B3AD896F6B7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CB59A9-AD76-4B40-94A0-C1BF7E72970D}" type="pres">
      <dgm:prSet presAssocID="{C6422029-7097-4A0C-8170-F4F2E3A4289F}" presName="sibTrans" presStyleCnt="0"/>
      <dgm:spPr/>
    </dgm:pt>
    <dgm:pt modelId="{F7593E33-8E9D-4A90-B2DE-8A8D74C921CD}" type="pres">
      <dgm:prSet presAssocID="{A06267A3-1F39-4F34-9BA4-2C4F20D90AC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8A389A-EFE7-4B06-8BC9-8EA649CA50D3}" type="pres">
      <dgm:prSet presAssocID="{F666DD85-6F0B-4136-99E2-B458340837FF}" presName="sibTrans" presStyleCnt="0"/>
      <dgm:spPr/>
    </dgm:pt>
    <dgm:pt modelId="{C5C77944-2B64-4456-9136-400FDDBFC1B6}" type="pres">
      <dgm:prSet presAssocID="{A669A0BD-6163-460E-9E81-489E171BE42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37D66E5-1BEA-4AC2-BE61-D0EEADA1DA41}" srcId="{65F7ED49-A1F1-4854-9AF0-75E68A3F413E}" destId="{D8253275-D972-472D-A111-B3AD896F6B7A}" srcOrd="1" destOrd="0" parTransId="{7D08C307-B5BD-4C51-9FD5-487FC4AE0414}" sibTransId="{C6422029-7097-4A0C-8170-F4F2E3A4289F}"/>
    <dgm:cxn modelId="{E7CFB100-66DD-4CBF-9E26-AB1C4FDA0AA5}" srcId="{65F7ED49-A1F1-4854-9AF0-75E68A3F413E}" destId="{A669A0BD-6163-460E-9E81-489E171BE42D}" srcOrd="3" destOrd="0" parTransId="{8C901870-A5BE-4DFF-8459-D20074A5724B}" sibTransId="{7C3BBE7E-E752-4368-A339-08DE365FDE7B}"/>
    <dgm:cxn modelId="{7751642A-A9A4-4089-9430-CE3B6D07E212}" type="presOf" srcId="{A669A0BD-6163-460E-9E81-489E171BE42D}" destId="{C5C77944-2B64-4456-9136-400FDDBFC1B6}" srcOrd="0" destOrd="0" presId="urn:microsoft.com/office/officeart/2005/8/layout/default"/>
    <dgm:cxn modelId="{A9BA2F5D-4AFA-4874-A80D-CF2382916531}" type="presOf" srcId="{65F7ED49-A1F1-4854-9AF0-75E68A3F413E}" destId="{456EAFD1-645A-4D7F-89EC-C7055A6BD266}" srcOrd="0" destOrd="0" presId="urn:microsoft.com/office/officeart/2005/8/layout/default"/>
    <dgm:cxn modelId="{25EB5AD6-87EF-42DD-9A91-30E48D151063}" srcId="{65F7ED49-A1F1-4854-9AF0-75E68A3F413E}" destId="{9157B8E5-28AC-436C-883B-77C238ED6ACA}" srcOrd="0" destOrd="0" parTransId="{E3209A67-A253-48B7-A0C4-EB9747038923}" sibTransId="{341F0F86-449E-47D7-995E-000AF3CBCC65}"/>
    <dgm:cxn modelId="{B6FB0EFC-4715-42F6-B150-C85161246936}" type="presOf" srcId="{D8253275-D972-472D-A111-B3AD896F6B7A}" destId="{DBEA49EC-2CCF-4766-9E12-73C8C757AF75}" srcOrd="0" destOrd="0" presId="urn:microsoft.com/office/officeart/2005/8/layout/default"/>
    <dgm:cxn modelId="{8B3CC9CA-963E-40A3-8CFA-C10B0E5AD121}" type="presOf" srcId="{A06267A3-1F39-4F34-9BA4-2C4F20D90ACF}" destId="{F7593E33-8E9D-4A90-B2DE-8A8D74C921CD}" srcOrd="0" destOrd="0" presId="urn:microsoft.com/office/officeart/2005/8/layout/default"/>
    <dgm:cxn modelId="{2F424B44-A3CA-4CFC-AFB8-3279776679CE}" type="presOf" srcId="{9157B8E5-28AC-436C-883B-77C238ED6ACA}" destId="{B5A6BF5A-8578-4959-A0C3-6D4D7A108880}" srcOrd="0" destOrd="0" presId="urn:microsoft.com/office/officeart/2005/8/layout/default"/>
    <dgm:cxn modelId="{240E1EEA-EADD-4C84-B303-27013E2D7FCD}" srcId="{65F7ED49-A1F1-4854-9AF0-75E68A3F413E}" destId="{A06267A3-1F39-4F34-9BA4-2C4F20D90ACF}" srcOrd="2" destOrd="0" parTransId="{4F4816D4-7848-4FF5-802A-4C5C35B91068}" sibTransId="{F666DD85-6F0B-4136-99E2-B458340837FF}"/>
    <dgm:cxn modelId="{100A5BA4-6F5B-47E8-BFCB-04375E9DABB0}" type="presParOf" srcId="{456EAFD1-645A-4D7F-89EC-C7055A6BD266}" destId="{B5A6BF5A-8578-4959-A0C3-6D4D7A108880}" srcOrd="0" destOrd="0" presId="urn:microsoft.com/office/officeart/2005/8/layout/default"/>
    <dgm:cxn modelId="{4BEE4AC7-4DAB-4746-A0A2-572324B1A442}" type="presParOf" srcId="{456EAFD1-645A-4D7F-89EC-C7055A6BD266}" destId="{1185FCF9-6D89-43E5-976D-D5E933941FFD}" srcOrd="1" destOrd="0" presId="urn:microsoft.com/office/officeart/2005/8/layout/default"/>
    <dgm:cxn modelId="{079D4CFC-DFBF-4264-9CA0-252DA2B8FF39}" type="presParOf" srcId="{456EAFD1-645A-4D7F-89EC-C7055A6BD266}" destId="{DBEA49EC-2CCF-4766-9E12-73C8C757AF75}" srcOrd="2" destOrd="0" presId="urn:microsoft.com/office/officeart/2005/8/layout/default"/>
    <dgm:cxn modelId="{5A1A3BE9-91D6-4852-953B-36B769421349}" type="presParOf" srcId="{456EAFD1-645A-4D7F-89EC-C7055A6BD266}" destId="{10CB59A9-AD76-4B40-94A0-C1BF7E72970D}" srcOrd="3" destOrd="0" presId="urn:microsoft.com/office/officeart/2005/8/layout/default"/>
    <dgm:cxn modelId="{547CA995-7CAF-4A9C-ADC5-73B8A16714EF}" type="presParOf" srcId="{456EAFD1-645A-4D7F-89EC-C7055A6BD266}" destId="{F7593E33-8E9D-4A90-B2DE-8A8D74C921CD}" srcOrd="4" destOrd="0" presId="urn:microsoft.com/office/officeart/2005/8/layout/default"/>
    <dgm:cxn modelId="{1253D462-E410-4608-AC6F-97266C090212}" type="presParOf" srcId="{456EAFD1-645A-4D7F-89EC-C7055A6BD266}" destId="{698A389A-EFE7-4B06-8BC9-8EA649CA50D3}" srcOrd="5" destOrd="0" presId="urn:microsoft.com/office/officeart/2005/8/layout/default"/>
    <dgm:cxn modelId="{C83ADD53-F5D8-414D-9533-AF4C9F46DE71}" type="presParOf" srcId="{456EAFD1-645A-4D7F-89EC-C7055A6BD266}" destId="{C5C77944-2B64-4456-9136-400FDDBFC1B6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2AFA68-D546-4777-8CC5-4A1BBB963783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6D48DF75-EFC8-4871-99B3-BDBD05921CA3}">
      <dgm:prSet/>
      <dgm:spPr/>
      <dgm:t>
        <a:bodyPr/>
        <a:lstStyle/>
        <a:p>
          <a:pPr rtl="0"/>
          <a:r>
            <a:rPr lang="en-US" b="0" dirty="0" smtClean="0"/>
            <a:t>Market leader strategies</a:t>
          </a:r>
          <a:endParaRPr lang="en-US" dirty="0"/>
        </a:p>
      </dgm:t>
    </dgm:pt>
    <dgm:pt modelId="{F897C592-2771-4526-8663-29DEC3768864}" type="parTrans" cxnId="{E0BF2CF4-FA94-4002-AC76-DEE658AA25C6}">
      <dgm:prSet/>
      <dgm:spPr/>
      <dgm:t>
        <a:bodyPr/>
        <a:lstStyle/>
        <a:p>
          <a:endParaRPr lang="en-US"/>
        </a:p>
      </dgm:t>
    </dgm:pt>
    <dgm:pt modelId="{DC590D38-1F3F-45C1-B18D-F8F50AE98734}" type="sibTrans" cxnId="{E0BF2CF4-FA94-4002-AC76-DEE658AA25C6}">
      <dgm:prSet/>
      <dgm:spPr/>
      <dgm:t>
        <a:bodyPr/>
        <a:lstStyle/>
        <a:p>
          <a:endParaRPr lang="en-US"/>
        </a:p>
      </dgm:t>
    </dgm:pt>
    <dgm:pt modelId="{7AE566DD-1046-49A8-9355-DDA1306D0239}">
      <dgm:prSet/>
      <dgm:spPr/>
      <dgm:t>
        <a:bodyPr/>
        <a:lstStyle/>
        <a:p>
          <a:pPr rtl="0"/>
          <a:r>
            <a:rPr lang="en-US" b="0" dirty="0" smtClean="0"/>
            <a:t>Market challenger strategies</a:t>
          </a:r>
          <a:endParaRPr lang="en-US" dirty="0"/>
        </a:p>
      </dgm:t>
    </dgm:pt>
    <dgm:pt modelId="{703AB519-D05E-4FF6-B6C9-935CC7890785}" type="parTrans" cxnId="{EA428799-985D-44D3-A17A-5D544F1FEC28}">
      <dgm:prSet/>
      <dgm:spPr/>
      <dgm:t>
        <a:bodyPr/>
        <a:lstStyle/>
        <a:p>
          <a:endParaRPr lang="en-US"/>
        </a:p>
      </dgm:t>
    </dgm:pt>
    <dgm:pt modelId="{ADA260F3-CD0E-4EC5-B029-5732EBCF91E6}" type="sibTrans" cxnId="{EA428799-985D-44D3-A17A-5D544F1FEC28}">
      <dgm:prSet/>
      <dgm:spPr/>
      <dgm:t>
        <a:bodyPr/>
        <a:lstStyle/>
        <a:p>
          <a:endParaRPr lang="en-US"/>
        </a:p>
      </dgm:t>
    </dgm:pt>
    <dgm:pt modelId="{266AB0B6-C5DB-46EB-8049-B6D4169C8EFA}">
      <dgm:prSet/>
      <dgm:spPr/>
      <dgm:t>
        <a:bodyPr/>
        <a:lstStyle/>
        <a:p>
          <a:pPr rtl="0"/>
          <a:r>
            <a:rPr lang="en-US" b="0" dirty="0" smtClean="0"/>
            <a:t>Market follower strategies</a:t>
          </a:r>
          <a:endParaRPr lang="en-US" dirty="0"/>
        </a:p>
      </dgm:t>
    </dgm:pt>
    <dgm:pt modelId="{A68B50E1-5EBA-4D2A-A557-626C4C0F82C0}" type="parTrans" cxnId="{35D22031-79EF-48BC-9DF8-24CA81D9FEC7}">
      <dgm:prSet/>
      <dgm:spPr/>
      <dgm:t>
        <a:bodyPr/>
        <a:lstStyle/>
        <a:p>
          <a:endParaRPr lang="en-US"/>
        </a:p>
      </dgm:t>
    </dgm:pt>
    <dgm:pt modelId="{CE27A490-DFA8-47C6-83A5-27148E859719}" type="sibTrans" cxnId="{35D22031-79EF-48BC-9DF8-24CA81D9FEC7}">
      <dgm:prSet/>
      <dgm:spPr/>
      <dgm:t>
        <a:bodyPr/>
        <a:lstStyle/>
        <a:p>
          <a:endParaRPr lang="en-US"/>
        </a:p>
      </dgm:t>
    </dgm:pt>
    <dgm:pt modelId="{C6AF8923-802C-4CC2-A780-49850C6CBD4D}">
      <dgm:prSet/>
      <dgm:spPr/>
      <dgm:t>
        <a:bodyPr/>
        <a:lstStyle/>
        <a:p>
          <a:pPr rtl="0"/>
          <a:r>
            <a:rPr lang="en-US" b="0" dirty="0" smtClean="0"/>
            <a:t>Market </a:t>
          </a:r>
          <a:r>
            <a:rPr lang="en-US" b="0" dirty="0" err="1" smtClean="0"/>
            <a:t>nicher</a:t>
          </a:r>
          <a:r>
            <a:rPr lang="en-US" b="0" dirty="0" smtClean="0"/>
            <a:t> strategies</a:t>
          </a:r>
          <a:endParaRPr lang="en-US" dirty="0"/>
        </a:p>
      </dgm:t>
    </dgm:pt>
    <dgm:pt modelId="{9BAAB8D6-48B7-4E0F-8B18-A19D7A9BC9E0}" type="parTrans" cxnId="{2C92D0A3-AFB4-4D47-B37E-8C74265AD1F7}">
      <dgm:prSet/>
      <dgm:spPr/>
      <dgm:t>
        <a:bodyPr/>
        <a:lstStyle/>
        <a:p>
          <a:endParaRPr lang="en-US"/>
        </a:p>
      </dgm:t>
    </dgm:pt>
    <dgm:pt modelId="{B8F82547-8C12-4B6E-BFC3-53C2C3FE4880}" type="sibTrans" cxnId="{2C92D0A3-AFB4-4D47-B37E-8C74265AD1F7}">
      <dgm:prSet/>
      <dgm:spPr/>
      <dgm:t>
        <a:bodyPr/>
        <a:lstStyle/>
        <a:p>
          <a:endParaRPr lang="en-US"/>
        </a:p>
      </dgm:t>
    </dgm:pt>
    <dgm:pt modelId="{2179DE14-3797-44F3-9878-D370DBB2BB61}" type="pres">
      <dgm:prSet presAssocID="{CD2AFA68-D546-4777-8CC5-4A1BBB96378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715EC3A-132B-4480-8D94-ED56E6BAC34E}" type="pres">
      <dgm:prSet presAssocID="{6D48DF75-EFC8-4871-99B3-BDBD05921CA3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561F47-28BB-4AF3-8150-3F27DBAB4DB5}" type="pres">
      <dgm:prSet presAssocID="{DC590D38-1F3F-45C1-B18D-F8F50AE98734}" presName="sibTrans" presStyleCnt="0"/>
      <dgm:spPr/>
    </dgm:pt>
    <dgm:pt modelId="{52E5094E-7769-4484-8803-8B6B64AE4B44}" type="pres">
      <dgm:prSet presAssocID="{7AE566DD-1046-49A8-9355-DDA1306D023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EF1F9B-E74E-4782-B2AB-DE700CC4C15E}" type="pres">
      <dgm:prSet presAssocID="{ADA260F3-CD0E-4EC5-B029-5732EBCF91E6}" presName="sibTrans" presStyleCnt="0"/>
      <dgm:spPr/>
    </dgm:pt>
    <dgm:pt modelId="{A5DD608E-8648-4140-B8CE-C63C94765A76}" type="pres">
      <dgm:prSet presAssocID="{266AB0B6-C5DB-46EB-8049-B6D4169C8EFA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2E6CD0-26EB-4A86-B1F1-3BF8ACE55327}" type="pres">
      <dgm:prSet presAssocID="{CE27A490-DFA8-47C6-83A5-27148E859719}" presName="sibTrans" presStyleCnt="0"/>
      <dgm:spPr/>
    </dgm:pt>
    <dgm:pt modelId="{9B2CDFEB-C479-4694-9E8B-5CA7A1A6DB0E}" type="pres">
      <dgm:prSet presAssocID="{C6AF8923-802C-4CC2-A780-49850C6CBD4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C92D0A3-AFB4-4D47-B37E-8C74265AD1F7}" srcId="{CD2AFA68-D546-4777-8CC5-4A1BBB963783}" destId="{C6AF8923-802C-4CC2-A780-49850C6CBD4D}" srcOrd="3" destOrd="0" parTransId="{9BAAB8D6-48B7-4E0F-8B18-A19D7A9BC9E0}" sibTransId="{B8F82547-8C12-4B6E-BFC3-53C2C3FE4880}"/>
    <dgm:cxn modelId="{8B630FA4-7D26-4CD6-AC28-4246F008FE3D}" type="presOf" srcId="{CD2AFA68-D546-4777-8CC5-4A1BBB963783}" destId="{2179DE14-3797-44F3-9878-D370DBB2BB61}" srcOrd="0" destOrd="0" presId="urn:microsoft.com/office/officeart/2005/8/layout/default"/>
    <dgm:cxn modelId="{E0BF2CF4-FA94-4002-AC76-DEE658AA25C6}" srcId="{CD2AFA68-D546-4777-8CC5-4A1BBB963783}" destId="{6D48DF75-EFC8-4871-99B3-BDBD05921CA3}" srcOrd="0" destOrd="0" parTransId="{F897C592-2771-4526-8663-29DEC3768864}" sibTransId="{DC590D38-1F3F-45C1-B18D-F8F50AE98734}"/>
    <dgm:cxn modelId="{624D5755-7F81-405F-A864-0A699F2DBFA7}" type="presOf" srcId="{7AE566DD-1046-49A8-9355-DDA1306D0239}" destId="{52E5094E-7769-4484-8803-8B6B64AE4B44}" srcOrd="0" destOrd="0" presId="urn:microsoft.com/office/officeart/2005/8/layout/default"/>
    <dgm:cxn modelId="{0337E702-6428-484E-98FE-7AA30BF53D52}" type="presOf" srcId="{C6AF8923-802C-4CC2-A780-49850C6CBD4D}" destId="{9B2CDFEB-C479-4694-9E8B-5CA7A1A6DB0E}" srcOrd="0" destOrd="0" presId="urn:microsoft.com/office/officeart/2005/8/layout/default"/>
    <dgm:cxn modelId="{95A5383E-D77C-4B9F-BB81-2D1492C54D09}" type="presOf" srcId="{6D48DF75-EFC8-4871-99B3-BDBD05921CA3}" destId="{0715EC3A-132B-4480-8D94-ED56E6BAC34E}" srcOrd="0" destOrd="0" presId="urn:microsoft.com/office/officeart/2005/8/layout/default"/>
    <dgm:cxn modelId="{35D22031-79EF-48BC-9DF8-24CA81D9FEC7}" srcId="{CD2AFA68-D546-4777-8CC5-4A1BBB963783}" destId="{266AB0B6-C5DB-46EB-8049-B6D4169C8EFA}" srcOrd="2" destOrd="0" parTransId="{A68B50E1-5EBA-4D2A-A557-626C4C0F82C0}" sibTransId="{CE27A490-DFA8-47C6-83A5-27148E859719}"/>
    <dgm:cxn modelId="{EA428799-985D-44D3-A17A-5D544F1FEC28}" srcId="{CD2AFA68-D546-4777-8CC5-4A1BBB963783}" destId="{7AE566DD-1046-49A8-9355-DDA1306D0239}" srcOrd="1" destOrd="0" parTransId="{703AB519-D05E-4FF6-B6C9-935CC7890785}" sibTransId="{ADA260F3-CD0E-4EC5-B029-5732EBCF91E6}"/>
    <dgm:cxn modelId="{BE4BA209-DCAD-4C12-93BF-5CDEBB5CD21A}" type="presOf" srcId="{266AB0B6-C5DB-46EB-8049-B6D4169C8EFA}" destId="{A5DD608E-8648-4140-B8CE-C63C94765A76}" srcOrd="0" destOrd="0" presId="urn:microsoft.com/office/officeart/2005/8/layout/default"/>
    <dgm:cxn modelId="{CA987FE3-515C-444F-841A-2A63782FDED6}" type="presParOf" srcId="{2179DE14-3797-44F3-9878-D370DBB2BB61}" destId="{0715EC3A-132B-4480-8D94-ED56E6BAC34E}" srcOrd="0" destOrd="0" presId="urn:microsoft.com/office/officeart/2005/8/layout/default"/>
    <dgm:cxn modelId="{B1EE58FA-F07D-47CC-B6F2-7ACA9BD1F6B9}" type="presParOf" srcId="{2179DE14-3797-44F3-9878-D370DBB2BB61}" destId="{E0561F47-28BB-4AF3-8150-3F27DBAB4DB5}" srcOrd="1" destOrd="0" presId="urn:microsoft.com/office/officeart/2005/8/layout/default"/>
    <dgm:cxn modelId="{498D930D-689E-433D-AA2B-84F70C8E670E}" type="presParOf" srcId="{2179DE14-3797-44F3-9878-D370DBB2BB61}" destId="{52E5094E-7769-4484-8803-8B6B64AE4B44}" srcOrd="2" destOrd="0" presId="urn:microsoft.com/office/officeart/2005/8/layout/default"/>
    <dgm:cxn modelId="{722ADB0C-627C-4E29-ABBD-9914CDE26B99}" type="presParOf" srcId="{2179DE14-3797-44F3-9878-D370DBB2BB61}" destId="{43EF1F9B-E74E-4782-B2AB-DE700CC4C15E}" srcOrd="3" destOrd="0" presId="urn:microsoft.com/office/officeart/2005/8/layout/default"/>
    <dgm:cxn modelId="{AA24ED3C-929B-41F8-BDFE-84F6B06DC12D}" type="presParOf" srcId="{2179DE14-3797-44F3-9878-D370DBB2BB61}" destId="{A5DD608E-8648-4140-B8CE-C63C94765A76}" srcOrd="4" destOrd="0" presId="urn:microsoft.com/office/officeart/2005/8/layout/default"/>
    <dgm:cxn modelId="{1428428E-25B4-462E-8572-7DCF57EF2531}" type="presParOf" srcId="{2179DE14-3797-44F3-9878-D370DBB2BB61}" destId="{E22E6CD0-26EB-4A86-B1F1-3BF8ACE55327}" srcOrd="5" destOrd="0" presId="urn:microsoft.com/office/officeart/2005/8/layout/default"/>
    <dgm:cxn modelId="{52BD3665-39FB-406A-B111-D0FD2CA81F97}" type="presParOf" srcId="{2179DE14-3797-44F3-9878-D370DBB2BB61}" destId="{9B2CDFEB-C479-4694-9E8B-5CA7A1A6DB0E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DEF3024-FD1F-4F93-98C3-080C8A0FC819}">
      <dsp:nvSpPr>
        <dsp:cNvPr id="0" name=""/>
        <dsp:cNvSpPr/>
      </dsp:nvSpPr>
      <dsp:spPr>
        <a:xfrm>
          <a:off x="39" y="159832"/>
          <a:ext cx="3774355" cy="10261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Competitor’s objectives</a:t>
          </a:r>
          <a:endParaRPr lang="en-US" sz="2800" b="1" kern="1200" dirty="0"/>
        </a:p>
      </dsp:txBody>
      <dsp:txXfrm>
        <a:off x="39" y="159832"/>
        <a:ext cx="3774355" cy="1026194"/>
      </dsp:txXfrm>
    </dsp:sp>
    <dsp:sp modelId="{F41FD565-0DD5-41FA-BF8D-078A18C8DF09}">
      <dsp:nvSpPr>
        <dsp:cNvPr id="0" name=""/>
        <dsp:cNvSpPr/>
      </dsp:nvSpPr>
      <dsp:spPr>
        <a:xfrm>
          <a:off x="39" y="1186027"/>
          <a:ext cx="3774355" cy="29975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1" kern="1200" dirty="0" smtClean="0"/>
            <a:t>Profitability</a:t>
          </a:r>
          <a:endParaRPr lang="en-US" sz="2800" b="1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1" kern="1200" dirty="0" smtClean="0"/>
            <a:t>Market share growth</a:t>
          </a:r>
          <a:endParaRPr lang="en-US" sz="2800" b="1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1" kern="1200" dirty="0" smtClean="0"/>
            <a:t>Cash flow</a:t>
          </a:r>
          <a:endParaRPr lang="en-US" sz="2800" b="1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1" kern="1200" dirty="0" smtClean="0"/>
            <a:t>Technological leadership</a:t>
          </a:r>
          <a:endParaRPr lang="en-US" sz="2800" b="1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1" kern="1200" dirty="0" smtClean="0"/>
            <a:t>Service leadership</a:t>
          </a:r>
          <a:endParaRPr lang="en-US" sz="2800" b="1" kern="1200" dirty="0"/>
        </a:p>
      </dsp:txBody>
      <dsp:txXfrm>
        <a:off x="39" y="1186027"/>
        <a:ext cx="3774355" cy="2997539"/>
      </dsp:txXfrm>
    </dsp:sp>
    <dsp:sp modelId="{3F0DC552-8A16-4406-AA07-03FDF41A881E}">
      <dsp:nvSpPr>
        <dsp:cNvPr id="0" name=""/>
        <dsp:cNvSpPr/>
      </dsp:nvSpPr>
      <dsp:spPr>
        <a:xfrm>
          <a:off x="4302804" y="159832"/>
          <a:ext cx="3774355" cy="10261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Competitor’s strategies</a:t>
          </a:r>
          <a:endParaRPr lang="en-US" sz="2800" b="1" kern="1200" dirty="0"/>
        </a:p>
      </dsp:txBody>
      <dsp:txXfrm>
        <a:off x="4302804" y="159832"/>
        <a:ext cx="3774355" cy="1026194"/>
      </dsp:txXfrm>
    </dsp:sp>
    <dsp:sp modelId="{4D0CACE4-48E1-4E94-8B70-22DA767CB36A}">
      <dsp:nvSpPr>
        <dsp:cNvPr id="0" name=""/>
        <dsp:cNvSpPr/>
      </dsp:nvSpPr>
      <dsp:spPr>
        <a:xfrm>
          <a:off x="4302804" y="1186027"/>
          <a:ext cx="3774355" cy="29975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1" kern="1200" dirty="0" smtClean="0"/>
            <a:t>Strategic group offers the strongest competition</a:t>
          </a:r>
          <a:endParaRPr lang="en-US" sz="2800" b="1" kern="1200" dirty="0"/>
        </a:p>
      </dsp:txBody>
      <dsp:txXfrm>
        <a:off x="4302804" y="1186027"/>
        <a:ext cx="3774355" cy="29975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CED5223-2955-4DF4-9E2C-DBB2A02C5581}">
      <dsp:nvSpPr>
        <dsp:cNvPr id="0" name=""/>
        <dsp:cNvSpPr/>
      </dsp:nvSpPr>
      <dsp:spPr>
        <a:xfrm>
          <a:off x="38" y="792357"/>
          <a:ext cx="3712785" cy="14648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/>
            <a:t>Competitor’s strengths and weaknesses</a:t>
          </a:r>
          <a:endParaRPr lang="en-US" sz="2900" kern="1200" dirty="0"/>
        </a:p>
      </dsp:txBody>
      <dsp:txXfrm>
        <a:off x="38" y="792357"/>
        <a:ext cx="3712785" cy="1464804"/>
      </dsp:txXfrm>
    </dsp:sp>
    <dsp:sp modelId="{7AEF77EF-3ADC-4D62-8060-E9E11E6F7E71}">
      <dsp:nvSpPr>
        <dsp:cNvPr id="0" name=""/>
        <dsp:cNvSpPr/>
      </dsp:nvSpPr>
      <dsp:spPr>
        <a:xfrm>
          <a:off x="38" y="2257162"/>
          <a:ext cx="3712785" cy="167170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b="1" kern="1200" dirty="0" smtClean="0"/>
            <a:t>What can our competitors do?  </a:t>
          </a:r>
          <a:endParaRPr lang="en-US" sz="2900" b="1" kern="1200" dirty="0"/>
        </a:p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b="1" kern="1200" dirty="0" smtClean="0"/>
            <a:t>Benchmarking</a:t>
          </a:r>
          <a:endParaRPr lang="en-US" sz="2900" b="1" kern="1200" dirty="0"/>
        </a:p>
      </dsp:txBody>
      <dsp:txXfrm>
        <a:off x="38" y="2257162"/>
        <a:ext cx="3712785" cy="1671705"/>
      </dsp:txXfrm>
    </dsp:sp>
    <dsp:sp modelId="{C56E51A0-25BF-4F8A-9C2D-ED5013ECA592}">
      <dsp:nvSpPr>
        <dsp:cNvPr id="0" name=""/>
        <dsp:cNvSpPr/>
      </dsp:nvSpPr>
      <dsp:spPr>
        <a:xfrm>
          <a:off x="4232613" y="792357"/>
          <a:ext cx="3712785" cy="14648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/>
            <a:t>Estimating competitor’s reactions</a:t>
          </a:r>
          <a:endParaRPr lang="en-US" sz="2900" b="1" kern="1200" dirty="0"/>
        </a:p>
      </dsp:txBody>
      <dsp:txXfrm>
        <a:off x="4232613" y="792357"/>
        <a:ext cx="3712785" cy="1464804"/>
      </dsp:txXfrm>
    </dsp:sp>
    <dsp:sp modelId="{CFFCD4AB-A6C4-4614-A25B-7A0EA0E09F1A}">
      <dsp:nvSpPr>
        <dsp:cNvPr id="0" name=""/>
        <dsp:cNvSpPr/>
      </dsp:nvSpPr>
      <dsp:spPr>
        <a:xfrm>
          <a:off x="4232613" y="2257162"/>
          <a:ext cx="3712785" cy="167170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b="1" kern="1200" dirty="0" smtClean="0"/>
            <a:t>What will our competitors do?</a:t>
          </a:r>
          <a:endParaRPr lang="en-US" sz="2900" b="1" kern="1200" dirty="0"/>
        </a:p>
      </dsp:txBody>
      <dsp:txXfrm>
        <a:off x="4232613" y="2257162"/>
        <a:ext cx="3712785" cy="167170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5A6BF5A-8578-4959-A0C3-6D4D7A108880}">
      <dsp:nvSpPr>
        <dsp:cNvPr id="0" name=""/>
        <dsp:cNvSpPr/>
      </dsp:nvSpPr>
      <dsp:spPr>
        <a:xfrm>
          <a:off x="393125" y="249"/>
          <a:ext cx="2637308" cy="158238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/>
            <a:t>Overall cost leadership</a:t>
          </a:r>
          <a:endParaRPr lang="en-US" sz="3000" b="1" kern="1200" dirty="0"/>
        </a:p>
      </dsp:txBody>
      <dsp:txXfrm>
        <a:off x="393125" y="249"/>
        <a:ext cx="2637308" cy="1582385"/>
      </dsp:txXfrm>
    </dsp:sp>
    <dsp:sp modelId="{DBEA49EC-2CCF-4766-9E12-73C8C757AF75}">
      <dsp:nvSpPr>
        <dsp:cNvPr id="0" name=""/>
        <dsp:cNvSpPr/>
      </dsp:nvSpPr>
      <dsp:spPr>
        <a:xfrm>
          <a:off x="3294165" y="249"/>
          <a:ext cx="2637308" cy="158238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/>
            <a:t>Differentiation</a:t>
          </a:r>
          <a:endParaRPr lang="en-US" sz="3000" b="1" kern="1200" dirty="0"/>
        </a:p>
      </dsp:txBody>
      <dsp:txXfrm>
        <a:off x="3294165" y="249"/>
        <a:ext cx="2637308" cy="1582385"/>
      </dsp:txXfrm>
    </dsp:sp>
    <dsp:sp modelId="{F7593E33-8E9D-4A90-B2DE-8A8D74C921CD}">
      <dsp:nvSpPr>
        <dsp:cNvPr id="0" name=""/>
        <dsp:cNvSpPr/>
      </dsp:nvSpPr>
      <dsp:spPr>
        <a:xfrm>
          <a:off x="393125" y="1846365"/>
          <a:ext cx="2637308" cy="158238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/>
            <a:t>Focus</a:t>
          </a:r>
          <a:endParaRPr lang="en-US" sz="3000" b="1" kern="1200" dirty="0"/>
        </a:p>
      </dsp:txBody>
      <dsp:txXfrm>
        <a:off x="393125" y="1846365"/>
        <a:ext cx="2637308" cy="1582385"/>
      </dsp:txXfrm>
    </dsp:sp>
    <dsp:sp modelId="{C5C77944-2B64-4456-9136-400FDDBFC1B6}">
      <dsp:nvSpPr>
        <dsp:cNvPr id="0" name=""/>
        <dsp:cNvSpPr/>
      </dsp:nvSpPr>
      <dsp:spPr>
        <a:xfrm>
          <a:off x="3294165" y="1846365"/>
          <a:ext cx="2637308" cy="158238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/>
            <a:t>Middle of the road</a:t>
          </a:r>
          <a:endParaRPr lang="en-US" sz="3000" b="1" kern="1200" dirty="0"/>
        </a:p>
      </dsp:txBody>
      <dsp:txXfrm>
        <a:off x="3294165" y="1846365"/>
        <a:ext cx="2637308" cy="158238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715EC3A-132B-4480-8D94-ED56E6BAC34E}">
      <dsp:nvSpPr>
        <dsp:cNvPr id="0" name=""/>
        <dsp:cNvSpPr/>
      </dsp:nvSpPr>
      <dsp:spPr>
        <a:xfrm>
          <a:off x="175319" y="1488"/>
          <a:ext cx="3280171" cy="196810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b="0" kern="1200" dirty="0" smtClean="0"/>
            <a:t>Market leader strategies</a:t>
          </a:r>
          <a:endParaRPr lang="en-US" sz="3900" kern="1200" dirty="0"/>
        </a:p>
      </dsp:txBody>
      <dsp:txXfrm>
        <a:off x="175319" y="1488"/>
        <a:ext cx="3280171" cy="1968103"/>
      </dsp:txXfrm>
    </dsp:sp>
    <dsp:sp modelId="{52E5094E-7769-4484-8803-8B6B64AE4B44}">
      <dsp:nvSpPr>
        <dsp:cNvPr id="0" name=""/>
        <dsp:cNvSpPr/>
      </dsp:nvSpPr>
      <dsp:spPr>
        <a:xfrm>
          <a:off x="3783508" y="1488"/>
          <a:ext cx="3280171" cy="196810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b="0" kern="1200" dirty="0" smtClean="0"/>
            <a:t>Market challenger strategies</a:t>
          </a:r>
          <a:endParaRPr lang="en-US" sz="3900" kern="1200" dirty="0"/>
        </a:p>
      </dsp:txBody>
      <dsp:txXfrm>
        <a:off x="3783508" y="1488"/>
        <a:ext cx="3280171" cy="1968103"/>
      </dsp:txXfrm>
    </dsp:sp>
    <dsp:sp modelId="{A5DD608E-8648-4140-B8CE-C63C94765A76}">
      <dsp:nvSpPr>
        <dsp:cNvPr id="0" name=""/>
        <dsp:cNvSpPr/>
      </dsp:nvSpPr>
      <dsp:spPr>
        <a:xfrm>
          <a:off x="175319" y="2297608"/>
          <a:ext cx="3280171" cy="196810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b="0" kern="1200" dirty="0" smtClean="0"/>
            <a:t>Market follower strategies</a:t>
          </a:r>
          <a:endParaRPr lang="en-US" sz="3900" kern="1200" dirty="0"/>
        </a:p>
      </dsp:txBody>
      <dsp:txXfrm>
        <a:off x="175319" y="2297608"/>
        <a:ext cx="3280171" cy="1968103"/>
      </dsp:txXfrm>
    </dsp:sp>
    <dsp:sp modelId="{9B2CDFEB-C479-4694-9E8B-5CA7A1A6DB0E}">
      <dsp:nvSpPr>
        <dsp:cNvPr id="0" name=""/>
        <dsp:cNvSpPr/>
      </dsp:nvSpPr>
      <dsp:spPr>
        <a:xfrm>
          <a:off x="3783508" y="2297608"/>
          <a:ext cx="3280171" cy="196810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b="0" kern="1200" dirty="0" smtClean="0"/>
            <a:t>Market </a:t>
          </a:r>
          <a:r>
            <a:rPr lang="en-US" sz="3900" b="0" kern="1200" dirty="0" err="1" smtClean="0"/>
            <a:t>nicher</a:t>
          </a:r>
          <a:r>
            <a:rPr lang="en-US" sz="3900" b="0" kern="1200" dirty="0" smtClean="0"/>
            <a:t> strategies</a:t>
          </a:r>
          <a:endParaRPr lang="en-US" sz="3900" kern="1200" dirty="0"/>
        </a:p>
      </dsp:txBody>
      <dsp:txXfrm>
        <a:off x="3783508" y="2297608"/>
        <a:ext cx="3280171" cy="19681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826BAC-DCF0-42F4-93D3-D0F4C1215FA6}" type="datetimeFigureOut">
              <a:rPr lang="en-US" smtClean="0"/>
              <a:pPr/>
              <a:t>5/12/2012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9F4D7A-1846-4561-A245-98AE32EB43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33EA4B-2F0C-4245-AFD4-CF63983DA03F}" type="slidenum">
              <a:rPr lang="en-US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3BB04-9FD8-4C8A-9DB5-DBEA975C2D0D}" type="datetimeFigureOut">
              <a:rPr lang="en-US" smtClean="0"/>
              <a:pPr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276BB-4BA0-4188-8349-9420515FE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3BB04-9FD8-4C8A-9DB5-DBEA975C2D0D}" type="datetimeFigureOut">
              <a:rPr lang="en-US" smtClean="0"/>
              <a:pPr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276BB-4BA0-4188-8349-9420515FE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3BB04-9FD8-4C8A-9DB5-DBEA975C2D0D}" type="datetimeFigureOut">
              <a:rPr lang="en-US" smtClean="0"/>
              <a:pPr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276BB-4BA0-4188-8349-9420515FE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3BB04-9FD8-4C8A-9DB5-DBEA975C2D0D}" type="datetimeFigureOut">
              <a:rPr lang="en-US" smtClean="0"/>
              <a:pPr/>
              <a:t>5/12/2012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276BB-4BA0-4188-8349-9420515FE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3BB04-9FD8-4C8A-9DB5-DBEA975C2D0D}" type="datetimeFigureOut">
              <a:rPr lang="en-US" smtClean="0"/>
              <a:pPr/>
              <a:t>5/12/2012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276BB-4BA0-4188-8349-9420515FE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3BB04-9FD8-4C8A-9DB5-DBEA975C2D0D}" type="datetimeFigureOut">
              <a:rPr lang="en-US" smtClean="0"/>
              <a:pPr/>
              <a:t>5/12/2012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276BB-4BA0-4188-8349-9420515FE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3BB04-9FD8-4C8A-9DB5-DBEA975C2D0D}" type="datetimeFigureOut">
              <a:rPr lang="en-US" smtClean="0"/>
              <a:pPr/>
              <a:t>5/12/2012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276BB-4BA0-4188-8349-9420515FE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3BB04-9FD8-4C8A-9DB5-DBEA975C2D0D}" type="datetimeFigureOut">
              <a:rPr lang="en-US" smtClean="0"/>
              <a:pPr/>
              <a:t>5/12/2012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276BB-4BA0-4188-8349-9420515FE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3BB04-9FD8-4C8A-9DB5-DBEA975C2D0D}" type="datetimeFigureOut">
              <a:rPr lang="en-US" smtClean="0"/>
              <a:pPr/>
              <a:t>5/12/2012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276BB-4BA0-4188-8349-9420515FE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3BB04-9FD8-4C8A-9DB5-DBEA975C2D0D}" type="datetimeFigureOut">
              <a:rPr lang="en-US" smtClean="0"/>
              <a:pPr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276BB-4BA0-4188-8349-9420515FE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3BB04-9FD8-4C8A-9DB5-DBEA975C2D0D}" type="datetimeFigureOut">
              <a:rPr lang="en-US" smtClean="0"/>
              <a:pPr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276BB-4BA0-4188-8349-9420515FE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3BB04-9FD8-4C8A-9DB5-DBEA975C2D0D}" type="datetimeFigureOut">
              <a:rPr lang="en-US" smtClean="0"/>
              <a:pPr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276BB-4BA0-4188-8349-9420515FE9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2438400"/>
            <a:ext cx="9144000" cy="178510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1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PART 04 </a:t>
            </a:r>
          </a:p>
          <a:p>
            <a:pPr marL="0" lvl="1" indent="0" algn="ctr">
              <a:spcBef>
                <a:spcPts val="1200"/>
              </a:spcBef>
              <a:spcAft>
                <a:spcPts val="1200"/>
              </a:spcAft>
              <a:buNone/>
            </a:pPr>
            <a:endParaRPr lang="en-US" sz="36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290690"/>
            <a:ext cx="8610600" cy="612475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Chapter 18</a:t>
            </a: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r>
              <a:rPr lang="en-US" sz="4000" b="1" dirty="0" smtClean="0">
                <a:latin typeface="Calibri" charset="0"/>
              </a:rPr>
              <a:t>Creating Competitive Advantage</a:t>
            </a:r>
            <a:endParaRPr lang="en-US" sz="4400" dirty="0" smtClean="0">
              <a:latin typeface="Calibri" charset="0"/>
            </a:endParaRPr>
          </a:p>
          <a:p>
            <a:pPr algn="ctr"/>
            <a:endParaRPr lang="en-US" sz="4000" b="1" dirty="0" smtClean="0">
              <a:latin typeface="Calibri" charset="0"/>
            </a:endParaRPr>
          </a:p>
          <a:p>
            <a:pPr algn="ctr"/>
            <a:endParaRPr lang="en-US" sz="4400" b="1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Topics to Cover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457200" y="2362200"/>
            <a:ext cx="8382000" cy="156966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Competitor Analysis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Competitive Strategies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6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r>
              <a:rPr lang="en-US" dirty="0" smtClean="0">
                <a:latin typeface="Calibri" charset="0"/>
              </a:rPr>
              <a:t>Competitive advantages require delivering more value and satisfaction to target consumers than competitors do</a:t>
            </a:r>
          </a:p>
          <a:p>
            <a:r>
              <a:rPr lang="en-US" dirty="0" smtClean="0">
                <a:latin typeface="Calibri" charset="0"/>
              </a:rPr>
              <a:t>Competitive marketing strategies are how companies analyze their competitors and develop value-based strategies for profitable customer relationships</a:t>
            </a:r>
          </a:p>
        </p:txBody>
      </p:sp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Creating Competitive Advantage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6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Competitor analysis </a:t>
            </a:r>
            <a:r>
              <a:rPr lang="en-US" dirty="0" smtClean="0">
                <a:latin typeface="Calibri" charset="0"/>
              </a:rPr>
              <a:t>is the process of identifying, assessing, and selecting key competitors</a:t>
            </a:r>
          </a:p>
        </p:txBody>
      </p:sp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Competitor Analysis</a:t>
            </a:r>
          </a:p>
        </p:txBody>
      </p:sp>
      <p:pic>
        <p:nvPicPr>
          <p:cNvPr id="4" name="Picture 3" descr="fig18_01w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350" y="3810000"/>
            <a:ext cx="90106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6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dirty="0" smtClean="0">
                <a:latin typeface="Calibri" charset="0"/>
              </a:rPr>
              <a:t>Competitors can include:</a:t>
            </a:r>
          </a:p>
          <a:p>
            <a:pPr marL="533400" indent="-533400">
              <a:lnSpc>
                <a:spcPct val="90000"/>
              </a:lnSpc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All firms making the same product or class of products</a:t>
            </a:r>
          </a:p>
          <a:p>
            <a:pPr marL="533400" indent="-533400">
              <a:lnSpc>
                <a:spcPct val="90000"/>
              </a:lnSpc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All firms making products that supply the same service</a:t>
            </a:r>
          </a:p>
          <a:p>
            <a:pPr marL="533400" indent="-533400">
              <a:lnSpc>
                <a:spcPct val="90000"/>
              </a:lnSpc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All firms competing for the same consumer dollars</a:t>
            </a: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dirty="0" smtClean="0">
              <a:latin typeface="Calibri" charset="0"/>
            </a:endParaRPr>
          </a:p>
        </p:txBody>
      </p:sp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Competitor Analysis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14400" y="11430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Identifying Competitors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Competitor Analysis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14400" y="11430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Assessing Competitors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533400" y="2209800"/>
          <a:ext cx="80772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Competitor Analysis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14400" y="11430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Assessing Competitors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609600" y="1905000"/>
          <a:ext cx="7945438" cy="4721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Competitor Analysis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14400" y="12192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Selecting Competitors to Attack and Avoid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86000"/>
            <a:ext cx="7772400" cy="4572000"/>
          </a:xfrm>
        </p:spPr>
        <p:txBody>
          <a:bodyPr>
            <a:normAutofit/>
          </a:bodyPr>
          <a:lstStyle/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b="1" dirty="0" smtClean="0">
                <a:latin typeface="Calibri" charset="0"/>
              </a:rPr>
              <a:t>Customer value analysis</a:t>
            </a:r>
            <a:r>
              <a:rPr lang="en-US" dirty="0" smtClean="0">
                <a:latin typeface="Calibri" charset="0"/>
              </a:rPr>
              <a:t> determines the benefits that target customers’ value and how customers rate the relative value of various competitors’ offers</a:t>
            </a:r>
          </a:p>
          <a:p>
            <a:pPr marL="533400" indent="-533400">
              <a:spcBef>
                <a:spcPct val="0"/>
              </a:spcBef>
            </a:pPr>
            <a:r>
              <a:rPr lang="en-US" sz="2800" dirty="0" smtClean="0">
                <a:latin typeface="Calibri" charset="0"/>
              </a:rPr>
              <a:t>Identification of major attributes that customers value and the importance of these values</a:t>
            </a:r>
          </a:p>
          <a:p>
            <a:pPr marL="533400" indent="-533400">
              <a:spcBef>
                <a:spcPct val="0"/>
              </a:spcBef>
            </a:pPr>
            <a:r>
              <a:rPr lang="en-US" sz="2800" dirty="0" smtClean="0">
                <a:latin typeface="Calibri" charset="0"/>
              </a:rPr>
              <a:t>Assessment of the company’s and competitors’ performance on the valued attributes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Competitor Analysis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14400" y="12192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Selecting Competitors to Attack and Avoid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86000"/>
            <a:ext cx="7772400" cy="4572000"/>
          </a:xfrm>
        </p:spPr>
        <p:txBody>
          <a:bodyPr>
            <a:normAutofit/>
          </a:bodyPr>
          <a:lstStyle/>
          <a:p>
            <a:pPr marL="533400" indent="-533400"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Strong or weak competitors</a:t>
            </a:r>
          </a:p>
          <a:p>
            <a:pPr marL="533400" indent="-533400"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Close or distant competitors</a:t>
            </a:r>
          </a:p>
          <a:p>
            <a:pPr marL="533400" indent="-533400"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Good or bad competitors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Competitor Analysis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14400" y="12192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Selecting Competitors to Attack and Avoid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86000"/>
            <a:ext cx="7772400" cy="4572000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dirty="0" smtClean="0">
                <a:latin typeface="Calibri" charset="0"/>
              </a:rPr>
              <a:t>Finding uncontested market spaces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Competitor Analysis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14400" y="12192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Designing a Competitive Intelligence System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382000" cy="4572000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Identifies competitive information and the best sources of this information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Continually collects information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Checks information for validity and reliability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Interprets information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Organizes information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Sends key information to relevant decision makers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Responds to inquiries about competitors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Competitor Analysis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14400" y="12192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Approaches to Marketing Strategy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382000" cy="4572000"/>
          </a:xfrm>
        </p:spPr>
        <p:txBody>
          <a:bodyPr>
            <a:normAutofit/>
          </a:bodyPr>
          <a:lstStyle/>
          <a:p>
            <a:pPr marL="533400" indent="-533400" algn="ctr">
              <a:spcBef>
                <a:spcPct val="0"/>
              </a:spcBef>
              <a:buFontTx/>
              <a:buNone/>
            </a:pPr>
            <a:endParaRPr lang="en-US" b="1" i="1" dirty="0" smtClean="0">
              <a:latin typeface="Times New Roman" charset="0"/>
            </a:endParaRPr>
          </a:p>
          <a:p>
            <a:pPr marL="533400" indent="-533400"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Entrepreneurial marketing</a:t>
            </a:r>
          </a:p>
          <a:p>
            <a:pPr marL="533400" indent="-533400"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Formulated marketing</a:t>
            </a:r>
          </a:p>
          <a:p>
            <a:pPr marL="533400" indent="-533400">
              <a:spcBef>
                <a:spcPct val="0"/>
              </a:spcBef>
            </a:pPr>
            <a:r>
              <a:rPr lang="en-US" dirty="0" err="1" smtClean="0">
                <a:latin typeface="Calibri" charset="0"/>
              </a:rPr>
              <a:t>Intrepreneurial</a:t>
            </a:r>
            <a:r>
              <a:rPr lang="en-US" dirty="0" smtClean="0">
                <a:latin typeface="Calibri" charset="0"/>
              </a:rPr>
              <a:t> marketing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Competitor Analysis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14400" y="12192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Approaches to Marketing Strategy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382000" cy="4572000"/>
          </a:xfrm>
        </p:spPr>
        <p:txBody>
          <a:bodyPr>
            <a:normAutofit lnSpcReduction="10000"/>
          </a:bodyPr>
          <a:lstStyle/>
          <a:p>
            <a:pPr marL="533400" indent="-533400" algn="ctr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b="1" i="1" dirty="0" smtClean="0">
              <a:solidFill>
                <a:srgbClr val="1A643E"/>
              </a:solidFill>
              <a:latin typeface="Times New Roman" charset="0"/>
            </a:endParaRPr>
          </a:p>
          <a:p>
            <a:pPr marL="533400" indent="-533400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b="1" dirty="0" smtClean="0">
                <a:latin typeface="Calibri" charset="0"/>
              </a:rPr>
              <a:t>Entrepreneurial marketing</a:t>
            </a:r>
            <a:r>
              <a:rPr lang="en-US" dirty="0" smtClean="0">
                <a:latin typeface="Calibri" charset="0"/>
              </a:rPr>
              <a:t> involves visualizing an opportunity and constructing and implementing flexible strategies</a:t>
            </a:r>
          </a:p>
          <a:p>
            <a:pPr marL="533400" indent="-533400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b="1" dirty="0" smtClean="0">
                <a:latin typeface="Calibri" charset="0"/>
              </a:rPr>
              <a:t>Formulated marketing</a:t>
            </a:r>
            <a:r>
              <a:rPr lang="en-US" dirty="0" smtClean="0">
                <a:latin typeface="Calibri" charset="0"/>
              </a:rPr>
              <a:t> involves developing formal marketing strategies and following them closely</a:t>
            </a:r>
          </a:p>
          <a:p>
            <a:pPr marL="533400" indent="-533400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b="1" dirty="0" err="1" smtClean="0">
                <a:latin typeface="Calibri" charset="0"/>
              </a:rPr>
              <a:t>Intrepreneurial</a:t>
            </a:r>
            <a:r>
              <a:rPr lang="en-US" b="1" dirty="0" smtClean="0">
                <a:latin typeface="Calibri" charset="0"/>
              </a:rPr>
              <a:t> marketing</a:t>
            </a:r>
            <a:r>
              <a:rPr lang="en-US" dirty="0" smtClean="0">
                <a:latin typeface="Calibri" charset="0"/>
              </a:rPr>
              <a:t> involves the attempt to reestablish an internal entrepreneurial spirit and refresh marketing strategies and approaches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Competitive Strategies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14400" y="12192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Basic Competitive Strategies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382000" cy="4572000"/>
          </a:xfrm>
        </p:spPr>
        <p:txBody>
          <a:bodyPr>
            <a:normAutofit/>
          </a:bodyPr>
          <a:lstStyle/>
          <a:p>
            <a:pPr marL="533400" indent="-533400" algn="ctr">
              <a:spcBef>
                <a:spcPct val="0"/>
              </a:spcBef>
              <a:buFontTx/>
              <a:buNone/>
            </a:pPr>
            <a:r>
              <a:rPr lang="en-US" dirty="0" smtClean="0">
                <a:latin typeface="Calibri" charset="0"/>
              </a:rPr>
              <a:t>Michael Porter’s four basic </a:t>
            </a:r>
          </a:p>
          <a:p>
            <a:pPr marL="533400" indent="-533400" algn="ctr">
              <a:spcBef>
                <a:spcPct val="0"/>
              </a:spcBef>
              <a:buFontTx/>
              <a:buNone/>
            </a:pPr>
            <a:r>
              <a:rPr lang="en-US" dirty="0" smtClean="0">
                <a:latin typeface="Calibri" charset="0"/>
              </a:rPr>
              <a:t>competitive positioning strategies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1447800" y="3200400"/>
          <a:ext cx="63246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Competitive Strategies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14400" y="12192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Basic Competitive Strategies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382000" cy="4572000"/>
          </a:xfrm>
        </p:spPr>
        <p:txBody>
          <a:bodyPr>
            <a:normAutofit/>
          </a:bodyPr>
          <a:lstStyle/>
          <a:p>
            <a:pPr marL="533400" indent="-533400" algn="ctr">
              <a:spcBef>
                <a:spcPct val="0"/>
              </a:spcBef>
              <a:buFontTx/>
              <a:buNone/>
            </a:pPr>
            <a:endParaRPr lang="en-US" b="1" i="1" dirty="0" smtClean="0">
              <a:solidFill>
                <a:srgbClr val="1A643E"/>
              </a:solidFill>
              <a:latin typeface="Times New Roman" charset="0"/>
            </a:endParaRP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b="1" dirty="0" smtClean="0">
                <a:latin typeface="Calibri" charset="0"/>
              </a:rPr>
              <a:t>Overall cost leadership strategy</a:t>
            </a:r>
            <a:r>
              <a:rPr lang="en-US" dirty="0" smtClean="0">
                <a:latin typeface="Calibri" charset="0"/>
              </a:rPr>
              <a:t> is when a company achieves the lowest production and distribution costs and allows it to lower its prices and gain market share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Competitive Strategies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14400" y="12192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Basic Competitive Strategies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382000" cy="4572000"/>
          </a:xfrm>
        </p:spPr>
        <p:txBody>
          <a:bodyPr>
            <a:normAutofit/>
          </a:bodyPr>
          <a:lstStyle/>
          <a:p>
            <a:pPr marL="533400" indent="-533400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b="1" dirty="0" smtClean="0">
              <a:latin typeface="Calibri" charset="0"/>
            </a:endParaRP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 dirty="0" smtClean="0">
                <a:latin typeface="Calibri" charset="0"/>
              </a:rPr>
              <a:t>Differentiation strategy</a:t>
            </a:r>
            <a:r>
              <a:rPr lang="en-US" dirty="0" smtClean="0">
                <a:latin typeface="Calibri" charset="0"/>
              </a:rPr>
              <a:t> is when a company concentrates on creating a highly differentiated product line and marketing program so it comes across as an industry class leader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Competitive Strategies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14400" y="12192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Basic Competitive Strategies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382000" cy="4572000"/>
          </a:xfrm>
        </p:spPr>
        <p:txBody>
          <a:bodyPr>
            <a:normAutofit/>
          </a:bodyPr>
          <a:lstStyle/>
          <a:p>
            <a:pPr marL="533400" indent="-533400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b="1" dirty="0" smtClean="0">
              <a:latin typeface="Calibri" charset="0"/>
            </a:endParaRP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 dirty="0" smtClean="0">
                <a:latin typeface="Calibri" charset="0"/>
              </a:rPr>
              <a:t>Focus strategy</a:t>
            </a:r>
            <a:r>
              <a:rPr lang="en-US" dirty="0" smtClean="0">
                <a:latin typeface="Calibri" charset="0"/>
              </a:rPr>
              <a:t> is when a company focuses its effort on serving few market segments well rather than going after the whole market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Competitive Strategies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14400" y="12192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Basic Competitive Strategies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382000" cy="4572000"/>
          </a:xfrm>
        </p:spPr>
        <p:txBody>
          <a:bodyPr>
            <a:normAutofit/>
          </a:bodyPr>
          <a:lstStyle/>
          <a:p>
            <a:pPr marL="533400" indent="-533400" algn="ctr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b="1" i="1" dirty="0" smtClean="0">
              <a:solidFill>
                <a:srgbClr val="1A643E"/>
              </a:solidFill>
              <a:latin typeface="Times New Roman" charset="0"/>
            </a:endParaRP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dirty="0" smtClean="0">
                <a:latin typeface="Calibri" charset="0"/>
              </a:rPr>
              <a:t>Porter believed that a company that pursued a clear strategy would achieve superior performance and that companies without a clear strategy would not succeed</a:t>
            </a: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dirty="0" smtClean="0">
                <a:latin typeface="Calibri" charset="0"/>
              </a:rPr>
              <a:t>Porter considered no clear strategy to be </a:t>
            </a:r>
            <a:r>
              <a:rPr lang="en-US" b="1" dirty="0" smtClean="0">
                <a:latin typeface="Calibri" charset="0"/>
              </a:rPr>
              <a:t>“middle of the road”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Competitive Strategies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14400" y="12192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Basic Competitive Strategies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382000" cy="4572000"/>
          </a:xfrm>
        </p:spPr>
        <p:txBody>
          <a:bodyPr>
            <a:normAutofit/>
          </a:bodyPr>
          <a:lstStyle/>
          <a:p>
            <a:pPr marL="533400" indent="-533400" algn="ctr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b="1" i="1" dirty="0" smtClean="0">
              <a:latin typeface="Times New Roman" charset="0"/>
            </a:endParaRP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dirty="0" smtClean="0">
                <a:latin typeface="Calibri" charset="0"/>
              </a:rPr>
              <a:t>Michael </a:t>
            </a:r>
            <a:r>
              <a:rPr lang="en-US" dirty="0" err="1" smtClean="0">
                <a:latin typeface="Calibri" charset="0"/>
              </a:rPr>
              <a:t>Treacy</a:t>
            </a:r>
            <a:r>
              <a:rPr lang="en-US" dirty="0" smtClean="0">
                <a:latin typeface="Calibri" charset="0"/>
              </a:rPr>
              <a:t> and Fred </a:t>
            </a:r>
            <a:r>
              <a:rPr lang="en-US" dirty="0" err="1" smtClean="0">
                <a:latin typeface="Calibri" charset="0"/>
              </a:rPr>
              <a:t>Wiersema</a:t>
            </a:r>
            <a:r>
              <a:rPr lang="en-US" dirty="0" smtClean="0">
                <a:latin typeface="Calibri" charset="0"/>
              </a:rPr>
              <a:t> suggest companies can gain leadership positions by delivering superior value to their customers in three strategies or “value disciplines:”</a:t>
            </a:r>
          </a:p>
          <a:p>
            <a:pPr marL="533400" indent="-533400">
              <a:lnSpc>
                <a:spcPct val="90000"/>
              </a:lnSpc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Operational excellence</a:t>
            </a:r>
          </a:p>
          <a:p>
            <a:pPr marL="533400" indent="-533400">
              <a:lnSpc>
                <a:spcPct val="90000"/>
              </a:lnSpc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Customer intimacy</a:t>
            </a:r>
          </a:p>
          <a:p>
            <a:pPr marL="533400" indent="-533400">
              <a:lnSpc>
                <a:spcPct val="90000"/>
              </a:lnSpc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Product leadership</a:t>
            </a:r>
            <a:endParaRPr lang="en-US" b="1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Competitive Strategies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14400" y="12192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Basic Competitive Strategies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382000" cy="4572000"/>
          </a:xfrm>
        </p:spPr>
        <p:txBody>
          <a:bodyPr>
            <a:normAutofit/>
          </a:bodyPr>
          <a:lstStyle/>
          <a:p>
            <a:pPr marL="533400" indent="-533400" algn="ctr">
              <a:spcBef>
                <a:spcPct val="0"/>
              </a:spcBef>
              <a:buFontTx/>
              <a:buNone/>
            </a:pPr>
            <a:endParaRPr lang="en-US" b="1" i="1" dirty="0" smtClean="0">
              <a:solidFill>
                <a:srgbClr val="1A643E"/>
              </a:solidFill>
              <a:latin typeface="Times New Roman" charset="0"/>
            </a:endParaRP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b="1" dirty="0" smtClean="0">
                <a:latin typeface="Calibri" charset="0"/>
              </a:rPr>
              <a:t>Operational excellence</a:t>
            </a:r>
            <a:r>
              <a:rPr lang="en-US" dirty="0" smtClean="0">
                <a:latin typeface="Calibri" charset="0"/>
              </a:rPr>
              <a:t> refers to a company providing value by leading its industry in price and convenience by reducing costs and creating a lean and efficient value delivery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Competitive Strategies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14400" y="12192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Basic Competitive Strategies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382000" cy="4572000"/>
          </a:xfrm>
        </p:spPr>
        <p:txBody>
          <a:bodyPr>
            <a:normAutofit/>
          </a:bodyPr>
          <a:lstStyle/>
          <a:p>
            <a:pPr marL="533400" indent="-533400" algn="ctr">
              <a:spcBef>
                <a:spcPct val="0"/>
              </a:spcBef>
              <a:buFontTx/>
              <a:buNone/>
            </a:pPr>
            <a:endParaRPr lang="en-US" b="1" i="1" dirty="0" smtClean="0">
              <a:solidFill>
                <a:srgbClr val="1A643E"/>
              </a:solidFill>
              <a:latin typeface="Times New Roman" charset="0"/>
            </a:endParaRP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b="1" dirty="0" smtClean="0">
                <a:latin typeface="Calibri" charset="0"/>
              </a:rPr>
              <a:t>Customer intimacy</a:t>
            </a:r>
            <a:r>
              <a:rPr lang="en-US" dirty="0" smtClean="0">
                <a:latin typeface="Calibri" charset="0"/>
              </a:rPr>
              <a:t> refers to a company providing superior value by segmenting markets and tailoring products or services to match the needs of the targeted customers </a:t>
            </a:r>
            <a:endParaRPr lang="en-US" b="1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Competitive Strategies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14400" y="12192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Basic Competitive Strategies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382000" cy="4572000"/>
          </a:xfrm>
        </p:spPr>
        <p:txBody>
          <a:bodyPr>
            <a:normAutofit/>
          </a:bodyPr>
          <a:lstStyle/>
          <a:p>
            <a:pPr marL="533400" indent="-533400" algn="ctr">
              <a:spcBef>
                <a:spcPct val="0"/>
              </a:spcBef>
              <a:buFontTx/>
              <a:buNone/>
            </a:pPr>
            <a:endParaRPr lang="en-US" b="1" i="1" dirty="0" smtClean="0">
              <a:latin typeface="Times New Roman" charset="0"/>
            </a:endParaRP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b="1" dirty="0" smtClean="0">
                <a:latin typeface="Calibri" charset="0"/>
              </a:rPr>
              <a:t>Product leadership</a:t>
            </a:r>
            <a:r>
              <a:rPr lang="en-US" dirty="0" smtClean="0">
                <a:latin typeface="Calibri" charset="0"/>
              </a:rPr>
              <a:t> refers to a company providing superior value by offering a continuous stream of leading-edge products or services. Product leaders are open to new ideas and solutions and bring them quickly to the market.</a:t>
            </a:r>
            <a:endParaRPr lang="en-US" b="1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Competitive Strategies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14400" y="12192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Competitive Positions</a:t>
            </a:r>
          </a:p>
        </p:txBody>
      </p:sp>
      <p:graphicFrame>
        <p:nvGraphicFramePr>
          <p:cNvPr id="8" name="Content Placeholder 4"/>
          <p:cNvGraphicFramePr>
            <a:graphicFrameLocks noGrp="1"/>
          </p:cNvGraphicFramePr>
          <p:nvPr>
            <p:ph idx="1"/>
          </p:nvPr>
        </p:nvGraphicFramePr>
        <p:xfrm>
          <a:off x="1066800" y="2133600"/>
          <a:ext cx="72390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Competitive Strategies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14400" y="12192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Competitive Positions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533400" indent="-533400" algn="ctr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sz="3600" b="1" i="1" dirty="0" smtClean="0">
              <a:latin typeface="Times New Roman" charset="0"/>
            </a:endParaRPr>
          </a:p>
          <a:p>
            <a:pPr marL="533400" indent="-533400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b="1" dirty="0" smtClean="0">
              <a:latin typeface="Calibri" charset="0"/>
            </a:endParaRPr>
          </a:p>
          <a:p>
            <a:pPr marL="533400" indent="-533400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b="1" dirty="0" smtClean="0">
                <a:latin typeface="Calibri" charset="0"/>
              </a:rPr>
              <a:t>Market leader</a:t>
            </a:r>
            <a:r>
              <a:rPr lang="en-US" dirty="0" smtClean="0">
                <a:latin typeface="Calibri" charset="0"/>
              </a:rPr>
              <a:t> is the firm with the largest market share and leads the market price changes, product innovations, distribution coverage, and promotion spending</a:t>
            </a:r>
          </a:p>
          <a:p>
            <a:pPr marL="533400" indent="-533400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b="1" dirty="0" smtClean="0">
              <a:latin typeface="Calibri" charset="0"/>
            </a:endParaRPr>
          </a:p>
          <a:p>
            <a:pPr marL="533400" indent="-533400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b="1" dirty="0" smtClean="0">
                <a:latin typeface="Calibri" charset="0"/>
              </a:rPr>
              <a:t>Market challengers</a:t>
            </a:r>
            <a:r>
              <a:rPr lang="en-US" dirty="0" smtClean="0">
                <a:latin typeface="Calibri" charset="0"/>
              </a:rPr>
              <a:t> are firms fighting to increase market share</a:t>
            </a:r>
          </a:p>
          <a:p>
            <a:pPr marL="533400" indent="-533400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Competitive Strategies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14400" y="12192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Competitive Positions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533400" indent="-533400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b="1" dirty="0" smtClean="0">
              <a:latin typeface="Calibri" charset="0"/>
            </a:endParaRPr>
          </a:p>
          <a:p>
            <a:pPr marL="533400" indent="-533400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b="1" dirty="0" smtClean="0">
              <a:latin typeface="Calibri" charset="0"/>
            </a:endParaRPr>
          </a:p>
          <a:p>
            <a:pPr marL="533400" indent="-533400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b="1" dirty="0" smtClean="0">
                <a:latin typeface="Calibri" charset="0"/>
              </a:rPr>
              <a:t>Market followers</a:t>
            </a:r>
            <a:r>
              <a:rPr lang="en-US" dirty="0" smtClean="0">
                <a:latin typeface="Calibri" charset="0"/>
              </a:rPr>
              <a:t> are firms that want to hold onto their market share </a:t>
            </a:r>
          </a:p>
          <a:p>
            <a:pPr marL="533400" indent="-533400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b="1" dirty="0" smtClean="0">
              <a:latin typeface="Calibri" charset="0"/>
            </a:endParaRPr>
          </a:p>
          <a:p>
            <a:pPr marL="533400" indent="-533400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b="1" dirty="0" smtClean="0">
                <a:latin typeface="Calibri" charset="0"/>
              </a:rPr>
              <a:t>Market </a:t>
            </a:r>
            <a:r>
              <a:rPr lang="en-US" b="1" dirty="0" err="1" smtClean="0">
                <a:latin typeface="Calibri" charset="0"/>
              </a:rPr>
              <a:t>nichers</a:t>
            </a:r>
            <a:r>
              <a:rPr lang="en-US" dirty="0" smtClean="0">
                <a:latin typeface="Calibri" charset="0"/>
              </a:rPr>
              <a:t> are firms that serve small market segments not being pursued by other firms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Competitive Strategies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14400" y="12192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Market Leader Strategies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endParaRPr lang="en-US" dirty="0" smtClean="0">
              <a:latin typeface="Calibri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Expand total demand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Protect their current market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Expand market share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Competitive Strategies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14400" y="12192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Market Leader Strategies</a:t>
            </a:r>
          </a:p>
          <a:p>
            <a:pPr algn="ctr">
              <a:spcBef>
                <a:spcPct val="0"/>
              </a:spcBef>
            </a:pPr>
            <a:r>
              <a:rPr lang="en-US" sz="2400" dirty="0" smtClean="0">
                <a:latin typeface="Calibri" charset="0"/>
              </a:rPr>
              <a:t>Protecting Market Share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03437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endParaRPr lang="en-US" dirty="0" smtClean="0">
              <a:latin typeface="Calibri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dirty="0" smtClean="0">
                <a:latin typeface="Calibri" charset="0"/>
              </a:rPr>
              <a:t>Protect current market by: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Fixing or preventing weaknesses that provide opportunities to competitors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Maintain consistent prices that provide value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Keep strong customer relationships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Continuous innovation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Competitive Strategies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14400" y="12192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Market Leader Strategies</a:t>
            </a:r>
          </a:p>
          <a:p>
            <a:pPr algn="ctr">
              <a:spcBef>
                <a:spcPct val="0"/>
              </a:spcBef>
            </a:pPr>
            <a:r>
              <a:rPr lang="en-US" sz="2400" dirty="0" smtClean="0">
                <a:latin typeface="Calibri" charset="0"/>
              </a:rPr>
              <a:t>Expanding Market Share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03437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endParaRPr lang="en-US" dirty="0" smtClean="0">
              <a:latin typeface="Calibri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dirty="0" smtClean="0">
                <a:latin typeface="Calibri" charset="0"/>
              </a:rPr>
              <a:t>Expand market share by: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Increasing profitability with increasing market share in served markets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Producing high-quality products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Creating good service experiences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Building close relationships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Competitive Strategies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14400" y="12192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Market Challenger Strategies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03437"/>
            <a:ext cx="8229600" cy="4525963"/>
          </a:xfrm>
        </p:spPr>
        <p:txBody>
          <a:bodyPr>
            <a:normAutofit/>
          </a:bodyPr>
          <a:lstStyle/>
          <a:p>
            <a:pPr marL="533400" indent="-533400">
              <a:spcBef>
                <a:spcPct val="0"/>
              </a:spcBef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dirty="0" smtClean="0">
                <a:latin typeface="Calibri" charset="0"/>
              </a:rPr>
              <a:t>Challenge the leader with an aggressive bid for more market share</a:t>
            </a:r>
          </a:p>
          <a:p>
            <a:pPr marL="533400" indent="-533400">
              <a:spcBef>
                <a:spcPct val="0"/>
              </a:spcBef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spcBef>
                <a:spcPct val="0"/>
              </a:spcBef>
              <a:buFontTx/>
              <a:buNone/>
            </a:pPr>
            <a:r>
              <a:rPr lang="en-US" dirty="0" smtClean="0">
                <a:latin typeface="Calibri" charset="0"/>
              </a:rPr>
              <a:t>Play along with competitors and not rock the boat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Competitive Strategies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14400" y="12192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Market Follower Strategies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03437"/>
            <a:ext cx="8229600" cy="4525963"/>
          </a:xfrm>
        </p:spPr>
        <p:txBody>
          <a:bodyPr>
            <a:normAutofit/>
          </a:bodyPr>
          <a:lstStyle/>
          <a:p>
            <a:pPr marL="533400" indent="-533400" algn="ctr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800" b="1" i="1" dirty="0" smtClean="0">
              <a:solidFill>
                <a:srgbClr val="1A643E"/>
              </a:solidFill>
              <a:latin typeface="Times New Roman" charset="0"/>
            </a:endParaRP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 dirty="0" smtClean="0">
                <a:latin typeface="Calibri" charset="0"/>
              </a:rPr>
              <a:t>Second mover advantage</a:t>
            </a:r>
            <a:r>
              <a:rPr lang="en-US" dirty="0" smtClean="0">
                <a:latin typeface="Calibri" charset="0"/>
              </a:rPr>
              <a:t> occurs when a market follower observes what has made the leader successful and improves on it</a:t>
            </a: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dirty="0" smtClean="0">
                <a:latin typeface="Calibri" charset="0"/>
              </a:rPr>
              <a:t>Challenges firms its own size or smaller</a:t>
            </a:r>
            <a:endParaRPr lang="en-US" sz="2800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8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Competitive Strategies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914400" y="1219200"/>
            <a:ext cx="7162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800" b="1" dirty="0" smtClean="0">
                <a:latin typeface="Calibri" charset="0"/>
              </a:rPr>
              <a:t>Market </a:t>
            </a:r>
            <a:r>
              <a:rPr lang="en-US" sz="2800" b="1" dirty="0" err="1" smtClean="0">
                <a:latin typeface="Calibri" charset="0"/>
              </a:rPr>
              <a:t>Nicher</a:t>
            </a:r>
            <a:r>
              <a:rPr lang="en-US" sz="2800" b="1" dirty="0" smtClean="0">
                <a:latin typeface="Calibri" charset="0"/>
              </a:rPr>
              <a:t> Strategies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03437"/>
            <a:ext cx="8229600" cy="4525963"/>
          </a:xfrm>
        </p:spPr>
        <p:txBody>
          <a:bodyPr>
            <a:normAutofit/>
          </a:bodyPr>
          <a:lstStyle/>
          <a:p>
            <a:pPr marL="533400" indent="-533400" algn="ctr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US" b="1" i="1" dirty="0" smtClean="0">
              <a:latin typeface="Times New Roman" charset="0"/>
            </a:endParaRPr>
          </a:p>
          <a:p>
            <a:pPr marL="533400" indent="-533400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dirty="0" smtClean="0">
                <a:latin typeface="Calibri" charset="0"/>
              </a:rPr>
              <a:t>Ideal market niche is big enough to be profitable with high growth potential and has little interest from competitors</a:t>
            </a:r>
          </a:p>
          <a:p>
            <a:pPr marL="533400" indent="-533400">
              <a:lnSpc>
                <a:spcPct val="80000"/>
              </a:lnSpc>
              <a:spcBef>
                <a:spcPct val="0"/>
              </a:spcBef>
            </a:pPr>
            <a:endParaRPr lang="en-US" sz="1400" dirty="0" smtClean="0">
              <a:latin typeface="Calibri" charset="0"/>
            </a:endParaRPr>
          </a:p>
          <a:p>
            <a:pPr marL="533400" indent="-533400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dirty="0" smtClean="0">
                <a:latin typeface="Calibri" charset="0"/>
              </a:rPr>
              <a:t>Key to market </a:t>
            </a:r>
            <a:r>
              <a:rPr lang="en-US" dirty="0" err="1" smtClean="0">
                <a:latin typeface="Calibri" charset="0"/>
              </a:rPr>
              <a:t>niching</a:t>
            </a:r>
            <a:r>
              <a:rPr lang="en-US" dirty="0" smtClean="0">
                <a:latin typeface="Calibri" charset="0"/>
              </a:rPr>
              <a:t> is specialization</a:t>
            </a:r>
          </a:p>
          <a:p>
            <a:pPr marL="533400" indent="-533400">
              <a:lnSpc>
                <a:spcPct val="80000"/>
              </a:lnSpc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Market</a:t>
            </a:r>
          </a:p>
          <a:p>
            <a:pPr marL="533400" indent="-533400">
              <a:lnSpc>
                <a:spcPct val="80000"/>
              </a:lnSpc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Customer</a:t>
            </a:r>
          </a:p>
          <a:p>
            <a:pPr marL="533400" indent="-533400">
              <a:lnSpc>
                <a:spcPct val="80000"/>
              </a:lnSpc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Product</a:t>
            </a:r>
          </a:p>
          <a:p>
            <a:pPr marL="533400" indent="-533400">
              <a:lnSpc>
                <a:spcPct val="80000"/>
              </a:lnSpc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Marketing mix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1362</TotalTime>
  <Words>916</Words>
  <Application>Microsoft Office PowerPoint</Application>
  <PresentationFormat>On-screen Show (4:3)</PresentationFormat>
  <Paragraphs>219</Paragraphs>
  <Slides>32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Slide 1</vt:lpstr>
      <vt:lpstr>Slide 2</vt:lpstr>
      <vt:lpstr>Topics to Cover</vt:lpstr>
      <vt:lpstr>Creating Competitive Advantage</vt:lpstr>
      <vt:lpstr>Competitor Analysis</vt:lpstr>
      <vt:lpstr>Competitor Analysis</vt:lpstr>
      <vt:lpstr>Competitor Analysis</vt:lpstr>
      <vt:lpstr>Competitor Analysis</vt:lpstr>
      <vt:lpstr>Competitor Analysis</vt:lpstr>
      <vt:lpstr>Competitor Analysis</vt:lpstr>
      <vt:lpstr>Competitor Analysis</vt:lpstr>
      <vt:lpstr>Competitor Analysis</vt:lpstr>
      <vt:lpstr>Competitor Analysis</vt:lpstr>
      <vt:lpstr>Competitor Analysis</vt:lpstr>
      <vt:lpstr>Competitive Strategies</vt:lpstr>
      <vt:lpstr>Competitive Strategies</vt:lpstr>
      <vt:lpstr>Competitive Strategies</vt:lpstr>
      <vt:lpstr>Competitive Strategies</vt:lpstr>
      <vt:lpstr>Competitive Strategies</vt:lpstr>
      <vt:lpstr>Competitive Strategies</vt:lpstr>
      <vt:lpstr>Competitive Strategies</vt:lpstr>
      <vt:lpstr>Competitive Strategies</vt:lpstr>
      <vt:lpstr>Competitive Strategies</vt:lpstr>
      <vt:lpstr>Competitive Strategies</vt:lpstr>
      <vt:lpstr>Competitive Strategies</vt:lpstr>
      <vt:lpstr>Competitive Strategies</vt:lpstr>
      <vt:lpstr>Competitive Strategies</vt:lpstr>
      <vt:lpstr>Competitive Strategies</vt:lpstr>
      <vt:lpstr>Competitive Strategies</vt:lpstr>
      <vt:lpstr>Competitive Strategies</vt:lpstr>
      <vt:lpstr>Competitive Strategies</vt:lpstr>
      <vt:lpstr>Competitive Strategies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Fahad</dc:creator>
  <cp:lastModifiedBy>Fahad</cp:lastModifiedBy>
  <cp:revision>7</cp:revision>
  <dcterms:created xsi:type="dcterms:W3CDTF">2012-05-05T21:27:02Z</dcterms:created>
  <dcterms:modified xsi:type="dcterms:W3CDTF">2012-05-12T04:33:02Z</dcterms:modified>
</cp:coreProperties>
</file>