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9" r:id="rId2"/>
    <p:sldId id="270" r:id="rId3"/>
    <p:sldId id="273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430" r:id="rId18"/>
    <p:sldId id="431" r:id="rId19"/>
    <p:sldId id="432" r:id="rId20"/>
    <p:sldId id="433" r:id="rId21"/>
    <p:sldId id="434" r:id="rId22"/>
    <p:sldId id="43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45" autoAdjust="0"/>
  </p:normalViewPr>
  <p:slideViewPr>
    <p:cSldViewPr>
      <p:cViewPr varScale="1">
        <p:scale>
          <a:sx n="63" d="100"/>
          <a:sy n="63" d="100"/>
        </p:scale>
        <p:origin x="-151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DA0AFC-F0BC-4688-9176-5CD0BEDBF20C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957F606-4BE8-4624-A35A-DC988E71F298}">
      <dgm:prSet/>
      <dgm:spPr/>
      <dgm:t>
        <a:bodyPr/>
        <a:lstStyle/>
        <a:p>
          <a:pPr algn="ctr" rtl="0"/>
          <a:r>
            <a:rPr lang="en-US" b="1" dirty="0" smtClean="0"/>
            <a:t>Personal selling direct marketing</a:t>
          </a:r>
          <a:endParaRPr lang="en-US" b="1" dirty="0"/>
        </a:p>
      </dgm:t>
    </dgm:pt>
    <dgm:pt modelId="{0BDE1A3B-EE73-4571-9CE3-67D6BC9443C1}" type="parTrans" cxnId="{72CD7856-3573-48A8-A2C4-DB4AA9F7E284}">
      <dgm:prSet/>
      <dgm:spPr/>
      <dgm:t>
        <a:bodyPr/>
        <a:lstStyle/>
        <a:p>
          <a:endParaRPr lang="en-US" b="1"/>
        </a:p>
      </dgm:t>
    </dgm:pt>
    <dgm:pt modelId="{52E10843-FF67-4A93-AB1D-91F25AAB6092}" type="sibTrans" cxnId="{72CD7856-3573-48A8-A2C4-DB4AA9F7E284}">
      <dgm:prSet/>
      <dgm:spPr/>
      <dgm:t>
        <a:bodyPr/>
        <a:lstStyle/>
        <a:p>
          <a:endParaRPr lang="en-US" b="1"/>
        </a:p>
      </dgm:t>
    </dgm:pt>
    <dgm:pt modelId="{1D2E8499-B543-4765-99B1-858E5E587A67}">
      <dgm:prSet/>
      <dgm:spPr/>
      <dgm:t>
        <a:bodyPr/>
        <a:lstStyle/>
        <a:p>
          <a:pPr algn="ctr" rtl="0"/>
          <a:r>
            <a:rPr lang="en-US" b="1" dirty="0" smtClean="0"/>
            <a:t>Direct-mail direct marketing</a:t>
          </a:r>
          <a:endParaRPr lang="en-US" b="1" dirty="0"/>
        </a:p>
      </dgm:t>
    </dgm:pt>
    <dgm:pt modelId="{4174082B-B270-431A-A79D-D350F5C9F96F}" type="parTrans" cxnId="{4D2B812B-32C3-404B-961B-9252F2BEFDB8}">
      <dgm:prSet/>
      <dgm:spPr/>
      <dgm:t>
        <a:bodyPr/>
        <a:lstStyle/>
        <a:p>
          <a:endParaRPr lang="en-US" b="1"/>
        </a:p>
      </dgm:t>
    </dgm:pt>
    <dgm:pt modelId="{17CE70A3-E67E-411D-A109-B599B383AF7B}" type="sibTrans" cxnId="{4D2B812B-32C3-404B-961B-9252F2BEFDB8}">
      <dgm:prSet/>
      <dgm:spPr/>
      <dgm:t>
        <a:bodyPr/>
        <a:lstStyle/>
        <a:p>
          <a:endParaRPr lang="en-US" b="1"/>
        </a:p>
      </dgm:t>
    </dgm:pt>
    <dgm:pt modelId="{3F7CCD28-7A67-4CD4-9AAC-8B678A0A2D85}">
      <dgm:prSet/>
      <dgm:spPr/>
      <dgm:t>
        <a:bodyPr/>
        <a:lstStyle/>
        <a:p>
          <a:pPr algn="ctr" rtl="0"/>
          <a:r>
            <a:rPr lang="en-US" b="1" dirty="0" smtClean="0"/>
            <a:t>Catalog direct marketing</a:t>
          </a:r>
          <a:endParaRPr lang="en-US" b="1" dirty="0"/>
        </a:p>
      </dgm:t>
    </dgm:pt>
    <dgm:pt modelId="{36FA36F1-2550-4B67-A041-1EE4CC108693}" type="parTrans" cxnId="{402AAC69-F1CD-4972-9958-D929CA98E7A8}">
      <dgm:prSet/>
      <dgm:spPr/>
      <dgm:t>
        <a:bodyPr/>
        <a:lstStyle/>
        <a:p>
          <a:endParaRPr lang="en-US" b="1"/>
        </a:p>
      </dgm:t>
    </dgm:pt>
    <dgm:pt modelId="{0B909EA7-B2D6-4E25-8165-8AB6D80E6C10}" type="sibTrans" cxnId="{402AAC69-F1CD-4972-9958-D929CA98E7A8}">
      <dgm:prSet/>
      <dgm:spPr/>
      <dgm:t>
        <a:bodyPr/>
        <a:lstStyle/>
        <a:p>
          <a:endParaRPr lang="en-US" b="1"/>
        </a:p>
      </dgm:t>
    </dgm:pt>
    <dgm:pt modelId="{3E0027BA-15F1-4AC1-8686-3686F5B38B42}">
      <dgm:prSet/>
      <dgm:spPr/>
      <dgm:t>
        <a:bodyPr/>
        <a:lstStyle/>
        <a:p>
          <a:pPr algn="ctr" rtl="0"/>
          <a:r>
            <a:rPr lang="en-US" b="1" dirty="0" smtClean="0"/>
            <a:t>Telephone marketing</a:t>
          </a:r>
          <a:endParaRPr lang="en-US" b="1" dirty="0"/>
        </a:p>
      </dgm:t>
    </dgm:pt>
    <dgm:pt modelId="{ACF07777-53EB-4CC5-A14E-9D189A3AB313}" type="parTrans" cxnId="{DB65B8DF-755E-4427-9655-EB16205E4750}">
      <dgm:prSet/>
      <dgm:spPr/>
      <dgm:t>
        <a:bodyPr/>
        <a:lstStyle/>
        <a:p>
          <a:endParaRPr lang="en-US" b="1"/>
        </a:p>
      </dgm:t>
    </dgm:pt>
    <dgm:pt modelId="{F2A61375-6531-41AF-ACBC-C9A0E8F9E495}" type="sibTrans" cxnId="{DB65B8DF-755E-4427-9655-EB16205E4750}">
      <dgm:prSet/>
      <dgm:spPr/>
      <dgm:t>
        <a:bodyPr/>
        <a:lstStyle/>
        <a:p>
          <a:endParaRPr lang="en-US" b="1"/>
        </a:p>
      </dgm:t>
    </dgm:pt>
    <dgm:pt modelId="{4ED4ECE8-7704-4917-907E-EDB131D4AAB8}">
      <dgm:prSet/>
      <dgm:spPr/>
      <dgm:t>
        <a:bodyPr/>
        <a:lstStyle/>
        <a:p>
          <a:pPr algn="ctr" rtl="0"/>
          <a:r>
            <a:rPr lang="en-US" b="1" dirty="0" smtClean="0"/>
            <a:t>Direct-response television marketing</a:t>
          </a:r>
          <a:endParaRPr lang="en-US" b="1" dirty="0"/>
        </a:p>
      </dgm:t>
    </dgm:pt>
    <dgm:pt modelId="{3A9FD10B-95CC-4123-9920-DF7203AC87E8}" type="parTrans" cxnId="{84F6EE73-A843-4778-A09E-208E9DDF85A3}">
      <dgm:prSet/>
      <dgm:spPr/>
      <dgm:t>
        <a:bodyPr/>
        <a:lstStyle/>
        <a:p>
          <a:endParaRPr lang="en-US" b="1"/>
        </a:p>
      </dgm:t>
    </dgm:pt>
    <dgm:pt modelId="{461C7EF8-E924-40EE-8319-8790807CAEC2}" type="sibTrans" cxnId="{84F6EE73-A843-4778-A09E-208E9DDF85A3}">
      <dgm:prSet/>
      <dgm:spPr/>
      <dgm:t>
        <a:bodyPr/>
        <a:lstStyle/>
        <a:p>
          <a:endParaRPr lang="en-US" b="1"/>
        </a:p>
      </dgm:t>
    </dgm:pt>
    <dgm:pt modelId="{20AE4FAE-A40C-48DB-9511-FFF7753B7E98}">
      <dgm:prSet/>
      <dgm:spPr/>
      <dgm:t>
        <a:bodyPr/>
        <a:lstStyle/>
        <a:p>
          <a:pPr algn="ctr" rtl="0"/>
          <a:r>
            <a:rPr lang="en-US" b="1" dirty="0" smtClean="0"/>
            <a:t>Kiosk marketing</a:t>
          </a:r>
          <a:endParaRPr lang="en-US" b="1" dirty="0"/>
        </a:p>
      </dgm:t>
    </dgm:pt>
    <dgm:pt modelId="{5FB9593F-FD9D-4D72-9926-B9628F16ECDC}" type="parTrans" cxnId="{D502D460-3DEA-4CE2-AA23-24E1937651B5}">
      <dgm:prSet/>
      <dgm:spPr/>
      <dgm:t>
        <a:bodyPr/>
        <a:lstStyle/>
        <a:p>
          <a:endParaRPr lang="en-US" b="1"/>
        </a:p>
      </dgm:t>
    </dgm:pt>
    <dgm:pt modelId="{E116B219-C475-40F5-939F-7000CF6C92DC}" type="sibTrans" cxnId="{D502D460-3DEA-4CE2-AA23-24E1937651B5}">
      <dgm:prSet/>
      <dgm:spPr/>
      <dgm:t>
        <a:bodyPr/>
        <a:lstStyle/>
        <a:p>
          <a:endParaRPr lang="en-US" b="1"/>
        </a:p>
      </dgm:t>
    </dgm:pt>
    <dgm:pt modelId="{401A796B-081F-473E-B70E-C7517459EE3A}">
      <dgm:prSet/>
      <dgm:spPr/>
      <dgm:t>
        <a:bodyPr/>
        <a:lstStyle/>
        <a:p>
          <a:pPr algn="ctr" rtl="0"/>
          <a:r>
            <a:rPr lang="en-US" b="1" dirty="0" smtClean="0"/>
            <a:t>Digital direct marketing</a:t>
          </a:r>
          <a:endParaRPr lang="en-US" b="1" dirty="0"/>
        </a:p>
      </dgm:t>
    </dgm:pt>
    <dgm:pt modelId="{F57A13C2-B5E7-4E61-9FDE-618804141ADB}" type="parTrans" cxnId="{09D7928A-9FE0-43CC-9FF7-AFBE7DAE1665}">
      <dgm:prSet/>
      <dgm:spPr/>
      <dgm:t>
        <a:bodyPr/>
        <a:lstStyle/>
        <a:p>
          <a:endParaRPr lang="en-US" b="1"/>
        </a:p>
      </dgm:t>
    </dgm:pt>
    <dgm:pt modelId="{5DDF47DE-0885-41CC-8362-A0D1460AF18D}" type="sibTrans" cxnId="{09D7928A-9FE0-43CC-9FF7-AFBE7DAE1665}">
      <dgm:prSet/>
      <dgm:spPr/>
      <dgm:t>
        <a:bodyPr/>
        <a:lstStyle/>
        <a:p>
          <a:endParaRPr lang="en-US" b="1"/>
        </a:p>
      </dgm:t>
    </dgm:pt>
    <dgm:pt modelId="{24DB9F88-3B45-47D9-961F-4F29880E962C}">
      <dgm:prSet/>
      <dgm:spPr/>
      <dgm:t>
        <a:bodyPr/>
        <a:lstStyle/>
        <a:p>
          <a:pPr algn="ctr" rtl="0"/>
          <a:r>
            <a:rPr lang="en-US" b="1" dirty="0" smtClean="0"/>
            <a:t>Online marketing</a:t>
          </a:r>
          <a:endParaRPr lang="en-US" b="1" dirty="0"/>
        </a:p>
      </dgm:t>
    </dgm:pt>
    <dgm:pt modelId="{25B5A28C-E105-4CA5-9559-996F609AB9D9}" type="parTrans" cxnId="{72C6D039-DC09-4D42-99E0-7B953B028932}">
      <dgm:prSet/>
      <dgm:spPr/>
      <dgm:t>
        <a:bodyPr/>
        <a:lstStyle/>
        <a:p>
          <a:endParaRPr lang="en-US" b="1"/>
        </a:p>
      </dgm:t>
    </dgm:pt>
    <dgm:pt modelId="{3857154C-9435-4DE1-BC2B-22A0BA1CC729}" type="sibTrans" cxnId="{72C6D039-DC09-4D42-99E0-7B953B028932}">
      <dgm:prSet/>
      <dgm:spPr/>
      <dgm:t>
        <a:bodyPr/>
        <a:lstStyle/>
        <a:p>
          <a:endParaRPr lang="en-US" b="1"/>
        </a:p>
      </dgm:t>
    </dgm:pt>
    <dgm:pt modelId="{221E4A74-EE68-4C20-B06C-279DE1CF47E8}" type="pres">
      <dgm:prSet presAssocID="{86DA0AFC-F0BC-4688-9176-5CD0BEDBF20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D45C9C-7E20-4B4C-976C-C9FD1AA475CC}" type="pres">
      <dgm:prSet presAssocID="{B957F606-4BE8-4624-A35A-DC988E71F298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E97D3F-3D4E-4758-B964-C7663C10A969}" type="pres">
      <dgm:prSet presAssocID="{52E10843-FF67-4A93-AB1D-91F25AAB6092}" presName="spacer" presStyleCnt="0"/>
      <dgm:spPr/>
    </dgm:pt>
    <dgm:pt modelId="{B1440ACF-F5FA-4DB2-B1F6-6A6B352302AF}" type="pres">
      <dgm:prSet presAssocID="{1D2E8499-B543-4765-99B1-858E5E587A67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08980F-E26C-49A6-A08B-616A11A8EB3D}" type="pres">
      <dgm:prSet presAssocID="{17CE70A3-E67E-411D-A109-B599B383AF7B}" presName="spacer" presStyleCnt="0"/>
      <dgm:spPr/>
    </dgm:pt>
    <dgm:pt modelId="{2FB01D9A-DD52-4BE6-8FA6-55F0B6986BF6}" type="pres">
      <dgm:prSet presAssocID="{3F7CCD28-7A67-4CD4-9AAC-8B678A0A2D85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543E50-28F0-4E2C-84BD-577634FCEAD2}" type="pres">
      <dgm:prSet presAssocID="{0B909EA7-B2D6-4E25-8165-8AB6D80E6C10}" presName="spacer" presStyleCnt="0"/>
      <dgm:spPr/>
    </dgm:pt>
    <dgm:pt modelId="{4F9091B8-8F6E-484C-B84D-6B19CAA22541}" type="pres">
      <dgm:prSet presAssocID="{3E0027BA-15F1-4AC1-8686-3686F5B38B42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7D5D7-7C32-4F22-A533-30A55D3C66F4}" type="pres">
      <dgm:prSet presAssocID="{F2A61375-6531-41AF-ACBC-C9A0E8F9E495}" presName="spacer" presStyleCnt="0"/>
      <dgm:spPr/>
    </dgm:pt>
    <dgm:pt modelId="{DBA76E25-4E9A-4D36-BE07-2C846D509EFC}" type="pres">
      <dgm:prSet presAssocID="{4ED4ECE8-7704-4917-907E-EDB131D4AAB8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6B534-4934-4064-AD1C-288919534E77}" type="pres">
      <dgm:prSet presAssocID="{461C7EF8-E924-40EE-8319-8790807CAEC2}" presName="spacer" presStyleCnt="0"/>
      <dgm:spPr/>
    </dgm:pt>
    <dgm:pt modelId="{98811166-C1A6-4042-81A1-DB2D4CD4925F}" type="pres">
      <dgm:prSet presAssocID="{20AE4FAE-A40C-48DB-9511-FFF7753B7E98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13E96A-611E-4E5D-88A4-1210DC91E958}" type="pres">
      <dgm:prSet presAssocID="{E116B219-C475-40F5-939F-7000CF6C92DC}" presName="spacer" presStyleCnt="0"/>
      <dgm:spPr/>
    </dgm:pt>
    <dgm:pt modelId="{574FED4F-547D-41B9-BD3F-098BB5FE0E28}" type="pres">
      <dgm:prSet presAssocID="{401A796B-081F-473E-B70E-C7517459EE3A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661EFA-6BE2-4F8B-97F3-6078D2B065F2}" type="pres">
      <dgm:prSet presAssocID="{5DDF47DE-0885-41CC-8362-A0D1460AF18D}" presName="spacer" presStyleCnt="0"/>
      <dgm:spPr/>
    </dgm:pt>
    <dgm:pt modelId="{2CF4295E-0E62-42D5-AA10-01C031A1C848}" type="pres">
      <dgm:prSet presAssocID="{24DB9F88-3B45-47D9-961F-4F29880E962C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02D460-3DEA-4CE2-AA23-24E1937651B5}" srcId="{86DA0AFC-F0BC-4688-9176-5CD0BEDBF20C}" destId="{20AE4FAE-A40C-48DB-9511-FFF7753B7E98}" srcOrd="5" destOrd="0" parTransId="{5FB9593F-FD9D-4D72-9926-B9628F16ECDC}" sibTransId="{E116B219-C475-40F5-939F-7000CF6C92DC}"/>
    <dgm:cxn modelId="{DB65B8DF-755E-4427-9655-EB16205E4750}" srcId="{86DA0AFC-F0BC-4688-9176-5CD0BEDBF20C}" destId="{3E0027BA-15F1-4AC1-8686-3686F5B38B42}" srcOrd="3" destOrd="0" parTransId="{ACF07777-53EB-4CC5-A14E-9D189A3AB313}" sibTransId="{F2A61375-6531-41AF-ACBC-C9A0E8F9E495}"/>
    <dgm:cxn modelId="{7C3DA293-A89E-4F78-9896-E8A639809117}" type="presOf" srcId="{20AE4FAE-A40C-48DB-9511-FFF7753B7E98}" destId="{98811166-C1A6-4042-81A1-DB2D4CD4925F}" srcOrd="0" destOrd="0" presId="urn:microsoft.com/office/officeart/2005/8/layout/vList2"/>
    <dgm:cxn modelId="{E5ED8BCB-A007-4883-B9CB-2C6930CFEDCA}" type="presOf" srcId="{3F7CCD28-7A67-4CD4-9AAC-8B678A0A2D85}" destId="{2FB01D9A-DD52-4BE6-8FA6-55F0B6986BF6}" srcOrd="0" destOrd="0" presId="urn:microsoft.com/office/officeart/2005/8/layout/vList2"/>
    <dgm:cxn modelId="{9E16CB65-0440-4391-8E55-E72DB34BEC7D}" type="presOf" srcId="{4ED4ECE8-7704-4917-907E-EDB131D4AAB8}" destId="{DBA76E25-4E9A-4D36-BE07-2C846D509EFC}" srcOrd="0" destOrd="0" presId="urn:microsoft.com/office/officeart/2005/8/layout/vList2"/>
    <dgm:cxn modelId="{84F6EE73-A843-4778-A09E-208E9DDF85A3}" srcId="{86DA0AFC-F0BC-4688-9176-5CD0BEDBF20C}" destId="{4ED4ECE8-7704-4917-907E-EDB131D4AAB8}" srcOrd="4" destOrd="0" parTransId="{3A9FD10B-95CC-4123-9920-DF7203AC87E8}" sibTransId="{461C7EF8-E924-40EE-8319-8790807CAEC2}"/>
    <dgm:cxn modelId="{36450F0E-319E-4FD3-9C5A-A8B65B518EE5}" type="presOf" srcId="{B957F606-4BE8-4624-A35A-DC988E71F298}" destId="{3FD45C9C-7E20-4B4C-976C-C9FD1AA475CC}" srcOrd="0" destOrd="0" presId="urn:microsoft.com/office/officeart/2005/8/layout/vList2"/>
    <dgm:cxn modelId="{56F3E586-BB55-4F1A-8A1C-7328EB231CCC}" type="presOf" srcId="{401A796B-081F-473E-B70E-C7517459EE3A}" destId="{574FED4F-547D-41B9-BD3F-098BB5FE0E28}" srcOrd="0" destOrd="0" presId="urn:microsoft.com/office/officeart/2005/8/layout/vList2"/>
    <dgm:cxn modelId="{5C808E43-A6E3-4B47-A8EF-F7077413D61C}" type="presOf" srcId="{24DB9F88-3B45-47D9-961F-4F29880E962C}" destId="{2CF4295E-0E62-42D5-AA10-01C031A1C848}" srcOrd="0" destOrd="0" presId="urn:microsoft.com/office/officeart/2005/8/layout/vList2"/>
    <dgm:cxn modelId="{76D0F840-8935-44EA-B6ED-680F76174268}" type="presOf" srcId="{86DA0AFC-F0BC-4688-9176-5CD0BEDBF20C}" destId="{221E4A74-EE68-4C20-B06C-279DE1CF47E8}" srcOrd="0" destOrd="0" presId="urn:microsoft.com/office/officeart/2005/8/layout/vList2"/>
    <dgm:cxn modelId="{4D2B812B-32C3-404B-961B-9252F2BEFDB8}" srcId="{86DA0AFC-F0BC-4688-9176-5CD0BEDBF20C}" destId="{1D2E8499-B543-4765-99B1-858E5E587A67}" srcOrd="1" destOrd="0" parTransId="{4174082B-B270-431A-A79D-D350F5C9F96F}" sibTransId="{17CE70A3-E67E-411D-A109-B599B383AF7B}"/>
    <dgm:cxn modelId="{72C6D039-DC09-4D42-99E0-7B953B028932}" srcId="{86DA0AFC-F0BC-4688-9176-5CD0BEDBF20C}" destId="{24DB9F88-3B45-47D9-961F-4F29880E962C}" srcOrd="7" destOrd="0" parTransId="{25B5A28C-E105-4CA5-9559-996F609AB9D9}" sibTransId="{3857154C-9435-4DE1-BC2B-22A0BA1CC729}"/>
    <dgm:cxn modelId="{654A478F-F30B-4973-82FD-FBACBD633077}" type="presOf" srcId="{1D2E8499-B543-4765-99B1-858E5E587A67}" destId="{B1440ACF-F5FA-4DB2-B1F6-6A6B352302AF}" srcOrd="0" destOrd="0" presId="urn:microsoft.com/office/officeart/2005/8/layout/vList2"/>
    <dgm:cxn modelId="{1B4271C0-C984-40AD-BCE2-3A1CDE59D997}" type="presOf" srcId="{3E0027BA-15F1-4AC1-8686-3686F5B38B42}" destId="{4F9091B8-8F6E-484C-B84D-6B19CAA22541}" srcOrd="0" destOrd="0" presId="urn:microsoft.com/office/officeart/2005/8/layout/vList2"/>
    <dgm:cxn modelId="{72CD7856-3573-48A8-A2C4-DB4AA9F7E284}" srcId="{86DA0AFC-F0BC-4688-9176-5CD0BEDBF20C}" destId="{B957F606-4BE8-4624-A35A-DC988E71F298}" srcOrd="0" destOrd="0" parTransId="{0BDE1A3B-EE73-4571-9CE3-67D6BC9443C1}" sibTransId="{52E10843-FF67-4A93-AB1D-91F25AAB6092}"/>
    <dgm:cxn modelId="{09D7928A-9FE0-43CC-9FF7-AFBE7DAE1665}" srcId="{86DA0AFC-F0BC-4688-9176-5CD0BEDBF20C}" destId="{401A796B-081F-473E-B70E-C7517459EE3A}" srcOrd="6" destOrd="0" parTransId="{F57A13C2-B5E7-4E61-9FDE-618804141ADB}" sibTransId="{5DDF47DE-0885-41CC-8362-A0D1460AF18D}"/>
    <dgm:cxn modelId="{402AAC69-F1CD-4972-9958-D929CA98E7A8}" srcId="{86DA0AFC-F0BC-4688-9176-5CD0BEDBF20C}" destId="{3F7CCD28-7A67-4CD4-9AAC-8B678A0A2D85}" srcOrd="2" destOrd="0" parTransId="{36FA36F1-2550-4B67-A041-1EE4CC108693}" sibTransId="{0B909EA7-B2D6-4E25-8165-8AB6D80E6C10}"/>
    <dgm:cxn modelId="{B192AC9E-FE1F-4A5B-9BE3-C88F2C6C75F2}" type="presParOf" srcId="{221E4A74-EE68-4C20-B06C-279DE1CF47E8}" destId="{3FD45C9C-7E20-4B4C-976C-C9FD1AA475CC}" srcOrd="0" destOrd="0" presId="urn:microsoft.com/office/officeart/2005/8/layout/vList2"/>
    <dgm:cxn modelId="{736791BC-0A7D-4A76-A171-3B55CE997302}" type="presParOf" srcId="{221E4A74-EE68-4C20-B06C-279DE1CF47E8}" destId="{97E97D3F-3D4E-4758-B964-C7663C10A969}" srcOrd="1" destOrd="0" presId="urn:microsoft.com/office/officeart/2005/8/layout/vList2"/>
    <dgm:cxn modelId="{F6CCCD6B-4D1E-46EB-B59C-1787C0FD5796}" type="presParOf" srcId="{221E4A74-EE68-4C20-B06C-279DE1CF47E8}" destId="{B1440ACF-F5FA-4DB2-B1F6-6A6B352302AF}" srcOrd="2" destOrd="0" presId="urn:microsoft.com/office/officeart/2005/8/layout/vList2"/>
    <dgm:cxn modelId="{AF52539B-6B62-4EC6-A256-F60B794444AD}" type="presParOf" srcId="{221E4A74-EE68-4C20-B06C-279DE1CF47E8}" destId="{6408980F-E26C-49A6-A08B-616A11A8EB3D}" srcOrd="3" destOrd="0" presId="urn:microsoft.com/office/officeart/2005/8/layout/vList2"/>
    <dgm:cxn modelId="{DFCC387C-9A5B-40E9-8F86-E7E314D4A7D7}" type="presParOf" srcId="{221E4A74-EE68-4C20-B06C-279DE1CF47E8}" destId="{2FB01D9A-DD52-4BE6-8FA6-55F0B6986BF6}" srcOrd="4" destOrd="0" presId="urn:microsoft.com/office/officeart/2005/8/layout/vList2"/>
    <dgm:cxn modelId="{77EF446B-FFA2-4AA6-A77E-1CB5B1A925FD}" type="presParOf" srcId="{221E4A74-EE68-4C20-B06C-279DE1CF47E8}" destId="{FC543E50-28F0-4E2C-84BD-577634FCEAD2}" srcOrd="5" destOrd="0" presId="urn:microsoft.com/office/officeart/2005/8/layout/vList2"/>
    <dgm:cxn modelId="{8B24A861-5C9B-4C92-B5A2-67053343E2EC}" type="presParOf" srcId="{221E4A74-EE68-4C20-B06C-279DE1CF47E8}" destId="{4F9091B8-8F6E-484C-B84D-6B19CAA22541}" srcOrd="6" destOrd="0" presId="urn:microsoft.com/office/officeart/2005/8/layout/vList2"/>
    <dgm:cxn modelId="{131E3075-5570-434E-879B-E64C24E9EB11}" type="presParOf" srcId="{221E4A74-EE68-4C20-B06C-279DE1CF47E8}" destId="{DF07D5D7-7C32-4F22-A533-30A55D3C66F4}" srcOrd="7" destOrd="0" presId="urn:microsoft.com/office/officeart/2005/8/layout/vList2"/>
    <dgm:cxn modelId="{751985F6-47E3-466D-8309-D0AF0341C629}" type="presParOf" srcId="{221E4A74-EE68-4C20-B06C-279DE1CF47E8}" destId="{DBA76E25-4E9A-4D36-BE07-2C846D509EFC}" srcOrd="8" destOrd="0" presId="urn:microsoft.com/office/officeart/2005/8/layout/vList2"/>
    <dgm:cxn modelId="{BBB1DF1F-3889-4245-A24F-8FC4F07EE3DF}" type="presParOf" srcId="{221E4A74-EE68-4C20-B06C-279DE1CF47E8}" destId="{5A16B534-4934-4064-AD1C-288919534E77}" srcOrd="9" destOrd="0" presId="urn:microsoft.com/office/officeart/2005/8/layout/vList2"/>
    <dgm:cxn modelId="{53EC5614-37FA-4E3C-982F-6771AFAA435E}" type="presParOf" srcId="{221E4A74-EE68-4C20-B06C-279DE1CF47E8}" destId="{98811166-C1A6-4042-81A1-DB2D4CD4925F}" srcOrd="10" destOrd="0" presId="urn:microsoft.com/office/officeart/2005/8/layout/vList2"/>
    <dgm:cxn modelId="{13970E5D-1646-4216-BBB3-D89760EED482}" type="presParOf" srcId="{221E4A74-EE68-4C20-B06C-279DE1CF47E8}" destId="{D413E96A-611E-4E5D-88A4-1210DC91E958}" srcOrd="11" destOrd="0" presId="urn:microsoft.com/office/officeart/2005/8/layout/vList2"/>
    <dgm:cxn modelId="{5DE2A7C6-6856-4E2D-A74F-1E99D9AB158A}" type="presParOf" srcId="{221E4A74-EE68-4C20-B06C-279DE1CF47E8}" destId="{574FED4F-547D-41B9-BD3F-098BB5FE0E28}" srcOrd="12" destOrd="0" presId="urn:microsoft.com/office/officeart/2005/8/layout/vList2"/>
    <dgm:cxn modelId="{801932C4-DDB3-4B1A-9AD0-F7C61D247C7F}" type="presParOf" srcId="{221E4A74-EE68-4C20-B06C-279DE1CF47E8}" destId="{8D661EFA-6BE2-4F8B-97F3-6078D2B065F2}" srcOrd="13" destOrd="0" presId="urn:microsoft.com/office/officeart/2005/8/layout/vList2"/>
    <dgm:cxn modelId="{E14C6937-285D-466C-8D88-0624379DB79B}" type="presParOf" srcId="{221E4A74-EE68-4C20-B06C-279DE1CF47E8}" destId="{2CF4295E-0E62-42D5-AA10-01C031A1C848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733E42-69E5-4FF2-A663-42790B10C553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D1EFD8-483F-4341-B908-0DAF4AE9C4C6}">
      <dgm:prSet/>
      <dgm:spPr/>
      <dgm:t>
        <a:bodyPr/>
        <a:lstStyle/>
        <a:p>
          <a:pPr rtl="0"/>
          <a:r>
            <a:rPr lang="en-US" b="1" dirty="0" smtClean="0"/>
            <a:t>Benefits of Web-based catalogs</a:t>
          </a:r>
          <a:endParaRPr lang="en-US" b="1" dirty="0"/>
        </a:p>
      </dgm:t>
    </dgm:pt>
    <dgm:pt modelId="{A0978682-7FA0-4874-80DB-64E3745D67DA}" type="parTrans" cxnId="{6BD6A1A4-1404-4D26-A442-72C840036795}">
      <dgm:prSet/>
      <dgm:spPr/>
      <dgm:t>
        <a:bodyPr/>
        <a:lstStyle/>
        <a:p>
          <a:endParaRPr lang="en-US" b="1"/>
        </a:p>
      </dgm:t>
    </dgm:pt>
    <dgm:pt modelId="{316599C3-9E98-4BAB-A6C4-51E98C205DF1}" type="sibTrans" cxnId="{6BD6A1A4-1404-4D26-A442-72C840036795}">
      <dgm:prSet/>
      <dgm:spPr/>
      <dgm:t>
        <a:bodyPr/>
        <a:lstStyle/>
        <a:p>
          <a:endParaRPr lang="en-US" b="1"/>
        </a:p>
      </dgm:t>
    </dgm:pt>
    <dgm:pt modelId="{C3E7B1EE-5CD1-4176-ABEA-9B960C2775B6}">
      <dgm:prSet custT="1"/>
      <dgm:spPr/>
      <dgm:t>
        <a:bodyPr/>
        <a:lstStyle/>
        <a:p>
          <a:pPr rtl="0"/>
          <a:r>
            <a:rPr lang="en-US" sz="2600" b="0" dirty="0" smtClean="0"/>
            <a:t>Lower cost than printed catalogs</a:t>
          </a:r>
          <a:endParaRPr lang="en-US" sz="2600" b="0" dirty="0"/>
        </a:p>
      </dgm:t>
    </dgm:pt>
    <dgm:pt modelId="{5CA47BB6-2749-4CC0-B9D4-061390E86CF5}" type="parTrans" cxnId="{5E6D4700-F7E3-48D7-A125-80B565417F7B}">
      <dgm:prSet/>
      <dgm:spPr/>
      <dgm:t>
        <a:bodyPr/>
        <a:lstStyle/>
        <a:p>
          <a:endParaRPr lang="en-US" b="1"/>
        </a:p>
      </dgm:t>
    </dgm:pt>
    <dgm:pt modelId="{8ECB4F5B-2BA7-4D1B-A287-5A524CEB85D2}" type="sibTrans" cxnId="{5E6D4700-F7E3-48D7-A125-80B565417F7B}">
      <dgm:prSet/>
      <dgm:spPr/>
      <dgm:t>
        <a:bodyPr/>
        <a:lstStyle/>
        <a:p>
          <a:endParaRPr lang="en-US" b="1"/>
        </a:p>
      </dgm:t>
    </dgm:pt>
    <dgm:pt modelId="{3A4DA166-6A31-4748-AF8D-BDEA5C7291DE}">
      <dgm:prSet custT="1"/>
      <dgm:spPr/>
      <dgm:t>
        <a:bodyPr/>
        <a:lstStyle/>
        <a:p>
          <a:pPr rtl="0"/>
          <a:r>
            <a:rPr lang="en-US" sz="2600" b="0" dirty="0" smtClean="0"/>
            <a:t>Unlimited amount of merchandise</a:t>
          </a:r>
          <a:endParaRPr lang="en-US" sz="2600" b="0" dirty="0"/>
        </a:p>
      </dgm:t>
    </dgm:pt>
    <dgm:pt modelId="{E9E8864F-EDAE-41BD-A819-313F5C872E1B}" type="parTrans" cxnId="{BDE06562-BC3B-49C7-82A0-CF19DD89F19F}">
      <dgm:prSet/>
      <dgm:spPr/>
      <dgm:t>
        <a:bodyPr/>
        <a:lstStyle/>
        <a:p>
          <a:endParaRPr lang="en-US" b="1"/>
        </a:p>
      </dgm:t>
    </dgm:pt>
    <dgm:pt modelId="{BE904A1A-FD61-4E4D-AC13-72D15EC047D1}" type="sibTrans" cxnId="{BDE06562-BC3B-49C7-82A0-CF19DD89F19F}">
      <dgm:prSet/>
      <dgm:spPr/>
      <dgm:t>
        <a:bodyPr/>
        <a:lstStyle/>
        <a:p>
          <a:endParaRPr lang="en-US" b="1"/>
        </a:p>
      </dgm:t>
    </dgm:pt>
    <dgm:pt modelId="{3A390876-0BDF-4B49-8D2F-5C99DF1EBCBB}">
      <dgm:prSet custT="1"/>
      <dgm:spPr/>
      <dgm:t>
        <a:bodyPr/>
        <a:lstStyle/>
        <a:p>
          <a:pPr rtl="0"/>
          <a:r>
            <a:rPr lang="en-US" sz="2600" b="0" dirty="0" smtClean="0"/>
            <a:t>Real-time merchandising</a:t>
          </a:r>
          <a:endParaRPr lang="en-US" sz="2600" b="0" dirty="0"/>
        </a:p>
      </dgm:t>
    </dgm:pt>
    <dgm:pt modelId="{81269201-3450-48EA-8D27-D156EA37F988}" type="parTrans" cxnId="{BC7D2901-2425-4177-B54A-73CCAD64A02A}">
      <dgm:prSet/>
      <dgm:spPr/>
      <dgm:t>
        <a:bodyPr/>
        <a:lstStyle/>
        <a:p>
          <a:endParaRPr lang="en-US" b="1"/>
        </a:p>
      </dgm:t>
    </dgm:pt>
    <dgm:pt modelId="{257A4C61-C79C-4F72-BB5D-7F14F83DEF1B}" type="sibTrans" cxnId="{BC7D2901-2425-4177-B54A-73CCAD64A02A}">
      <dgm:prSet/>
      <dgm:spPr/>
      <dgm:t>
        <a:bodyPr/>
        <a:lstStyle/>
        <a:p>
          <a:endParaRPr lang="en-US" b="1"/>
        </a:p>
      </dgm:t>
    </dgm:pt>
    <dgm:pt modelId="{AB9A8963-B089-4CEC-B797-86B88A8DA891}">
      <dgm:prSet custT="1"/>
      <dgm:spPr/>
      <dgm:t>
        <a:bodyPr/>
        <a:lstStyle/>
        <a:p>
          <a:pPr rtl="0"/>
          <a:r>
            <a:rPr lang="en-US" sz="2600" b="0" dirty="0" smtClean="0"/>
            <a:t>Interactive content</a:t>
          </a:r>
          <a:endParaRPr lang="en-US" sz="2600" b="0" dirty="0"/>
        </a:p>
      </dgm:t>
    </dgm:pt>
    <dgm:pt modelId="{BF2291A4-CF8B-41BA-ADE1-A6D4C65751FA}" type="parTrans" cxnId="{0C4AA712-0DCF-4130-978B-AB73D0872F15}">
      <dgm:prSet/>
      <dgm:spPr/>
      <dgm:t>
        <a:bodyPr/>
        <a:lstStyle/>
        <a:p>
          <a:endParaRPr lang="en-US" b="1"/>
        </a:p>
      </dgm:t>
    </dgm:pt>
    <dgm:pt modelId="{D66E0300-5523-4056-B5B5-A7BF1991D48D}" type="sibTrans" cxnId="{0C4AA712-0DCF-4130-978B-AB73D0872F15}">
      <dgm:prSet/>
      <dgm:spPr/>
      <dgm:t>
        <a:bodyPr/>
        <a:lstStyle/>
        <a:p>
          <a:endParaRPr lang="en-US" b="1"/>
        </a:p>
      </dgm:t>
    </dgm:pt>
    <dgm:pt modelId="{53A5B67D-7E0D-4AEE-90B0-1D04271FBE85}">
      <dgm:prSet custT="1"/>
      <dgm:spPr/>
      <dgm:t>
        <a:bodyPr/>
        <a:lstStyle/>
        <a:p>
          <a:pPr rtl="0"/>
          <a:r>
            <a:rPr lang="en-US" sz="2600" b="0" dirty="0" smtClean="0"/>
            <a:t>Promotional features</a:t>
          </a:r>
          <a:endParaRPr lang="en-US" sz="2600" b="0" dirty="0"/>
        </a:p>
      </dgm:t>
    </dgm:pt>
    <dgm:pt modelId="{E472E879-1571-43C1-8C72-AE294E28C355}" type="parTrans" cxnId="{A0BD522F-F141-4EE1-A238-C8E83CFAF00D}">
      <dgm:prSet/>
      <dgm:spPr/>
      <dgm:t>
        <a:bodyPr/>
        <a:lstStyle/>
        <a:p>
          <a:endParaRPr lang="en-US" b="1"/>
        </a:p>
      </dgm:t>
    </dgm:pt>
    <dgm:pt modelId="{09C01B23-4E55-48B6-B773-AD282B2FB5E2}" type="sibTrans" cxnId="{A0BD522F-F141-4EE1-A238-C8E83CFAF00D}">
      <dgm:prSet/>
      <dgm:spPr/>
      <dgm:t>
        <a:bodyPr/>
        <a:lstStyle/>
        <a:p>
          <a:endParaRPr lang="en-US" b="1"/>
        </a:p>
      </dgm:t>
    </dgm:pt>
    <dgm:pt modelId="{20B38F00-C656-4F45-B8FA-5345A1E2B613}">
      <dgm:prSet/>
      <dgm:spPr/>
      <dgm:t>
        <a:bodyPr/>
        <a:lstStyle/>
        <a:p>
          <a:pPr rtl="0"/>
          <a:r>
            <a:rPr lang="en-US" b="1" dirty="0" smtClean="0"/>
            <a:t>Challenges of Web-based catalogs</a:t>
          </a:r>
          <a:endParaRPr lang="en-US" b="1" dirty="0"/>
        </a:p>
      </dgm:t>
    </dgm:pt>
    <dgm:pt modelId="{BEC7F6F8-BEDC-437E-B6D0-3C3E8A4CFDEC}" type="parTrans" cxnId="{D048B6DC-56FB-4962-A52E-387173461FD7}">
      <dgm:prSet/>
      <dgm:spPr/>
      <dgm:t>
        <a:bodyPr/>
        <a:lstStyle/>
        <a:p>
          <a:endParaRPr lang="en-US" b="1"/>
        </a:p>
      </dgm:t>
    </dgm:pt>
    <dgm:pt modelId="{8F92048F-90E4-4046-B700-31E835E33E1F}" type="sibTrans" cxnId="{D048B6DC-56FB-4962-A52E-387173461FD7}">
      <dgm:prSet/>
      <dgm:spPr/>
      <dgm:t>
        <a:bodyPr/>
        <a:lstStyle/>
        <a:p>
          <a:endParaRPr lang="en-US" b="1"/>
        </a:p>
      </dgm:t>
    </dgm:pt>
    <dgm:pt modelId="{1AA2209A-F599-4B43-8612-F78E99057DE6}">
      <dgm:prSet/>
      <dgm:spPr/>
      <dgm:t>
        <a:bodyPr/>
        <a:lstStyle/>
        <a:p>
          <a:pPr rtl="0"/>
          <a:r>
            <a:rPr lang="en-US" b="0" dirty="0" smtClean="0"/>
            <a:t>Require marketing</a:t>
          </a:r>
          <a:endParaRPr lang="en-US" b="0" dirty="0"/>
        </a:p>
      </dgm:t>
    </dgm:pt>
    <dgm:pt modelId="{9983C9D6-6ECB-4005-A033-1264B142C681}" type="parTrans" cxnId="{AF7398D5-9743-4322-8E56-74DCB0786FA1}">
      <dgm:prSet/>
      <dgm:spPr/>
      <dgm:t>
        <a:bodyPr/>
        <a:lstStyle/>
        <a:p>
          <a:endParaRPr lang="en-US" b="1"/>
        </a:p>
      </dgm:t>
    </dgm:pt>
    <dgm:pt modelId="{FFC6E7D1-C98D-4A88-9982-BB8CDDFD1E3F}" type="sibTrans" cxnId="{AF7398D5-9743-4322-8E56-74DCB0786FA1}">
      <dgm:prSet/>
      <dgm:spPr/>
      <dgm:t>
        <a:bodyPr/>
        <a:lstStyle/>
        <a:p>
          <a:endParaRPr lang="en-US" b="1"/>
        </a:p>
      </dgm:t>
    </dgm:pt>
    <dgm:pt modelId="{EF3585A2-4FFF-4272-AC0C-A1733C42E287}">
      <dgm:prSet/>
      <dgm:spPr/>
      <dgm:t>
        <a:bodyPr/>
        <a:lstStyle/>
        <a:p>
          <a:pPr rtl="0"/>
          <a:r>
            <a:rPr lang="en-US" b="0" dirty="0" smtClean="0"/>
            <a:t>Difficulties in attracting new customers</a:t>
          </a:r>
          <a:endParaRPr lang="en-US" b="0" dirty="0"/>
        </a:p>
      </dgm:t>
    </dgm:pt>
    <dgm:pt modelId="{BCD33940-2E61-4F14-901F-D51FDAE98A97}" type="parTrans" cxnId="{67F2105F-9147-4AD8-8878-C6E1A742A892}">
      <dgm:prSet/>
      <dgm:spPr/>
      <dgm:t>
        <a:bodyPr/>
        <a:lstStyle/>
        <a:p>
          <a:endParaRPr lang="en-US" b="1"/>
        </a:p>
      </dgm:t>
    </dgm:pt>
    <dgm:pt modelId="{F1109FE2-2BF0-4563-85DF-1266F42DDFEB}" type="sibTrans" cxnId="{67F2105F-9147-4AD8-8878-C6E1A742A892}">
      <dgm:prSet/>
      <dgm:spPr/>
      <dgm:t>
        <a:bodyPr/>
        <a:lstStyle/>
        <a:p>
          <a:endParaRPr lang="en-US" b="1"/>
        </a:p>
      </dgm:t>
    </dgm:pt>
    <dgm:pt modelId="{F0C08E07-5731-467C-A4A3-5D5626D51AD8}" type="pres">
      <dgm:prSet presAssocID="{2A733E42-69E5-4FF2-A663-42790B10C5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E1924D-645D-4071-8C19-A62BF86C71B8}" type="pres">
      <dgm:prSet presAssocID="{C8D1EFD8-483F-4341-B908-0DAF4AE9C4C6}" presName="composite" presStyleCnt="0"/>
      <dgm:spPr/>
    </dgm:pt>
    <dgm:pt modelId="{B68956DB-6ADC-4D8F-B173-3EC3FCCE670B}" type="pres">
      <dgm:prSet presAssocID="{C8D1EFD8-483F-4341-B908-0DAF4AE9C4C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BE54A7-E2E2-481A-A3AD-A3C41915B09C}" type="pres">
      <dgm:prSet presAssocID="{C8D1EFD8-483F-4341-B908-0DAF4AE9C4C6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B48D00-3FF7-48E8-8E95-70870D7018BB}" type="pres">
      <dgm:prSet presAssocID="{316599C3-9E98-4BAB-A6C4-51E98C205DF1}" presName="space" presStyleCnt="0"/>
      <dgm:spPr/>
    </dgm:pt>
    <dgm:pt modelId="{BBE2C7A0-89A5-4142-A159-FCE14A662A82}" type="pres">
      <dgm:prSet presAssocID="{20B38F00-C656-4F45-B8FA-5345A1E2B613}" presName="composite" presStyleCnt="0"/>
      <dgm:spPr/>
    </dgm:pt>
    <dgm:pt modelId="{FC68D905-D0D1-4D11-8F3E-0BAF9444A2B7}" type="pres">
      <dgm:prSet presAssocID="{20B38F00-C656-4F45-B8FA-5345A1E2B61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D36488-3036-4638-95A8-F12C55ED4541}" type="pres">
      <dgm:prSet presAssocID="{20B38F00-C656-4F45-B8FA-5345A1E2B613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7D2901-2425-4177-B54A-73CCAD64A02A}" srcId="{C8D1EFD8-483F-4341-B908-0DAF4AE9C4C6}" destId="{3A390876-0BDF-4B49-8D2F-5C99DF1EBCBB}" srcOrd="2" destOrd="0" parTransId="{81269201-3450-48EA-8D27-D156EA37F988}" sibTransId="{257A4C61-C79C-4F72-BB5D-7F14F83DEF1B}"/>
    <dgm:cxn modelId="{24A57710-AFBC-48CF-A1B8-6FF71E20E63F}" type="presOf" srcId="{EF3585A2-4FFF-4272-AC0C-A1733C42E287}" destId="{2DD36488-3036-4638-95A8-F12C55ED4541}" srcOrd="0" destOrd="1" presId="urn:microsoft.com/office/officeart/2005/8/layout/hList1"/>
    <dgm:cxn modelId="{20B8C139-D4F9-4A02-977F-04E9D0303FAD}" type="presOf" srcId="{2A733E42-69E5-4FF2-A663-42790B10C553}" destId="{F0C08E07-5731-467C-A4A3-5D5626D51AD8}" srcOrd="0" destOrd="0" presId="urn:microsoft.com/office/officeart/2005/8/layout/hList1"/>
    <dgm:cxn modelId="{5E6D4700-F7E3-48D7-A125-80B565417F7B}" srcId="{C8D1EFD8-483F-4341-B908-0DAF4AE9C4C6}" destId="{C3E7B1EE-5CD1-4176-ABEA-9B960C2775B6}" srcOrd="0" destOrd="0" parTransId="{5CA47BB6-2749-4CC0-B9D4-061390E86CF5}" sibTransId="{8ECB4F5B-2BA7-4D1B-A287-5A524CEB85D2}"/>
    <dgm:cxn modelId="{DA434D8E-92A1-4AAA-B8EC-AB19779B76CE}" type="presOf" srcId="{3A390876-0BDF-4B49-8D2F-5C99DF1EBCBB}" destId="{87BE54A7-E2E2-481A-A3AD-A3C41915B09C}" srcOrd="0" destOrd="2" presId="urn:microsoft.com/office/officeart/2005/8/layout/hList1"/>
    <dgm:cxn modelId="{8D657673-9A5C-4D87-B812-6DB4011D0E28}" type="presOf" srcId="{20B38F00-C656-4F45-B8FA-5345A1E2B613}" destId="{FC68D905-D0D1-4D11-8F3E-0BAF9444A2B7}" srcOrd="0" destOrd="0" presId="urn:microsoft.com/office/officeart/2005/8/layout/hList1"/>
    <dgm:cxn modelId="{6BD6A1A4-1404-4D26-A442-72C840036795}" srcId="{2A733E42-69E5-4FF2-A663-42790B10C553}" destId="{C8D1EFD8-483F-4341-B908-0DAF4AE9C4C6}" srcOrd="0" destOrd="0" parTransId="{A0978682-7FA0-4874-80DB-64E3745D67DA}" sibTransId="{316599C3-9E98-4BAB-A6C4-51E98C205DF1}"/>
    <dgm:cxn modelId="{192975F9-2387-4092-872A-B82091EA6226}" type="presOf" srcId="{C8D1EFD8-483F-4341-B908-0DAF4AE9C4C6}" destId="{B68956DB-6ADC-4D8F-B173-3EC3FCCE670B}" srcOrd="0" destOrd="0" presId="urn:microsoft.com/office/officeart/2005/8/layout/hList1"/>
    <dgm:cxn modelId="{DA7DEEF4-87AF-443C-A390-B727C2AB9B8A}" type="presOf" srcId="{C3E7B1EE-5CD1-4176-ABEA-9B960C2775B6}" destId="{87BE54A7-E2E2-481A-A3AD-A3C41915B09C}" srcOrd="0" destOrd="0" presId="urn:microsoft.com/office/officeart/2005/8/layout/hList1"/>
    <dgm:cxn modelId="{B4FEAA25-D194-415E-93AC-D4AC5EFDADC1}" type="presOf" srcId="{AB9A8963-B089-4CEC-B797-86B88A8DA891}" destId="{87BE54A7-E2E2-481A-A3AD-A3C41915B09C}" srcOrd="0" destOrd="3" presId="urn:microsoft.com/office/officeart/2005/8/layout/hList1"/>
    <dgm:cxn modelId="{AF7398D5-9743-4322-8E56-74DCB0786FA1}" srcId="{20B38F00-C656-4F45-B8FA-5345A1E2B613}" destId="{1AA2209A-F599-4B43-8612-F78E99057DE6}" srcOrd="0" destOrd="0" parTransId="{9983C9D6-6ECB-4005-A033-1264B142C681}" sibTransId="{FFC6E7D1-C98D-4A88-9982-BB8CDDFD1E3F}"/>
    <dgm:cxn modelId="{A0BD522F-F141-4EE1-A238-C8E83CFAF00D}" srcId="{C8D1EFD8-483F-4341-B908-0DAF4AE9C4C6}" destId="{53A5B67D-7E0D-4AEE-90B0-1D04271FBE85}" srcOrd="4" destOrd="0" parTransId="{E472E879-1571-43C1-8C72-AE294E28C355}" sibTransId="{09C01B23-4E55-48B6-B773-AD282B2FB5E2}"/>
    <dgm:cxn modelId="{097BC531-9105-4D37-B37C-4106EF0DD6DA}" type="presOf" srcId="{1AA2209A-F599-4B43-8612-F78E99057DE6}" destId="{2DD36488-3036-4638-95A8-F12C55ED4541}" srcOrd="0" destOrd="0" presId="urn:microsoft.com/office/officeart/2005/8/layout/hList1"/>
    <dgm:cxn modelId="{0C4AA712-0DCF-4130-978B-AB73D0872F15}" srcId="{C8D1EFD8-483F-4341-B908-0DAF4AE9C4C6}" destId="{AB9A8963-B089-4CEC-B797-86B88A8DA891}" srcOrd="3" destOrd="0" parTransId="{BF2291A4-CF8B-41BA-ADE1-A6D4C65751FA}" sibTransId="{D66E0300-5523-4056-B5B5-A7BF1991D48D}"/>
    <dgm:cxn modelId="{D048B6DC-56FB-4962-A52E-387173461FD7}" srcId="{2A733E42-69E5-4FF2-A663-42790B10C553}" destId="{20B38F00-C656-4F45-B8FA-5345A1E2B613}" srcOrd="1" destOrd="0" parTransId="{BEC7F6F8-BEDC-437E-B6D0-3C3E8A4CFDEC}" sibTransId="{8F92048F-90E4-4046-B700-31E835E33E1F}"/>
    <dgm:cxn modelId="{83CC406E-5256-4860-87C3-2321E3F832C1}" type="presOf" srcId="{3A4DA166-6A31-4748-AF8D-BDEA5C7291DE}" destId="{87BE54A7-E2E2-481A-A3AD-A3C41915B09C}" srcOrd="0" destOrd="1" presId="urn:microsoft.com/office/officeart/2005/8/layout/hList1"/>
    <dgm:cxn modelId="{ED1B9620-E1B2-42B5-8CF3-6362284BE7B2}" type="presOf" srcId="{53A5B67D-7E0D-4AEE-90B0-1D04271FBE85}" destId="{87BE54A7-E2E2-481A-A3AD-A3C41915B09C}" srcOrd="0" destOrd="4" presId="urn:microsoft.com/office/officeart/2005/8/layout/hList1"/>
    <dgm:cxn modelId="{67F2105F-9147-4AD8-8878-C6E1A742A892}" srcId="{20B38F00-C656-4F45-B8FA-5345A1E2B613}" destId="{EF3585A2-4FFF-4272-AC0C-A1733C42E287}" srcOrd="1" destOrd="0" parTransId="{BCD33940-2E61-4F14-901F-D51FDAE98A97}" sibTransId="{F1109FE2-2BF0-4563-85DF-1266F42DDFEB}"/>
    <dgm:cxn modelId="{BDE06562-BC3B-49C7-82A0-CF19DD89F19F}" srcId="{C8D1EFD8-483F-4341-B908-0DAF4AE9C4C6}" destId="{3A4DA166-6A31-4748-AF8D-BDEA5C7291DE}" srcOrd="1" destOrd="0" parTransId="{E9E8864F-EDAE-41BD-A819-313F5C872E1B}" sibTransId="{BE904A1A-FD61-4E4D-AC13-72D15EC047D1}"/>
    <dgm:cxn modelId="{1C23BD36-07D7-4AEF-B7FD-83E4C3DEF64F}" type="presParOf" srcId="{F0C08E07-5731-467C-A4A3-5D5626D51AD8}" destId="{A8E1924D-645D-4071-8C19-A62BF86C71B8}" srcOrd="0" destOrd="0" presId="urn:microsoft.com/office/officeart/2005/8/layout/hList1"/>
    <dgm:cxn modelId="{D1FBC216-C39E-4CE2-9CD1-B9106F71AC93}" type="presParOf" srcId="{A8E1924D-645D-4071-8C19-A62BF86C71B8}" destId="{B68956DB-6ADC-4D8F-B173-3EC3FCCE670B}" srcOrd="0" destOrd="0" presId="urn:microsoft.com/office/officeart/2005/8/layout/hList1"/>
    <dgm:cxn modelId="{D71B126F-7464-47BA-8165-8D9B57B603D9}" type="presParOf" srcId="{A8E1924D-645D-4071-8C19-A62BF86C71B8}" destId="{87BE54A7-E2E2-481A-A3AD-A3C41915B09C}" srcOrd="1" destOrd="0" presId="urn:microsoft.com/office/officeart/2005/8/layout/hList1"/>
    <dgm:cxn modelId="{2311194A-237A-4F9F-AAE1-9F9EDE4DD1D3}" type="presParOf" srcId="{F0C08E07-5731-467C-A4A3-5D5626D51AD8}" destId="{BDB48D00-3FF7-48E8-8E95-70870D7018BB}" srcOrd="1" destOrd="0" presId="urn:microsoft.com/office/officeart/2005/8/layout/hList1"/>
    <dgm:cxn modelId="{D301DC16-D33C-4557-8175-AFEFF832A0BC}" type="presParOf" srcId="{F0C08E07-5731-467C-A4A3-5D5626D51AD8}" destId="{BBE2C7A0-89A5-4142-A159-FCE14A662A82}" srcOrd="2" destOrd="0" presId="urn:microsoft.com/office/officeart/2005/8/layout/hList1"/>
    <dgm:cxn modelId="{9AA46CCB-ADE0-4AA6-A567-08A6556725DB}" type="presParOf" srcId="{BBE2C7A0-89A5-4142-A159-FCE14A662A82}" destId="{FC68D905-D0D1-4D11-8F3E-0BAF9444A2B7}" srcOrd="0" destOrd="0" presId="urn:microsoft.com/office/officeart/2005/8/layout/hList1"/>
    <dgm:cxn modelId="{80846DEE-54F9-4D0A-B3F6-936488CFE1B4}" type="presParOf" srcId="{BBE2C7A0-89A5-4142-A159-FCE14A662A82}" destId="{2DD36488-3036-4638-95A8-F12C55ED454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49BF-BBA9-485F-9562-24BA7EF1829D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B8A18-7C91-4BD2-94EE-0B1EF091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D6401-35AF-4EC5-A932-90413459AC66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6336C-B8A6-42DE-9D8A-74B3EE30BD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0"/>
            <a:ext cx="8610600" cy="626250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17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000" b="1" dirty="0" smtClean="0">
                <a:latin typeface="Calibri" charset="0"/>
              </a:rPr>
              <a:t>Direct and Online Marketing: </a:t>
            </a:r>
          </a:p>
          <a:p>
            <a:pPr algn="ctr"/>
            <a:r>
              <a:rPr lang="en-US" sz="4000" b="1" dirty="0" smtClean="0">
                <a:latin typeface="Calibri" charset="0"/>
              </a:rPr>
              <a:t>Building Direct Customer Relationships</a:t>
            </a:r>
          </a:p>
          <a:p>
            <a:pPr algn="ctr"/>
            <a:endParaRPr lang="en-US" sz="4400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362200"/>
            <a:ext cx="8382000" cy="29484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The New Direct-Marketing Model</a:t>
            </a:r>
          </a:p>
          <a:p>
            <a:r>
              <a:rPr lang="en-US" dirty="0" smtClean="0">
                <a:latin typeface="Calibri" charset="0"/>
              </a:rPr>
              <a:t>Growth and Benefits of Direct Marketing</a:t>
            </a:r>
          </a:p>
          <a:p>
            <a:r>
              <a:rPr lang="en-US" dirty="0" smtClean="0">
                <a:latin typeface="Calibri" charset="0"/>
              </a:rPr>
              <a:t>Customer Databases and Direct Marketing</a:t>
            </a:r>
          </a:p>
          <a:p>
            <a:r>
              <a:rPr lang="en-US" dirty="0" smtClean="0">
                <a:latin typeface="Calibri" charset="0"/>
              </a:rPr>
              <a:t>Forms of Direct Marketing</a:t>
            </a:r>
          </a:p>
          <a:p>
            <a:pPr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New Direct Marketing Model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35814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Direct Marketing </a:t>
            </a:r>
            <a:r>
              <a:rPr lang="en-US" dirty="0" smtClean="0">
                <a:latin typeface="Calibri" charset="0"/>
              </a:rPr>
              <a:t>consists of connecting directly with carefully targeted individual consumers to both obtain an immediate response and cultivate lasting customer relationships </a:t>
            </a:r>
            <a:endParaRPr lang="en-US" sz="30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New Direct Marketing Model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3581400"/>
          </a:xfrm>
        </p:spPr>
        <p:txBody>
          <a:bodyPr/>
          <a:lstStyle/>
          <a:p>
            <a:pPr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Direct marketing </a:t>
            </a:r>
            <a:r>
              <a:rPr lang="en-US" dirty="0" smtClean="0">
                <a:latin typeface="Calibri" charset="0"/>
              </a:rPr>
              <a:t>is:</a:t>
            </a:r>
          </a:p>
          <a:p>
            <a:r>
              <a:rPr lang="en-US" sz="3000" dirty="0" smtClean="0">
                <a:latin typeface="Calibri" charset="0"/>
              </a:rPr>
              <a:t>A marketing channel without intermediaries</a:t>
            </a:r>
          </a:p>
          <a:p>
            <a:r>
              <a:rPr lang="en-US" sz="3000" dirty="0" smtClean="0">
                <a:latin typeface="Calibri" charset="0"/>
              </a:rPr>
              <a:t>An element of the promotion mix</a:t>
            </a:r>
          </a:p>
          <a:p>
            <a:r>
              <a:rPr lang="en-US" sz="3000" dirty="0" smtClean="0">
                <a:latin typeface="Calibri" charset="0"/>
              </a:rPr>
              <a:t>Fastest-growing form of marketing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Growth &amp; Benefits of Direct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3581400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Convenience</a:t>
            </a:r>
          </a:p>
          <a:p>
            <a:r>
              <a:rPr lang="en-US" dirty="0" smtClean="0">
                <a:latin typeface="Calibri" charset="0"/>
              </a:rPr>
              <a:t>Ready access to many products</a:t>
            </a:r>
          </a:p>
          <a:p>
            <a:r>
              <a:rPr lang="en-US" dirty="0" smtClean="0">
                <a:latin typeface="Calibri" charset="0"/>
              </a:rPr>
              <a:t>Access to comparative information about companies, products, and competitors</a:t>
            </a:r>
          </a:p>
          <a:p>
            <a:r>
              <a:rPr lang="en-US" dirty="0" smtClean="0">
                <a:latin typeface="Calibri" charset="0"/>
              </a:rPr>
              <a:t>Interactive and immediate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14400" y="11430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Benefits to Buyers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Growth &amp; Benefits of Direct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43434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Tool to build customer relationships</a:t>
            </a:r>
          </a:p>
          <a:p>
            <a:r>
              <a:rPr lang="en-US" dirty="0" smtClean="0">
                <a:latin typeface="Calibri" charset="0"/>
              </a:rPr>
              <a:t>Low-cost, efficient, fast alternative to reach markets</a:t>
            </a:r>
          </a:p>
          <a:p>
            <a:r>
              <a:rPr lang="en-US" dirty="0" smtClean="0">
                <a:latin typeface="Calibri" charset="0"/>
              </a:rPr>
              <a:t>Flexible</a:t>
            </a:r>
          </a:p>
          <a:p>
            <a:r>
              <a:rPr lang="en-US" dirty="0" smtClean="0">
                <a:latin typeface="Calibri" charset="0"/>
              </a:rPr>
              <a:t>Access to buyers not reachable through other channels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14400" y="11430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Benefits to Sellers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Customer Databases &amp; Direct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35814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Customer database </a:t>
            </a:r>
            <a:r>
              <a:rPr lang="en-US" dirty="0" smtClean="0">
                <a:latin typeface="Calibri" charset="0"/>
              </a:rPr>
              <a:t>is an organized collection of comprehensive data about individual customers or prospects, including geographic, demographic, psychographic, and behavioral data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14400" y="11430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Customer Database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Customer Databases &amp; Direct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4343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The database gives companies a 360-degree view of its customers and how they behave. </a:t>
            </a:r>
          </a:p>
          <a:p>
            <a:r>
              <a:rPr lang="en-US" dirty="0" smtClean="0">
                <a:latin typeface="Calibri" charset="0"/>
              </a:rPr>
              <a:t>A good customer-database can be a powerful relationship-building tool. </a:t>
            </a:r>
          </a:p>
          <a:p>
            <a:r>
              <a:rPr lang="en-US" dirty="0" smtClean="0">
                <a:latin typeface="Calibri" charset="0"/>
              </a:rPr>
              <a:t>A company is no better than what it knows about its customers 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14400" y="11430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Customer Database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Customer Databases &amp; Direct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4343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In </a:t>
            </a:r>
            <a:r>
              <a:rPr lang="en-US" b="1" dirty="0" smtClean="0">
                <a:latin typeface="Calibri" charset="0"/>
              </a:rPr>
              <a:t>consumer marketing</a:t>
            </a:r>
            <a:r>
              <a:rPr lang="en-US" dirty="0" smtClean="0">
                <a:latin typeface="Calibri" charset="0"/>
              </a:rPr>
              <a:t>, customer database might contain – </a:t>
            </a:r>
          </a:p>
          <a:p>
            <a:pPr lvl="1"/>
            <a:r>
              <a:rPr lang="en-US" b="1" dirty="0" smtClean="0">
                <a:latin typeface="Calibri" charset="0"/>
              </a:rPr>
              <a:t>Customer demographics </a:t>
            </a:r>
            <a:r>
              <a:rPr lang="en-US" dirty="0" smtClean="0">
                <a:latin typeface="Calibri" charset="0"/>
              </a:rPr>
              <a:t>(age, income, family members, birthdays)</a:t>
            </a:r>
          </a:p>
          <a:p>
            <a:pPr lvl="1"/>
            <a:r>
              <a:rPr lang="en-US" b="1" dirty="0" smtClean="0">
                <a:latin typeface="Calibri" charset="0"/>
              </a:rPr>
              <a:t>Psychographics </a:t>
            </a:r>
            <a:r>
              <a:rPr lang="en-US" dirty="0" smtClean="0">
                <a:latin typeface="Calibri" charset="0"/>
              </a:rPr>
              <a:t>(activities, interests and opinions)</a:t>
            </a:r>
          </a:p>
          <a:p>
            <a:pPr lvl="1"/>
            <a:r>
              <a:rPr lang="en-US" dirty="0" smtClean="0">
                <a:latin typeface="Calibri" charset="0"/>
              </a:rPr>
              <a:t>And </a:t>
            </a:r>
            <a:r>
              <a:rPr lang="en-US" b="1" dirty="0" smtClean="0">
                <a:latin typeface="Calibri" charset="0"/>
              </a:rPr>
              <a:t>buying behavior </a:t>
            </a:r>
            <a:r>
              <a:rPr lang="en-US" dirty="0" smtClean="0">
                <a:latin typeface="Calibri" charset="0"/>
              </a:rPr>
              <a:t>(buying preferences, frequency and monetary value of past purchases)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14400" y="11430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Customer Database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Customer Databases &amp; Direct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38200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In </a:t>
            </a:r>
            <a:r>
              <a:rPr lang="en-US" b="1" dirty="0" smtClean="0">
                <a:latin typeface="Calibri" charset="0"/>
              </a:rPr>
              <a:t>business-to-business marketing</a:t>
            </a:r>
            <a:r>
              <a:rPr lang="en-US" dirty="0" smtClean="0">
                <a:latin typeface="Calibri" charset="0"/>
              </a:rPr>
              <a:t>, customer profile might contain – </a:t>
            </a:r>
          </a:p>
          <a:p>
            <a:pPr lvl="1"/>
            <a:r>
              <a:rPr lang="en-US" dirty="0" smtClean="0">
                <a:latin typeface="Calibri" charset="0"/>
              </a:rPr>
              <a:t>The products and services customer has bought, past volumes and prices, key contacts (and their ages, birthdays, hobbies and favorite foods)</a:t>
            </a:r>
          </a:p>
          <a:p>
            <a:pPr lvl="1"/>
            <a:r>
              <a:rPr lang="en-US" dirty="0" smtClean="0">
                <a:latin typeface="Calibri" charset="0"/>
              </a:rPr>
              <a:t>Competing suppliers, status of current contracts, customer spending for the next few years, </a:t>
            </a:r>
          </a:p>
          <a:p>
            <a:pPr lvl="1"/>
            <a:r>
              <a:rPr lang="en-US" dirty="0" smtClean="0">
                <a:latin typeface="Calibri" charset="0"/>
              </a:rPr>
              <a:t>And assessments of competitive strengths and weaknesses in selling and servicing the account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14400" y="11430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Customer Database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Customer Databases &amp; Direct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38200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Customers databases are used in many ways e.g. </a:t>
            </a:r>
          </a:p>
          <a:p>
            <a:pPr lvl="1"/>
            <a:r>
              <a:rPr lang="en-US" dirty="0" smtClean="0">
                <a:latin typeface="Calibri" charset="0"/>
              </a:rPr>
              <a:t>Locate good potential customers </a:t>
            </a:r>
          </a:p>
          <a:p>
            <a:pPr lvl="1"/>
            <a:r>
              <a:rPr lang="en-US" dirty="0" smtClean="0">
                <a:latin typeface="Calibri" charset="0"/>
              </a:rPr>
              <a:t>To generate sales leads</a:t>
            </a:r>
          </a:p>
          <a:p>
            <a:pPr lvl="1"/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A well managed database should lead to sales and customer-relationship gains that will more than covers its costs. 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14400" y="11430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Customer Database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200" dirty="0" smtClean="0"/>
              <a:t>Customer Databases &amp; Direct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38200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Like many other tools, database marketing requires a special investment. </a:t>
            </a:r>
          </a:p>
          <a:p>
            <a:r>
              <a:rPr lang="en-US" dirty="0" smtClean="0">
                <a:latin typeface="Calibri" charset="0"/>
              </a:rPr>
              <a:t>Companies must invest in computer hardware, database software, analytical programs, communication links, and skilled personnel. </a:t>
            </a:r>
          </a:p>
          <a:p>
            <a:r>
              <a:rPr lang="en-US" dirty="0" smtClean="0">
                <a:latin typeface="Calibri" charset="0"/>
              </a:rPr>
              <a:t>The database must be user friendly and available to various marketing people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914400" y="11430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Customer Database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graphicFrame>
        <p:nvGraphicFramePr>
          <p:cNvPr id="6" name="Content Placeholder 15"/>
          <p:cNvGraphicFramePr>
            <a:graphicFrameLocks noGrp="1"/>
          </p:cNvGraphicFramePr>
          <p:nvPr>
            <p:ph idx="1"/>
          </p:nvPr>
        </p:nvGraphicFramePr>
        <p:xfrm>
          <a:off x="1371600" y="1219200"/>
          <a:ext cx="67056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Direct-mail marketing </a:t>
            </a:r>
            <a:r>
              <a:rPr lang="en-US" dirty="0" smtClean="0">
                <a:latin typeface="Calibri" charset="0"/>
              </a:rPr>
              <a:t>involves an offer, announcement, reminder, or other item to a person at a particular address</a:t>
            </a:r>
          </a:p>
          <a:p>
            <a:r>
              <a:rPr lang="en-US" dirty="0" smtClean="0">
                <a:latin typeface="Calibri" charset="0"/>
              </a:rPr>
              <a:t>Personalized</a:t>
            </a:r>
          </a:p>
          <a:p>
            <a:r>
              <a:rPr lang="en-US" dirty="0" smtClean="0">
                <a:latin typeface="Calibri" charset="0"/>
              </a:rPr>
              <a:t>Easy-to-measure results</a:t>
            </a:r>
          </a:p>
          <a:p>
            <a:r>
              <a:rPr lang="en-US" dirty="0" smtClean="0">
                <a:latin typeface="Calibri" charset="0"/>
              </a:rPr>
              <a:t>Costs more than mass media </a:t>
            </a:r>
          </a:p>
          <a:p>
            <a:r>
              <a:rPr lang="en-US" dirty="0" smtClean="0">
                <a:latin typeface="Calibri" charset="0"/>
              </a:rPr>
              <a:t>Provides better results than mass media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SzPct val="100000"/>
            </a:pPr>
            <a:r>
              <a:rPr lang="en-US" b="1" dirty="0" smtClean="0"/>
              <a:t>Catalog direct marketing</a:t>
            </a:r>
            <a:r>
              <a:rPr lang="en-US" dirty="0" smtClean="0"/>
              <a:t> involves printed and Web-based catalogs</a:t>
            </a:r>
          </a:p>
          <a:p>
            <a:endParaRPr lang="en-US" dirty="0"/>
          </a:p>
        </p:txBody>
      </p:sp>
      <p:graphicFrame>
        <p:nvGraphicFramePr>
          <p:cNvPr id="5" name="Content Placeholder 14"/>
          <p:cNvGraphicFramePr>
            <a:graphicFrameLocks/>
          </p:cNvGraphicFramePr>
          <p:nvPr/>
        </p:nvGraphicFramePr>
        <p:xfrm>
          <a:off x="304800" y="2590800"/>
          <a:ext cx="86868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Telephone direct marketing </a:t>
            </a:r>
            <a:r>
              <a:rPr lang="en-US" dirty="0" smtClean="0">
                <a:latin typeface="Calibri" charset="0"/>
              </a:rPr>
              <a:t>involves using the telephone to sell directly to consumers and business customers</a:t>
            </a:r>
          </a:p>
          <a:p>
            <a:r>
              <a:rPr lang="en-US" dirty="0" smtClean="0">
                <a:latin typeface="Calibri" charset="0"/>
              </a:rPr>
              <a:t>Outbound telephone marketing sells directly to consumers and businesses</a:t>
            </a:r>
          </a:p>
          <a:p>
            <a:r>
              <a:rPr lang="en-US" dirty="0" smtClean="0">
                <a:latin typeface="Calibri" charset="0"/>
              </a:rPr>
              <a:t>Inbound telephone marketing uses toll-free numbers to receive orders from television and print ads, direct mail, and catalogs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Direct-response television </a:t>
            </a:r>
            <a:r>
              <a:rPr lang="en-US" dirty="0" smtClean="0">
                <a:latin typeface="Calibri" charset="0"/>
              </a:rPr>
              <a:t>(DRTV) marketing involves 60- to 20-second advertisements that describe products or give customers a toll-free number or Web site to purchase and 30-minute infomercials such as home shopping channels</a:t>
            </a:r>
          </a:p>
          <a:p>
            <a:r>
              <a:rPr lang="en-US" dirty="0" smtClean="0">
                <a:latin typeface="Calibri" charset="0"/>
              </a:rPr>
              <a:t>Less expensive than other forms of promotion and easier to track results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Kiosk marketing </a:t>
            </a:r>
            <a:r>
              <a:rPr lang="en-US" dirty="0" smtClean="0">
                <a:latin typeface="Calibri" charset="0"/>
              </a:rPr>
              <a:t>is placing information and ordering machines (in contrast to vending machines, which dispense the actual product)</a:t>
            </a:r>
          </a:p>
          <a:p>
            <a:r>
              <a:rPr lang="en-US" dirty="0" smtClean="0">
                <a:latin typeface="Calibri" charset="0"/>
              </a:rPr>
              <a:t>Popping up everywhere these days </a:t>
            </a:r>
          </a:p>
          <a:p>
            <a:r>
              <a:rPr lang="en-US" dirty="0" smtClean="0">
                <a:latin typeface="Calibri" charset="0"/>
              </a:rPr>
              <a:t>Business marketers also use kiosks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charset="0"/>
              </a:rPr>
              <a:t>New Digital direct marketing </a:t>
            </a:r>
            <a:r>
              <a:rPr lang="en-US" dirty="0" smtClean="0">
                <a:latin typeface="Calibri" charset="0"/>
              </a:rPr>
              <a:t>technologies</a:t>
            </a:r>
          </a:p>
          <a:p>
            <a:pPr lvl="1"/>
            <a:r>
              <a:rPr lang="en-US" dirty="0" smtClean="0">
                <a:latin typeface="Calibri" charset="0"/>
              </a:rPr>
              <a:t>Mobile phone marketing</a:t>
            </a:r>
          </a:p>
          <a:p>
            <a:pPr lvl="1"/>
            <a:r>
              <a:rPr lang="en-US" dirty="0" smtClean="0">
                <a:latin typeface="Calibri" charset="0"/>
              </a:rPr>
              <a:t>Podcasts</a:t>
            </a:r>
          </a:p>
          <a:p>
            <a:pPr lvl="1"/>
            <a:r>
              <a:rPr lang="en-US" dirty="0" err="1" smtClean="0">
                <a:latin typeface="Calibri" charset="0"/>
              </a:rPr>
              <a:t>Vodcasts</a:t>
            </a:r>
            <a:endParaRPr lang="en-US" dirty="0" smtClean="0">
              <a:latin typeface="Calibri" charset="0"/>
            </a:endParaRPr>
          </a:p>
          <a:p>
            <a:pPr lvl="1"/>
            <a:r>
              <a:rPr lang="en-US" dirty="0" smtClean="0">
                <a:latin typeface="Calibri" charset="0"/>
              </a:rPr>
              <a:t>Interactive TV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Calibri" charset="0"/>
              </a:rPr>
              <a:t>Mobile phone marketing </a:t>
            </a:r>
            <a:r>
              <a:rPr lang="en-US" dirty="0" smtClean="0">
                <a:latin typeface="Calibri" charset="0"/>
              </a:rPr>
              <a:t>includes:</a:t>
            </a:r>
          </a:p>
          <a:p>
            <a:pPr lvl="1"/>
            <a:r>
              <a:rPr lang="en-US" dirty="0" smtClean="0">
                <a:latin typeface="Calibri" charset="0"/>
              </a:rPr>
              <a:t>Ring-tone giveaways</a:t>
            </a:r>
          </a:p>
          <a:p>
            <a:pPr lvl="1"/>
            <a:r>
              <a:rPr lang="en-US" dirty="0" smtClean="0">
                <a:latin typeface="Calibri" charset="0"/>
              </a:rPr>
              <a:t>Mobile games</a:t>
            </a:r>
          </a:p>
          <a:p>
            <a:pPr lvl="1"/>
            <a:r>
              <a:rPr lang="en-US" dirty="0" smtClean="0">
                <a:latin typeface="Calibri" charset="0"/>
              </a:rPr>
              <a:t>Ad-supported content</a:t>
            </a:r>
          </a:p>
          <a:p>
            <a:pPr lvl="1"/>
            <a:r>
              <a:rPr lang="en-US" dirty="0" smtClean="0">
                <a:latin typeface="Calibri" charset="0"/>
              </a:rPr>
              <a:t>Contests and sweepstakes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Calibri" charset="0"/>
              </a:rPr>
              <a:t>Podcasts and </a:t>
            </a:r>
            <a:r>
              <a:rPr lang="en-US" b="1" dirty="0" err="1" smtClean="0">
                <a:latin typeface="Calibri" charset="0"/>
              </a:rPr>
              <a:t>vodcast</a:t>
            </a:r>
            <a:r>
              <a:rPr lang="en-US" b="1" dirty="0" smtClean="0">
                <a:latin typeface="Calibri" charset="0"/>
              </a:rPr>
              <a:t> </a:t>
            </a:r>
            <a:r>
              <a:rPr lang="en-US" dirty="0" smtClean="0">
                <a:latin typeface="Calibri" charset="0"/>
              </a:rPr>
              <a:t>involve the downloading of audio and video files via the Internet to a handheld device such as a PDA or iPod and listening to them at the consumer’s convenience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Forms of Direct Marketing</a:t>
            </a:r>
            <a:endParaRPr lang="en-US" sz="4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1400" dirty="0" smtClean="0">
              <a:latin typeface="Calibri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Interactive TV </a:t>
            </a:r>
            <a:r>
              <a:rPr lang="en-US" dirty="0" smtClean="0">
                <a:latin typeface="Calibri" charset="0"/>
              </a:rPr>
              <a:t>(ITV) lets viewers interact with television programming and advertising using their remote controls and provides marketers with an interactive and involving means to reach targeted audiences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800</Words>
  <Application>Microsoft Office PowerPoint</Application>
  <PresentationFormat>On-screen Show (4:3)</PresentationFormat>
  <Paragraphs>144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Topics to Cover</vt:lpstr>
      <vt:lpstr>The New Direct Marketing Model</vt:lpstr>
      <vt:lpstr>The New Direct Marketing Model</vt:lpstr>
      <vt:lpstr>Growth &amp; Benefits of Direct Marketing</vt:lpstr>
      <vt:lpstr>Growth &amp; Benefits of Direct Marketing</vt:lpstr>
      <vt:lpstr>Customer Databases &amp; Direct Marketing</vt:lpstr>
      <vt:lpstr>Customer Databases &amp; Direct Marketing</vt:lpstr>
      <vt:lpstr>Customer Databases &amp; Direct Marketing</vt:lpstr>
      <vt:lpstr>Customer Databases &amp; Direct Marketing</vt:lpstr>
      <vt:lpstr>Customer Databases &amp; Direct Marketing</vt:lpstr>
      <vt:lpstr>Customer Databases &amp; Direct Marketing</vt:lpstr>
      <vt:lpstr>Forms of Direct Marketing</vt:lpstr>
      <vt:lpstr>Forms of Direct Marketing</vt:lpstr>
      <vt:lpstr>Forms of Direct Marketing</vt:lpstr>
      <vt:lpstr>Forms of Direct Marketing</vt:lpstr>
      <vt:lpstr>Forms of Direct Marketing</vt:lpstr>
      <vt:lpstr>Forms of Direct Marketing</vt:lpstr>
      <vt:lpstr>Forms of Direct Marketing</vt:lpstr>
      <vt:lpstr>Forms of Direct Marketing</vt:lpstr>
      <vt:lpstr>Forms of Direct Marketing</vt:lpstr>
      <vt:lpstr>Forms of Direct Marketing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Fahad</cp:lastModifiedBy>
  <cp:revision>10</cp:revision>
  <dcterms:created xsi:type="dcterms:W3CDTF">2012-05-01T20:33:11Z</dcterms:created>
  <dcterms:modified xsi:type="dcterms:W3CDTF">2012-05-06T05:02:47Z</dcterms:modified>
</cp:coreProperties>
</file>