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7" r:id="rId2"/>
    <p:sldId id="288" r:id="rId3"/>
    <p:sldId id="372" r:id="rId4"/>
    <p:sldId id="373" r:id="rId5"/>
    <p:sldId id="374" r:id="rId6"/>
    <p:sldId id="375" r:id="rId7"/>
    <p:sldId id="364" r:id="rId8"/>
    <p:sldId id="365" r:id="rId9"/>
    <p:sldId id="366" r:id="rId10"/>
    <p:sldId id="367" r:id="rId11"/>
    <p:sldId id="376" r:id="rId12"/>
    <p:sldId id="368" r:id="rId13"/>
    <p:sldId id="377" r:id="rId14"/>
    <p:sldId id="369" r:id="rId15"/>
    <p:sldId id="370" r:id="rId16"/>
    <p:sldId id="378" r:id="rId17"/>
    <p:sldId id="379" r:id="rId18"/>
    <p:sldId id="380" r:id="rId19"/>
    <p:sldId id="333" r:id="rId20"/>
    <p:sldId id="381" r:id="rId21"/>
    <p:sldId id="382" r:id="rId22"/>
    <p:sldId id="383" r:id="rId23"/>
    <p:sldId id="384" r:id="rId24"/>
    <p:sldId id="385" r:id="rId25"/>
    <p:sldId id="386" r:id="rId26"/>
    <p:sldId id="38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7535" autoAdjust="0"/>
  </p:normalViewPr>
  <p:slideViewPr>
    <p:cSldViewPr>
      <p:cViewPr varScale="1">
        <p:scale>
          <a:sx n="50" d="100"/>
          <a:sy n="50" d="100"/>
        </p:scale>
        <p:origin x="-122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F54C1-BCBF-4DC4-AD3B-F6A07ED103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C97E7F-D17F-4D97-AAD0-4FC3DB0539E2}">
      <dgm:prSet custT="1"/>
      <dgm:spPr/>
      <dgm:t>
        <a:bodyPr/>
        <a:lstStyle/>
        <a:p>
          <a:pPr rtl="0"/>
          <a:r>
            <a:rPr lang="en-US" sz="2800" b="1" dirty="0" smtClean="0"/>
            <a:t>1. Identify customer touch points</a:t>
          </a:r>
          <a:endParaRPr lang="en-US" sz="2800" b="1" dirty="0"/>
        </a:p>
      </dgm:t>
    </dgm:pt>
    <dgm:pt modelId="{E168D3EB-6C42-4BFA-AA94-852D6EB8778B}" type="parTrans" cxnId="{086BB8A0-80A1-4F19-A053-A18AB970AF4D}">
      <dgm:prSet/>
      <dgm:spPr/>
      <dgm:t>
        <a:bodyPr/>
        <a:lstStyle/>
        <a:p>
          <a:endParaRPr lang="en-US" sz="2400" b="1"/>
        </a:p>
      </dgm:t>
    </dgm:pt>
    <dgm:pt modelId="{8535AE91-4101-45AC-AF0D-BA5C311F453A}" type="sibTrans" cxnId="{086BB8A0-80A1-4F19-A053-A18AB970AF4D}">
      <dgm:prSet/>
      <dgm:spPr/>
      <dgm:t>
        <a:bodyPr/>
        <a:lstStyle/>
        <a:p>
          <a:endParaRPr lang="en-US" sz="2400" b="1"/>
        </a:p>
      </dgm:t>
    </dgm:pt>
    <dgm:pt modelId="{7A430685-87E9-4795-B07A-AE399090F5F7}">
      <dgm:prSet custT="1"/>
      <dgm:spPr/>
      <dgm:t>
        <a:bodyPr/>
        <a:lstStyle/>
        <a:p>
          <a:pPr rtl="0"/>
          <a:r>
            <a:rPr lang="en-US" sz="2800" b="1" dirty="0" smtClean="0"/>
            <a:t>2. Analyze trends—internal and external</a:t>
          </a:r>
          <a:endParaRPr lang="en-US" sz="2800" b="1" dirty="0"/>
        </a:p>
      </dgm:t>
    </dgm:pt>
    <dgm:pt modelId="{25526E04-F983-4D15-A950-AE1A6F98AA2D}" type="parTrans" cxnId="{50BB393C-9018-4C81-B5F8-35232A7C3DE7}">
      <dgm:prSet/>
      <dgm:spPr/>
      <dgm:t>
        <a:bodyPr/>
        <a:lstStyle/>
        <a:p>
          <a:endParaRPr lang="en-US" sz="2400" b="1"/>
        </a:p>
      </dgm:t>
    </dgm:pt>
    <dgm:pt modelId="{064E9BE5-3ECD-4877-826C-EE5CB5539B2A}" type="sibTrans" cxnId="{50BB393C-9018-4C81-B5F8-35232A7C3DE7}">
      <dgm:prSet/>
      <dgm:spPr/>
      <dgm:t>
        <a:bodyPr/>
        <a:lstStyle/>
        <a:p>
          <a:endParaRPr lang="en-US" sz="2400" b="1"/>
        </a:p>
      </dgm:t>
    </dgm:pt>
    <dgm:pt modelId="{CDC17DA0-15D7-474A-9826-67704DF19BF3}">
      <dgm:prSet custT="1"/>
      <dgm:spPr/>
      <dgm:t>
        <a:bodyPr/>
        <a:lstStyle/>
        <a:p>
          <a:pPr rtl="0"/>
          <a:r>
            <a:rPr lang="en-US" sz="2800" b="1" dirty="0" smtClean="0"/>
            <a:t>3. Audit the pockets of communication spending throughout the organization</a:t>
          </a:r>
          <a:endParaRPr lang="en-US" sz="2800" b="1" dirty="0"/>
        </a:p>
      </dgm:t>
    </dgm:pt>
    <dgm:pt modelId="{F59340DA-DE69-401D-AC7D-CB83B169B654}" type="parTrans" cxnId="{425FC68A-0757-4BFA-B581-2F862BE93584}">
      <dgm:prSet/>
      <dgm:spPr/>
      <dgm:t>
        <a:bodyPr/>
        <a:lstStyle/>
        <a:p>
          <a:endParaRPr lang="en-US" sz="2400" b="1"/>
        </a:p>
      </dgm:t>
    </dgm:pt>
    <dgm:pt modelId="{DEC27388-BD91-4791-A71F-A523141CCEFB}" type="sibTrans" cxnId="{425FC68A-0757-4BFA-B581-2F862BE93584}">
      <dgm:prSet/>
      <dgm:spPr/>
      <dgm:t>
        <a:bodyPr/>
        <a:lstStyle/>
        <a:p>
          <a:endParaRPr lang="en-US" sz="2400" b="1"/>
        </a:p>
      </dgm:t>
    </dgm:pt>
    <dgm:pt modelId="{C972CC64-26EA-4D54-A356-287C026F1267}">
      <dgm:prSet custT="1"/>
      <dgm:spPr/>
      <dgm:t>
        <a:bodyPr/>
        <a:lstStyle/>
        <a:p>
          <a:pPr rtl="0"/>
          <a:r>
            <a:rPr lang="en-US" sz="2800" b="1" dirty="0" smtClean="0"/>
            <a:t>4. Team up in communications planning</a:t>
          </a:r>
          <a:endParaRPr lang="en-US" sz="2800" b="1" dirty="0"/>
        </a:p>
      </dgm:t>
    </dgm:pt>
    <dgm:pt modelId="{9F6438DD-4F41-46B5-AA71-790E8ABD69B5}" type="parTrans" cxnId="{E67109A9-61B4-4892-B2F3-1C4D552F70A8}">
      <dgm:prSet/>
      <dgm:spPr/>
      <dgm:t>
        <a:bodyPr/>
        <a:lstStyle/>
        <a:p>
          <a:endParaRPr lang="en-US" sz="2400" b="1"/>
        </a:p>
      </dgm:t>
    </dgm:pt>
    <dgm:pt modelId="{B0BBE5F9-3149-4E6A-B6FC-237E1ADB08B8}" type="sibTrans" cxnId="{E67109A9-61B4-4892-B2F3-1C4D552F70A8}">
      <dgm:prSet/>
      <dgm:spPr/>
      <dgm:t>
        <a:bodyPr/>
        <a:lstStyle/>
        <a:p>
          <a:endParaRPr lang="en-US" sz="2400" b="1"/>
        </a:p>
      </dgm:t>
    </dgm:pt>
    <dgm:pt modelId="{577D5DC2-3A26-414A-B119-92CEAFFE9479}" type="pres">
      <dgm:prSet presAssocID="{FE5F54C1-BCBF-4DC4-AD3B-F6A07ED103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DB1C042-FBA3-4D93-9401-AD1B8447C55D}" type="pres">
      <dgm:prSet presAssocID="{D3C97E7F-D17F-4D97-AAD0-4FC3DB0539E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F9ED1A-0A24-43AA-B29D-43985C684E2D}" type="pres">
      <dgm:prSet presAssocID="{8535AE91-4101-45AC-AF0D-BA5C311F453A}" presName="spacer" presStyleCnt="0"/>
      <dgm:spPr/>
    </dgm:pt>
    <dgm:pt modelId="{231D58B7-9D06-45BF-A703-9FFEAA8BA319}" type="pres">
      <dgm:prSet presAssocID="{7A430685-87E9-4795-B07A-AE399090F5F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15DAE8-DF09-4E64-9AA4-70F6792731B9}" type="pres">
      <dgm:prSet presAssocID="{064E9BE5-3ECD-4877-826C-EE5CB5539B2A}" presName="spacer" presStyleCnt="0"/>
      <dgm:spPr/>
    </dgm:pt>
    <dgm:pt modelId="{3C1E5F95-0B45-406F-AB55-ED21085CD1AB}" type="pres">
      <dgm:prSet presAssocID="{CDC17DA0-15D7-474A-9826-67704DF19BF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C13AA3-9F21-48BC-A87E-6F5EE282D96A}" type="pres">
      <dgm:prSet presAssocID="{DEC27388-BD91-4791-A71F-A523141CCEFB}" presName="spacer" presStyleCnt="0"/>
      <dgm:spPr/>
    </dgm:pt>
    <dgm:pt modelId="{7CC8579E-DF2E-4F3C-8E66-47F7DAD0A2AF}" type="pres">
      <dgm:prSet presAssocID="{C972CC64-26EA-4D54-A356-287C026F126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BB393C-9018-4C81-B5F8-35232A7C3DE7}" srcId="{FE5F54C1-BCBF-4DC4-AD3B-F6A07ED10340}" destId="{7A430685-87E9-4795-B07A-AE399090F5F7}" srcOrd="1" destOrd="0" parTransId="{25526E04-F983-4D15-A950-AE1A6F98AA2D}" sibTransId="{064E9BE5-3ECD-4877-826C-EE5CB5539B2A}"/>
    <dgm:cxn modelId="{086BB8A0-80A1-4F19-A053-A18AB970AF4D}" srcId="{FE5F54C1-BCBF-4DC4-AD3B-F6A07ED10340}" destId="{D3C97E7F-D17F-4D97-AAD0-4FC3DB0539E2}" srcOrd="0" destOrd="0" parTransId="{E168D3EB-6C42-4BFA-AA94-852D6EB8778B}" sibTransId="{8535AE91-4101-45AC-AF0D-BA5C311F453A}"/>
    <dgm:cxn modelId="{AFB342A6-25D8-4DE2-ACAA-DC8FCDB85893}" type="presOf" srcId="{CDC17DA0-15D7-474A-9826-67704DF19BF3}" destId="{3C1E5F95-0B45-406F-AB55-ED21085CD1AB}" srcOrd="0" destOrd="0" presId="urn:microsoft.com/office/officeart/2005/8/layout/vList2"/>
    <dgm:cxn modelId="{425FC68A-0757-4BFA-B581-2F862BE93584}" srcId="{FE5F54C1-BCBF-4DC4-AD3B-F6A07ED10340}" destId="{CDC17DA0-15D7-474A-9826-67704DF19BF3}" srcOrd="2" destOrd="0" parTransId="{F59340DA-DE69-401D-AC7D-CB83B169B654}" sibTransId="{DEC27388-BD91-4791-A71F-A523141CCEFB}"/>
    <dgm:cxn modelId="{E67109A9-61B4-4892-B2F3-1C4D552F70A8}" srcId="{FE5F54C1-BCBF-4DC4-AD3B-F6A07ED10340}" destId="{C972CC64-26EA-4D54-A356-287C026F1267}" srcOrd="3" destOrd="0" parTransId="{9F6438DD-4F41-46B5-AA71-790E8ABD69B5}" sibTransId="{B0BBE5F9-3149-4E6A-B6FC-237E1ADB08B8}"/>
    <dgm:cxn modelId="{4F50A8CB-316A-4F02-AB2A-B3D89A6918FA}" type="presOf" srcId="{D3C97E7F-D17F-4D97-AAD0-4FC3DB0539E2}" destId="{5DB1C042-FBA3-4D93-9401-AD1B8447C55D}" srcOrd="0" destOrd="0" presId="urn:microsoft.com/office/officeart/2005/8/layout/vList2"/>
    <dgm:cxn modelId="{992C63FE-8040-4179-99A8-A488548F77EC}" type="presOf" srcId="{FE5F54C1-BCBF-4DC4-AD3B-F6A07ED10340}" destId="{577D5DC2-3A26-414A-B119-92CEAFFE9479}" srcOrd="0" destOrd="0" presId="urn:microsoft.com/office/officeart/2005/8/layout/vList2"/>
    <dgm:cxn modelId="{ED30CBC2-719F-4A3B-8003-3D17CE73B96C}" type="presOf" srcId="{C972CC64-26EA-4D54-A356-287C026F1267}" destId="{7CC8579E-DF2E-4F3C-8E66-47F7DAD0A2AF}" srcOrd="0" destOrd="0" presId="urn:microsoft.com/office/officeart/2005/8/layout/vList2"/>
    <dgm:cxn modelId="{B66E3089-6EDA-406E-9A1A-D84E85E4E17A}" type="presOf" srcId="{7A430685-87E9-4795-B07A-AE399090F5F7}" destId="{231D58B7-9D06-45BF-A703-9FFEAA8BA319}" srcOrd="0" destOrd="0" presId="urn:microsoft.com/office/officeart/2005/8/layout/vList2"/>
    <dgm:cxn modelId="{B6CB0C85-6286-4008-847E-B42536DDCC06}" type="presParOf" srcId="{577D5DC2-3A26-414A-B119-92CEAFFE9479}" destId="{5DB1C042-FBA3-4D93-9401-AD1B8447C55D}" srcOrd="0" destOrd="0" presId="urn:microsoft.com/office/officeart/2005/8/layout/vList2"/>
    <dgm:cxn modelId="{974F0B92-3D92-4360-BC62-DD9513E0E14D}" type="presParOf" srcId="{577D5DC2-3A26-414A-B119-92CEAFFE9479}" destId="{ADF9ED1A-0A24-43AA-B29D-43985C684E2D}" srcOrd="1" destOrd="0" presId="urn:microsoft.com/office/officeart/2005/8/layout/vList2"/>
    <dgm:cxn modelId="{5BECA096-1349-4EFE-970C-1B1C9A99EAA4}" type="presParOf" srcId="{577D5DC2-3A26-414A-B119-92CEAFFE9479}" destId="{231D58B7-9D06-45BF-A703-9FFEAA8BA319}" srcOrd="2" destOrd="0" presId="urn:microsoft.com/office/officeart/2005/8/layout/vList2"/>
    <dgm:cxn modelId="{AE47125D-424B-4A23-92C0-CABC977AE8BB}" type="presParOf" srcId="{577D5DC2-3A26-414A-B119-92CEAFFE9479}" destId="{2E15DAE8-DF09-4E64-9AA4-70F6792731B9}" srcOrd="3" destOrd="0" presId="urn:microsoft.com/office/officeart/2005/8/layout/vList2"/>
    <dgm:cxn modelId="{0A6CAA5C-5827-49B4-B930-5BA6E307C265}" type="presParOf" srcId="{577D5DC2-3A26-414A-B119-92CEAFFE9479}" destId="{3C1E5F95-0B45-406F-AB55-ED21085CD1AB}" srcOrd="4" destOrd="0" presId="urn:microsoft.com/office/officeart/2005/8/layout/vList2"/>
    <dgm:cxn modelId="{D336B32C-1D8E-4349-BF79-277D77C20AAC}" type="presParOf" srcId="{577D5DC2-3A26-414A-B119-92CEAFFE9479}" destId="{40C13AA3-9F21-48BC-A87E-6F5EE282D96A}" srcOrd="5" destOrd="0" presId="urn:microsoft.com/office/officeart/2005/8/layout/vList2"/>
    <dgm:cxn modelId="{E0264CDA-0EC8-4660-9233-47C73EE85CF9}" type="presParOf" srcId="{577D5DC2-3A26-414A-B119-92CEAFFE9479}" destId="{7CC8579E-DF2E-4F3C-8E66-47F7DAD0A2AF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5F54C1-BCBF-4DC4-AD3B-F6A07ED1034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5FCCB7-7D71-4530-8F26-5630F5BA3EDC}">
      <dgm:prSet custT="1"/>
      <dgm:spPr/>
      <dgm:t>
        <a:bodyPr/>
        <a:lstStyle/>
        <a:p>
          <a:pPr rtl="0"/>
          <a:r>
            <a:rPr lang="en-US" sz="2800" b="1" dirty="0" smtClean="0"/>
            <a:t>5. Create compatible themes, tones, and quality across all communications media</a:t>
          </a:r>
          <a:endParaRPr lang="en-US" sz="2800" b="1" dirty="0"/>
        </a:p>
      </dgm:t>
    </dgm:pt>
    <dgm:pt modelId="{2EC7718C-848C-4F7D-A623-37533C62F137}" type="parTrans" cxnId="{4F5CA44F-91FE-42E2-ACD6-C7FE3704D388}">
      <dgm:prSet/>
      <dgm:spPr/>
      <dgm:t>
        <a:bodyPr/>
        <a:lstStyle/>
        <a:p>
          <a:endParaRPr lang="en-US" sz="2400" b="1"/>
        </a:p>
      </dgm:t>
    </dgm:pt>
    <dgm:pt modelId="{5ED10FFA-3D4F-4AA6-95CC-0BE8BEA792AB}" type="sibTrans" cxnId="{4F5CA44F-91FE-42E2-ACD6-C7FE3704D388}">
      <dgm:prSet/>
      <dgm:spPr/>
      <dgm:t>
        <a:bodyPr/>
        <a:lstStyle/>
        <a:p>
          <a:endParaRPr lang="en-US" sz="2400" b="1"/>
        </a:p>
      </dgm:t>
    </dgm:pt>
    <dgm:pt modelId="{387E59E4-ECE7-46BB-8BBE-E3FDC8376D96}">
      <dgm:prSet custT="1"/>
      <dgm:spPr/>
      <dgm:t>
        <a:bodyPr/>
        <a:lstStyle/>
        <a:p>
          <a:pPr rtl="0"/>
          <a:r>
            <a:rPr lang="en-US" sz="2800" b="1" dirty="0" smtClean="0"/>
            <a:t>6. Create performance measures that are shared by all communications elements</a:t>
          </a:r>
          <a:endParaRPr lang="en-US" sz="2800" b="1" dirty="0"/>
        </a:p>
      </dgm:t>
    </dgm:pt>
    <dgm:pt modelId="{BCB89317-BB8C-45BB-97EC-0FF1ED86687E}" type="parTrans" cxnId="{2BF0CE56-EB6A-49B7-B799-1A83A9C67AC0}">
      <dgm:prSet/>
      <dgm:spPr/>
      <dgm:t>
        <a:bodyPr/>
        <a:lstStyle/>
        <a:p>
          <a:endParaRPr lang="en-US" sz="2400" b="1"/>
        </a:p>
      </dgm:t>
    </dgm:pt>
    <dgm:pt modelId="{A77BE834-2EBC-4D1C-9FA8-C5E8C9E1739B}" type="sibTrans" cxnId="{2BF0CE56-EB6A-49B7-B799-1A83A9C67AC0}">
      <dgm:prSet/>
      <dgm:spPr/>
      <dgm:t>
        <a:bodyPr/>
        <a:lstStyle/>
        <a:p>
          <a:endParaRPr lang="en-US" sz="2400" b="1"/>
        </a:p>
      </dgm:t>
    </dgm:pt>
    <dgm:pt modelId="{B2A24EFC-DC1D-4974-9E0A-F7A549949492}">
      <dgm:prSet custT="1"/>
      <dgm:spPr/>
      <dgm:t>
        <a:bodyPr/>
        <a:lstStyle/>
        <a:p>
          <a:pPr rtl="0"/>
          <a:r>
            <a:rPr lang="en-US" sz="2800" b="1" dirty="0" smtClean="0"/>
            <a:t>7. Appoint a director responsible for the company’s persuasive communications efforts</a:t>
          </a:r>
          <a:endParaRPr lang="en-US" sz="2800" b="1" dirty="0"/>
        </a:p>
      </dgm:t>
    </dgm:pt>
    <dgm:pt modelId="{157B3CE8-A667-4B6C-A789-2FAB52421965}" type="parTrans" cxnId="{1FD7118A-DBE0-4F9B-8B16-D4744EAB79E3}">
      <dgm:prSet/>
      <dgm:spPr/>
      <dgm:t>
        <a:bodyPr/>
        <a:lstStyle/>
        <a:p>
          <a:endParaRPr lang="en-US" sz="2400" b="1"/>
        </a:p>
      </dgm:t>
    </dgm:pt>
    <dgm:pt modelId="{C91105BA-6D29-4D90-80E1-B2E07E6C0486}" type="sibTrans" cxnId="{1FD7118A-DBE0-4F9B-8B16-D4744EAB79E3}">
      <dgm:prSet/>
      <dgm:spPr/>
      <dgm:t>
        <a:bodyPr/>
        <a:lstStyle/>
        <a:p>
          <a:endParaRPr lang="en-US" sz="2400" b="1"/>
        </a:p>
      </dgm:t>
    </dgm:pt>
    <dgm:pt modelId="{577D5DC2-3A26-414A-B119-92CEAFFE9479}" type="pres">
      <dgm:prSet presAssocID="{FE5F54C1-BCBF-4DC4-AD3B-F6A07ED1034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D7A008-39BD-40A1-BE83-0F0842C09E70}" type="pres">
      <dgm:prSet presAssocID="{255FCCB7-7D71-4530-8F26-5630F5BA3ED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20872D-4E44-4B17-A944-1AA8AF8E0DD9}" type="pres">
      <dgm:prSet presAssocID="{5ED10FFA-3D4F-4AA6-95CC-0BE8BEA792AB}" presName="spacer" presStyleCnt="0"/>
      <dgm:spPr/>
    </dgm:pt>
    <dgm:pt modelId="{DA8ADC28-DD81-4730-B2D0-A4909ED308A5}" type="pres">
      <dgm:prSet presAssocID="{387E59E4-ECE7-46BB-8BBE-E3FDC8376D9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36AD0C-1E49-49A3-9549-37DC8E414B31}" type="pres">
      <dgm:prSet presAssocID="{A77BE834-2EBC-4D1C-9FA8-C5E8C9E1739B}" presName="spacer" presStyleCnt="0"/>
      <dgm:spPr/>
    </dgm:pt>
    <dgm:pt modelId="{99CA7ED2-FC42-4FF1-850B-975FFD6D67DF}" type="pres">
      <dgm:prSet presAssocID="{B2A24EFC-DC1D-4974-9E0A-F7A54994949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F0CE56-EB6A-49B7-B799-1A83A9C67AC0}" srcId="{FE5F54C1-BCBF-4DC4-AD3B-F6A07ED10340}" destId="{387E59E4-ECE7-46BB-8BBE-E3FDC8376D96}" srcOrd="1" destOrd="0" parTransId="{BCB89317-BB8C-45BB-97EC-0FF1ED86687E}" sibTransId="{A77BE834-2EBC-4D1C-9FA8-C5E8C9E1739B}"/>
    <dgm:cxn modelId="{1DE75BE2-EC5B-44DB-A6C2-8BCD547A3A7C}" type="presOf" srcId="{B2A24EFC-DC1D-4974-9E0A-F7A549949492}" destId="{99CA7ED2-FC42-4FF1-850B-975FFD6D67DF}" srcOrd="0" destOrd="0" presId="urn:microsoft.com/office/officeart/2005/8/layout/vList2"/>
    <dgm:cxn modelId="{00835330-3A66-455E-9AEA-0B77018AF0E1}" type="presOf" srcId="{387E59E4-ECE7-46BB-8BBE-E3FDC8376D96}" destId="{DA8ADC28-DD81-4730-B2D0-A4909ED308A5}" srcOrd="0" destOrd="0" presId="urn:microsoft.com/office/officeart/2005/8/layout/vList2"/>
    <dgm:cxn modelId="{02CE3667-69B0-438B-9718-2098D3154611}" type="presOf" srcId="{FE5F54C1-BCBF-4DC4-AD3B-F6A07ED10340}" destId="{577D5DC2-3A26-414A-B119-92CEAFFE9479}" srcOrd="0" destOrd="0" presId="urn:microsoft.com/office/officeart/2005/8/layout/vList2"/>
    <dgm:cxn modelId="{4F5CA44F-91FE-42E2-ACD6-C7FE3704D388}" srcId="{FE5F54C1-BCBF-4DC4-AD3B-F6A07ED10340}" destId="{255FCCB7-7D71-4530-8F26-5630F5BA3EDC}" srcOrd="0" destOrd="0" parTransId="{2EC7718C-848C-4F7D-A623-37533C62F137}" sibTransId="{5ED10FFA-3D4F-4AA6-95CC-0BE8BEA792AB}"/>
    <dgm:cxn modelId="{1FD7118A-DBE0-4F9B-8B16-D4744EAB79E3}" srcId="{FE5F54C1-BCBF-4DC4-AD3B-F6A07ED10340}" destId="{B2A24EFC-DC1D-4974-9E0A-F7A549949492}" srcOrd="2" destOrd="0" parTransId="{157B3CE8-A667-4B6C-A789-2FAB52421965}" sibTransId="{C91105BA-6D29-4D90-80E1-B2E07E6C0486}"/>
    <dgm:cxn modelId="{91C9CC7E-F180-4F06-B69B-A356035E59DB}" type="presOf" srcId="{255FCCB7-7D71-4530-8F26-5630F5BA3EDC}" destId="{C4D7A008-39BD-40A1-BE83-0F0842C09E70}" srcOrd="0" destOrd="0" presId="urn:microsoft.com/office/officeart/2005/8/layout/vList2"/>
    <dgm:cxn modelId="{796CAE02-2E02-40A0-8355-35F7D2C6F940}" type="presParOf" srcId="{577D5DC2-3A26-414A-B119-92CEAFFE9479}" destId="{C4D7A008-39BD-40A1-BE83-0F0842C09E70}" srcOrd="0" destOrd="0" presId="urn:microsoft.com/office/officeart/2005/8/layout/vList2"/>
    <dgm:cxn modelId="{579CFB45-1642-4A4F-8454-CA8A06818806}" type="presParOf" srcId="{577D5DC2-3A26-414A-B119-92CEAFFE9479}" destId="{9620872D-4E44-4B17-A944-1AA8AF8E0DD9}" srcOrd="1" destOrd="0" presId="urn:microsoft.com/office/officeart/2005/8/layout/vList2"/>
    <dgm:cxn modelId="{A69E60F1-D348-4DEE-ACBC-66EC761306B6}" type="presParOf" srcId="{577D5DC2-3A26-414A-B119-92CEAFFE9479}" destId="{DA8ADC28-DD81-4730-B2D0-A4909ED308A5}" srcOrd="2" destOrd="0" presId="urn:microsoft.com/office/officeart/2005/8/layout/vList2"/>
    <dgm:cxn modelId="{025AEB53-FFAF-4313-9BAC-189BEA48B47B}" type="presParOf" srcId="{577D5DC2-3A26-414A-B119-92CEAFFE9479}" destId="{5036AD0C-1E49-49A3-9549-37DC8E414B31}" srcOrd="3" destOrd="0" presId="urn:microsoft.com/office/officeart/2005/8/layout/vList2"/>
    <dgm:cxn modelId="{0A20D7FE-D69E-4E91-8C65-EC9641BF459B}" type="presParOf" srcId="{577D5DC2-3A26-414A-B119-92CEAFFE9479}" destId="{99CA7ED2-FC42-4FF1-850B-975FFD6D67DF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DB1C042-FBA3-4D93-9401-AD1B8447C55D}">
      <dsp:nvSpPr>
        <dsp:cNvPr id="0" name=""/>
        <dsp:cNvSpPr/>
      </dsp:nvSpPr>
      <dsp:spPr>
        <a:xfrm>
          <a:off x="0" y="20849"/>
          <a:ext cx="7924800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1. Identify customer touch points</a:t>
          </a:r>
          <a:endParaRPr lang="en-US" sz="2800" b="1" kern="1200" dirty="0"/>
        </a:p>
      </dsp:txBody>
      <dsp:txXfrm>
        <a:off x="0" y="20849"/>
        <a:ext cx="7924800" cy="1102725"/>
      </dsp:txXfrm>
    </dsp:sp>
    <dsp:sp modelId="{231D58B7-9D06-45BF-A703-9FFEAA8BA319}">
      <dsp:nvSpPr>
        <dsp:cNvPr id="0" name=""/>
        <dsp:cNvSpPr/>
      </dsp:nvSpPr>
      <dsp:spPr>
        <a:xfrm>
          <a:off x="0" y="1137974"/>
          <a:ext cx="7924800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2. Analyze trends—internal and external</a:t>
          </a:r>
          <a:endParaRPr lang="en-US" sz="2800" b="1" kern="1200" dirty="0"/>
        </a:p>
      </dsp:txBody>
      <dsp:txXfrm>
        <a:off x="0" y="1137974"/>
        <a:ext cx="7924800" cy="1102725"/>
      </dsp:txXfrm>
    </dsp:sp>
    <dsp:sp modelId="{3C1E5F95-0B45-406F-AB55-ED21085CD1AB}">
      <dsp:nvSpPr>
        <dsp:cNvPr id="0" name=""/>
        <dsp:cNvSpPr/>
      </dsp:nvSpPr>
      <dsp:spPr>
        <a:xfrm>
          <a:off x="0" y="2255100"/>
          <a:ext cx="7924800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3. Audit the pockets of communication spending throughout the organization</a:t>
          </a:r>
          <a:endParaRPr lang="en-US" sz="2800" b="1" kern="1200" dirty="0"/>
        </a:p>
      </dsp:txBody>
      <dsp:txXfrm>
        <a:off x="0" y="2255100"/>
        <a:ext cx="7924800" cy="1102725"/>
      </dsp:txXfrm>
    </dsp:sp>
    <dsp:sp modelId="{7CC8579E-DF2E-4F3C-8E66-47F7DAD0A2AF}">
      <dsp:nvSpPr>
        <dsp:cNvPr id="0" name=""/>
        <dsp:cNvSpPr/>
      </dsp:nvSpPr>
      <dsp:spPr>
        <a:xfrm>
          <a:off x="0" y="3372225"/>
          <a:ext cx="7924800" cy="1102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4. Team up in communications planning</a:t>
          </a:r>
          <a:endParaRPr lang="en-US" sz="2800" b="1" kern="1200" dirty="0"/>
        </a:p>
      </dsp:txBody>
      <dsp:txXfrm>
        <a:off x="0" y="3372225"/>
        <a:ext cx="7924800" cy="11027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4D7A008-39BD-40A1-BE83-0F0842C09E70}">
      <dsp:nvSpPr>
        <dsp:cNvPr id="0" name=""/>
        <dsp:cNvSpPr/>
      </dsp:nvSpPr>
      <dsp:spPr>
        <a:xfrm>
          <a:off x="0" y="235499"/>
          <a:ext cx="8610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5. Create compatible themes, tones, and quality across all communications media</a:t>
          </a:r>
          <a:endParaRPr lang="en-US" sz="2800" b="1" kern="1200" dirty="0"/>
        </a:p>
      </dsp:txBody>
      <dsp:txXfrm>
        <a:off x="0" y="235499"/>
        <a:ext cx="8610600" cy="1216800"/>
      </dsp:txXfrm>
    </dsp:sp>
    <dsp:sp modelId="{DA8ADC28-DD81-4730-B2D0-A4909ED308A5}">
      <dsp:nvSpPr>
        <dsp:cNvPr id="0" name=""/>
        <dsp:cNvSpPr/>
      </dsp:nvSpPr>
      <dsp:spPr>
        <a:xfrm>
          <a:off x="0" y="1639500"/>
          <a:ext cx="8610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6. Create performance measures that are shared by all communications elements</a:t>
          </a:r>
          <a:endParaRPr lang="en-US" sz="2800" b="1" kern="1200" dirty="0"/>
        </a:p>
      </dsp:txBody>
      <dsp:txXfrm>
        <a:off x="0" y="1639500"/>
        <a:ext cx="8610600" cy="1216800"/>
      </dsp:txXfrm>
    </dsp:sp>
    <dsp:sp modelId="{99CA7ED2-FC42-4FF1-850B-975FFD6D67DF}">
      <dsp:nvSpPr>
        <dsp:cNvPr id="0" name=""/>
        <dsp:cNvSpPr/>
      </dsp:nvSpPr>
      <dsp:spPr>
        <a:xfrm>
          <a:off x="0" y="3043500"/>
          <a:ext cx="8610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7. Appoint a director responsible for the company’s persuasive communications efforts</a:t>
          </a:r>
          <a:endParaRPr lang="en-US" sz="2800" b="1" kern="1200" dirty="0"/>
        </a:p>
      </dsp:txBody>
      <dsp:txXfrm>
        <a:off x="0" y="3043500"/>
        <a:ext cx="8610600" cy="1216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706C5-2239-4C82-9F08-B377EE16CFBE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78A30-4F03-4D91-AD4D-7542833F58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b="1" smtClean="0"/>
              <a:t>Note to Instructor</a:t>
            </a:r>
          </a:p>
          <a:p>
            <a:r>
              <a:rPr lang="en-US" smtClean="0"/>
              <a:t>Although television, magazines, and other mass media remain very important, their dominance is declining. Advertisers are now adding a broad selection of more-specialized and highly targeted media to reach smaller customer segments with more-personalized, interactive messages. The new media range from specialty magazines, cable television channels, and video on demand (VOD) to Internet catalogs, e-mail, podcasts, cell phones, and online social networks. In all, companies are doing less </a:t>
            </a:r>
            <a:r>
              <a:rPr lang="en-US" i="1" smtClean="0"/>
              <a:t>broadcasting</a:t>
            </a:r>
            <a:r>
              <a:rPr lang="en-US" smtClean="0"/>
              <a:t> and more </a:t>
            </a:r>
            <a:r>
              <a:rPr lang="en-US" i="1" smtClean="0"/>
              <a:t>narrowcasting. </a:t>
            </a:r>
            <a:r>
              <a:rPr lang="en-US" smtClean="0"/>
              <a:t>Ask students how they have changed as consumers in the past year and how that might affect marketer’s.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C7F7FC0-F96C-49E0-8824-F5DF2B053B74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6DC28F-CC0C-498A-96BA-99273F248E33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lnSpc>
                <a:spcPts val="2800"/>
              </a:lnSpc>
              <a:spcBef>
                <a:spcPts val="0"/>
              </a:spcBef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8B7B6-1F33-4CEF-93B8-EB6788B15F01}" type="datetimeFigureOut">
              <a:rPr lang="en-US" smtClean="0"/>
              <a:pPr/>
              <a:t>4/28/2012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42075-D643-4CCB-BB41-4C4287E6A5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11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notesSlide" Target="../notesSlides/notesSlide12.xml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24786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14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Communicating Customer Value: Integrated Marketing Communications Strategy</a:t>
            </a:r>
            <a:endParaRPr lang="en-US" sz="48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786694"/>
            <a:ext cx="8382000" cy="117570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Setting the Total Promotion Budget and Mix</a:t>
            </a:r>
          </a:p>
          <a:p>
            <a:r>
              <a:rPr lang="en-US" dirty="0" smtClean="0">
                <a:latin typeface="Calibri" charset="0"/>
              </a:rPr>
              <a:t>Socially Responsible Marketing Communication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400" b="1" i="1" dirty="0" smtClean="0">
              <a:solidFill>
                <a:srgbClr val="1A643E"/>
              </a:solidFill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Affordable budget method</a:t>
            </a:r>
            <a:r>
              <a:rPr lang="en-US" sz="2800" dirty="0" smtClean="0">
                <a:latin typeface="Calibri" charset="0"/>
              </a:rPr>
              <a:t> sets the budget at an affordable level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Ignores the effects of promotion on sales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Small businesses often use this method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Usually business start with total revenues, deduct operating expenses and capital outlays and then devote some portion of the remaining funds to advertising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sz="2800" b="1" i="1" dirty="0" smtClean="0"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2800" b="1" dirty="0" smtClean="0">
                <a:latin typeface="Calibri" charset="0"/>
              </a:rPr>
              <a:t>Percentage of sales</a:t>
            </a:r>
            <a:r>
              <a:rPr lang="en-US" sz="2800" dirty="0" smtClean="0">
                <a:latin typeface="Calibri" charset="0"/>
              </a:rPr>
              <a:t> </a:t>
            </a:r>
            <a:r>
              <a:rPr lang="en-US" sz="2800" b="1" dirty="0" smtClean="0">
                <a:latin typeface="Calibri" charset="0"/>
              </a:rPr>
              <a:t>method</a:t>
            </a:r>
            <a:r>
              <a:rPr lang="en-US" sz="2800" dirty="0" smtClean="0">
                <a:latin typeface="Calibri" charset="0"/>
              </a:rPr>
              <a:t> sets the budget at a certain percentage of current or forecasted sales or unit sales price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 smtClean="0">
                <a:latin typeface="Calibri" charset="0"/>
              </a:rPr>
              <a:t>Easy to use and helps management think about the relationship between promotion, selling price, and profit per unit</a:t>
            </a:r>
          </a:p>
          <a:p>
            <a:pPr marL="533400" indent="-533400">
              <a:lnSpc>
                <a:spcPct val="90000"/>
              </a:lnSpc>
            </a:pPr>
            <a:r>
              <a:rPr lang="en-US" sz="2800" dirty="0" smtClean="0">
                <a:latin typeface="Calibri" charset="0"/>
              </a:rPr>
              <a:t>Wrongly views sales as the cause rather than the result of promotion</a:t>
            </a:r>
          </a:p>
          <a:p>
            <a:pPr marL="533400" indent="-533400">
              <a:lnSpc>
                <a:spcPct val="90000"/>
              </a:lnSpc>
            </a:pPr>
            <a:endParaRPr lang="en-US" sz="28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4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Competitive-parity method</a:t>
            </a:r>
            <a:r>
              <a:rPr lang="en-US" sz="2800" dirty="0" smtClean="0">
                <a:latin typeface="Calibri" charset="0"/>
              </a:rPr>
              <a:t> sets the budget to match competitor outlays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Represents industry standards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Avoids promotion wars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Setting the Total Promotion Budget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4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2800" b="1" dirty="0" smtClean="0">
                <a:latin typeface="Calibri" charset="0"/>
              </a:rPr>
              <a:t>Objective-and-task method </a:t>
            </a:r>
            <a:r>
              <a:rPr lang="en-US" sz="2800" dirty="0" smtClean="0">
                <a:latin typeface="Calibri" charset="0"/>
              </a:rPr>
              <a:t>sets the budget based on what the firm wants to accomplish with promotion and includes: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Defining promotion objectives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Determining tasks to achieve the objectives</a:t>
            </a:r>
          </a:p>
          <a:p>
            <a:pPr marL="533400" indent="-533400"/>
            <a:r>
              <a:rPr lang="en-US" sz="2800" dirty="0" smtClean="0">
                <a:latin typeface="Calibri" charset="0"/>
              </a:rPr>
              <a:t>Estimating costs</a:t>
            </a:r>
            <a:endParaRPr lang="en-US" sz="2800" b="1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Shaping the Overall Promotion Mix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The Nature of Each Promotion Tool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>
              <a:buFontTx/>
              <a:buNone/>
            </a:pPr>
            <a:endParaRPr lang="en-US" b="1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Personal selling</a:t>
            </a:r>
            <a:r>
              <a:rPr lang="en-US" dirty="0" smtClean="0">
                <a:latin typeface="Calibri" charset="0"/>
              </a:rPr>
              <a:t> is the most effective method at certain stages of the buying process, particularly in building buyers’ preferences, convictions, actions, and developing customer relationships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Shaping the Overall Promotion Mix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The Nature of Each Promotion Tool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endParaRPr lang="en-US" dirty="0" smtClean="0">
              <a:latin typeface="Calibri" charset="0"/>
            </a:endParaRPr>
          </a:p>
          <a:p>
            <a:pPr>
              <a:buNone/>
            </a:pPr>
            <a:r>
              <a:rPr lang="en-US" b="1" dirty="0" smtClean="0">
                <a:latin typeface="Calibri" charset="0"/>
              </a:rPr>
              <a:t>Advertising</a:t>
            </a:r>
            <a:r>
              <a:rPr lang="en-US" dirty="0" smtClean="0">
                <a:latin typeface="Calibri" charset="0"/>
              </a:rPr>
              <a:t> reaches masses of geographically dispersed buyers at a low cost per exposure, and it enables the seller to repeat a message many times</a:t>
            </a:r>
          </a:p>
          <a:p>
            <a:pPr>
              <a:buNone/>
            </a:pP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Shaping the Overall Promotion Mix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The Nature of Each Promotion Tool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3276600"/>
          </a:xfrm>
        </p:spPr>
        <p:txBody>
          <a:bodyPr>
            <a:noAutofit/>
          </a:bodyPr>
          <a:lstStyle/>
          <a:p>
            <a:pPr marL="533400" indent="-533400" algn="ctr">
              <a:buFontTx/>
              <a:buNone/>
            </a:pPr>
            <a:endParaRPr lang="en-US" sz="28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b="1" dirty="0" smtClean="0">
                <a:latin typeface="Calibri" charset="0"/>
              </a:rPr>
              <a:t>Sales promotion</a:t>
            </a:r>
            <a:r>
              <a:rPr lang="en-US" dirty="0" smtClean="0">
                <a:latin typeface="Calibri" charset="0"/>
              </a:rPr>
              <a:t> includes coupons, contests, 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and premiums that attract consumer attention and offer strong incentives to purchase, and can be used to dramatize product offers and to boost sagging sales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Shaping the Overall Promotion Mix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The Nature of Each Promotion Tool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2819400"/>
          </a:xfrm>
        </p:spPr>
        <p:txBody>
          <a:bodyPr>
            <a:noAutofit/>
          </a:bodyPr>
          <a:lstStyle/>
          <a:p>
            <a:pPr marL="533400" indent="-533400" algn="ctr">
              <a:lnSpc>
                <a:spcPct val="90000"/>
              </a:lnSpc>
              <a:buFontTx/>
              <a:buNone/>
            </a:pPr>
            <a:endParaRPr lang="en-US" b="1" i="1" dirty="0" smtClean="0">
              <a:solidFill>
                <a:srgbClr val="333399"/>
              </a:solidFill>
              <a:latin typeface="Times New Roman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Public relations</a:t>
            </a:r>
            <a:r>
              <a:rPr lang="en-US" dirty="0" smtClean="0">
                <a:latin typeface="Calibri" charset="0"/>
              </a:rPr>
              <a:t> is a very believable form of promotion that includes news stories, features, sponsorships, and events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Shaping the Overall Promotion Mix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The Nature of Each Promotion Tool</a:t>
            </a: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3124200"/>
            <a:ext cx="7772400" cy="2438400"/>
          </a:xfrm>
        </p:spPr>
        <p:txBody>
          <a:bodyPr>
            <a:noAutofit/>
          </a:bodyPr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Direct marketing</a:t>
            </a:r>
            <a:r>
              <a:rPr lang="en-US" dirty="0" smtClean="0">
                <a:latin typeface="Calibri" charset="0"/>
              </a:rPr>
              <a:t> is a non-public, immediate, customized, and interactive promotional tool that includes direct mail, catalogs, telemarketing, and online marketing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19200" y="1295400"/>
            <a:ext cx="6665913" cy="533400"/>
          </a:xfrm>
        </p:spPr>
        <p:txBody>
          <a:bodyPr/>
          <a:lstStyle/>
          <a:p>
            <a:pPr marL="533400" indent="-533400" algn="ctr">
              <a:buFontTx/>
              <a:buNone/>
            </a:pPr>
            <a:r>
              <a:rPr lang="en-US" sz="2800" b="1" dirty="0" smtClean="0">
                <a:latin typeface="Calibri" charset="0"/>
              </a:rPr>
              <a:t>Promotion Mix Strategies</a:t>
            </a:r>
          </a:p>
          <a:p>
            <a:pPr marL="533400" indent="-533400" algn="ctr">
              <a:buFontTx/>
              <a:buNone/>
            </a:pPr>
            <a:endParaRPr lang="en-US" sz="24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endParaRPr lang="en-US" sz="2800" dirty="0" smtClean="0">
              <a:latin typeface="Calibri" charset="0"/>
            </a:endParaRPr>
          </a:p>
        </p:txBody>
      </p:sp>
      <p:pic>
        <p:nvPicPr>
          <p:cNvPr id="9" name="Picture 6" descr="fig14_04w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097" y="2438523"/>
            <a:ext cx="8935703" cy="3352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19200" y="1295400"/>
            <a:ext cx="6665913" cy="533400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None/>
            </a:pPr>
            <a:r>
              <a:rPr lang="en-US" sz="2800" b="1" dirty="0" smtClean="0">
                <a:latin typeface="Calibri" charset="0"/>
              </a:rPr>
              <a:t>Integrating the Promotion Mix: Checklist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685800" y="2057400"/>
          <a:ext cx="7924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Setting the Total Promotion </a:t>
            </a:r>
            <a:br>
              <a:rPr lang="en-US" sz="4400" dirty="0" smtClean="0"/>
            </a:br>
            <a:r>
              <a:rPr lang="en-US" sz="4400" dirty="0" smtClean="0"/>
              <a:t>Budget and Mix</a:t>
            </a:r>
            <a:endParaRPr lang="en-US" sz="4300" dirty="0" smtClean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219200" y="1295400"/>
            <a:ext cx="6665913" cy="533400"/>
          </a:xfrm>
        </p:spPr>
        <p:txBody>
          <a:bodyPr>
            <a:normAutofit/>
          </a:bodyPr>
          <a:lstStyle/>
          <a:p>
            <a:pPr marL="533400" indent="-533400" algn="ctr">
              <a:lnSpc>
                <a:spcPct val="80000"/>
              </a:lnSpc>
              <a:spcBef>
                <a:spcPct val="0"/>
              </a:spcBef>
              <a:buNone/>
            </a:pPr>
            <a:r>
              <a:rPr lang="en-US" sz="2800" b="1" dirty="0" smtClean="0">
                <a:latin typeface="Calibri" charset="0"/>
              </a:rPr>
              <a:t>Integrating the Promotion Mix: Checklist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228600" y="22098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Socially Responsible Marketing Communication</a:t>
            </a:r>
            <a:endParaRPr lang="en-US" sz="48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Communicate openly and honestly with consumers and resellers </a:t>
            </a:r>
          </a:p>
          <a:p>
            <a:r>
              <a:rPr lang="en-US" dirty="0" smtClean="0">
                <a:latin typeface="Calibri" charset="0"/>
              </a:rPr>
              <a:t>Avoid deceptive or false advertising</a:t>
            </a:r>
          </a:p>
          <a:p>
            <a:r>
              <a:rPr lang="en-US" dirty="0" smtClean="0">
                <a:latin typeface="Calibri" charset="0"/>
              </a:rPr>
              <a:t>Avoid bait-and-switch advertising</a:t>
            </a:r>
          </a:p>
          <a:p>
            <a:r>
              <a:rPr lang="en-US" dirty="0" smtClean="0">
                <a:latin typeface="Calibri" charset="0"/>
              </a:rPr>
              <a:t>Conform to all federal, state, and local regulations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13716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dirty="0" smtClean="0"/>
              <a:t>Socially Responsible Marketing Communication</a:t>
            </a:r>
            <a:endParaRPr lang="en-US" sz="48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eaLnBrk="0" hangingPunct="0">
              <a:buFontTx/>
              <a:buChar char="•"/>
            </a:pPr>
            <a:r>
              <a:rPr lang="en-US" dirty="0" smtClean="0">
                <a:latin typeface="Calibri" charset="0"/>
              </a:rPr>
              <a:t>Follow rules of “fair competition”</a:t>
            </a:r>
          </a:p>
          <a:p>
            <a:pPr eaLnBrk="0" hangingPunct="0">
              <a:buFontTx/>
              <a:buChar char="•"/>
            </a:pPr>
            <a:r>
              <a:rPr lang="en-US" dirty="0" smtClean="0">
                <a:latin typeface="Calibri" charset="0"/>
              </a:rPr>
              <a:t>Do not offer bribes</a:t>
            </a:r>
          </a:p>
          <a:p>
            <a:pPr eaLnBrk="0" hangingPunct="0">
              <a:buFontTx/>
              <a:buChar char="•"/>
            </a:pPr>
            <a:r>
              <a:rPr lang="en-US" dirty="0" smtClean="0">
                <a:latin typeface="Calibri" charset="0"/>
              </a:rPr>
              <a:t>Do not attempt to obtain competitors’ trade secrets </a:t>
            </a:r>
          </a:p>
          <a:p>
            <a:pPr eaLnBrk="0" hangingPunct="0">
              <a:buFontTx/>
              <a:buChar char="•"/>
            </a:pPr>
            <a:r>
              <a:rPr lang="en-US" dirty="0" smtClean="0">
                <a:latin typeface="Calibri" charset="0"/>
              </a:rPr>
              <a:t>Do not disparage competitors or their products</a:t>
            </a:r>
            <a:endParaRPr lang="en-US" dirty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18630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15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Advertising and Public Relations</a:t>
            </a:r>
          </a:p>
          <a:p>
            <a:pPr algn="ctr"/>
            <a:endParaRPr lang="en-US" sz="4800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286607"/>
            <a:ext cx="8382000" cy="182819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Calibri" charset="0"/>
              </a:rPr>
              <a:t>Advertising</a:t>
            </a:r>
            <a:r>
              <a:rPr lang="en-US" sz="3600" dirty="0" smtClean="0">
                <a:latin typeface="Calibri" charset="0"/>
              </a:rPr>
              <a:t> </a:t>
            </a:r>
          </a:p>
          <a:p>
            <a:pPr lvl="1"/>
            <a:r>
              <a:rPr lang="en-US" sz="3200" dirty="0" smtClean="0">
                <a:latin typeface="Calibri" charset="0"/>
              </a:rPr>
              <a:t>Objectives</a:t>
            </a:r>
          </a:p>
          <a:p>
            <a:pPr lvl="1"/>
            <a:r>
              <a:rPr lang="en-US" sz="3200" dirty="0" smtClean="0">
                <a:latin typeface="Calibri" charset="0"/>
              </a:rPr>
              <a:t>Budget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Advertising</a:t>
            </a:r>
            <a:r>
              <a:rPr lang="en-US" dirty="0" smtClean="0">
                <a:latin typeface="Calibri" charset="0"/>
              </a:rPr>
              <a:t> is </a:t>
            </a:r>
            <a:r>
              <a:rPr lang="en-US" dirty="0" smtClean="0">
                <a:latin typeface="Calibri" charset="0"/>
              </a:rPr>
              <a:t>any </a:t>
            </a:r>
            <a:r>
              <a:rPr lang="en-US" dirty="0" smtClean="0">
                <a:latin typeface="Calibri" charset="0"/>
              </a:rPr>
              <a:t>paid form of non-personal presentation and promotion of ideas, goods, or services by an identified sponsor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pic>
        <p:nvPicPr>
          <p:cNvPr id="5" name="Picture 6" descr="fig15_01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2874963"/>
            <a:ext cx="9139017" cy="306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Placeholder 3"/>
          <p:cNvSpPr txBox="1">
            <a:spLocks/>
          </p:cNvSpPr>
          <p:nvPr/>
        </p:nvSpPr>
        <p:spPr>
          <a:xfrm>
            <a:off x="1066800" y="11430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Developing </a:t>
            </a:r>
            <a:r>
              <a:rPr kumimoji="0" lang="en-US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an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charset="0"/>
                <a:ea typeface="+mn-ea"/>
                <a:cs typeface="+mn-cs"/>
              </a:rPr>
              <a:t>Advertising Programs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en-US" sz="2800" b="1" dirty="0" smtClean="0">
                <a:latin typeface="Calibri" charset="0"/>
              </a:rPr>
              <a:t>Setting Advertising Objectives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2098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31775" indent="-231775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latin typeface="Calibri" charset="0"/>
              </a:rPr>
              <a:t>An </a:t>
            </a:r>
            <a:r>
              <a:rPr lang="en-US" sz="3200" b="1" dirty="0">
                <a:latin typeface="Calibri" charset="0"/>
              </a:rPr>
              <a:t>advertising objective</a:t>
            </a:r>
            <a:r>
              <a:rPr lang="en-US" sz="3200" dirty="0">
                <a:latin typeface="Calibri" charset="0"/>
              </a:rPr>
              <a:t> is a specific communication task to be accomplished with a specific target audience during a specific time</a:t>
            </a:r>
          </a:p>
          <a:p>
            <a:pPr marL="533400" indent="-533400">
              <a:lnSpc>
                <a:spcPct val="90000"/>
              </a:lnSpc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3200" dirty="0" smtClean="0">
                <a:latin typeface="Calibri" charset="0"/>
              </a:rPr>
              <a:t>Objectives are classified by primary purpose</a:t>
            </a:r>
          </a:p>
          <a:p>
            <a:pPr marL="533400" indent="-5334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Inform</a:t>
            </a:r>
          </a:p>
          <a:p>
            <a:pPr marL="533400" indent="-5334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Persuade</a:t>
            </a:r>
          </a:p>
          <a:p>
            <a:pPr marL="533400" indent="-5334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Remind</a:t>
            </a:r>
          </a:p>
          <a:p>
            <a:pPr marL="231775" indent="-231775" eaLnBrk="0" hangingPunct="0">
              <a:lnSpc>
                <a:spcPct val="90000"/>
              </a:lnSpc>
              <a:spcBef>
                <a:spcPct val="20000"/>
              </a:spcBef>
            </a:pPr>
            <a:endParaRPr lang="en-US" sz="3200" dirty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en-US" sz="2800" b="1" dirty="0" smtClean="0">
                <a:latin typeface="Calibri" charset="0"/>
              </a:rPr>
              <a:t>Setting Advertising Objectives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Informative advertising</a:t>
            </a:r>
            <a:r>
              <a:rPr lang="en-US" sz="3200" dirty="0" smtClean="0">
                <a:latin typeface="Calibri" charset="0"/>
              </a:rPr>
              <a:t> is used when introducing a new product category; the objective is to build primary </a:t>
            </a:r>
            <a:r>
              <a:rPr lang="en-US" sz="3200" dirty="0" smtClean="0">
                <a:latin typeface="Calibri" charset="0"/>
              </a:rPr>
              <a:t>demand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Comparative advertising </a:t>
            </a:r>
            <a:r>
              <a:rPr lang="en-US" sz="3200" dirty="0" smtClean="0">
                <a:latin typeface="Calibri" charset="0"/>
              </a:rPr>
              <a:t>directly or indirectly compares the brand with one or more other brands</a:t>
            </a:r>
            <a:endParaRPr lang="en-US" sz="3200" b="1" i="1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en-US" sz="2800" b="1" dirty="0" smtClean="0">
                <a:latin typeface="Calibri" charset="0"/>
              </a:rPr>
              <a:t>Setting Advertising Objectives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Persuasive advertising</a:t>
            </a:r>
            <a:r>
              <a:rPr lang="en-US" sz="3200" dirty="0" smtClean="0">
                <a:latin typeface="Calibri" charset="0"/>
              </a:rPr>
              <a:t> is important with increased competition to build selective </a:t>
            </a:r>
            <a:r>
              <a:rPr lang="en-US" sz="3200" dirty="0" smtClean="0">
                <a:latin typeface="Calibri" charset="0"/>
              </a:rPr>
              <a:t>demand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>
              <a:spcBef>
                <a:spcPct val="30000"/>
              </a:spcBef>
              <a:buFontTx/>
              <a:buNone/>
            </a:pPr>
            <a:r>
              <a:rPr lang="en-US" sz="3200" b="1" dirty="0" smtClean="0">
                <a:latin typeface="Calibri" charset="0"/>
              </a:rPr>
              <a:t>Reminder advertising</a:t>
            </a:r>
            <a:r>
              <a:rPr lang="en-US" sz="3200" dirty="0" smtClean="0">
                <a:latin typeface="Calibri" charset="0"/>
              </a:rPr>
              <a:t> is important with mature products to help maintain customer relationships and keep customers thinking about the product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en-US" sz="2800" b="1" dirty="0" smtClean="0">
                <a:latin typeface="Calibri" charset="0"/>
              </a:rPr>
              <a:t>Setting the Advertising Budget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 algn="ctr">
              <a:buFontTx/>
              <a:buNone/>
            </a:pPr>
            <a:endParaRPr lang="en-US" sz="3200" b="1" i="1" dirty="0" smtClean="0">
              <a:latin typeface="Times New Roman" charset="0"/>
            </a:endParaRPr>
          </a:p>
          <a:p>
            <a:pPr marL="533400" indent="-533400">
              <a:buFontTx/>
              <a:buNone/>
            </a:pPr>
            <a:r>
              <a:rPr lang="en-US" sz="3200" dirty="0" smtClean="0">
                <a:latin typeface="Calibri" charset="0"/>
              </a:rPr>
              <a:t>Factors to consider when setting the budget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Product life-cycle stage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Market share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 algn="ctr">
              <a:buFontTx/>
              <a:buNone/>
            </a:pPr>
            <a:endParaRPr lang="en-US" sz="3200" b="1" i="1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en-US" sz="2800" b="1" dirty="0" smtClean="0">
                <a:latin typeface="Calibri" charset="0"/>
              </a:rPr>
              <a:t>Setting the Advertising Budget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743200"/>
            <a:ext cx="7772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buFontTx/>
              <a:buNone/>
            </a:pPr>
            <a:r>
              <a:rPr lang="en-US" sz="3200" b="1" dirty="0" smtClean="0">
                <a:latin typeface="Calibri" charset="0"/>
              </a:rPr>
              <a:t>Product life-cycle stage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New products require larger budgets</a:t>
            </a: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Mature brands require lower budgets</a:t>
            </a:r>
          </a:p>
          <a:p>
            <a:pPr marL="533400" indent="-533400">
              <a:buFontTx/>
              <a:buNone/>
            </a:pPr>
            <a:endParaRPr lang="en-US" sz="3200" dirty="0" smtClean="0">
              <a:latin typeface="Calibri" charset="0"/>
            </a:endParaRPr>
          </a:p>
          <a:p>
            <a:pPr marL="533400" indent="-533400" algn="ctr">
              <a:buFontTx/>
              <a:buNone/>
            </a:pPr>
            <a:endParaRPr lang="en-US" sz="3200" b="1" i="1" dirty="0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Advertising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1066800" y="1219200"/>
            <a:ext cx="7162800" cy="609600"/>
          </a:xfrm>
          <a:prstGeom prst="rect">
            <a:avLst/>
          </a:prstGeom>
        </p:spPr>
        <p:txBody>
          <a:bodyPr/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en-US" sz="2800" b="1" dirty="0" smtClean="0">
                <a:latin typeface="Calibri" charset="0"/>
              </a:rPr>
              <a:t>Setting the Advertising Budget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09600" y="24384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lnSpc>
                <a:spcPct val="90000"/>
              </a:lnSpc>
              <a:buFontTx/>
              <a:buNone/>
            </a:pPr>
            <a:r>
              <a:rPr lang="en-US" sz="3200" b="1" smtClean="0">
                <a:latin typeface="Calibri" charset="0"/>
              </a:rPr>
              <a:t>Market share</a:t>
            </a:r>
          </a:p>
          <a:p>
            <a:pPr marL="533400" indent="-5334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Building or taking market share requires larger budgets</a:t>
            </a:r>
          </a:p>
          <a:p>
            <a:pPr marL="533400" indent="-5334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Markets with heavy competition or high advertising clutter require larger budgets</a:t>
            </a:r>
          </a:p>
          <a:p>
            <a:pPr marL="533400" indent="-5334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3200" dirty="0" smtClean="0">
                <a:latin typeface="Calibri" charset="0"/>
              </a:rPr>
              <a:t>Undifferentiated brands require larger budgets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2352</Words>
  <Application>Microsoft Office PowerPoint</Application>
  <PresentationFormat>On-screen Show (4:3)</PresentationFormat>
  <Paragraphs>184</Paragraphs>
  <Slides>26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Topics to Cover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Setting the Total Promotion  Budget and Mix</vt:lpstr>
      <vt:lpstr>Socially Responsible Marketing Communication</vt:lpstr>
      <vt:lpstr>Socially Responsible Marketing Communication</vt:lpstr>
      <vt:lpstr>Slide 17</vt:lpstr>
      <vt:lpstr>Topics to Cover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  <vt:lpstr>Advertising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Marketing Communications</dc:title>
  <dc:creator>Fahad</dc:creator>
  <cp:lastModifiedBy>NTS</cp:lastModifiedBy>
  <cp:revision>18</cp:revision>
  <dcterms:created xsi:type="dcterms:W3CDTF">2012-04-23T06:58:24Z</dcterms:created>
  <dcterms:modified xsi:type="dcterms:W3CDTF">2012-04-28T07:57:17Z</dcterms:modified>
</cp:coreProperties>
</file>