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1" r:id="rId2"/>
    <p:sldId id="272" r:id="rId3"/>
    <p:sldId id="257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7" r:id="rId17"/>
    <p:sldId id="286" r:id="rId18"/>
    <p:sldId id="288" r:id="rId19"/>
    <p:sldId id="328" r:id="rId20"/>
    <p:sldId id="329" r:id="rId21"/>
    <p:sldId id="291" r:id="rId22"/>
    <p:sldId id="330" r:id="rId23"/>
    <p:sldId id="331" r:id="rId24"/>
    <p:sldId id="332" r:id="rId25"/>
    <p:sldId id="333" r:id="rId26"/>
    <p:sldId id="334" r:id="rId27"/>
    <p:sldId id="335" r:id="rId28"/>
    <p:sldId id="27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9A299-CADD-49CA-9A13-3394D3FE917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4097E8-27BE-431A-B195-ED558EC9E6A6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Selling and promoting</a:t>
          </a:r>
          <a:endParaRPr lang="en-US" sz="2400" b="1" dirty="0">
            <a:solidFill>
              <a:schemeClr val="bg1"/>
            </a:solidFill>
          </a:endParaRPr>
        </a:p>
      </dgm:t>
    </dgm:pt>
    <dgm:pt modelId="{25032008-9138-46FB-83B0-C401413095AC}" type="parTrans" cxnId="{B6271038-2E1F-4750-894B-75BF49B0CE9C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CAE8B8EA-E547-4065-82A7-BEA17C5CB72B}" type="sibTrans" cxnId="{B6271038-2E1F-4750-894B-75BF49B0CE9C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40754DAD-0E9D-40DE-8CC1-7E9594AD78EA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Buying assortment building</a:t>
          </a:r>
          <a:endParaRPr lang="en-US" sz="2400" b="1" dirty="0">
            <a:solidFill>
              <a:schemeClr val="bg1"/>
            </a:solidFill>
          </a:endParaRPr>
        </a:p>
      </dgm:t>
    </dgm:pt>
    <dgm:pt modelId="{BD0EB9C3-64C1-488F-B4AB-675F246267D6}" type="parTrans" cxnId="{FB8E17B2-A9E5-4CC1-BEA6-D64D8FA81A93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D621D644-52F0-4B32-A397-198F872E0584}" type="sibTrans" cxnId="{FB8E17B2-A9E5-4CC1-BEA6-D64D8FA81A93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66BB1A9D-DE52-448B-96A2-D16EA3087DA0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Bulk breaking</a:t>
          </a:r>
          <a:endParaRPr lang="en-US" sz="2400" b="1" dirty="0">
            <a:solidFill>
              <a:schemeClr val="bg1"/>
            </a:solidFill>
          </a:endParaRPr>
        </a:p>
      </dgm:t>
    </dgm:pt>
    <dgm:pt modelId="{07AAA6DE-5A4E-41C4-9D2A-19E0E028BD50}" type="parTrans" cxnId="{BD398C75-0388-4585-B3F7-BE45BAED6FDE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665D43A4-BA6E-4EB4-A3A9-26F828E5D177}" type="sibTrans" cxnId="{BD398C75-0388-4585-B3F7-BE45BAED6FDE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8B919607-093E-42D0-83BC-A51EE80090BA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Warehousing</a:t>
          </a:r>
          <a:endParaRPr lang="en-US" sz="2400" b="1" dirty="0">
            <a:solidFill>
              <a:schemeClr val="bg1"/>
            </a:solidFill>
          </a:endParaRPr>
        </a:p>
      </dgm:t>
    </dgm:pt>
    <dgm:pt modelId="{061709CE-867C-416D-A0A0-7B61B588D4C0}" type="parTrans" cxnId="{63FC5ADE-28D8-4D7C-89E9-AACA51E859EA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643812B7-DC04-47A4-84F1-CF80005DB2B2}" type="sibTrans" cxnId="{63FC5ADE-28D8-4D7C-89E9-AACA51E859EA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AF223920-8FEB-4AAA-A3E4-C88095139ED0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Transportation</a:t>
          </a:r>
          <a:endParaRPr lang="en-US" sz="2400" b="1" dirty="0">
            <a:solidFill>
              <a:schemeClr val="bg1"/>
            </a:solidFill>
          </a:endParaRPr>
        </a:p>
      </dgm:t>
    </dgm:pt>
    <dgm:pt modelId="{4C6638D9-CD45-4543-ABF3-FABC92EDA89E}" type="parTrans" cxnId="{0D22160E-C591-4AFD-8BD2-3783A5F6820F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C9CB2CFB-522D-4B48-961A-90AFD96F883F}" type="sibTrans" cxnId="{0D22160E-C591-4AFD-8BD2-3783A5F6820F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0E7FEDFE-C892-4BDF-9EEC-B2AFF0F85ACA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Financing</a:t>
          </a:r>
          <a:endParaRPr lang="en-US" sz="2400" b="1" dirty="0">
            <a:solidFill>
              <a:schemeClr val="bg1"/>
            </a:solidFill>
          </a:endParaRPr>
        </a:p>
      </dgm:t>
    </dgm:pt>
    <dgm:pt modelId="{ECEBD166-E687-4FE7-87D8-3CFFFEF7CA85}" type="parTrans" cxnId="{A8EEE487-7C5E-41A4-B158-84BBC1CDF5C1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CDBE7A5F-C4E0-4A5F-B87A-1864BA67F15F}" type="sibTrans" cxnId="{A8EEE487-7C5E-41A4-B158-84BBC1CDF5C1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723F4799-4A99-4807-AA03-FB7A633FC1C5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Risk bearing</a:t>
          </a:r>
          <a:endParaRPr lang="en-US" sz="2400" b="1" dirty="0">
            <a:solidFill>
              <a:schemeClr val="bg1"/>
            </a:solidFill>
          </a:endParaRPr>
        </a:p>
      </dgm:t>
    </dgm:pt>
    <dgm:pt modelId="{B8F5774F-BE53-4FC4-92FE-B99E5C989CA9}" type="parTrans" cxnId="{40F35AC8-82DA-4FD3-9B6C-A61BDD219148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2A6644B9-7158-4013-921F-E0732266CC0D}" type="sibTrans" cxnId="{40F35AC8-82DA-4FD3-9B6C-A61BDD219148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A5FA38D4-0318-4FCF-B584-563D7BE11B1E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Market information</a:t>
          </a:r>
          <a:endParaRPr lang="en-US" sz="2400" b="1" dirty="0">
            <a:solidFill>
              <a:schemeClr val="bg1"/>
            </a:solidFill>
          </a:endParaRPr>
        </a:p>
      </dgm:t>
    </dgm:pt>
    <dgm:pt modelId="{72559F75-ED92-4FD5-9038-0BD4A3472D3B}" type="parTrans" cxnId="{81C8F22E-59CC-44B4-99BD-1CC555385CC9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A4972B88-8BA1-43D8-AFAD-5D93913D39BD}" type="sibTrans" cxnId="{81C8F22E-59CC-44B4-99BD-1CC555385CC9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957256A1-1C79-4C80-86DC-4B66FF06AC00}">
      <dgm:prSet custT="1"/>
      <dgm:spPr/>
      <dgm:t>
        <a:bodyPr/>
        <a:lstStyle/>
        <a:p>
          <a:pPr algn="ctr" rtl="0"/>
          <a:r>
            <a:rPr lang="en-US" sz="2400" b="1" dirty="0" smtClean="0">
              <a:solidFill>
                <a:schemeClr val="bg1"/>
              </a:solidFill>
            </a:rPr>
            <a:t>Management services and advice</a:t>
          </a:r>
          <a:endParaRPr lang="en-US" sz="2400" b="1" dirty="0">
            <a:solidFill>
              <a:schemeClr val="bg1"/>
            </a:solidFill>
          </a:endParaRPr>
        </a:p>
      </dgm:t>
    </dgm:pt>
    <dgm:pt modelId="{8271E6BD-D983-4493-BEF4-9B7D0C0D2125}" type="parTrans" cxnId="{486B11FF-729D-4918-94B6-2C5F864CBBC4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E139C478-F18D-4DC5-8CC2-65CB2E645F0A}" type="sibTrans" cxnId="{486B11FF-729D-4918-94B6-2C5F864CBBC4}">
      <dgm:prSet/>
      <dgm:spPr/>
      <dgm:t>
        <a:bodyPr/>
        <a:lstStyle/>
        <a:p>
          <a:pPr algn="ctr"/>
          <a:endParaRPr lang="en-US" sz="2800" b="1">
            <a:solidFill>
              <a:schemeClr val="bg1"/>
            </a:solidFill>
          </a:endParaRPr>
        </a:p>
      </dgm:t>
    </dgm:pt>
    <dgm:pt modelId="{E0603838-181A-4A27-96FF-24AA57FF199C}" type="pres">
      <dgm:prSet presAssocID="{4709A299-CADD-49CA-9A13-3394D3FE91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73BB45-CB1C-4E65-BD9C-438DD8F49083}" type="pres">
      <dgm:prSet presAssocID="{784097E8-27BE-431A-B195-ED558EC9E6A6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1401C-171E-4843-BE36-4B5C97D44E37}" type="pres">
      <dgm:prSet presAssocID="{CAE8B8EA-E547-4065-82A7-BEA17C5CB72B}" presName="spacer" presStyleCnt="0"/>
      <dgm:spPr/>
      <dgm:t>
        <a:bodyPr/>
        <a:lstStyle/>
        <a:p>
          <a:endParaRPr lang="en-US"/>
        </a:p>
      </dgm:t>
    </dgm:pt>
    <dgm:pt modelId="{AC67262F-C47A-4441-BA44-648FD12D5E71}" type="pres">
      <dgm:prSet presAssocID="{40754DAD-0E9D-40DE-8CC1-7E9594AD78EA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3AB246-BACC-47BD-8889-6A19179E9192}" type="pres">
      <dgm:prSet presAssocID="{D621D644-52F0-4B32-A397-198F872E0584}" presName="spacer" presStyleCnt="0"/>
      <dgm:spPr/>
      <dgm:t>
        <a:bodyPr/>
        <a:lstStyle/>
        <a:p>
          <a:endParaRPr lang="en-US"/>
        </a:p>
      </dgm:t>
    </dgm:pt>
    <dgm:pt modelId="{D82CF556-8A25-40F4-B8A6-E548E0BCF4BC}" type="pres">
      <dgm:prSet presAssocID="{66BB1A9D-DE52-448B-96A2-D16EA3087DA0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447EEC-B1D2-4054-A5D5-50891022528D}" type="pres">
      <dgm:prSet presAssocID="{665D43A4-BA6E-4EB4-A3A9-26F828E5D177}" presName="spacer" presStyleCnt="0"/>
      <dgm:spPr/>
      <dgm:t>
        <a:bodyPr/>
        <a:lstStyle/>
        <a:p>
          <a:endParaRPr lang="en-US"/>
        </a:p>
      </dgm:t>
    </dgm:pt>
    <dgm:pt modelId="{EF5EC139-75C6-4386-9A63-99D5B9A4ED0C}" type="pres">
      <dgm:prSet presAssocID="{8B919607-093E-42D0-83BC-A51EE80090BA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3D685-253A-4868-8555-624D6718F0DD}" type="pres">
      <dgm:prSet presAssocID="{643812B7-DC04-47A4-84F1-CF80005DB2B2}" presName="spacer" presStyleCnt="0"/>
      <dgm:spPr/>
      <dgm:t>
        <a:bodyPr/>
        <a:lstStyle/>
        <a:p>
          <a:endParaRPr lang="en-US"/>
        </a:p>
      </dgm:t>
    </dgm:pt>
    <dgm:pt modelId="{8FA6774F-7916-4945-A838-3C68549D132D}" type="pres">
      <dgm:prSet presAssocID="{AF223920-8FEB-4AAA-A3E4-C88095139ED0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C1DCB-B990-4AD3-BC34-8FFF711B7FDA}" type="pres">
      <dgm:prSet presAssocID="{C9CB2CFB-522D-4B48-961A-90AFD96F883F}" presName="spacer" presStyleCnt="0"/>
      <dgm:spPr/>
      <dgm:t>
        <a:bodyPr/>
        <a:lstStyle/>
        <a:p>
          <a:endParaRPr lang="en-US"/>
        </a:p>
      </dgm:t>
    </dgm:pt>
    <dgm:pt modelId="{325D2277-CF95-4249-84F4-1372113BCF4B}" type="pres">
      <dgm:prSet presAssocID="{0E7FEDFE-C892-4BDF-9EEC-B2AFF0F85ACA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7183B-574F-4398-A7FF-4D749A6ABEA7}" type="pres">
      <dgm:prSet presAssocID="{CDBE7A5F-C4E0-4A5F-B87A-1864BA67F15F}" presName="spacer" presStyleCnt="0"/>
      <dgm:spPr/>
      <dgm:t>
        <a:bodyPr/>
        <a:lstStyle/>
        <a:p>
          <a:endParaRPr lang="en-US"/>
        </a:p>
      </dgm:t>
    </dgm:pt>
    <dgm:pt modelId="{F84C0FCB-2916-463B-BA80-C90604CF9193}" type="pres">
      <dgm:prSet presAssocID="{723F4799-4A99-4807-AA03-FB7A633FC1C5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E58C5-24D5-407C-AC7B-CF76D0952BFD}" type="pres">
      <dgm:prSet presAssocID="{2A6644B9-7158-4013-921F-E0732266CC0D}" presName="spacer" presStyleCnt="0"/>
      <dgm:spPr/>
      <dgm:t>
        <a:bodyPr/>
        <a:lstStyle/>
        <a:p>
          <a:endParaRPr lang="en-US"/>
        </a:p>
      </dgm:t>
    </dgm:pt>
    <dgm:pt modelId="{18215530-2CC9-4DFB-B0E0-275590D8AE08}" type="pres">
      <dgm:prSet presAssocID="{A5FA38D4-0318-4FCF-B584-563D7BE11B1E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52B935-27AB-40F1-B3E4-B2DB10F483D7}" type="pres">
      <dgm:prSet presAssocID="{A4972B88-8BA1-43D8-AFAD-5D93913D39BD}" presName="spacer" presStyleCnt="0"/>
      <dgm:spPr/>
      <dgm:t>
        <a:bodyPr/>
        <a:lstStyle/>
        <a:p>
          <a:endParaRPr lang="en-US"/>
        </a:p>
      </dgm:t>
    </dgm:pt>
    <dgm:pt modelId="{93F501CA-BF55-4A20-98E5-5EC386B9FAD4}" type="pres">
      <dgm:prSet presAssocID="{957256A1-1C79-4C80-86DC-4B66FF06AC00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A7D910-C129-46F9-ADDA-CF606BB2ABAD}" type="presOf" srcId="{40754DAD-0E9D-40DE-8CC1-7E9594AD78EA}" destId="{AC67262F-C47A-4441-BA44-648FD12D5E71}" srcOrd="0" destOrd="0" presId="urn:microsoft.com/office/officeart/2005/8/layout/vList2"/>
    <dgm:cxn modelId="{2089FA19-7AC6-4328-9AE5-2A2DE09467D2}" type="presOf" srcId="{AF223920-8FEB-4AAA-A3E4-C88095139ED0}" destId="{8FA6774F-7916-4945-A838-3C68549D132D}" srcOrd="0" destOrd="0" presId="urn:microsoft.com/office/officeart/2005/8/layout/vList2"/>
    <dgm:cxn modelId="{FB8E17B2-A9E5-4CC1-BEA6-D64D8FA81A93}" srcId="{4709A299-CADD-49CA-9A13-3394D3FE9178}" destId="{40754DAD-0E9D-40DE-8CC1-7E9594AD78EA}" srcOrd="1" destOrd="0" parTransId="{BD0EB9C3-64C1-488F-B4AB-675F246267D6}" sibTransId="{D621D644-52F0-4B32-A397-198F872E0584}"/>
    <dgm:cxn modelId="{81C8F22E-59CC-44B4-99BD-1CC555385CC9}" srcId="{4709A299-CADD-49CA-9A13-3394D3FE9178}" destId="{A5FA38D4-0318-4FCF-B584-563D7BE11B1E}" srcOrd="7" destOrd="0" parTransId="{72559F75-ED92-4FD5-9038-0BD4A3472D3B}" sibTransId="{A4972B88-8BA1-43D8-AFAD-5D93913D39BD}"/>
    <dgm:cxn modelId="{FE111947-9ABE-417C-984E-5D3A9EB14534}" type="presOf" srcId="{957256A1-1C79-4C80-86DC-4B66FF06AC00}" destId="{93F501CA-BF55-4A20-98E5-5EC386B9FAD4}" srcOrd="0" destOrd="0" presId="urn:microsoft.com/office/officeart/2005/8/layout/vList2"/>
    <dgm:cxn modelId="{2FDDBBB6-65EA-41AA-AC3E-888504BAF7D7}" type="presOf" srcId="{723F4799-4A99-4807-AA03-FB7A633FC1C5}" destId="{F84C0FCB-2916-463B-BA80-C90604CF9193}" srcOrd="0" destOrd="0" presId="urn:microsoft.com/office/officeart/2005/8/layout/vList2"/>
    <dgm:cxn modelId="{B6271038-2E1F-4750-894B-75BF49B0CE9C}" srcId="{4709A299-CADD-49CA-9A13-3394D3FE9178}" destId="{784097E8-27BE-431A-B195-ED558EC9E6A6}" srcOrd="0" destOrd="0" parTransId="{25032008-9138-46FB-83B0-C401413095AC}" sibTransId="{CAE8B8EA-E547-4065-82A7-BEA17C5CB72B}"/>
    <dgm:cxn modelId="{486B11FF-729D-4918-94B6-2C5F864CBBC4}" srcId="{4709A299-CADD-49CA-9A13-3394D3FE9178}" destId="{957256A1-1C79-4C80-86DC-4B66FF06AC00}" srcOrd="8" destOrd="0" parTransId="{8271E6BD-D983-4493-BEF4-9B7D0C0D2125}" sibTransId="{E139C478-F18D-4DC5-8CC2-65CB2E645F0A}"/>
    <dgm:cxn modelId="{CDE05019-8755-4D0A-BC45-86301B12EB23}" type="presOf" srcId="{0E7FEDFE-C892-4BDF-9EEC-B2AFF0F85ACA}" destId="{325D2277-CF95-4249-84F4-1372113BCF4B}" srcOrd="0" destOrd="0" presId="urn:microsoft.com/office/officeart/2005/8/layout/vList2"/>
    <dgm:cxn modelId="{40F35AC8-82DA-4FD3-9B6C-A61BDD219148}" srcId="{4709A299-CADD-49CA-9A13-3394D3FE9178}" destId="{723F4799-4A99-4807-AA03-FB7A633FC1C5}" srcOrd="6" destOrd="0" parTransId="{B8F5774F-BE53-4FC4-92FE-B99E5C989CA9}" sibTransId="{2A6644B9-7158-4013-921F-E0732266CC0D}"/>
    <dgm:cxn modelId="{D33F983B-36DE-4246-8DE8-BD81EE42BE49}" type="presOf" srcId="{8B919607-093E-42D0-83BC-A51EE80090BA}" destId="{EF5EC139-75C6-4386-9A63-99D5B9A4ED0C}" srcOrd="0" destOrd="0" presId="urn:microsoft.com/office/officeart/2005/8/layout/vList2"/>
    <dgm:cxn modelId="{6A463940-1540-4873-BE5B-76C915A7AF14}" type="presOf" srcId="{66BB1A9D-DE52-448B-96A2-D16EA3087DA0}" destId="{D82CF556-8A25-40F4-B8A6-E548E0BCF4BC}" srcOrd="0" destOrd="0" presId="urn:microsoft.com/office/officeart/2005/8/layout/vList2"/>
    <dgm:cxn modelId="{63FC5ADE-28D8-4D7C-89E9-AACA51E859EA}" srcId="{4709A299-CADD-49CA-9A13-3394D3FE9178}" destId="{8B919607-093E-42D0-83BC-A51EE80090BA}" srcOrd="3" destOrd="0" parTransId="{061709CE-867C-416D-A0A0-7B61B588D4C0}" sibTransId="{643812B7-DC04-47A4-84F1-CF80005DB2B2}"/>
    <dgm:cxn modelId="{0D22160E-C591-4AFD-8BD2-3783A5F6820F}" srcId="{4709A299-CADD-49CA-9A13-3394D3FE9178}" destId="{AF223920-8FEB-4AAA-A3E4-C88095139ED0}" srcOrd="4" destOrd="0" parTransId="{4C6638D9-CD45-4543-ABF3-FABC92EDA89E}" sibTransId="{C9CB2CFB-522D-4B48-961A-90AFD96F883F}"/>
    <dgm:cxn modelId="{BD398C75-0388-4585-B3F7-BE45BAED6FDE}" srcId="{4709A299-CADD-49CA-9A13-3394D3FE9178}" destId="{66BB1A9D-DE52-448B-96A2-D16EA3087DA0}" srcOrd="2" destOrd="0" parTransId="{07AAA6DE-5A4E-41C4-9D2A-19E0E028BD50}" sibTransId="{665D43A4-BA6E-4EB4-A3A9-26F828E5D177}"/>
    <dgm:cxn modelId="{D8059DF8-0AB6-4277-87BC-15ADD9FD8CD4}" type="presOf" srcId="{4709A299-CADD-49CA-9A13-3394D3FE9178}" destId="{E0603838-181A-4A27-96FF-24AA57FF199C}" srcOrd="0" destOrd="0" presId="urn:microsoft.com/office/officeart/2005/8/layout/vList2"/>
    <dgm:cxn modelId="{CA29257B-CA35-4D44-BAF6-C640F1F1E5D7}" type="presOf" srcId="{784097E8-27BE-431A-B195-ED558EC9E6A6}" destId="{9273BB45-CB1C-4E65-BD9C-438DD8F49083}" srcOrd="0" destOrd="0" presId="urn:microsoft.com/office/officeart/2005/8/layout/vList2"/>
    <dgm:cxn modelId="{2BF40240-7A5F-4044-A42F-7E7E715702DB}" type="presOf" srcId="{A5FA38D4-0318-4FCF-B584-563D7BE11B1E}" destId="{18215530-2CC9-4DFB-B0E0-275590D8AE08}" srcOrd="0" destOrd="0" presId="urn:microsoft.com/office/officeart/2005/8/layout/vList2"/>
    <dgm:cxn modelId="{A8EEE487-7C5E-41A4-B158-84BBC1CDF5C1}" srcId="{4709A299-CADD-49CA-9A13-3394D3FE9178}" destId="{0E7FEDFE-C892-4BDF-9EEC-B2AFF0F85ACA}" srcOrd="5" destOrd="0" parTransId="{ECEBD166-E687-4FE7-87D8-3CFFFEF7CA85}" sibTransId="{CDBE7A5F-C4E0-4A5F-B87A-1864BA67F15F}"/>
    <dgm:cxn modelId="{73F790FB-3372-4696-BB54-1A61C0291DD6}" type="presParOf" srcId="{E0603838-181A-4A27-96FF-24AA57FF199C}" destId="{9273BB45-CB1C-4E65-BD9C-438DD8F49083}" srcOrd="0" destOrd="0" presId="urn:microsoft.com/office/officeart/2005/8/layout/vList2"/>
    <dgm:cxn modelId="{FA5BA032-A102-4849-A561-615CF5F37519}" type="presParOf" srcId="{E0603838-181A-4A27-96FF-24AA57FF199C}" destId="{0BF1401C-171E-4843-BE36-4B5C97D44E37}" srcOrd="1" destOrd="0" presId="urn:microsoft.com/office/officeart/2005/8/layout/vList2"/>
    <dgm:cxn modelId="{DC078AE4-25A3-42B5-B07F-DBAD2938B1B1}" type="presParOf" srcId="{E0603838-181A-4A27-96FF-24AA57FF199C}" destId="{AC67262F-C47A-4441-BA44-648FD12D5E71}" srcOrd="2" destOrd="0" presId="urn:microsoft.com/office/officeart/2005/8/layout/vList2"/>
    <dgm:cxn modelId="{0E356F4D-D6FF-4A2B-9CE2-2701B1DE83F6}" type="presParOf" srcId="{E0603838-181A-4A27-96FF-24AA57FF199C}" destId="{7A3AB246-BACC-47BD-8889-6A19179E9192}" srcOrd="3" destOrd="0" presId="urn:microsoft.com/office/officeart/2005/8/layout/vList2"/>
    <dgm:cxn modelId="{DB704274-7597-4949-AB05-1727D170A19B}" type="presParOf" srcId="{E0603838-181A-4A27-96FF-24AA57FF199C}" destId="{D82CF556-8A25-40F4-B8A6-E548E0BCF4BC}" srcOrd="4" destOrd="0" presId="urn:microsoft.com/office/officeart/2005/8/layout/vList2"/>
    <dgm:cxn modelId="{C4A9A133-8F63-4381-BEFC-23CA6AA41314}" type="presParOf" srcId="{E0603838-181A-4A27-96FF-24AA57FF199C}" destId="{7F447EEC-B1D2-4054-A5D5-50891022528D}" srcOrd="5" destOrd="0" presId="urn:microsoft.com/office/officeart/2005/8/layout/vList2"/>
    <dgm:cxn modelId="{C30564A4-C3BA-444E-82BB-B2C0F90138A3}" type="presParOf" srcId="{E0603838-181A-4A27-96FF-24AA57FF199C}" destId="{EF5EC139-75C6-4386-9A63-99D5B9A4ED0C}" srcOrd="6" destOrd="0" presId="urn:microsoft.com/office/officeart/2005/8/layout/vList2"/>
    <dgm:cxn modelId="{19F448AF-F2E9-4A5A-9087-BD808E5515B1}" type="presParOf" srcId="{E0603838-181A-4A27-96FF-24AA57FF199C}" destId="{FED3D685-253A-4868-8555-624D6718F0DD}" srcOrd="7" destOrd="0" presId="urn:microsoft.com/office/officeart/2005/8/layout/vList2"/>
    <dgm:cxn modelId="{6CD70640-A8B7-4AC1-964B-E860B7A76ECE}" type="presParOf" srcId="{E0603838-181A-4A27-96FF-24AA57FF199C}" destId="{8FA6774F-7916-4945-A838-3C68549D132D}" srcOrd="8" destOrd="0" presId="urn:microsoft.com/office/officeart/2005/8/layout/vList2"/>
    <dgm:cxn modelId="{52CA02B1-8E2E-4173-9B98-8FE180D7BA3E}" type="presParOf" srcId="{E0603838-181A-4A27-96FF-24AA57FF199C}" destId="{DDDC1DCB-B990-4AD3-BC34-8FFF711B7FDA}" srcOrd="9" destOrd="0" presId="urn:microsoft.com/office/officeart/2005/8/layout/vList2"/>
    <dgm:cxn modelId="{BC32401D-DCF7-49B3-AF3F-BBCF37FD057D}" type="presParOf" srcId="{E0603838-181A-4A27-96FF-24AA57FF199C}" destId="{325D2277-CF95-4249-84F4-1372113BCF4B}" srcOrd="10" destOrd="0" presId="urn:microsoft.com/office/officeart/2005/8/layout/vList2"/>
    <dgm:cxn modelId="{7969CACF-86B2-4A19-9826-D9065A87D817}" type="presParOf" srcId="{E0603838-181A-4A27-96FF-24AA57FF199C}" destId="{3297183B-574F-4398-A7FF-4D749A6ABEA7}" srcOrd="11" destOrd="0" presId="urn:microsoft.com/office/officeart/2005/8/layout/vList2"/>
    <dgm:cxn modelId="{F6E9D510-842A-4F6F-AEDF-316A9C3E7085}" type="presParOf" srcId="{E0603838-181A-4A27-96FF-24AA57FF199C}" destId="{F84C0FCB-2916-463B-BA80-C90604CF9193}" srcOrd="12" destOrd="0" presId="urn:microsoft.com/office/officeart/2005/8/layout/vList2"/>
    <dgm:cxn modelId="{D8907605-FD92-4D4C-B374-DAEC668F7F0F}" type="presParOf" srcId="{E0603838-181A-4A27-96FF-24AA57FF199C}" destId="{7D8E58C5-24D5-407C-AC7B-CF76D0952BFD}" srcOrd="13" destOrd="0" presId="urn:microsoft.com/office/officeart/2005/8/layout/vList2"/>
    <dgm:cxn modelId="{37C8178B-61CF-4E8A-89DE-FB2B5ABBF096}" type="presParOf" srcId="{E0603838-181A-4A27-96FF-24AA57FF199C}" destId="{18215530-2CC9-4DFB-B0E0-275590D8AE08}" srcOrd="14" destOrd="0" presId="urn:microsoft.com/office/officeart/2005/8/layout/vList2"/>
    <dgm:cxn modelId="{388D9BF3-FF71-43F6-BD82-E21FAF40090C}" type="presParOf" srcId="{E0603838-181A-4A27-96FF-24AA57FF199C}" destId="{8A52B935-27AB-40F1-B3E4-B2DB10F483D7}" srcOrd="15" destOrd="0" presId="urn:microsoft.com/office/officeart/2005/8/layout/vList2"/>
    <dgm:cxn modelId="{640E9A8B-8AF5-4AA0-BA9B-532C2186ED8C}" type="presParOf" srcId="{E0603838-181A-4A27-96FF-24AA57FF199C}" destId="{93F501CA-BF55-4A20-98E5-5EC386B9FAD4}" srcOrd="1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53015C-DE31-4FC1-95EA-A86BCF46662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7E12DD4-26D0-4BD1-A747-BE90D2A53A80}">
      <dgm:prSet/>
      <dgm:spPr/>
      <dgm:t>
        <a:bodyPr/>
        <a:lstStyle/>
        <a:p>
          <a:pPr rtl="0"/>
          <a:r>
            <a:rPr lang="en-US" b="1" dirty="0" smtClean="0"/>
            <a:t>Merchant wholesalers</a:t>
          </a:r>
          <a:endParaRPr lang="en-US" b="1" dirty="0"/>
        </a:p>
      </dgm:t>
    </dgm:pt>
    <dgm:pt modelId="{5E235A34-E50A-4892-9647-77BF2F38C7C8}" type="parTrans" cxnId="{B5DDADB7-89B8-42B1-AC1A-A76344E43E54}">
      <dgm:prSet/>
      <dgm:spPr/>
      <dgm:t>
        <a:bodyPr/>
        <a:lstStyle/>
        <a:p>
          <a:endParaRPr lang="en-US"/>
        </a:p>
      </dgm:t>
    </dgm:pt>
    <dgm:pt modelId="{EAE97F7F-09ED-446A-A413-FB069A9BB6E0}" type="sibTrans" cxnId="{B5DDADB7-89B8-42B1-AC1A-A76344E43E54}">
      <dgm:prSet/>
      <dgm:spPr/>
      <dgm:t>
        <a:bodyPr/>
        <a:lstStyle/>
        <a:p>
          <a:endParaRPr lang="en-US"/>
        </a:p>
      </dgm:t>
    </dgm:pt>
    <dgm:pt modelId="{AB3E26B3-286A-4E3E-8D28-36A11B69D70E}">
      <dgm:prSet/>
      <dgm:spPr/>
      <dgm:t>
        <a:bodyPr/>
        <a:lstStyle/>
        <a:p>
          <a:pPr rtl="0"/>
          <a:r>
            <a:rPr lang="en-US" b="1" dirty="0" smtClean="0"/>
            <a:t>Agents and brokers</a:t>
          </a:r>
          <a:endParaRPr lang="en-US" b="1" dirty="0"/>
        </a:p>
      </dgm:t>
    </dgm:pt>
    <dgm:pt modelId="{CE1F3B0C-92E4-4555-9839-E095BA5B6ABD}" type="parTrans" cxnId="{F9927646-D25C-412F-B436-3205145EE78B}">
      <dgm:prSet/>
      <dgm:spPr/>
      <dgm:t>
        <a:bodyPr/>
        <a:lstStyle/>
        <a:p>
          <a:endParaRPr lang="en-US"/>
        </a:p>
      </dgm:t>
    </dgm:pt>
    <dgm:pt modelId="{58DEF8DA-3E4D-48E5-9680-4608E45BCE2B}" type="sibTrans" cxnId="{F9927646-D25C-412F-B436-3205145EE78B}">
      <dgm:prSet/>
      <dgm:spPr/>
      <dgm:t>
        <a:bodyPr/>
        <a:lstStyle/>
        <a:p>
          <a:endParaRPr lang="en-US"/>
        </a:p>
      </dgm:t>
    </dgm:pt>
    <dgm:pt modelId="{DD06FAC1-5515-4816-9037-773863A9CD56}">
      <dgm:prSet/>
      <dgm:spPr/>
      <dgm:t>
        <a:bodyPr/>
        <a:lstStyle/>
        <a:p>
          <a:pPr rtl="0"/>
          <a:r>
            <a:rPr lang="en-US" b="1" dirty="0" smtClean="0"/>
            <a:t>Manufacturers’ sales branches and offices</a:t>
          </a:r>
          <a:endParaRPr lang="en-US" b="1" dirty="0"/>
        </a:p>
      </dgm:t>
    </dgm:pt>
    <dgm:pt modelId="{EC509031-A936-41F0-A48F-C96ED18591C4}" type="parTrans" cxnId="{B39DF596-4415-498F-96D5-10B26B1A3F22}">
      <dgm:prSet/>
      <dgm:spPr/>
      <dgm:t>
        <a:bodyPr/>
        <a:lstStyle/>
        <a:p>
          <a:endParaRPr lang="en-US"/>
        </a:p>
      </dgm:t>
    </dgm:pt>
    <dgm:pt modelId="{0738C3E4-C089-4682-9870-0AF724028111}" type="sibTrans" cxnId="{B39DF596-4415-498F-96D5-10B26B1A3F22}">
      <dgm:prSet/>
      <dgm:spPr/>
      <dgm:t>
        <a:bodyPr/>
        <a:lstStyle/>
        <a:p>
          <a:endParaRPr lang="en-US"/>
        </a:p>
      </dgm:t>
    </dgm:pt>
    <dgm:pt modelId="{72ACCE03-0412-436C-BCB2-7BAEEC397BC6}" type="pres">
      <dgm:prSet presAssocID="{F553015C-DE31-4FC1-95EA-A86BCF46662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8440C4-1FAC-4528-8C4F-6E4AA1694C11}" type="pres">
      <dgm:prSet presAssocID="{A7E12DD4-26D0-4BD1-A747-BE90D2A53A8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C57543-BCF3-4228-B444-73FE83BF6940}" type="pres">
      <dgm:prSet presAssocID="{EAE97F7F-09ED-446A-A413-FB069A9BB6E0}" presName="sibTrans" presStyleCnt="0"/>
      <dgm:spPr/>
      <dgm:t>
        <a:bodyPr/>
        <a:lstStyle/>
        <a:p>
          <a:endParaRPr lang="en-US"/>
        </a:p>
      </dgm:t>
    </dgm:pt>
    <dgm:pt modelId="{1BAACB64-AF11-4B4F-8537-BE24E7088AAD}" type="pres">
      <dgm:prSet presAssocID="{AB3E26B3-286A-4E3E-8D28-36A11B69D70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7E28D-DB84-4285-8B13-20FB0D62853D}" type="pres">
      <dgm:prSet presAssocID="{58DEF8DA-3E4D-48E5-9680-4608E45BCE2B}" presName="sibTrans" presStyleCnt="0"/>
      <dgm:spPr/>
      <dgm:t>
        <a:bodyPr/>
        <a:lstStyle/>
        <a:p>
          <a:endParaRPr lang="en-US"/>
        </a:p>
      </dgm:t>
    </dgm:pt>
    <dgm:pt modelId="{0633FA2D-F56B-4D27-B84B-57C6B10E348F}" type="pres">
      <dgm:prSet presAssocID="{DD06FAC1-5515-4816-9037-773863A9CD5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9DF596-4415-498F-96D5-10B26B1A3F22}" srcId="{F553015C-DE31-4FC1-95EA-A86BCF46662C}" destId="{DD06FAC1-5515-4816-9037-773863A9CD56}" srcOrd="2" destOrd="0" parTransId="{EC509031-A936-41F0-A48F-C96ED18591C4}" sibTransId="{0738C3E4-C089-4682-9870-0AF724028111}"/>
    <dgm:cxn modelId="{AADD9E26-5AB9-4BA8-844A-A1847BA303C5}" type="presOf" srcId="{AB3E26B3-286A-4E3E-8D28-36A11B69D70E}" destId="{1BAACB64-AF11-4B4F-8537-BE24E7088AAD}" srcOrd="0" destOrd="0" presId="urn:microsoft.com/office/officeart/2005/8/layout/default"/>
    <dgm:cxn modelId="{B5DDADB7-89B8-42B1-AC1A-A76344E43E54}" srcId="{F553015C-DE31-4FC1-95EA-A86BCF46662C}" destId="{A7E12DD4-26D0-4BD1-A747-BE90D2A53A80}" srcOrd="0" destOrd="0" parTransId="{5E235A34-E50A-4892-9647-77BF2F38C7C8}" sibTransId="{EAE97F7F-09ED-446A-A413-FB069A9BB6E0}"/>
    <dgm:cxn modelId="{367A1234-753F-4068-871F-CFC7C1BD73D6}" type="presOf" srcId="{DD06FAC1-5515-4816-9037-773863A9CD56}" destId="{0633FA2D-F56B-4D27-B84B-57C6B10E348F}" srcOrd="0" destOrd="0" presId="urn:microsoft.com/office/officeart/2005/8/layout/default"/>
    <dgm:cxn modelId="{A538067C-5343-4299-BFA5-7511B5664D95}" type="presOf" srcId="{A7E12DD4-26D0-4BD1-A747-BE90D2A53A80}" destId="{408440C4-1FAC-4528-8C4F-6E4AA1694C11}" srcOrd="0" destOrd="0" presId="urn:microsoft.com/office/officeart/2005/8/layout/default"/>
    <dgm:cxn modelId="{F9927646-D25C-412F-B436-3205145EE78B}" srcId="{F553015C-DE31-4FC1-95EA-A86BCF46662C}" destId="{AB3E26B3-286A-4E3E-8D28-36A11B69D70E}" srcOrd="1" destOrd="0" parTransId="{CE1F3B0C-92E4-4555-9839-E095BA5B6ABD}" sibTransId="{58DEF8DA-3E4D-48E5-9680-4608E45BCE2B}"/>
    <dgm:cxn modelId="{509E80AC-33D8-4E6D-9D6D-E1704B0CB8E5}" type="presOf" srcId="{F553015C-DE31-4FC1-95EA-A86BCF46662C}" destId="{72ACCE03-0412-436C-BCB2-7BAEEC397BC6}" srcOrd="0" destOrd="0" presId="urn:microsoft.com/office/officeart/2005/8/layout/default"/>
    <dgm:cxn modelId="{B9FCA162-08E1-4280-B75A-16D6045259E8}" type="presParOf" srcId="{72ACCE03-0412-436C-BCB2-7BAEEC397BC6}" destId="{408440C4-1FAC-4528-8C4F-6E4AA1694C11}" srcOrd="0" destOrd="0" presId="urn:microsoft.com/office/officeart/2005/8/layout/default"/>
    <dgm:cxn modelId="{40301884-2210-4212-9B07-3638951FDAA8}" type="presParOf" srcId="{72ACCE03-0412-436C-BCB2-7BAEEC397BC6}" destId="{60C57543-BCF3-4228-B444-73FE83BF6940}" srcOrd="1" destOrd="0" presId="urn:microsoft.com/office/officeart/2005/8/layout/default"/>
    <dgm:cxn modelId="{E906C574-24D4-4532-A406-84000B871E63}" type="presParOf" srcId="{72ACCE03-0412-436C-BCB2-7BAEEC397BC6}" destId="{1BAACB64-AF11-4B4F-8537-BE24E7088AAD}" srcOrd="2" destOrd="0" presId="urn:microsoft.com/office/officeart/2005/8/layout/default"/>
    <dgm:cxn modelId="{39BF3D13-0886-48AC-9CE8-7698AB9083CC}" type="presParOf" srcId="{72ACCE03-0412-436C-BCB2-7BAEEC397BC6}" destId="{0767E28D-DB84-4285-8B13-20FB0D62853D}" srcOrd="3" destOrd="0" presId="urn:microsoft.com/office/officeart/2005/8/layout/default"/>
    <dgm:cxn modelId="{CB535F7A-9BF1-48B8-8BA2-73EA70F16935}" type="presParOf" srcId="{72ACCE03-0412-436C-BCB2-7BAEEC397BC6}" destId="{0633FA2D-F56B-4D27-B84B-57C6B10E348F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73BB45-CB1C-4E65-BD9C-438DD8F49083}">
      <dsp:nvSpPr>
        <dsp:cNvPr id="0" name=""/>
        <dsp:cNvSpPr/>
      </dsp:nvSpPr>
      <dsp:spPr>
        <a:xfrm>
          <a:off x="0" y="30629"/>
          <a:ext cx="8686800" cy="577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Selling and promoting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30629"/>
        <a:ext cx="8686800" cy="577980"/>
      </dsp:txXfrm>
    </dsp:sp>
    <dsp:sp modelId="{AC67262F-C47A-4441-BA44-648FD12D5E71}">
      <dsp:nvSpPr>
        <dsp:cNvPr id="0" name=""/>
        <dsp:cNvSpPr/>
      </dsp:nvSpPr>
      <dsp:spPr>
        <a:xfrm>
          <a:off x="0" y="646049"/>
          <a:ext cx="8686800" cy="5779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Buying assortment building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646049"/>
        <a:ext cx="8686800" cy="577980"/>
      </dsp:txXfrm>
    </dsp:sp>
    <dsp:sp modelId="{D82CF556-8A25-40F4-B8A6-E548E0BCF4BC}">
      <dsp:nvSpPr>
        <dsp:cNvPr id="0" name=""/>
        <dsp:cNvSpPr/>
      </dsp:nvSpPr>
      <dsp:spPr>
        <a:xfrm>
          <a:off x="0" y="1261469"/>
          <a:ext cx="8686800" cy="5779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Bulk breaking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1261469"/>
        <a:ext cx="8686800" cy="577980"/>
      </dsp:txXfrm>
    </dsp:sp>
    <dsp:sp modelId="{EF5EC139-75C6-4386-9A63-99D5B9A4ED0C}">
      <dsp:nvSpPr>
        <dsp:cNvPr id="0" name=""/>
        <dsp:cNvSpPr/>
      </dsp:nvSpPr>
      <dsp:spPr>
        <a:xfrm>
          <a:off x="0" y="1876889"/>
          <a:ext cx="8686800" cy="5779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Warehousing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1876889"/>
        <a:ext cx="8686800" cy="577980"/>
      </dsp:txXfrm>
    </dsp:sp>
    <dsp:sp modelId="{8FA6774F-7916-4945-A838-3C68549D132D}">
      <dsp:nvSpPr>
        <dsp:cNvPr id="0" name=""/>
        <dsp:cNvSpPr/>
      </dsp:nvSpPr>
      <dsp:spPr>
        <a:xfrm>
          <a:off x="0" y="2492309"/>
          <a:ext cx="8686800" cy="5779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Transportation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2492309"/>
        <a:ext cx="8686800" cy="577980"/>
      </dsp:txXfrm>
    </dsp:sp>
    <dsp:sp modelId="{325D2277-CF95-4249-84F4-1372113BCF4B}">
      <dsp:nvSpPr>
        <dsp:cNvPr id="0" name=""/>
        <dsp:cNvSpPr/>
      </dsp:nvSpPr>
      <dsp:spPr>
        <a:xfrm>
          <a:off x="0" y="3107730"/>
          <a:ext cx="8686800" cy="577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Financing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3107730"/>
        <a:ext cx="8686800" cy="577980"/>
      </dsp:txXfrm>
    </dsp:sp>
    <dsp:sp modelId="{F84C0FCB-2916-463B-BA80-C90604CF9193}">
      <dsp:nvSpPr>
        <dsp:cNvPr id="0" name=""/>
        <dsp:cNvSpPr/>
      </dsp:nvSpPr>
      <dsp:spPr>
        <a:xfrm>
          <a:off x="0" y="3723150"/>
          <a:ext cx="8686800" cy="5779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Risk bearing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3723150"/>
        <a:ext cx="8686800" cy="577980"/>
      </dsp:txXfrm>
    </dsp:sp>
    <dsp:sp modelId="{18215530-2CC9-4DFB-B0E0-275590D8AE08}">
      <dsp:nvSpPr>
        <dsp:cNvPr id="0" name=""/>
        <dsp:cNvSpPr/>
      </dsp:nvSpPr>
      <dsp:spPr>
        <a:xfrm>
          <a:off x="0" y="4338570"/>
          <a:ext cx="8686800" cy="5779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Market information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4338570"/>
        <a:ext cx="8686800" cy="577980"/>
      </dsp:txXfrm>
    </dsp:sp>
    <dsp:sp modelId="{93F501CA-BF55-4A20-98E5-5EC386B9FAD4}">
      <dsp:nvSpPr>
        <dsp:cNvPr id="0" name=""/>
        <dsp:cNvSpPr/>
      </dsp:nvSpPr>
      <dsp:spPr>
        <a:xfrm>
          <a:off x="0" y="4953990"/>
          <a:ext cx="8686800" cy="5779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Management services and advice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0" y="4953990"/>
        <a:ext cx="8686800" cy="5779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8440C4-1FAC-4528-8C4F-6E4AA1694C11}">
      <dsp:nvSpPr>
        <dsp:cNvPr id="0" name=""/>
        <dsp:cNvSpPr/>
      </dsp:nvSpPr>
      <dsp:spPr>
        <a:xfrm>
          <a:off x="800096" y="1811"/>
          <a:ext cx="3338289" cy="20029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Merchant wholesalers</a:t>
          </a:r>
          <a:endParaRPr lang="en-US" sz="3700" b="1" kern="1200" dirty="0"/>
        </a:p>
      </dsp:txBody>
      <dsp:txXfrm>
        <a:off x="800096" y="1811"/>
        <a:ext cx="3338289" cy="2002973"/>
      </dsp:txXfrm>
    </dsp:sp>
    <dsp:sp modelId="{1BAACB64-AF11-4B4F-8537-BE24E7088AAD}">
      <dsp:nvSpPr>
        <dsp:cNvPr id="0" name=""/>
        <dsp:cNvSpPr/>
      </dsp:nvSpPr>
      <dsp:spPr>
        <a:xfrm>
          <a:off x="4472214" y="1811"/>
          <a:ext cx="3338289" cy="20029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Agents and brokers</a:t>
          </a:r>
          <a:endParaRPr lang="en-US" sz="3700" b="1" kern="1200" dirty="0"/>
        </a:p>
      </dsp:txBody>
      <dsp:txXfrm>
        <a:off x="4472214" y="1811"/>
        <a:ext cx="3338289" cy="2002973"/>
      </dsp:txXfrm>
    </dsp:sp>
    <dsp:sp modelId="{0633FA2D-F56B-4D27-B84B-57C6B10E348F}">
      <dsp:nvSpPr>
        <dsp:cNvPr id="0" name=""/>
        <dsp:cNvSpPr/>
      </dsp:nvSpPr>
      <dsp:spPr>
        <a:xfrm>
          <a:off x="2636155" y="2338614"/>
          <a:ext cx="3338289" cy="20029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Manufacturers’ sales branches and offices</a:t>
          </a:r>
          <a:endParaRPr lang="en-US" sz="3700" b="1" kern="1200" dirty="0"/>
        </a:p>
      </dsp:txBody>
      <dsp:txXfrm>
        <a:off x="2636155" y="2338614"/>
        <a:ext cx="3338289" cy="2002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81E13-F144-410E-AE9B-03FF76358A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3B690-FFD3-457D-99CB-FD024F4CAA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A5D8EE-9605-4902-8706-BCEF3F69DCC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636239-31EE-439F-B843-58E3F6D627F9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529A0-9A38-4103-B707-8443FCDC567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04A88-8B8B-4E30-B5DA-802FBB3220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863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13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Retailing and Wholesaling</a:t>
            </a:r>
          </a:p>
          <a:p>
            <a:pPr algn="ctr"/>
            <a:endParaRPr lang="en-US" sz="36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312920"/>
            <a:ext cx="8382000" cy="58477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Wholesaling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72708" name="Content Placeholder 6"/>
          <p:cNvSpPr>
            <a:spLocks noGrp="1"/>
          </p:cNvSpPr>
          <p:nvPr>
            <p:ph type="body" sz="quarter" idx="4294967295"/>
          </p:nvPr>
        </p:nvSpPr>
        <p:spPr>
          <a:xfrm>
            <a:off x="304800" y="1219200"/>
            <a:ext cx="8458200" cy="40386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Wholesaling</a:t>
            </a:r>
            <a:r>
              <a:rPr lang="en-US" dirty="0" smtClean="0">
                <a:latin typeface="Calibri" charset="0"/>
              </a:rPr>
              <a:t> includes all activities involved in selling goods and services to those buying for resale or business use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295400"/>
          <a:ext cx="8686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Selling and promoting</a:t>
            </a:r>
            <a:r>
              <a:rPr lang="en-US" dirty="0" smtClean="0">
                <a:latin typeface="Calibri" charset="0"/>
              </a:rPr>
              <a:t> involves the wholesaler’s sales force helping the manufacturer reach many smaller customers at lower cost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Buying assortment</a:t>
            </a:r>
            <a:r>
              <a:rPr lang="en-US" dirty="0" smtClean="0">
                <a:latin typeface="Calibri" charset="0"/>
              </a:rPr>
              <a:t> building involves the selection of items and building of assortments needed by their customers, saving the customers work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Bulk breaking</a:t>
            </a:r>
            <a:r>
              <a:rPr lang="en-US" dirty="0" smtClean="0">
                <a:latin typeface="Calibri" charset="0"/>
              </a:rPr>
              <a:t> involves the wholesaler buying in larger quantity and breaking into smaller lots for its customers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Warehousing</a:t>
            </a:r>
            <a:r>
              <a:rPr lang="en-US" dirty="0" smtClean="0">
                <a:latin typeface="Calibri" charset="0"/>
              </a:rPr>
              <a:t> involves the wholesaler holding inventory, reducing its customers’ inventory cost and risk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sz="36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Transportation</a:t>
            </a:r>
            <a:r>
              <a:rPr lang="en-US" dirty="0" smtClean="0">
                <a:latin typeface="Calibri" charset="0"/>
              </a:rPr>
              <a:t> involves the wholesaler providing quick delivery due to its proximity to the buyer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Financing</a:t>
            </a:r>
            <a:r>
              <a:rPr lang="en-US" dirty="0" smtClean="0">
                <a:latin typeface="Calibri" charset="0"/>
              </a:rPr>
              <a:t> involves the wholesaler providing credit and financing suppliers by ordering earlier and paying on 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33400" indent="-533400" algn="ctr">
              <a:lnSpc>
                <a:spcPct val="80000"/>
              </a:lnSpc>
              <a:buFontTx/>
              <a:buNone/>
            </a:pPr>
            <a:endParaRPr lang="en-US" sz="3600" b="1" i="1" dirty="0" smtClean="0"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3600" b="1" dirty="0" smtClean="0">
                <a:latin typeface="Calibri" charset="0"/>
              </a:rPr>
              <a:t>Risk bearing</a:t>
            </a:r>
            <a:r>
              <a:rPr lang="en-US" sz="3600" dirty="0" smtClean="0">
                <a:latin typeface="Calibri" charset="0"/>
              </a:rPr>
              <a:t> involves the wholesaler absorbing risk by taking title and bearing the cost of theft, damage, spoilage, and obsolescence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3600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3600" b="1" dirty="0" smtClean="0">
                <a:latin typeface="Calibri" charset="0"/>
              </a:rPr>
              <a:t>Market information</a:t>
            </a:r>
            <a:r>
              <a:rPr lang="en-US" sz="3600" dirty="0" smtClean="0">
                <a:latin typeface="Calibri" charset="0"/>
              </a:rPr>
              <a:t> involves the wholesaler providing information to suppliers and customers about competitors, new products, and price developments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8275" indent="-168275"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168275" indent="-168275">
              <a:buFontTx/>
              <a:buNone/>
            </a:pPr>
            <a:r>
              <a:rPr lang="en-US" b="1" dirty="0" smtClean="0">
                <a:latin typeface="Calibri" charset="0"/>
              </a:rPr>
              <a:t>Management services and advice</a:t>
            </a:r>
            <a:r>
              <a:rPr lang="en-US" dirty="0" smtClean="0">
                <a:latin typeface="Calibri" charset="0"/>
              </a:rPr>
              <a:t> involves wholesalers helping retailers train their sales clerks, improve store layouts, and set up accounting and inventory control systems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Types of Wholesalers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304800" y="2209800"/>
          <a:ext cx="86106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Types of Wholesalers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Merchant wholesalers</a:t>
            </a:r>
            <a:r>
              <a:rPr lang="en-US" dirty="0" smtClean="0">
                <a:latin typeface="Calibri" charset="0"/>
              </a:rPr>
              <a:t> is the largest group of wholesalers and include:</a:t>
            </a:r>
          </a:p>
          <a:p>
            <a:r>
              <a:rPr lang="en-US" dirty="0" smtClean="0">
                <a:latin typeface="Calibri" charset="0"/>
              </a:rPr>
              <a:t>Full-service wholesalers who provide a full set of services</a:t>
            </a:r>
          </a:p>
          <a:p>
            <a:r>
              <a:rPr lang="en-US" dirty="0" smtClean="0">
                <a:latin typeface="Calibri" charset="0"/>
              </a:rPr>
              <a:t>Limited service wholesalers who provide few services and specialized functions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Types of Wholesalers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Brokers and agents </a:t>
            </a:r>
            <a:r>
              <a:rPr lang="en-US" dirty="0" smtClean="0">
                <a:latin typeface="Calibri" charset="0"/>
              </a:rPr>
              <a:t>do not take title, perform a few functions, and specialize by product line or customer type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Brokers bring buyers and sellers together and assist in negotiations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Agents represent buyers or sellers</a:t>
            </a:r>
          </a:p>
          <a:p>
            <a:pPr marL="533400" indent="-533400"/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Types of Wholesalers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Manufacturers’ sales branches and offices </a:t>
            </a:r>
            <a:r>
              <a:rPr lang="en-US" dirty="0" smtClean="0">
                <a:latin typeface="Calibri" charset="0"/>
              </a:rPr>
              <a:t>is a form of wholesaling by sellers or buyers themselves rather than through independent wholesalers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Wholesaler Marketing Decisions</a:t>
            </a:r>
          </a:p>
        </p:txBody>
      </p:sp>
      <p:pic>
        <p:nvPicPr>
          <p:cNvPr id="7" name="Picture 6" descr="fig13_02w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1453" y="1828800"/>
            <a:ext cx="565495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Wholesaler Marketing Decisions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Target market and positioning decisions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Size of customer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Type of customer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Need for service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Wholesaler Marketing Decisions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Target market and positioning decisions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Size of customer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Type of customer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Need for service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Wholesaler Marketing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19200" y="1981200"/>
            <a:ext cx="4800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33400" marR="0" lvl="0" indent="-5334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Marketing mix decisions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Product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Price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Promotion</a:t>
            </a: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Place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Wholesaling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12954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Trends in Wholesaling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981200"/>
            <a:ext cx="7696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33400" indent="-533400" algn="ctr">
              <a:buFontTx/>
              <a:buNone/>
            </a:pPr>
            <a:endParaRPr lang="en-US" sz="32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Challenges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Resistance to price increases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Lack of suppliers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Changing customer needs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Adding value by increasing efficiency and effectiveness</a:t>
            </a:r>
          </a:p>
          <a:p>
            <a:pPr marL="533400" indent="-533400"/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24786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14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Communicating Customer Value: Integrated Marketing Communications Strategy</a:t>
            </a:r>
            <a:endParaRPr lang="en-US" sz="48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743200"/>
            <a:ext cx="8382000" cy="58477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The Promotion Mix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latin typeface="Calibri" charset="0"/>
            </a:endParaRPr>
          </a:p>
          <a:p>
            <a:pPr>
              <a:buNone/>
            </a:pPr>
            <a:r>
              <a:rPr lang="en-US" dirty="0" smtClean="0">
                <a:latin typeface="Calibri" charset="0"/>
              </a:rPr>
              <a:t>The promotion mix is the specific blend of advertising, public relations, personal selling, and direct-marketing tools that the company uses to persuasively communicate customer value and build customer relationships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pic>
        <p:nvPicPr>
          <p:cNvPr id="6" name="Picture 8" descr="fig14_01w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1695" y="1219200"/>
            <a:ext cx="588830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Advertising</a:t>
            </a:r>
            <a:r>
              <a:rPr lang="en-US" dirty="0" smtClean="0">
                <a:latin typeface="Calibri" charset="0"/>
              </a:rPr>
              <a:t> is any paid form of non-personal presentation and promotion of ideas, goods, or services by an identified sponsor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Broadcast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Print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Internet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Outdoor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848600" cy="4525963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Sales promotion</a:t>
            </a:r>
            <a:r>
              <a:rPr lang="en-US" dirty="0" smtClean="0">
                <a:latin typeface="Calibri" charset="0"/>
              </a:rPr>
              <a:t> is the short-term incentives to encourage the purchase or sale of a product or service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Discounts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Coupons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Displays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Demonstrations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305800" cy="4953000"/>
          </a:xfrm>
        </p:spPr>
        <p:txBody>
          <a:bodyPr>
            <a:normAutofit lnSpcReduction="10000"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Public relations</a:t>
            </a:r>
            <a:r>
              <a:rPr lang="en-US" dirty="0" smtClean="0">
                <a:latin typeface="Calibri" charset="0"/>
              </a:rPr>
              <a:t> involves building good relations with the company’s various publics by obtaining favorable publicity, building up a good corporate image, and handling or heading off unfavorable rumors, stories, and events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Press releases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Sponsorships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Special events</a:t>
            </a:r>
          </a:p>
          <a:p>
            <a:pPr marL="533400" indent="-533400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Web pages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305800" cy="4953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1A643E"/>
              </a:solidFill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Personal selling</a:t>
            </a:r>
            <a:r>
              <a:rPr lang="en-US" dirty="0" smtClean="0">
                <a:latin typeface="Calibri" charset="0"/>
              </a:rPr>
              <a:t> is the personal presentation by the firm’s sales force for the purpose of making sales and building customer relationships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Sales presentations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Trade shows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Incentive programs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Promotion Mix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14400" y="762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Major Promotion Tools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458200" cy="4953000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lnSpc>
                <a:spcPct val="11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Direct marketing</a:t>
            </a:r>
            <a:r>
              <a:rPr lang="en-US" dirty="0" smtClean="0">
                <a:latin typeface="Calibri" charset="0"/>
              </a:rPr>
              <a:t> involves making direct connections with carefully targeted individual consumers to both obtain an immediate response and cultivate lasting customer relationships—through the use of direct mail, telephone, direct-response television, e-mail, and the Internet to communicate directly with specific consumers</a:t>
            </a:r>
          </a:p>
          <a:p>
            <a:pPr marL="533400" indent="-533400">
              <a:lnSpc>
                <a:spcPct val="110000"/>
              </a:lnSpc>
            </a:pPr>
            <a:r>
              <a:rPr lang="en-US" dirty="0" smtClean="0">
                <a:latin typeface="Calibri" charset="0"/>
              </a:rPr>
              <a:t>Catalog</a:t>
            </a:r>
          </a:p>
          <a:p>
            <a:pPr marL="533400" indent="-533400">
              <a:lnSpc>
                <a:spcPct val="110000"/>
              </a:lnSpc>
            </a:pPr>
            <a:r>
              <a:rPr lang="en-US" dirty="0" smtClean="0">
                <a:latin typeface="Calibri" charset="0"/>
              </a:rPr>
              <a:t>Telemarketing</a:t>
            </a:r>
          </a:p>
          <a:p>
            <a:pPr marL="533400" indent="-533400">
              <a:lnSpc>
                <a:spcPct val="110000"/>
              </a:lnSpc>
            </a:pPr>
            <a:r>
              <a:rPr lang="en-US" dirty="0" smtClean="0">
                <a:latin typeface="Calibri" charset="0"/>
              </a:rPr>
              <a:t>Kiosks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09600"/>
            <a:ext cx="84582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This </a:t>
            </a:r>
            <a:r>
              <a:rPr lang="en-US" sz="3600" dirty="0" err="1" smtClean="0"/>
              <a:t>Powerpoint</a:t>
            </a:r>
            <a:r>
              <a:rPr lang="en-US" sz="3600" dirty="0" smtClean="0"/>
              <a:t> Presentation was adopted from Pearson </a:t>
            </a:r>
            <a:r>
              <a:rPr lang="en-US" sz="3600" dirty="0"/>
              <a:t>Education Inc</a:t>
            </a:r>
            <a:r>
              <a:rPr lang="en-US" sz="3600" dirty="0" smtClean="0"/>
              <a:t>. (Prentice </a:t>
            </a:r>
            <a:r>
              <a:rPr lang="en-US" sz="3600" dirty="0"/>
              <a:t>Hall) for the Text Book </a:t>
            </a:r>
            <a:r>
              <a:rPr lang="en-US" sz="3600" dirty="0" smtClean="0"/>
              <a:t>of this </a:t>
            </a:r>
            <a:r>
              <a:rPr lang="en-US" sz="3600" dirty="0"/>
              <a:t>course</a:t>
            </a:r>
            <a:r>
              <a:rPr lang="en-US" sz="3600" dirty="0" smtClean="0"/>
              <a:t>: Principles of Marketing 13th </a:t>
            </a:r>
            <a:r>
              <a:rPr lang="en-US" sz="3600" dirty="0"/>
              <a:t>Edition by </a:t>
            </a:r>
            <a:r>
              <a:rPr lang="en-US" sz="3600" dirty="0" smtClean="0"/>
              <a:t>Phillip Kotler and Gary Armstrong. </a:t>
            </a:r>
          </a:p>
          <a:p>
            <a:pPr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b="1" dirty="0" smtClean="0"/>
              <a:t>Necessary changes are being made as per the recording needs of this lecture and VCOMSATS</a:t>
            </a:r>
            <a:endParaRPr lang="en-US" sz="3600" b="1" dirty="0"/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730</Words>
  <Application>Microsoft Office PowerPoint</Application>
  <PresentationFormat>On-screen Show (4:3)</PresentationFormat>
  <Paragraphs>175</Paragraphs>
  <Slides>28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Topics to Cover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Wholesaling</vt:lpstr>
      <vt:lpstr>Slide 19</vt:lpstr>
      <vt:lpstr>Topics to Cover</vt:lpstr>
      <vt:lpstr>The Promotion Mix</vt:lpstr>
      <vt:lpstr>The Promotion Mix</vt:lpstr>
      <vt:lpstr>The Promotion Mix</vt:lpstr>
      <vt:lpstr>The Promotion Mix</vt:lpstr>
      <vt:lpstr>The Promotion Mix</vt:lpstr>
      <vt:lpstr>The Promotion Mix</vt:lpstr>
      <vt:lpstr>The Promotion Mix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13</cp:revision>
  <dcterms:created xsi:type="dcterms:W3CDTF">2012-04-19T21:20:46Z</dcterms:created>
  <dcterms:modified xsi:type="dcterms:W3CDTF">2012-04-23T08:20:52Z</dcterms:modified>
</cp:coreProperties>
</file>